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63" r:id="rId3"/>
    <p:sldId id="264" r:id="rId4"/>
    <p:sldId id="267" r:id="rId5"/>
    <p:sldId id="268" r:id="rId6"/>
    <p:sldId id="269" r:id="rId7"/>
    <p:sldId id="272" r:id="rId8"/>
    <p:sldId id="273" r:id="rId9"/>
    <p:sldId id="275" r:id="rId10"/>
    <p:sldId id="274" r:id="rId11"/>
    <p:sldId id="276" r:id="rId12"/>
    <p:sldId id="277" r:id="rId13"/>
    <p:sldId id="278" r:id="rId14"/>
    <p:sldId id="279" r:id="rId15"/>
    <p:sldId id="280" r:id="rId16"/>
    <p:sldId id="288" r:id="rId17"/>
    <p:sldId id="282" r:id="rId18"/>
    <p:sldId id="289" r:id="rId19"/>
    <p:sldId id="285" r:id="rId20"/>
    <p:sldId id="286" r:id="rId21"/>
    <p:sldId id="28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44" autoAdjust="0"/>
    <p:restoredTop sz="94660"/>
  </p:normalViewPr>
  <p:slideViewPr>
    <p:cSldViewPr snapToGrid="0">
      <p:cViewPr varScale="1">
        <p:scale>
          <a:sx n="76" d="100"/>
          <a:sy n="76" d="100"/>
        </p:scale>
        <p:origin x="86" y="125"/>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_rels/data2.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10" Type="http://schemas.openxmlformats.org/officeDocument/2006/relationships/image" Target="../media/image29.svg"/><Relationship Id="rId4" Type="http://schemas.openxmlformats.org/officeDocument/2006/relationships/image" Target="../media/image23.svg"/><Relationship Id="rId9" Type="http://schemas.openxmlformats.org/officeDocument/2006/relationships/image" Target="../media/image28.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10" Type="http://schemas.openxmlformats.org/officeDocument/2006/relationships/image" Target="../media/image29.svg"/><Relationship Id="rId4" Type="http://schemas.openxmlformats.org/officeDocument/2006/relationships/image" Target="../media/image23.svg"/><Relationship Id="rId9" Type="http://schemas.openxmlformats.org/officeDocument/2006/relationships/image" Target="../media/image28.pn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29AE37-A624-44F3-BE68-E914C8D3C0BF}"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872B0FBB-8785-4EA3-938A-8AAAF745DDBA}">
      <dgm:prSet/>
      <dgm:spPr/>
      <dgm:t>
        <a:bodyPr/>
        <a:lstStyle/>
        <a:p>
          <a:r>
            <a:rPr lang="en-US"/>
            <a:t>Overview.</a:t>
          </a:r>
        </a:p>
      </dgm:t>
    </dgm:pt>
    <dgm:pt modelId="{D80B50E1-DC23-48C3-9217-9A07EDE75007}" type="parTrans" cxnId="{37EA636C-CABF-429B-9B2E-DB2033F839E5}">
      <dgm:prSet/>
      <dgm:spPr/>
      <dgm:t>
        <a:bodyPr/>
        <a:lstStyle/>
        <a:p>
          <a:endParaRPr lang="en-US"/>
        </a:p>
      </dgm:t>
    </dgm:pt>
    <dgm:pt modelId="{D35832CF-E3E1-400C-90E0-E4FD1D7E2925}" type="sibTrans" cxnId="{37EA636C-CABF-429B-9B2E-DB2033F839E5}">
      <dgm:prSet/>
      <dgm:spPr/>
      <dgm:t>
        <a:bodyPr/>
        <a:lstStyle/>
        <a:p>
          <a:endParaRPr lang="en-US"/>
        </a:p>
      </dgm:t>
    </dgm:pt>
    <dgm:pt modelId="{189198D7-E215-472C-8349-A2F1D7A4B107}">
      <dgm:prSet/>
      <dgm:spPr/>
      <dgm:t>
        <a:bodyPr/>
        <a:lstStyle/>
        <a:p>
          <a:r>
            <a:rPr lang="en-US"/>
            <a:t>Problem Statement.</a:t>
          </a:r>
        </a:p>
      </dgm:t>
    </dgm:pt>
    <dgm:pt modelId="{B9C60F48-321E-4608-A53A-C20C145C7C9C}" type="parTrans" cxnId="{737BC778-D59E-48B9-9D4E-95F9214712B8}">
      <dgm:prSet/>
      <dgm:spPr/>
      <dgm:t>
        <a:bodyPr/>
        <a:lstStyle/>
        <a:p>
          <a:endParaRPr lang="en-US"/>
        </a:p>
      </dgm:t>
    </dgm:pt>
    <dgm:pt modelId="{9E1CD45C-FCC9-4CE3-95F0-47417A9B6858}" type="sibTrans" cxnId="{737BC778-D59E-48B9-9D4E-95F9214712B8}">
      <dgm:prSet/>
      <dgm:spPr/>
      <dgm:t>
        <a:bodyPr/>
        <a:lstStyle/>
        <a:p>
          <a:endParaRPr lang="en-US"/>
        </a:p>
      </dgm:t>
    </dgm:pt>
    <dgm:pt modelId="{8EEDEED5-D82D-49BE-8366-62B2F9ADB65E}">
      <dgm:prSet/>
      <dgm:spPr/>
      <dgm:t>
        <a:bodyPr/>
        <a:lstStyle/>
        <a:p>
          <a:r>
            <a:rPr lang="en-US"/>
            <a:t>Problem Understanding.</a:t>
          </a:r>
        </a:p>
      </dgm:t>
    </dgm:pt>
    <dgm:pt modelId="{585F5C50-3729-4318-9314-F44720301A6B}" type="parTrans" cxnId="{4A8299BC-12AC-49D8-982C-C739FE43014C}">
      <dgm:prSet/>
      <dgm:spPr/>
      <dgm:t>
        <a:bodyPr/>
        <a:lstStyle/>
        <a:p>
          <a:endParaRPr lang="en-US"/>
        </a:p>
      </dgm:t>
    </dgm:pt>
    <dgm:pt modelId="{0E159635-4B43-4BCE-9DBE-1E8E94366A93}" type="sibTrans" cxnId="{4A8299BC-12AC-49D8-982C-C739FE43014C}">
      <dgm:prSet/>
      <dgm:spPr/>
      <dgm:t>
        <a:bodyPr/>
        <a:lstStyle/>
        <a:p>
          <a:endParaRPr lang="en-US"/>
        </a:p>
      </dgm:t>
    </dgm:pt>
    <dgm:pt modelId="{9EFB1301-5059-41E0-9277-C612974061A1}">
      <dgm:prSet/>
      <dgm:spPr/>
      <dgm:t>
        <a:bodyPr/>
        <a:lstStyle/>
        <a:p>
          <a:r>
            <a:rPr lang="en-US"/>
            <a:t>What is Rating Prediction?</a:t>
          </a:r>
        </a:p>
      </dgm:t>
    </dgm:pt>
    <dgm:pt modelId="{82356090-AD8B-4BED-88A7-F146F9E081B7}" type="parTrans" cxnId="{622F92EA-BE9A-4FBF-883D-C348F8411450}">
      <dgm:prSet/>
      <dgm:spPr/>
      <dgm:t>
        <a:bodyPr/>
        <a:lstStyle/>
        <a:p>
          <a:endParaRPr lang="en-US"/>
        </a:p>
      </dgm:t>
    </dgm:pt>
    <dgm:pt modelId="{BB43F51A-E2A3-4DF4-B9A0-E2AF6687F855}" type="sibTrans" cxnId="{622F92EA-BE9A-4FBF-883D-C348F8411450}">
      <dgm:prSet/>
      <dgm:spPr/>
      <dgm:t>
        <a:bodyPr/>
        <a:lstStyle/>
        <a:p>
          <a:endParaRPr lang="en-US"/>
        </a:p>
      </dgm:t>
    </dgm:pt>
    <dgm:pt modelId="{C7C4EC09-CF26-4A84-B1C7-6F1FF2D505F1}">
      <dgm:prSet/>
      <dgm:spPr/>
      <dgm:t>
        <a:bodyPr/>
        <a:lstStyle/>
        <a:p>
          <a:r>
            <a:rPr lang="en-US"/>
            <a:t>Importance of Rating Prediction Project.</a:t>
          </a:r>
        </a:p>
      </dgm:t>
    </dgm:pt>
    <dgm:pt modelId="{18813F3C-1466-40CB-9A5D-3A2FAC1CAB48}" type="parTrans" cxnId="{FAE52E75-1772-4C8A-81A7-37B953569494}">
      <dgm:prSet/>
      <dgm:spPr/>
      <dgm:t>
        <a:bodyPr/>
        <a:lstStyle/>
        <a:p>
          <a:endParaRPr lang="en-US"/>
        </a:p>
      </dgm:t>
    </dgm:pt>
    <dgm:pt modelId="{E5273632-4479-4637-9386-91A5933B66E0}" type="sibTrans" cxnId="{FAE52E75-1772-4C8A-81A7-37B953569494}">
      <dgm:prSet/>
      <dgm:spPr/>
      <dgm:t>
        <a:bodyPr/>
        <a:lstStyle/>
        <a:p>
          <a:endParaRPr lang="en-US"/>
        </a:p>
      </dgm:t>
    </dgm:pt>
    <dgm:pt modelId="{24CCD737-09AC-458E-B3A5-125F5A76E42A}">
      <dgm:prSet/>
      <dgm:spPr/>
      <dgm:t>
        <a:bodyPr/>
        <a:lstStyle/>
        <a:p>
          <a:r>
            <a:rPr lang="en-US"/>
            <a:t>Data Analysis and Model Building Flow Chart.</a:t>
          </a:r>
        </a:p>
      </dgm:t>
    </dgm:pt>
    <dgm:pt modelId="{AFCD3954-7960-4C8D-8076-DB04235CE3F1}" type="parTrans" cxnId="{1533B5FE-8B78-42FE-8FB4-CB4CED8D5ECD}">
      <dgm:prSet/>
      <dgm:spPr/>
      <dgm:t>
        <a:bodyPr/>
        <a:lstStyle/>
        <a:p>
          <a:endParaRPr lang="en-US"/>
        </a:p>
      </dgm:t>
    </dgm:pt>
    <dgm:pt modelId="{EFEAFF8B-F308-445B-8B93-927D789AB159}" type="sibTrans" cxnId="{1533B5FE-8B78-42FE-8FB4-CB4CED8D5ECD}">
      <dgm:prSet/>
      <dgm:spPr/>
      <dgm:t>
        <a:bodyPr/>
        <a:lstStyle/>
        <a:p>
          <a:endParaRPr lang="en-US"/>
        </a:p>
      </dgm:t>
    </dgm:pt>
    <dgm:pt modelId="{B9F540A2-F062-4FF5-BF75-2CA13A49160D}">
      <dgm:prSet/>
      <dgm:spPr/>
      <dgm:t>
        <a:bodyPr/>
        <a:lstStyle/>
        <a:p>
          <a:r>
            <a:rPr lang="en-US"/>
            <a:t>Exploratory data analysis.</a:t>
          </a:r>
        </a:p>
      </dgm:t>
    </dgm:pt>
    <dgm:pt modelId="{51159245-E60F-4ED9-B819-AF719AB3BAF9}" type="parTrans" cxnId="{C069D0FA-78C4-48A1-896A-40B1D9FF43AB}">
      <dgm:prSet/>
      <dgm:spPr/>
      <dgm:t>
        <a:bodyPr/>
        <a:lstStyle/>
        <a:p>
          <a:endParaRPr lang="en-US"/>
        </a:p>
      </dgm:t>
    </dgm:pt>
    <dgm:pt modelId="{E6666974-730B-4593-8CCB-935AB922B0AA}" type="sibTrans" cxnId="{C069D0FA-78C4-48A1-896A-40B1D9FF43AB}">
      <dgm:prSet/>
      <dgm:spPr/>
      <dgm:t>
        <a:bodyPr/>
        <a:lstStyle/>
        <a:p>
          <a:endParaRPr lang="en-US"/>
        </a:p>
      </dgm:t>
    </dgm:pt>
    <dgm:pt modelId="{4DF3FEC0-36E3-4145-B865-4920DDB7BF28}">
      <dgm:prSet/>
      <dgm:spPr/>
      <dgm:t>
        <a:bodyPr/>
        <a:lstStyle/>
        <a:p>
          <a:r>
            <a:rPr lang="en-US"/>
            <a:t>Visualizations.</a:t>
          </a:r>
        </a:p>
      </dgm:t>
    </dgm:pt>
    <dgm:pt modelId="{04D07A39-B92E-42C3-AE5B-F407DFF7A505}" type="parTrans" cxnId="{18B43298-857C-40C1-832D-13D153B039F0}">
      <dgm:prSet/>
      <dgm:spPr/>
      <dgm:t>
        <a:bodyPr/>
        <a:lstStyle/>
        <a:p>
          <a:endParaRPr lang="en-US"/>
        </a:p>
      </dgm:t>
    </dgm:pt>
    <dgm:pt modelId="{2AA7D9DD-4E1E-441F-B96A-F778E3E824DC}" type="sibTrans" cxnId="{18B43298-857C-40C1-832D-13D153B039F0}">
      <dgm:prSet/>
      <dgm:spPr/>
      <dgm:t>
        <a:bodyPr/>
        <a:lstStyle/>
        <a:p>
          <a:endParaRPr lang="en-US"/>
        </a:p>
      </dgm:t>
    </dgm:pt>
    <dgm:pt modelId="{B365B115-91A3-4324-A7D9-9D0FA1D71EC1}">
      <dgm:prSet/>
      <dgm:spPr/>
      <dgm:t>
        <a:bodyPr/>
        <a:lstStyle/>
        <a:p>
          <a:r>
            <a:rPr lang="en-US"/>
            <a:t>Analysis.</a:t>
          </a:r>
        </a:p>
      </dgm:t>
    </dgm:pt>
    <dgm:pt modelId="{B9078453-B86C-4D1D-97F9-24D53D2E58F2}" type="parTrans" cxnId="{D2449B40-13F5-4CFE-990E-7F6F98CB837A}">
      <dgm:prSet/>
      <dgm:spPr/>
      <dgm:t>
        <a:bodyPr/>
        <a:lstStyle/>
        <a:p>
          <a:endParaRPr lang="en-US"/>
        </a:p>
      </dgm:t>
    </dgm:pt>
    <dgm:pt modelId="{244D5586-0961-462C-A97E-89FB5D3D250C}" type="sibTrans" cxnId="{D2449B40-13F5-4CFE-990E-7F6F98CB837A}">
      <dgm:prSet/>
      <dgm:spPr/>
      <dgm:t>
        <a:bodyPr/>
        <a:lstStyle/>
        <a:p>
          <a:endParaRPr lang="en-US"/>
        </a:p>
      </dgm:t>
    </dgm:pt>
    <dgm:pt modelId="{AA150E7D-64C9-474A-85B6-C865BA2ADA82}">
      <dgm:prSet/>
      <dgm:spPr/>
      <dgm:t>
        <a:bodyPr/>
        <a:lstStyle/>
        <a:p>
          <a:r>
            <a:rPr lang="en-US"/>
            <a:t>Model Building.</a:t>
          </a:r>
        </a:p>
      </dgm:t>
    </dgm:pt>
    <dgm:pt modelId="{C8E90951-1377-48B3-A40C-DA1AB0583CEF}" type="parTrans" cxnId="{3EF367E4-B778-46AC-AF8F-29DEBCDEE30E}">
      <dgm:prSet/>
      <dgm:spPr/>
      <dgm:t>
        <a:bodyPr/>
        <a:lstStyle/>
        <a:p>
          <a:endParaRPr lang="en-US"/>
        </a:p>
      </dgm:t>
    </dgm:pt>
    <dgm:pt modelId="{70033FA6-818E-4470-A4E0-EAABCF4D0FE7}" type="sibTrans" cxnId="{3EF367E4-B778-46AC-AF8F-29DEBCDEE30E}">
      <dgm:prSet/>
      <dgm:spPr/>
      <dgm:t>
        <a:bodyPr/>
        <a:lstStyle/>
        <a:p>
          <a:endParaRPr lang="en-US"/>
        </a:p>
      </dgm:t>
    </dgm:pt>
    <dgm:pt modelId="{7B4F49C4-3EE7-4646-BBA2-ED66FBE9655F}">
      <dgm:prSet/>
      <dgm:spPr/>
      <dgm:t>
        <a:bodyPr/>
        <a:lstStyle/>
        <a:p>
          <a:r>
            <a:rPr lang="en-US"/>
            <a:t>Hyper Parameter Tunning.</a:t>
          </a:r>
        </a:p>
      </dgm:t>
    </dgm:pt>
    <dgm:pt modelId="{F5E27F37-377B-4266-9C38-21F854737570}" type="parTrans" cxnId="{CD3F255D-1412-4D6E-A8FB-25AACBCDD5F7}">
      <dgm:prSet/>
      <dgm:spPr/>
      <dgm:t>
        <a:bodyPr/>
        <a:lstStyle/>
        <a:p>
          <a:endParaRPr lang="en-US"/>
        </a:p>
      </dgm:t>
    </dgm:pt>
    <dgm:pt modelId="{0A852E33-0B36-4F6C-897C-ACD47CC39993}" type="sibTrans" cxnId="{CD3F255D-1412-4D6E-A8FB-25AACBCDD5F7}">
      <dgm:prSet/>
      <dgm:spPr/>
      <dgm:t>
        <a:bodyPr/>
        <a:lstStyle/>
        <a:p>
          <a:endParaRPr lang="en-US"/>
        </a:p>
      </dgm:t>
    </dgm:pt>
    <dgm:pt modelId="{9BCD28F1-4680-45E1-A1EA-36B6EF8F2585}">
      <dgm:prSet/>
      <dgm:spPr/>
      <dgm:t>
        <a:bodyPr/>
        <a:lstStyle/>
        <a:p>
          <a:r>
            <a:rPr lang="en-US"/>
            <a:t>Conclusion.</a:t>
          </a:r>
        </a:p>
      </dgm:t>
    </dgm:pt>
    <dgm:pt modelId="{008E4AAC-7B66-48C0-A40B-6D1EDDA68798}" type="parTrans" cxnId="{93EFD8CB-4A87-4C02-B67A-0A656978D9DF}">
      <dgm:prSet/>
      <dgm:spPr/>
      <dgm:t>
        <a:bodyPr/>
        <a:lstStyle/>
        <a:p>
          <a:endParaRPr lang="en-US"/>
        </a:p>
      </dgm:t>
    </dgm:pt>
    <dgm:pt modelId="{4B8C3931-614A-46E0-A677-D0F4A2E8C169}" type="sibTrans" cxnId="{93EFD8CB-4A87-4C02-B67A-0A656978D9DF}">
      <dgm:prSet/>
      <dgm:spPr/>
      <dgm:t>
        <a:bodyPr/>
        <a:lstStyle/>
        <a:p>
          <a:endParaRPr lang="en-US"/>
        </a:p>
      </dgm:t>
    </dgm:pt>
    <dgm:pt modelId="{4ECFEB59-8CF1-451B-991E-F308270126C4}" type="pres">
      <dgm:prSet presAssocID="{7F29AE37-A624-44F3-BE68-E914C8D3C0BF}" presName="linear" presStyleCnt="0">
        <dgm:presLayoutVars>
          <dgm:animLvl val="lvl"/>
          <dgm:resizeHandles val="exact"/>
        </dgm:presLayoutVars>
      </dgm:prSet>
      <dgm:spPr/>
    </dgm:pt>
    <dgm:pt modelId="{B43357DA-691B-481E-A27D-DA09279636C6}" type="pres">
      <dgm:prSet presAssocID="{872B0FBB-8785-4EA3-938A-8AAAF745DDBA}" presName="parentText" presStyleLbl="node1" presStyleIdx="0" presStyleCnt="12">
        <dgm:presLayoutVars>
          <dgm:chMax val="0"/>
          <dgm:bulletEnabled val="1"/>
        </dgm:presLayoutVars>
      </dgm:prSet>
      <dgm:spPr/>
    </dgm:pt>
    <dgm:pt modelId="{1B05C9ED-811A-465E-90B3-D421247CE9E7}" type="pres">
      <dgm:prSet presAssocID="{D35832CF-E3E1-400C-90E0-E4FD1D7E2925}" presName="spacer" presStyleCnt="0"/>
      <dgm:spPr/>
    </dgm:pt>
    <dgm:pt modelId="{3C4BFE52-85F0-47EA-AB4F-61771A008E84}" type="pres">
      <dgm:prSet presAssocID="{189198D7-E215-472C-8349-A2F1D7A4B107}" presName="parentText" presStyleLbl="node1" presStyleIdx="1" presStyleCnt="12">
        <dgm:presLayoutVars>
          <dgm:chMax val="0"/>
          <dgm:bulletEnabled val="1"/>
        </dgm:presLayoutVars>
      </dgm:prSet>
      <dgm:spPr/>
    </dgm:pt>
    <dgm:pt modelId="{016B3B02-E474-4004-B23B-678BBDE8F6D1}" type="pres">
      <dgm:prSet presAssocID="{9E1CD45C-FCC9-4CE3-95F0-47417A9B6858}" presName="spacer" presStyleCnt="0"/>
      <dgm:spPr/>
    </dgm:pt>
    <dgm:pt modelId="{059E4B40-1642-40B0-B09D-E5A4C71FBD37}" type="pres">
      <dgm:prSet presAssocID="{8EEDEED5-D82D-49BE-8366-62B2F9ADB65E}" presName="parentText" presStyleLbl="node1" presStyleIdx="2" presStyleCnt="12">
        <dgm:presLayoutVars>
          <dgm:chMax val="0"/>
          <dgm:bulletEnabled val="1"/>
        </dgm:presLayoutVars>
      </dgm:prSet>
      <dgm:spPr/>
    </dgm:pt>
    <dgm:pt modelId="{F1EFAA67-5C43-4D23-84E2-EEC7473E9DDD}" type="pres">
      <dgm:prSet presAssocID="{0E159635-4B43-4BCE-9DBE-1E8E94366A93}" presName="spacer" presStyleCnt="0"/>
      <dgm:spPr/>
    </dgm:pt>
    <dgm:pt modelId="{09C40816-94F7-47C1-8D3E-F2DE16571A50}" type="pres">
      <dgm:prSet presAssocID="{9EFB1301-5059-41E0-9277-C612974061A1}" presName="parentText" presStyleLbl="node1" presStyleIdx="3" presStyleCnt="12">
        <dgm:presLayoutVars>
          <dgm:chMax val="0"/>
          <dgm:bulletEnabled val="1"/>
        </dgm:presLayoutVars>
      </dgm:prSet>
      <dgm:spPr/>
    </dgm:pt>
    <dgm:pt modelId="{B0EB6C15-BF10-45BF-AF04-D0BE792BD6E8}" type="pres">
      <dgm:prSet presAssocID="{BB43F51A-E2A3-4DF4-B9A0-E2AF6687F855}" presName="spacer" presStyleCnt="0"/>
      <dgm:spPr/>
    </dgm:pt>
    <dgm:pt modelId="{4085CBDF-7D6A-484C-B68C-D2460C4722E8}" type="pres">
      <dgm:prSet presAssocID="{C7C4EC09-CF26-4A84-B1C7-6F1FF2D505F1}" presName="parentText" presStyleLbl="node1" presStyleIdx="4" presStyleCnt="12">
        <dgm:presLayoutVars>
          <dgm:chMax val="0"/>
          <dgm:bulletEnabled val="1"/>
        </dgm:presLayoutVars>
      </dgm:prSet>
      <dgm:spPr/>
    </dgm:pt>
    <dgm:pt modelId="{EEFF013D-E3C5-412E-8B64-C219A8AF8ECC}" type="pres">
      <dgm:prSet presAssocID="{E5273632-4479-4637-9386-91A5933B66E0}" presName="spacer" presStyleCnt="0"/>
      <dgm:spPr/>
    </dgm:pt>
    <dgm:pt modelId="{D419CB4D-B069-4AA7-9F00-C7A6A562CADF}" type="pres">
      <dgm:prSet presAssocID="{24CCD737-09AC-458E-B3A5-125F5A76E42A}" presName="parentText" presStyleLbl="node1" presStyleIdx="5" presStyleCnt="12">
        <dgm:presLayoutVars>
          <dgm:chMax val="0"/>
          <dgm:bulletEnabled val="1"/>
        </dgm:presLayoutVars>
      </dgm:prSet>
      <dgm:spPr/>
    </dgm:pt>
    <dgm:pt modelId="{536EBB89-B386-4BB8-A354-F7622F505CB8}" type="pres">
      <dgm:prSet presAssocID="{EFEAFF8B-F308-445B-8B93-927D789AB159}" presName="spacer" presStyleCnt="0"/>
      <dgm:spPr/>
    </dgm:pt>
    <dgm:pt modelId="{D920E692-1FD7-4347-B19C-8C1762DEF8AF}" type="pres">
      <dgm:prSet presAssocID="{B9F540A2-F062-4FF5-BF75-2CA13A49160D}" presName="parentText" presStyleLbl="node1" presStyleIdx="6" presStyleCnt="12">
        <dgm:presLayoutVars>
          <dgm:chMax val="0"/>
          <dgm:bulletEnabled val="1"/>
        </dgm:presLayoutVars>
      </dgm:prSet>
      <dgm:spPr/>
    </dgm:pt>
    <dgm:pt modelId="{3629D93D-008C-49EE-A500-ED0E8421E5E8}" type="pres">
      <dgm:prSet presAssocID="{E6666974-730B-4593-8CCB-935AB922B0AA}" presName="spacer" presStyleCnt="0"/>
      <dgm:spPr/>
    </dgm:pt>
    <dgm:pt modelId="{BCCE0657-1ACF-4950-9254-47E0A7E8D92A}" type="pres">
      <dgm:prSet presAssocID="{4DF3FEC0-36E3-4145-B865-4920DDB7BF28}" presName="parentText" presStyleLbl="node1" presStyleIdx="7" presStyleCnt="12">
        <dgm:presLayoutVars>
          <dgm:chMax val="0"/>
          <dgm:bulletEnabled val="1"/>
        </dgm:presLayoutVars>
      </dgm:prSet>
      <dgm:spPr/>
    </dgm:pt>
    <dgm:pt modelId="{90ABF304-4729-40EF-AB6A-42F2932A2F2C}" type="pres">
      <dgm:prSet presAssocID="{2AA7D9DD-4E1E-441F-B96A-F778E3E824DC}" presName="spacer" presStyleCnt="0"/>
      <dgm:spPr/>
    </dgm:pt>
    <dgm:pt modelId="{49856DEC-C8C8-4329-B815-AEF15F2BE484}" type="pres">
      <dgm:prSet presAssocID="{B365B115-91A3-4324-A7D9-9D0FA1D71EC1}" presName="parentText" presStyleLbl="node1" presStyleIdx="8" presStyleCnt="12">
        <dgm:presLayoutVars>
          <dgm:chMax val="0"/>
          <dgm:bulletEnabled val="1"/>
        </dgm:presLayoutVars>
      </dgm:prSet>
      <dgm:spPr/>
    </dgm:pt>
    <dgm:pt modelId="{36A88C2E-1189-4F03-A5C3-77F182DF6DB4}" type="pres">
      <dgm:prSet presAssocID="{244D5586-0961-462C-A97E-89FB5D3D250C}" presName="spacer" presStyleCnt="0"/>
      <dgm:spPr/>
    </dgm:pt>
    <dgm:pt modelId="{B8D36F32-4DFE-47E9-B16E-5AFE62454248}" type="pres">
      <dgm:prSet presAssocID="{AA150E7D-64C9-474A-85B6-C865BA2ADA82}" presName="parentText" presStyleLbl="node1" presStyleIdx="9" presStyleCnt="12">
        <dgm:presLayoutVars>
          <dgm:chMax val="0"/>
          <dgm:bulletEnabled val="1"/>
        </dgm:presLayoutVars>
      </dgm:prSet>
      <dgm:spPr/>
    </dgm:pt>
    <dgm:pt modelId="{C8DCCD99-A0E9-4270-BB41-C7CBF400A96A}" type="pres">
      <dgm:prSet presAssocID="{70033FA6-818E-4470-A4E0-EAABCF4D0FE7}" presName="spacer" presStyleCnt="0"/>
      <dgm:spPr/>
    </dgm:pt>
    <dgm:pt modelId="{92BD855F-5788-4674-9672-11C994F570B4}" type="pres">
      <dgm:prSet presAssocID="{7B4F49C4-3EE7-4646-BBA2-ED66FBE9655F}" presName="parentText" presStyleLbl="node1" presStyleIdx="10" presStyleCnt="12">
        <dgm:presLayoutVars>
          <dgm:chMax val="0"/>
          <dgm:bulletEnabled val="1"/>
        </dgm:presLayoutVars>
      </dgm:prSet>
      <dgm:spPr/>
    </dgm:pt>
    <dgm:pt modelId="{09DD13FE-D050-4085-8DFB-3FDD9235943B}" type="pres">
      <dgm:prSet presAssocID="{0A852E33-0B36-4F6C-897C-ACD47CC39993}" presName="spacer" presStyleCnt="0"/>
      <dgm:spPr/>
    </dgm:pt>
    <dgm:pt modelId="{A0DD0576-9BDB-4C0B-BDB5-0642C12968B8}" type="pres">
      <dgm:prSet presAssocID="{9BCD28F1-4680-45E1-A1EA-36B6EF8F2585}" presName="parentText" presStyleLbl="node1" presStyleIdx="11" presStyleCnt="12">
        <dgm:presLayoutVars>
          <dgm:chMax val="0"/>
          <dgm:bulletEnabled val="1"/>
        </dgm:presLayoutVars>
      </dgm:prSet>
      <dgm:spPr/>
    </dgm:pt>
  </dgm:ptLst>
  <dgm:cxnLst>
    <dgm:cxn modelId="{10192710-80C2-4E73-A6AB-02093B0473C1}" type="presOf" srcId="{24CCD737-09AC-458E-B3A5-125F5A76E42A}" destId="{D419CB4D-B069-4AA7-9F00-C7A6A562CADF}" srcOrd="0" destOrd="0" presId="urn:microsoft.com/office/officeart/2005/8/layout/vList2"/>
    <dgm:cxn modelId="{0ADEF43A-40B4-4457-AB82-890000203E29}" type="presOf" srcId="{4DF3FEC0-36E3-4145-B865-4920DDB7BF28}" destId="{BCCE0657-1ACF-4950-9254-47E0A7E8D92A}" srcOrd="0" destOrd="0" presId="urn:microsoft.com/office/officeart/2005/8/layout/vList2"/>
    <dgm:cxn modelId="{D2449B40-13F5-4CFE-990E-7F6F98CB837A}" srcId="{7F29AE37-A624-44F3-BE68-E914C8D3C0BF}" destId="{B365B115-91A3-4324-A7D9-9D0FA1D71EC1}" srcOrd="8" destOrd="0" parTransId="{B9078453-B86C-4D1D-97F9-24D53D2E58F2}" sibTransId="{244D5586-0961-462C-A97E-89FB5D3D250C}"/>
    <dgm:cxn modelId="{CD3F255D-1412-4D6E-A8FB-25AACBCDD5F7}" srcId="{7F29AE37-A624-44F3-BE68-E914C8D3C0BF}" destId="{7B4F49C4-3EE7-4646-BBA2-ED66FBE9655F}" srcOrd="10" destOrd="0" parTransId="{F5E27F37-377B-4266-9C38-21F854737570}" sibTransId="{0A852E33-0B36-4F6C-897C-ACD47CC39993}"/>
    <dgm:cxn modelId="{3B2F6246-2028-4CB2-9C97-5BEA77210015}" type="presOf" srcId="{B9F540A2-F062-4FF5-BF75-2CA13A49160D}" destId="{D920E692-1FD7-4347-B19C-8C1762DEF8AF}" srcOrd="0" destOrd="0" presId="urn:microsoft.com/office/officeart/2005/8/layout/vList2"/>
    <dgm:cxn modelId="{37EA636C-CABF-429B-9B2E-DB2033F839E5}" srcId="{7F29AE37-A624-44F3-BE68-E914C8D3C0BF}" destId="{872B0FBB-8785-4EA3-938A-8AAAF745DDBA}" srcOrd="0" destOrd="0" parTransId="{D80B50E1-DC23-48C3-9217-9A07EDE75007}" sibTransId="{D35832CF-E3E1-400C-90E0-E4FD1D7E2925}"/>
    <dgm:cxn modelId="{C606396E-5EB9-46E4-8151-D95D815D52AF}" type="presOf" srcId="{C7C4EC09-CF26-4A84-B1C7-6F1FF2D505F1}" destId="{4085CBDF-7D6A-484C-B68C-D2460C4722E8}" srcOrd="0" destOrd="0" presId="urn:microsoft.com/office/officeart/2005/8/layout/vList2"/>
    <dgm:cxn modelId="{DC886372-7A35-4042-A7A2-8218D81FEC32}" type="presOf" srcId="{9BCD28F1-4680-45E1-A1EA-36B6EF8F2585}" destId="{A0DD0576-9BDB-4C0B-BDB5-0642C12968B8}" srcOrd="0" destOrd="0" presId="urn:microsoft.com/office/officeart/2005/8/layout/vList2"/>
    <dgm:cxn modelId="{FAE52E75-1772-4C8A-81A7-37B953569494}" srcId="{7F29AE37-A624-44F3-BE68-E914C8D3C0BF}" destId="{C7C4EC09-CF26-4A84-B1C7-6F1FF2D505F1}" srcOrd="4" destOrd="0" parTransId="{18813F3C-1466-40CB-9A5D-3A2FAC1CAB48}" sibTransId="{E5273632-4479-4637-9386-91A5933B66E0}"/>
    <dgm:cxn modelId="{737BC778-D59E-48B9-9D4E-95F9214712B8}" srcId="{7F29AE37-A624-44F3-BE68-E914C8D3C0BF}" destId="{189198D7-E215-472C-8349-A2F1D7A4B107}" srcOrd="1" destOrd="0" parTransId="{B9C60F48-321E-4608-A53A-C20C145C7C9C}" sibTransId="{9E1CD45C-FCC9-4CE3-95F0-47417A9B6858}"/>
    <dgm:cxn modelId="{4306F379-56A7-473F-BEBC-518B4EC9E659}" type="presOf" srcId="{189198D7-E215-472C-8349-A2F1D7A4B107}" destId="{3C4BFE52-85F0-47EA-AB4F-61771A008E84}" srcOrd="0" destOrd="0" presId="urn:microsoft.com/office/officeart/2005/8/layout/vList2"/>
    <dgm:cxn modelId="{391D2E91-ABF2-44CA-9E6B-031C7722D23F}" type="presOf" srcId="{B365B115-91A3-4324-A7D9-9D0FA1D71EC1}" destId="{49856DEC-C8C8-4329-B815-AEF15F2BE484}" srcOrd="0" destOrd="0" presId="urn:microsoft.com/office/officeart/2005/8/layout/vList2"/>
    <dgm:cxn modelId="{2486E092-374F-4303-AFF4-761803CA2237}" type="presOf" srcId="{7F29AE37-A624-44F3-BE68-E914C8D3C0BF}" destId="{4ECFEB59-8CF1-451B-991E-F308270126C4}" srcOrd="0" destOrd="0" presId="urn:microsoft.com/office/officeart/2005/8/layout/vList2"/>
    <dgm:cxn modelId="{18B43298-857C-40C1-832D-13D153B039F0}" srcId="{7F29AE37-A624-44F3-BE68-E914C8D3C0BF}" destId="{4DF3FEC0-36E3-4145-B865-4920DDB7BF28}" srcOrd="7" destOrd="0" parTransId="{04D07A39-B92E-42C3-AE5B-F407DFF7A505}" sibTransId="{2AA7D9DD-4E1E-441F-B96A-F778E3E824DC}"/>
    <dgm:cxn modelId="{B18FAB9A-79C6-481B-8BBA-8DB01F8C16F3}" type="presOf" srcId="{872B0FBB-8785-4EA3-938A-8AAAF745DDBA}" destId="{B43357DA-691B-481E-A27D-DA09279636C6}" srcOrd="0" destOrd="0" presId="urn:microsoft.com/office/officeart/2005/8/layout/vList2"/>
    <dgm:cxn modelId="{77B48CAC-BB9F-4636-AC0D-D2B95B6D1E8C}" type="presOf" srcId="{7B4F49C4-3EE7-4646-BBA2-ED66FBE9655F}" destId="{92BD855F-5788-4674-9672-11C994F570B4}" srcOrd="0" destOrd="0" presId="urn:microsoft.com/office/officeart/2005/8/layout/vList2"/>
    <dgm:cxn modelId="{4A8299BC-12AC-49D8-982C-C739FE43014C}" srcId="{7F29AE37-A624-44F3-BE68-E914C8D3C0BF}" destId="{8EEDEED5-D82D-49BE-8366-62B2F9ADB65E}" srcOrd="2" destOrd="0" parTransId="{585F5C50-3729-4318-9314-F44720301A6B}" sibTransId="{0E159635-4B43-4BCE-9DBE-1E8E94366A93}"/>
    <dgm:cxn modelId="{93EFD8CB-4A87-4C02-B67A-0A656978D9DF}" srcId="{7F29AE37-A624-44F3-BE68-E914C8D3C0BF}" destId="{9BCD28F1-4680-45E1-A1EA-36B6EF8F2585}" srcOrd="11" destOrd="0" parTransId="{008E4AAC-7B66-48C0-A40B-6D1EDDA68798}" sibTransId="{4B8C3931-614A-46E0-A677-D0F4A2E8C169}"/>
    <dgm:cxn modelId="{5A8154CD-D7E7-4A5E-9EC6-96738EAB9D02}" type="presOf" srcId="{9EFB1301-5059-41E0-9277-C612974061A1}" destId="{09C40816-94F7-47C1-8D3E-F2DE16571A50}" srcOrd="0" destOrd="0" presId="urn:microsoft.com/office/officeart/2005/8/layout/vList2"/>
    <dgm:cxn modelId="{364FE4E1-33A8-440A-B81D-A8DEFD58FD6C}" type="presOf" srcId="{AA150E7D-64C9-474A-85B6-C865BA2ADA82}" destId="{B8D36F32-4DFE-47E9-B16E-5AFE62454248}" srcOrd="0" destOrd="0" presId="urn:microsoft.com/office/officeart/2005/8/layout/vList2"/>
    <dgm:cxn modelId="{3EF367E4-B778-46AC-AF8F-29DEBCDEE30E}" srcId="{7F29AE37-A624-44F3-BE68-E914C8D3C0BF}" destId="{AA150E7D-64C9-474A-85B6-C865BA2ADA82}" srcOrd="9" destOrd="0" parTransId="{C8E90951-1377-48B3-A40C-DA1AB0583CEF}" sibTransId="{70033FA6-818E-4470-A4E0-EAABCF4D0FE7}"/>
    <dgm:cxn modelId="{622F92EA-BE9A-4FBF-883D-C348F8411450}" srcId="{7F29AE37-A624-44F3-BE68-E914C8D3C0BF}" destId="{9EFB1301-5059-41E0-9277-C612974061A1}" srcOrd="3" destOrd="0" parTransId="{82356090-AD8B-4BED-88A7-F146F9E081B7}" sibTransId="{BB43F51A-E2A3-4DF4-B9A0-E2AF6687F855}"/>
    <dgm:cxn modelId="{6F31E3F5-CDF7-41D5-B7C0-73EDC9C4002F}" type="presOf" srcId="{8EEDEED5-D82D-49BE-8366-62B2F9ADB65E}" destId="{059E4B40-1642-40B0-B09D-E5A4C71FBD37}" srcOrd="0" destOrd="0" presId="urn:microsoft.com/office/officeart/2005/8/layout/vList2"/>
    <dgm:cxn modelId="{C069D0FA-78C4-48A1-896A-40B1D9FF43AB}" srcId="{7F29AE37-A624-44F3-BE68-E914C8D3C0BF}" destId="{B9F540A2-F062-4FF5-BF75-2CA13A49160D}" srcOrd="6" destOrd="0" parTransId="{51159245-E60F-4ED9-B819-AF719AB3BAF9}" sibTransId="{E6666974-730B-4593-8CCB-935AB922B0AA}"/>
    <dgm:cxn modelId="{1533B5FE-8B78-42FE-8FB4-CB4CED8D5ECD}" srcId="{7F29AE37-A624-44F3-BE68-E914C8D3C0BF}" destId="{24CCD737-09AC-458E-B3A5-125F5A76E42A}" srcOrd="5" destOrd="0" parTransId="{AFCD3954-7960-4C8D-8076-DB04235CE3F1}" sibTransId="{EFEAFF8B-F308-445B-8B93-927D789AB159}"/>
    <dgm:cxn modelId="{48603689-59CA-4C8F-BC4F-837791EC1882}" type="presParOf" srcId="{4ECFEB59-8CF1-451B-991E-F308270126C4}" destId="{B43357DA-691B-481E-A27D-DA09279636C6}" srcOrd="0" destOrd="0" presId="urn:microsoft.com/office/officeart/2005/8/layout/vList2"/>
    <dgm:cxn modelId="{DD248834-DB70-4686-939E-0CA1848140CE}" type="presParOf" srcId="{4ECFEB59-8CF1-451B-991E-F308270126C4}" destId="{1B05C9ED-811A-465E-90B3-D421247CE9E7}" srcOrd="1" destOrd="0" presId="urn:microsoft.com/office/officeart/2005/8/layout/vList2"/>
    <dgm:cxn modelId="{547B1F6E-EBE4-4AD7-8608-CCFEDEDAAE16}" type="presParOf" srcId="{4ECFEB59-8CF1-451B-991E-F308270126C4}" destId="{3C4BFE52-85F0-47EA-AB4F-61771A008E84}" srcOrd="2" destOrd="0" presId="urn:microsoft.com/office/officeart/2005/8/layout/vList2"/>
    <dgm:cxn modelId="{AD8602F9-9170-410A-8A37-8A8BAB167075}" type="presParOf" srcId="{4ECFEB59-8CF1-451B-991E-F308270126C4}" destId="{016B3B02-E474-4004-B23B-678BBDE8F6D1}" srcOrd="3" destOrd="0" presId="urn:microsoft.com/office/officeart/2005/8/layout/vList2"/>
    <dgm:cxn modelId="{1F250FC2-E6AC-4915-BD42-E4DEF56A19DB}" type="presParOf" srcId="{4ECFEB59-8CF1-451B-991E-F308270126C4}" destId="{059E4B40-1642-40B0-B09D-E5A4C71FBD37}" srcOrd="4" destOrd="0" presId="urn:microsoft.com/office/officeart/2005/8/layout/vList2"/>
    <dgm:cxn modelId="{5F5944EC-BC5D-43D3-AE8D-777AB7A4ACF3}" type="presParOf" srcId="{4ECFEB59-8CF1-451B-991E-F308270126C4}" destId="{F1EFAA67-5C43-4D23-84E2-EEC7473E9DDD}" srcOrd="5" destOrd="0" presId="urn:microsoft.com/office/officeart/2005/8/layout/vList2"/>
    <dgm:cxn modelId="{FF828736-2255-4C53-ACC0-010215A82F07}" type="presParOf" srcId="{4ECFEB59-8CF1-451B-991E-F308270126C4}" destId="{09C40816-94F7-47C1-8D3E-F2DE16571A50}" srcOrd="6" destOrd="0" presId="urn:microsoft.com/office/officeart/2005/8/layout/vList2"/>
    <dgm:cxn modelId="{48816CCD-1022-4292-B3D3-9C207F780877}" type="presParOf" srcId="{4ECFEB59-8CF1-451B-991E-F308270126C4}" destId="{B0EB6C15-BF10-45BF-AF04-D0BE792BD6E8}" srcOrd="7" destOrd="0" presId="urn:microsoft.com/office/officeart/2005/8/layout/vList2"/>
    <dgm:cxn modelId="{162A5F15-E612-4136-BC88-9471300D74B8}" type="presParOf" srcId="{4ECFEB59-8CF1-451B-991E-F308270126C4}" destId="{4085CBDF-7D6A-484C-B68C-D2460C4722E8}" srcOrd="8" destOrd="0" presId="urn:microsoft.com/office/officeart/2005/8/layout/vList2"/>
    <dgm:cxn modelId="{CBDE24E4-ED6B-4176-84D6-225E643A240D}" type="presParOf" srcId="{4ECFEB59-8CF1-451B-991E-F308270126C4}" destId="{EEFF013D-E3C5-412E-8B64-C219A8AF8ECC}" srcOrd="9" destOrd="0" presId="urn:microsoft.com/office/officeart/2005/8/layout/vList2"/>
    <dgm:cxn modelId="{2DA2244B-FA1E-44F7-B5F7-28051B305416}" type="presParOf" srcId="{4ECFEB59-8CF1-451B-991E-F308270126C4}" destId="{D419CB4D-B069-4AA7-9F00-C7A6A562CADF}" srcOrd="10" destOrd="0" presId="urn:microsoft.com/office/officeart/2005/8/layout/vList2"/>
    <dgm:cxn modelId="{2717D4D4-D2B3-4694-BD74-1A7569B65B86}" type="presParOf" srcId="{4ECFEB59-8CF1-451B-991E-F308270126C4}" destId="{536EBB89-B386-4BB8-A354-F7622F505CB8}" srcOrd="11" destOrd="0" presId="urn:microsoft.com/office/officeart/2005/8/layout/vList2"/>
    <dgm:cxn modelId="{90F8CA05-6EC3-4DDF-A200-153ABBE35CFE}" type="presParOf" srcId="{4ECFEB59-8CF1-451B-991E-F308270126C4}" destId="{D920E692-1FD7-4347-B19C-8C1762DEF8AF}" srcOrd="12" destOrd="0" presId="urn:microsoft.com/office/officeart/2005/8/layout/vList2"/>
    <dgm:cxn modelId="{FC1BCF85-845B-4E3D-B107-7C43522EFAF5}" type="presParOf" srcId="{4ECFEB59-8CF1-451B-991E-F308270126C4}" destId="{3629D93D-008C-49EE-A500-ED0E8421E5E8}" srcOrd="13" destOrd="0" presId="urn:microsoft.com/office/officeart/2005/8/layout/vList2"/>
    <dgm:cxn modelId="{26DF8CB8-2BF1-42A6-8840-1B412864A041}" type="presParOf" srcId="{4ECFEB59-8CF1-451B-991E-F308270126C4}" destId="{BCCE0657-1ACF-4950-9254-47E0A7E8D92A}" srcOrd="14" destOrd="0" presId="urn:microsoft.com/office/officeart/2005/8/layout/vList2"/>
    <dgm:cxn modelId="{707E7D7A-1270-4CEE-8542-BF0D6A99B91E}" type="presParOf" srcId="{4ECFEB59-8CF1-451B-991E-F308270126C4}" destId="{90ABF304-4729-40EF-AB6A-42F2932A2F2C}" srcOrd="15" destOrd="0" presId="urn:microsoft.com/office/officeart/2005/8/layout/vList2"/>
    <dgm:cxn modelId="{430F7648-A267-4B11-BC2D-4DE99A94E27E}" type="presParOf" srcId="{4ECFEB59-8CF1-451B-991E-F308270126C4}" destId="{49856DEC-C8C8-4329-B815-AEF15F2BE484}" srcOrd="16" destOrd="0" presId="urn:microsoft.com/office/officeart/2005/8/layout/vList2"/>
    <dgm:cxn modelId="{20630802-1877-4C9F-B5F9-11B831E6690C}" type="presParOf" srcId="{4ECFEB59-8CF1-451B-991E-F308270126C4}" destId="{36A88C2E-1189-4F03-A5C3-77F182DF6DB4}" srcOrd="17" destOrd="0" presId="urn:microsoft.com/office/officeart/2005/8/layout/vList2"/>
    <dgm:cxn modelId="{16A63683-2016-4477-A313-0DF6CD17E566}" type="presParOf" srcId="{4ECFEB59-8CF1-451B-991E-F308270126C4}" destId="{B8D36F32-4DFE-47E9-B16E-5AFE62454248}" srcOrd="18" destOrd="0" presId="urn:microsoft.com/office/officeart/2005/8/layout/vList2"/>
    <dgm:cxn modelId="{AEFB68F6-22F7-4CE4-BBE9-A8EDDF955B00}" type="presParOf" srcId="{4ECFEB59-8CF1-451B-991E-F308270126C4}" destId="{C8DCCD99-A0E9-4270-BB41-C7CBF400A96A}" srcOrd="19" destOrd="0" presId="urn:microsoft.com/office/officeart/2005/8/layout/vList2"/>
    <dgm:cxn modelId="{BAED5E7F-A341-47F8-8CE4-D789AC0D8EB9}" type="presParOf" srcId="{4ECFEB59-8CF1-451B-991E-F308270126C4}" destId="{92BD855F-5788-4674-9672-11C994F570B4}" srcOrd="20" destOrd="0" presId="urn:microsoft.com/office/officeart/2005/8/layout/vList2"/>
    <dgm:cxn modelId="{E149A6AA-1B9F-4A31-B3D4-52503250101D}" type="presParOf" srcId="{4ECFEB59-8CF1-451B-991E-F308270126C4}" destId="{09DD13FE-D050-4085-8DFB-3FDD9235943B}" srcOrd="21" destOrd="0" presId="urn:microsoft.com/office/officeart/2005/8/layout/vList2"/>
    <dgm:cxn modelId="{18CDC800-1A58-493B-A591-CB4FE8C5EC34}" type="presParOf" srcId="{4ECFEB59-8CF1-451B-991E-F308270126C4}" destId="{A0DD0576-9BDB-4C0B-BDB5-0642C12968B8}" srcOrd="2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D5DB28E-8774-441D-B42B-EF902BC09962}"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34D3BA7D-4A1D-4809-BFE9-7F7CDFF35014}">
      <dgm:prSet/>
      <dgm:spPr/>
      <dgm:t>
        <a:bodyPr/>
        <a:lstStyle/>
        <a:p>
          <a:pPr>
            <a:lnSpc>
              <a:spcPct val="100000"/>
            </a:lnSpc>
          </a:pPr>
          <a:r>
            <a:rPr lang="en-IN" dirty="0"/>
            <a:t>In this project report, we have used NLP machine learning algorithms to predict the Ratings. We have mentioned the  procedure to </a:t>
          </a:r>
          <a:r>
            <a:rPr lang="en-IN" dirty="0" err="1"/>
            <a:t>analyze</a:t>
          </a:r>
          <a:r>
            <a:rPr lang="en-IN" dirty="0"/>
            <a:t> the dataset and finding the correlation between the features.</a:t>
          </a:r>
          <a:endParaRPr lang="en-US" dirty="0"/>
        </a:p>
      </dgm:t>
    </dgm:pt>
    <dgm:pt modelId="{1B3FEC76-B350-450A-AD53-662F63FFC64B}" type="parTrans" cxnId="{058B20DC-E6EE-4AE8-B877-BFE7574BD5DC}">
      <dgm:prSet/>
      <dgm:spPr/>
      <dgm:t>
        <a:bodyPr/>
        <a:lstStyle/>
        <a:p>
          <a:endParaRPr lang="en-US"/>
        </a:p>
      </dgm:t>
    </dgm:pt>
    <dgm:pt modelId="{19273D52-BDEF-4795-9497-0CA1A544190A}" type="sibTrans" cxnId="{058B20DC-E6EE-4AE8-B877-BFE7574BD5DC}">
      <dgm:prSet/>
      <dgm:spPr/>
      <dgm:t>
        <a:bodyPr/>
        <a:lstStyle/>
        <a:p>
          <a:endParaRPr lang="en-US"/>
        </a:p>
      </dgm:t>
    </dgm:pt>
    <dgm:pt modelId="{374AD9D1-3A5C-45AE-B0AB-1E66A7D0EFE0}">
      <dgm:prSet/>
      <dgm:spPr/>
      <dgm:t>
        <a:bodyPr/>
        <a:lstStyle/>
        <a:p>
          <a:pPr>
            <a:lnSpc>
              <a:spcPct val="100000"/>
            </a:lnSpc>
          </a:pPr>
          <a:r>
            <a:rPr lang="en-IN" dirty="0"/>
            <a:t>So, we can select the features which are correlated to each other and are independent in nature. The power of visualization has helped us in understanding the data by graphical representation it has made me to understand what data is trying to say.</a:t>
          </a:r>
          <a:endParaRPr lang="en-US" dirty="0"/>
        </a:p>
      </dgm:t>
    </dgm:pt>
    <dgm:pt modelId="{5924C49F-AFD1-4E01-AD3D-F6A8DF1AFB23}" type="parTrans" cxnId="{AC8C5827-E9B0-40F7-9AC9-A16BA3C8B1B1}">
      <dgm:prSet/>
      <dgm:spPr/>
      <dgm:t>
        <a:bodyPr/>
        <a:lstStyle/>
        <a:p>
          <a:endParaRPr lang="en-US"/>
        </a:p>
      </dgm:t>
    </dgm:pt>
    <dgm:pt modelId="{C3E44A17-35B7-4119-A70F-86AE60301CF3}" type="sibTrans" cxnId="{AC8C5827-E9B0-40F7-9AC9-A16BA3C8B1B1}">
      <dgm:prSet/>
      <dgm:spPr/>
      <dgm:t>
        <a:bodyPr/>
        <a:lstStyle/>
        <a:p>
          <a:endParaRPr lang="en-US"/>
        </a:p>
      </dgm:t>
    </dgm:pt>
    <dgm:pt modelId="{0049A6A5-98A4-4098-8781-57D5FD700526}">
      <dgm:prSet/>
      <dgm:spPr/>
      <dgm:t>
        <a:bodyPr/>
        <a:lstStyle/>
        <a:p>
          <a:pPr>
            <a:lnSpc>
              <a:spcPct val="100000"/>
            </a:lnSpc>
          </a:pPr>
          <a:r>
            <a:rPr lang="en-IN"/>
            <a:t>Data cleaning is one of the most important steps to remove unrealistic values and unnecessary punctuatuions, urls, email address, stop words. </a:t>
          </a:r>
          <a:endParaRPr lang="en-US"/>
        </a:p>
      </dgm:t>
    </dgm:pt>
    <dgm:pt modelId="{92246E5D-DFBC-4674-9506-E646C2778EF0}" type="parTrans" cxnId="{13128444-C8D4-4508-B46A-0CB72123C54E}">
      <dgm:prSet/>
      <dgm:spPr/>
      <dgm:t>
        <a:bodyPr/>
        <a:lstStyle/>
        <a:p>
          <a:endParaRPr lang="en-US"/>
        </a:p>
      </dgm:t>
    </dgm:pt>
    <dgm:pt modelId="{5CDFDA74-6C6B-4EA0-89EB-B7DD5FA6C057}" type="sibTrans" cxnId="{13128444-C8D4-4508-B46A-0CB72123C54E}">
      <dgm:prSet/>
      <dgm:spPr/>
      <dgm:t>
        <a:bodyPr/>
        <a:lstStyle/>
        <a:p>
          <a:endParaRPr lang="en-US"/>
        </a:p>
      </dgm:t>
    </dgm:pt>
    <dgm:pt modelId="{FC8AE7B5-07DE-4692-B061-CD338FB5AA5F}">
      <dgm:prSet/>
      <dgm:spPr/>
      <dgm:t>
        <a:bodyPr/>
        <a:lstStyle/>
        <a:p>
          <a:pPr>
            <a:lnSpc>
              <a:spcPct val="100000"/>
            </a:lnSpc>
          </a:pPr>
          <a:r>
            <a:rPr lang="en-IN" dirty="0"/>
            <a:t>These feature set were then given as an input to 3 algorithms and a hyper parameter tunning was done to the best model. So, we calculated the performance of each model using different performance metrics and compared them based on these metrics.</a:t>
          </a:r>
          <a:endParaRPr lang="en-US" dirty="0"/>
        </a:p>
      </dgm:t>
    </dgm:pt>
    <dgm:pt modelId="{60161C27-71B9-4ADE-930A-86E4047E9A52}" type="parTrans" cxnId="{8B91FE4D-6FED-4E69-B14F-ED616ECBB450}">
      <dgm:prSet/>
      <dgm:spPr/>
      <dgm:t>
        <a:bodyPr/>
        <a:lstStyle/>
        <a:p>
          <a:endParaRPr lang="en-US"/>
        </a:p>
      </dgm:t>
    </dgm:pt>
    <dgm:pt modelId="{7F54E200-4A1D-4A96-973D-5933B2EAFA29}" type="sibTrans" cxnId="{8B91FE4D-6FED-4E69-B14F-ED616ECBB450}">
      <dgm:prSet/>
      <dgm:spPr/>
      <dgm:t>
        <a:bodyPr/>
        <a:lstStyle/>
        <a:p>
          <a:endParaRPr lang="en-US"/>
        </a:p>
      </dgm:t>
    </dgm:pt>
    <dgm:pt modelId="{11597E4B-81B1-41FF-834C-FA5C12C6E0E9}">
      <dgm:prSet/>
      <dgm:spPr/>
      <dgm:t>
        <a:bodyPr/>
        <a:lstStyle/>
        <a:p>
          <a:pPr>
            <a:lnSpc>
              <a:spcPct val="100000"/>
            </a:lnSpc>
          </a:pPr>
          <a:r>
            <a:rPr lang="en-IN"/>
            <a:t>Then we have also saved the best model.</a:t>
          </a:r>
          <a:endParaRPr lang="en-US"/>
        </a:p>
      </dgm:t>
    </dgm:pt>
    <dgm:pt modelId="{7EE7AFAC-F6C5-4C01-90FB-33F552A9D629}" type="parTrans" cxnId="{88107F82-D94C-4C64-A2AE-6642939299C2}">
      <dgm:prSet/>
      <dgm:spPr/>
      <dgm:t>
        <a:bodyPr/>
        <a:lstStyle/>
        <a:p>
          <a:endParaRPr lang="en-US"/>
        </a:p>
      </dgm:t>
    </dgm:pt>
    <dgm:pt modelId="{152DA5FF-4740-4D65-8A3F-5735F3658300}" type="sibTrans" cxnId="{88107F82-D94C-4C64-A2AE-6642939299C2}">
      <dgm:prSet/>
      <dgm:spPr/>
      <dgm:t>
        <a:bodyPr/>
        <a:lstStyle/>
        <a:p>
          <a:endParaRPr lang="en-US"/>
        </a:p>
      </dgm:t>
    </dgm:pt>
    <dgm:pt modelId="{542E73D8-9182-4CF7-90D2-EEABAF97D01A}" type="pres">
      <dgm:prSet presAssocID="{8D5DB28E-8774-441D-B42B-EF902BC09962}" presName="root" presStyleCnt="0">
        <dgm:presLayoutVars>
          <dgm:dir/>
          <dgm:resizeHandles val="exact"/>
        </dgm:presLayoutVars>
      </dgm:prSet>
      <dgm:spPr/>
    </dgm:pt>
    <dgm:pt modelId="{F29A8C11-6189-44DC-AA23-C6262B2BB12D}" type="pres">
      <dgm:prSet presAssocID="{34D3BA7D-4A1D-4809-BFE9-7F7CDFF35014}" presName="compNode" presStyleCnt="0"/>
      <dgm:spPr/>
    </dgm:pt>
    <dgm:pt modelId="{C2EDE17A-810A-46BC-B5B6-A7A828FCB7CA}" type="pres">
      <dgm:prSet presAssocID="{34D3BA7D-4A1D-4809-BFE9-7F7CDFF35014}"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4877C278-AC45-4624-9DC7-17F626521A35}" type="pres">
      <dgm:prSet presAssocID="{34D3BA7D-4A1D-4809-BFE9-7F7CDFF35014}" presName="spaceRect" presStyleCnt="0"/>
      <dgm:spPr/>
    </dgm:pt>
    <dgm:pt modelId="{3A280CE7-2481-4029-85E4-3F979AA8F31A}" type="pres">
      <dgm:prSet presAssocID="{34D3BA7D-4A1D-4809-BFE9-7F7CDFF35014}" presName="textRect" presStyleLbl="revTx" presStyleIdx="0" presStyleCnt="5">
        <dgm:presLayoutVars>
          <dgm:chMax val="1"/>
          <dgm:chPref val="1"/>
        </dgm:presLayoutVars>
      </dgm:prSet>
      <dgm:spPr/>
    </dgm:pt>
    <dgm:pt modelId="{B0D8E894-8E78-4BA3-ACCD-AB8E3237D6D3}" type="pres">
      <dgm:prSet presAssocID="{19273D52-BDEF-4795-9497-0CA1A544190A}" presName="sibTrans" presStyleCnt="0"/>
      <dgm:spPr/>
    </dgm:pt>
    <dgm:pt modelId="{10F1F445-351F-4CB8-A6FD-4760C648E8FB}" type="pres">
      <dgm:prSet presAssocID="{374AD9D1-3A5C-45AE-B0AB-1E66A7D0EFE0}" presName="compNode" presStyleCnt="0"/>
      <dgm:spPr/>
    </dgm:pt>
    <dgm:pt modelId="{24310FF7-B5D7-4520-B479-D0D2CCC8E275}" type="pres">
      <dgm:prSet presAssocID="{374AD9D1-3A5C-45AE-B0AB-1E66A7D0EFE0}"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ght Bulb and Gear"/>
        </a:ext>
      </dgm:extLst>
    </dgm:pt>
    <dgm:pt modelId="{236835B7-0025-4D00-99A6-B4A9D3D83CBA}" type="pres">
      <dgm:prSet presAssocID="{374AD9D1-3A5C-45AE-B0AB-1E66A7D0EFE0}" presName="spaceRect" presStyleCnt="0"/>
      <dgm:spPr/>
    </dgm:pt>
    <dgm:pt modelId="{90EE9209-298E-4304-822C-134DD759B761}" type="pres">
      <dgm:prSet presAssocID="{374AD9D1-3A5C-45AE-B0AB-1E66A7D0EFE0}" presName="textRect" presStyleLbl="revTx" presStyleIdx="1" presStyleCnt="5">
        <dgm:presLayoutVars>
          <dgm:chMax val="1"/>
          <dgm:chPref val="1"/>
        </dgm:presLayoutVars>
      </dgm:prSet>
      <dgm:spPr/>
    </dgm:pt>
    <dgm:pt modelId="{44655431-B71F-4429-A2D9-BBF42A49274F}" type="pres">
      <dgm:prSet presAssocID="{C3E44A17-35B7-4119-A70F-86AE60301CF3}" presName="sibTrans" presStyleCnt="0"/>
      <dgm:spPr/>
    </dgm:pt>
    <dgm:pt modelId="{46105DD3-E13C-4C1A-A8EE-244AB8D432B1}" type="pres">
      <dgm:prSet presAssocID="{0049A6A5-98A4-4098-8781-57D5FD700526}" presName="compNode" presStyleCnt="0"/>
      <dgm:spPr/>
    </dgm:pt>
    <dgm:pt modelId="{CE89EFCC-268A-4C12-AF50-6634E8738654}" type="pres">
      <dgm:prSet presAssocID="{0049A6A5-98A4-4098-8781-57D5FD700526}"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nvelope"/>
        </a:ext>
      </dgm:extLst>
    </dgm:pt>
    <dgm:pt modelId="{EB047C56-6A86-4369-8A86-0B635437ACED}" type="pres">
      <dgm:prSet presAssocID="{0049A6A5-98A4-4098-8781-57D5FD700526}" presName="spaceRect" presStyleCnt="0"/>
      <dgm:spPr/>
    </dgm:pt>
    <dgm:pt modelId="{37E2D58F-8304-472D-9858-A9A297DDE9D8}" type="pres">
      <dgm:prSet presAssocID="{0049A6A5-98A4-4098-8781-57D5FD700526}" presName="textRect" presStyleLbl="revTx" presStyleIdx="2" presStyleCnt="5">
        <dgm:presLayoutVars>
          <dgm:chMax val="1"/>
          <dgm:chPref val="1"/>
        </dgm:presLayoutVars>
      </dgm:prSet>
      <dgm:spPr/>
    </dgm:pt>
    <dgm:pt modelId="{F272DB9D-1B27-4F18-BC89-838CF75F74DA}" type="pres">
      <dgm:prSet presAssocID="{5CDFDA74-6C6B-4EA0-89EB-B7DD5FA6C057}" presName="sibTrans" presStyleCnt="0"/>
      <dgm:spPr/>
    </dgm:pt>
    <dgm:pt modelId="{A0633C6E-4B5E-4BAF-9792-E79644D3DE50}" type="pres">
      <dgm:prSet presAssocID="{FC8AE7B5-07DE-4692-B061-CD338FB5AA5F}" presName="compNode" presStyleCnt="0"/>
      <dgm:spPr/>
    </dgm:pt>
    <dgm:pt modelId="{40CBE943-A444-412A-8015-528D863213CA}" type="pres">
      <dgm:prSet presAssocID="{FC8AE7B5-07DE-4692-B061-CD338FB5AA5F}"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lowchart"/>
        </a:ext>
      </dgm:extLst>
    </dgm:pt>
    <dgm:pt modelId="{2F01A191-EB54-4051-BB59-42AF8D14BBE2}" type="pres">
      <dgm:prSet presAssocID="{FC8AE7B5-07DE-4692-B061-CD338FB5AA5F}" presName="spaceRect" presStyleCnt="0"/>
      <dgm:spPr/>
    </dgm:pt>
    <dgm:pt modelId="{5C5EEE3D-8BC4-4AB3-B376-13020D31515A}" type="pres">
      <dgm:prSet presAssocID="{FC8AE7B5-07DE-4692-B061-CD338FB5AA5F}" presName="textRect" presStyleLbl="revTx" presStyleIdx="3" presStyleCnt="5">
        <dgm:presLayoutVars>
          <dgm:chMax val="1"/>
          <dgm:chPref val="1"/>
        </dgm:presLayoutVars>
      </dgm:prSet>
      <dgm:spPr/>
    </dgm:pt>
    <dgm:pt modelId="{099BBB41-D7C9-4E01-B899-379D0573DD7C}" type="pres">
      <dgm:prSet presAssocID="{7F54E200-4A1D-4A96-973D-5933B2EAFA29}" presName="sibTrans" presStyleCnt="0"/>
      <dgm:spPr/>
    </dgm:pt>
    <dgm:pt modelId="{B1D5B1DF-FEBC-40C5-89FF-0260736276D9}" type="pres">
      <dgm:prSet presAssocID="{11597E4B-81B1-41FF-834C-FA5C12C6E0E9}" presName="compNode" presStyleCnt="0"/>
      <dgm:spPr/>
    </dgm:pt>
    <dgm:pt modelId="{9E2B9E7D-3689-41B0-9E66-6582525736A3}" type="pres">
      <dgm:prSet presAssocID="{11597E4B-81B1-41FF-834C-FA5C12C6E0E9}"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isk"/>
        </a:ext>
      </dgm:extLst>
    </dgm:pt>
    <dgm:pt modelId="{24F7B7A6-871B-4B52-B6F3-C4B2E601B125}" type="pres">
      <dgm:prSet presAssocID="{11597E4B-81B1-41FF-834C-FA5C12C6E0E9}" presName="spaceRect" presStyleCnt="0"/>
      <dgm:spPr/>
    </dgm:pt>
    <dgm:pt modelId="{81EC7379-68B9-475D-BF24-13373F5B9315}" type="pres">
      <dgm:prSet presAssocID="{11597E4B-81B1-41FF-834C-FA5C12C6E0E9}" presName="textRect" presStyleLbl="revTx" presStyleIdx="4" presStyleCnt="5">
        <dgm:presLayoutVars>
          <dgm:chMax val="1"/>
          <dgm:chPref val="1"/>
        </dgm:presLayoutVars>
      </dgm:prSet>
      <dgm:spPr/>
    </dgm:pt>
  </dgm:ptLst>
  <dgm:cxnLst>
    <dgm:cxn modelId="{AC8C5827-E9B0-40F7-9AC9-A16BA3C8B1B1}" srcId="{8D5DB28E-8774-441D-B42B-EF902BC09962}" destId="{374AD9D1-3A5C-45AE-B0AB-1E66A7D0EFE0}" srcOrd="1" destOrd="0" parTransId="{5924C49F-AFD1-4E01-AD3D-F6A8DF1AFB23}" sibTransId="{C3E44A17-35B7-4119-A70F-86AE60301CF3}"/>
    <dgm:cxn modelId="{A551D027-8B3D-4F6A-950B-CA0005FC684F}" type="presOf" srcId="{0049A6A5-98A4-4098-8781-57D5FD700526}" destId="{37E2D58F-8304-472D-9858-A9A297DDE9D8}" srcOrd="0" destOrd="0" presId="urn:microsoft.com/office/officeart/2018/2/layout/IconLabelList"/>
    <dgm:cxn modelId="{ACEE043D-E3FC-4F0E-976D-3A97565A18B1}" type="presOf" srcId="{FC8AE7B5-07DE-4692-B061-CD338FB5AA5F}" destId="{5C5EEE3D-8BC4-4AB3-B376-13020D31515A}" srcOrd="0" destOrd="0" presId="urn:microsoft.com/office/officeart/2018/2/layout/IconLabelList"/>
    <dgm:cxn modelId="{13128444-C8D4-4508-B46A-0CB72123C54E}" srcId="{8D5DB28E-8774-441D-B42B-EF902BC09962}" destId="{0049A6A5-98A4-4098-8781-57D5FD700526}" srcOrd="2" destOrd="0" parTransId="{92246E5D-DFBC-4674-9506-E646C2778EF0}" sibTransId="{5CDFDA74-6C6B-4EA0-89EB-B7DD5FA6C057}"/>
    <dgm:cxn modelId="{CF27EE64-E26C-4314-B8C0-00C81DC3DBA7}" type="presOf" srcId="{8D5DB28E-8774-441D-B42B-EF902BC09962}" destId="{542E73D8-9182-4CF7-90D2-EEABAF97D01A}" srcOrd="0" destOrd="0" presId="urn:microsoft.com/office/officeart/2018/2/layout/IconLabelList"/>
    <dgm:cxn modelId="{8B91FE4D-6FED-4E69-B14F-ED616ECBB450}" srcId="{8D5DB28E-8774-441D-B42B-EF902BC09962}" destId="{FC8AE7B5-07DE-4692-B061-CD338FB5AA5F}" srcOrd="3" destOrd="0" parTransId="{60161C27-71B9-4ADE-930A-86E4047E9A52}" sibTransId="{7F54E200-4A1D-4A96-973D-5933B2EAFA29}"/>
    <dgm:cxn modelId="{6929CA76-C63C-413D-B42B-6E420D961E66}" type="presOf" srcId="{374AD9D1-3A5C-45AE-B0AB-1E66A7D0EFE0}" destId="{90EE9209-298E-4304-822C-134DD759B761}" srcOrd="0" destOrd="0" presId="urn:microsoft.com/office/officeart/2018/2/layout/IconLabelList"/>
    <dgm:cxn modelId="{57A81782-E11C-4BCD-B4D8-4E1646B0D1AC}" type="presOf" srcId="{34D3BA7D-4A1D-4809-BFE9-7F7CDFF35014}" destId="{3A280CE7-2481-4029-85E4-3F979AA8F31A}" srcOrd="0" destOrd="0" presId="urn:microsoft.com/office/officeart/2018/2/layout/IconLabelList"/>
    <dgm:cxn modelId="{88107F82-D94C-4C64-A2AE-6642939299C2}" srcId="{8D5DB28E-8774-441D-B42B-EF902BC09962}" destId="{11597E4B-81B1-41FF-834C-FA5C12C6E0E9}" srcOrd="4" destOrd="0" parTransId="{7EE7AFAC-F6C5-4C01-90FB-33F552A9D629}" sibTransId="{152DA5FF-4740-4D65-8A3F-5735F3658300}"/>
    <dgm:cxn modelId="{058B20DC-E6EE-4AE8-B877-BFE7574BD5DC}" srcId="{8D5DB28E-8774-441D-B42B-EF902BC09962}" destId="{34D3BA7D-4A1D-4809-BFE9-7F7CDFF35014}" srcOrd="0" destOrd="0" parTransId="{1B3FEC76-B350-450A-AD53-662F63FFC64B}" sibTransId="{19273D52-BDEF-4795-9497-0CA1A544190A}"/>
    <dgm:cxn modelId="{69149FF7-436A-4DCE-87FE-B0EC2B28709F}" type="presOf" srcId="{11597E4B-81B1-41FF-834C-FA5C12C6E0E9}" destId="{81EC7379-68B9-475D-BF24-13373F5B9315}" srcOrd="0" destOrd="0" presId="urn:microsoft.com/office/officeart/2018/2/layout/IconLabelList"/>
    <dgm:cxn modelId="{95BC62DD-9FDC-4FA2-B2FC-D6366FB3D73D}" type="presParOf" srcId="{542E73D8-9182-4CF7-90D2-EEABAF97D01A}" destId="{F29A8C11-6189-44DC-AA23-C6262B2BB12D}" srcOrd="0" destOrd="0" presId="urn:microsoft.com/office/officeart/2018/2/layout/IconLabelList"/>
    <dgm:cxn modelId="{02A95FE5-F202-48F5-870A-5EB4379FBCE7}" type="presParOf" srcId="{F29A8C11-6189-44DC-AA23-C6262B2BB12D}" destId="{C2EDE17A-810A-46BC-B5B6-A7A828FCB7CA}" srcOrd="0" destOrd="0" presId="urn:microsoft.com/office/officeart/2018/2/layout/IconLabelList"/>
    <dgm:cxn modelId="{3902B9B5-F93E-4273-BB6D-0E15AB06D2BD}" type="presParOf" srcId="{F29A8C11-6189-44DC-AA23-C6262B2BB12D}" destId="{4877C278-AC45-4624-9DC7-17F626521A35}" srcOrd="1" destOrd="0" presId="urn:microsoft.com/office/officeart/2018/2/layout/IconLabelList"/>
    <dgm:cxn modelId="{D301C182-7696-46D8-B1CB-7590774C0C74}" type="presParOf" srcId="{F29A8C11-6189-44DC-AA23-C6262B2BB12D}" destId="{3A280CE7-2481-4029-85E4-3F979AA8F31A}" srcOrd="2" destOrd="0" presId="urn:microsoft.com/office/officeart/2018/2/layout/IconLabelList"/>
    <dgm:cxn modelId="{BDD09513-54A2-4829-80AD-BFF2242A6046}" type="presParOf" srcId="{542E73D8-9182-4CF7-90D2-EEABAF97D01A}" destId="{B0D8E894-8E78-4BA3-ACCD-AB8E3237D6D3}" srcOrd="1" destOrd="0" presId="urn:microsoft.com/office/officeart/2018/2/layout/IconLabelList"/>
    <dgm:cxn modelId="{67A837B6-D32B-40A2-A455-B3274512BE41}" type="presParOf" srcId="{542E73D8-9182-4CF7-90D2-EEABAF97D01A}" destId="{10F1F445-351F-4CB8-A6FD-4760C648E8FB}" srcOrd="2" destOrd="0" presId="urn:microsoft.com/office/officeart/2018/2/layout/IconLabelList"/>
    <dgm:cxn modelId="{ED687B55-219E-4B9E-9788-C3629230B216}" type="presParOf" srcId="{10F1F445-351F-4CB8-A6FD-4760C648E8FB}" destId="{24310FF7-B5D7-4520-B479-D0D2CCC8E275}" srcOrd="0" destOrd="0" presId="urn:microsoft.com/office/officeart/2018/2/layout/IconLabelList"/>
    <dgm:cxn modelId="{9323542B-8A18-4090-9289-397D4F4FCDE4}" type="presParOf" srcId="{10F1F445-351F-4CB8-A6FD-4760C648E8FB}" destId="{236835B7-0025-4D00-99A6-B4A9D3D83CBA}" srcOrd="1" destOrd="0" presId="urn:microsoft.com/office/officeart/2018/2/layout/IconLabelList"/>
    <dgm:cxn modelId="{8958B8CF-BEF1-4F38-B7C1-0C88A52D61E2}" type="presParOf" srcId="{10F1F445-351F-4CB8-A6FD-4760C648E8FB}" destId="{90EE9209-298E-4304-822C-134DD759B761}" srcOrd="2" destOrd="0" presId="urn:microsoft.com/office/officeart/2018/2/layout/IconLabelList"/>
    <dgm:cxn modelId="{BBEBDD30-3DC0-4BF3-997C-51F5EEC486C5}" type="presParOf" srcId="{542E73D8-9182-4CF7-90D2-EEABAF97D01A}" destId="{44655431-B71F-4429-A2D9-BBF42A49274F}" srcOrd="3" destOrd="0" presId="urn:microsoft.com/office/officeart/2018/2/layout/IconLabelList"/>
    <dgm:cxn modelId="{A5F45212-4992-40B9-94BB-8334652D2358}" type="presParOf" srcId="{542E73D8-9182-4CF7-90D2-EEABAF97D01A}" destId="{46105DD3-E13C-4C1A-A8EE-244AB8D432B1}" srcOrd="4" destOrd="0" presId="urn:microsoft.com/office/officeart/2018/2/layout/IconLabelList"/>
    <dgm:cxn modelId="{CE008D91-F172-44B0-9011-460BEE9883F3}" type="presParOf" srcId="{46105DD3-E13C-4C1A-A8EE-244AB8D432B1}" destId="{CE89EFCC-268A-4C12-AF50-6634E8738654}" srcOrd="0" destOrd="0" presId="urn:microsoft.com/office/officeart/2018/2/layout/IconLabelList"/>
    <dgm:cxn modelId="{2C3F8FF6-F6ED-48B9-BB66-B78F1FF04F1D}" type="presParOf" srcId="{46105DD3-E13C-4C1A-A8EE-244AB8D432B1}" destId="{EB047C56-6A86-4369-8A86-0B635437ACED}" srcOrd="1" destOrd="0" presId="urn:microsoft.com/office/officeart/2018/2/layout/IconLabelList"/>
    <dgm:cxn modelId="{6B25617B-A0E8-4EF8-A880-D6C9DB87344E}" type="presParOf" srcId="{46105DD3-E13C-4C1A-A8EE-244AB8D432B1}" destId="{37E2D58F-8304-472D-9858-A9A297DDE9D8}" srcOrd="2" destOrd="0" presId="urn:microsoft.com/office/officeart/2018/2/layout/IconLabelList"/>
    <dgm:cxn modelId="{2824D94E-0F88-4869-912D-FD5807AB7940}" type="presParOf" srcId="{542E73D8-9182-4CF7-90D2-EEABAF97D01A}" destId="{F272DB9D-1B27-4F18-BC89-838CF75F74DA}" srcOrd="5" destOrd="0" presId="urn:microsoft.com/office/officeart/2018/2/layout/IconLabelList"/>
    <dgm:cxn modelId="{931214C6-6B92-41DF-A76F-877557B56D9C}" type="presParOf" srcId="{542E73D8-9182-4CF7-90D2-EEABAF97D01A}" destId="{A0633C6E-4B5E-4BAF-9792-E79644D3DE50}" srcOrd="6" destOrd="0" presId="urn:microsoft.com/office/officeart/2018/2/layout/IconLabelList"/>
    <dgm:cxn modelId="{33005633-BC3B-488E-8368-ED1CBD344D88}" type="presParOf" srcId="{A0633C6E-4B5E-4BAF-9792-E79644D3DE50}" destId="{40CBE943-A444-412A-8015-528D863213CA}" srcOrd="0" destOrd="0" presId="urn:microsoft.com/office/officeart/2018/2/layout/IconLabelList"/>
    <dgm:cxn modelId="{AA8B60C6-8B1D-40B8-909A-5A8FC5C5C89B}" type="presParOf" srcId="{A0633C6E-4B5E-4BAF-9792-E79644D3DE50}" destId="{2F01A191-EB54-4051-BB59-42AF8D14BBE2}" srcOrd="1" destOrd="0" presId="urn:microsoft.com/office/officeart/2018/2/layout/IconLabelList"/>
    <dgm:cxn modelId="{5890CE4D-146F-4441-B558-987E6DD0071F}" type="presParOf" srcId="{A0633C6E-4B5E-4BAF-9792-E79644D3DE50}" destId="{5C5EEE3D-8BC4-4AB3-B376-13020D31515A}" srcOrd="2" destOrd="0" presId="urn:microsoft.com/office/officeart/2018/2/layout/IconLabelList"/>
    <dgm:cxn modelId="{6E899C2C-1802-4F3C-85A2-7049E9413F9F}" type="presParOf" srcId="{542E73D8-9182-4CF7-90D2-EEABAF97D01A}" destId="{099BBB41-D7C9-4E01-B899-379D0573DD7C}" srcOrd="7" destOrd="0" presId="urn:microsoft.com/office/officeart/2018/2/layout/IconLabelList"/>
    <dgm:cxn modelId="{14A8DA01-7CFE-4340-A4A0-A6946359BE2C}" type="presParOf" srcId="{542E73D8-9182-4CF7-90D2-EEABAF97D01A}" destId="{B1D5B1DF-FEBC-40C5-89FF-0260736276D9}" srcOrd="8" destOrd="0" presId="urn:microsoft.com/office/officeart/2018/2/layout/IconLabelList"/>
    <dgm:cxn modelId="{690CA6E8-AA4F-423B-9AAB-A0EA25DF81F2}" type="presParOf" srcId="{B1D5B1DF-FEBC-40C5-89FF-0260736276D9}" destId="{9E2B9E7D-3689-41B0-9E66-6582525736A3}" srcOrd="0" destOrd="0" presId="urn:microsoft.com/office/officeart/2018/2/layout/IconLabelList"/>
    <dgm:cxn modelId="{293E8C8F-D679-4F3B-AA4A-A15B91563E5E}" type="presParOf" srcId="{B1D5B1DF-FEBC-40C5-89FF-0260736276D9}" destId="{24F7B7A6-871B-4B52-B6F3-C4B2E601B125}" srcOrd="1" destOrd="0" presId="urn:microsoft.com/office/officeart/2018/2/layout/IconLabelList"/>
    <dgm:cxn modelId="{801F7D79-06D2-4A2A-9705-D4B6E82DBE4A}" type="presParOf" srcId="{B1D5B1DF-FEBC-40C5-89FF-0260736276D9}" destId="{81EC7379-68B9-475D-BF24-13373F5B9315}"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3357DA-691B-481E-A27D-DA09279636C6}">
      <dsp:nvSpPr>
        <dsp:cNvPr id="0" name=""/>
        <dsp:cNvSpPr/>
      </dsp:nvSpPr>
      <dsp:spPr>
        <a:xfrm>
          <a:off x="0" y="76389"/>
          <a:ext cx="6832212" cy="383760"/>
        </a:xfrm>
        <a:prstGeom prst="roundRect">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Overview.</a:t>
          </a:r>
        </a:p>
      </dsp:txBody>
      <dsp:txXfrm>
        <a:off x="18734" y="95123"/>
        <a:ext cx="6794744" cy="346292"/>
      </dsp:txXfrm>
    </dsp:sp>
    <dsp:sp modelId="{3C4BFE52-85F0-47EA-AB4F-61771A008E84}">
      <dsp:nvSpPr>
        <dsp:cNvPr id="0" name=""/>
        <dsp:cNvSpPr/>
      </dsp:nvSpPr>
      <dsp:spPr>
        <a:xfrm>
          <a:off x="0" y="506229"/>
          <a:ext cx="6832212" cy="383760"/>
        </a:xfrm>
        <a:prstGeom prst="roundRect">
          <a:avLst/>
        </a:prstGeom>
        <a:gradFill rotWithShape="0">
          <a:gsLst>
            <a:gs pos="0">
              <a:schemeClr val="accent5">
                <a:hueOff val="437103"/>
                <a:satOff val="-888"/>
                <a:lumOff val="570"/>
                <a:alphaOff val="0"/>
                <a:tint val="96000"/>
                <a:lumMod val="104000"/>
              </a:schemeClr>
            </a:gs>
            <a:gs pos="100000">
              <a:schemeClr val="accent5">
                <a:hueOff val="437103"/>
                <a:satOff val="-888"/>
                <a:lumOff val="57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Problem Statement.</a:t>
          </a:r>
        </a:p>
      </dsp:txBody>
      <dsp:txXfrm>
        <a:off x="18734" y="524963"/>
        <a:ext cx="6794744" cy="346292"/>
      </dsp:txXfrm>
    </dsp:sp>
    <dsp:sp modelId="{059E4B40-1642-40B0-B09D-E5A4C71FBD37}">
      <dsp:nvSpPr>
        <dsp:cNvPr id="0" name=""/>
        <dsp:cNvSpPr/>
      </dsp:nvSpPr>
      <dsp:spPr>
        <a:xfrm>
          <a:off x="0" y="936069"/>
          <a:ext cx="6832212" cy="383760"/>
        </a:xfrm>
        <a:prstGeom prst="roundRect">
          <a:avLst/>
        </a:prstGeom>
        <a:gradFill rotWithShape="0">
          <a:gsLst>
            <a:gs pos="0">
              <a:schemeClr val="accent5">
                <a:hueOff val="874206"/>
                <a:satOff val="-1775"/>
                <a:lumOff val="1141"/>
                <a:alphaOff val="0"/>
                <a:tint val="96000"/>
                <a:lumMod val="104000"/>
              </a:schemeClr>
            </a:gs>
            <a:gs pos="100000">
              <a:schemeClr val="accent5">
                <a:hueOff val="874206"/>
                <a:satOff val="-1775"/>
                <a:lumOff val="1141"/>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Problem Understanding.</a:t>
          </a:r>
        </a:p>
      </dsp:txBody>
      <dsp:txXfrm>
        <a:off x="18734" y="954803"/>
        <a:ext cx="6794744" cy="346292"/>
      </dsp:txXfrm>
    </dsp:sp>
    <dsp:sp modelId="{09C40816-94F7-47C1-8D3E-F2DE16571A50}">
      <dsp:nvSpPr>
        <dsp:cNvPr id="0" name=""/>
        <dsp:cNvSpPr/>
      </dsp:nvSpPr>
      <dsp:spPr>
        <a:xfrm>
          <a:off x="0" y="1365909"/>
          <a:ext cx="6832212" cy="383760"/>
        </a:xfrm>
        <a:prstGeom prst="roundRect">
          <a:avLst/>
        </a:prstGeom>
        <a:gradFill rotWithShape="0">
          <a:gsLst>
            <a:gs pos="0">
              <a:schemeClr val="accent5">
                <a:hueOff val="1311309"/>
                <a:satOff val="-2663"/>
                <a:lumOff val="1711"/>
                <a:alphaOff val="0"/>
                <a:tint val="96000"/>
                <a:lumMod val="104000"/>
              </a:schemeClr>
            </a:gs>
            <a:gs pos="100000">
              <a:schemeClr val="accent5">
                <a:hueOff val="1311309"/>
                <a:satOff val="-2663"/>
                <a:lumOff val="1711"/>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What is Rating Prediction?</a:t>
          </a:r>
        </a:p>
      </dsp:txBody>
      <dsp:txXfrm>
        <a:off x="18734" y="1384643"/>
        <a:ext cx="6794744" cy="346292"/>
      </dsp:txXfrm>
    </dsp:sp>
    <dsp:sp modelId="{4085CBDF-7D6A-484C-B68C-D2460C4722E8}">
      <dsp:nvSpPr>
        <dsp:cNvPr id="0" name=""/>
        <dsp:cNvSpPr/>
      </dsp:nvSpPr>
      <dsp:spPr>
        <a:xfrm>
          <a:off x="0" y="1795749"/>
          <a:ext cx="6832212" cy="383760"/>
        </a:xfrm>
        <a:prstGeom prst="roundRect">
          <a:avLst/>
        </a:prstGeom>
        <a:gradFill rotWithShape="0">
          <a:gsLst>
            <a:gs pos="0">
              <a:schemeClr val="accent5">
                <a:hueOff val="1748412"/>
                <a:satOff val="-3551"/>
                <a:lumOff val="2282"/>
                <a:alphaOff val="0"/>
                <a:tint val="96000"/>
                <a:lumMod val="104000"/>
              </a:schemeClr>
            </a:gs>
            <a:gs pos="100000">
              <a:schemeClr val="accent5">
                <a:hueOff val="1748412"/>
                <a:satOff val="-3551"/>
                <a:lumOff val="2282"/>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Importance of Rating Prediction Project.</a:t>
          </a:r>
        </a:p>
      </dsp:txBody>
      <dsp:txXfrm>
        <a:off x="18734" y="1814483"/>
        <a:ext cx="6794744" cy="346292"/>
      </dsp:txXfrm>
    </dsp:sp>
    <dsp:sp modelId="{D419CB4D-B069-4AA7-9F00-C7A6A562CADF}">
      <dsp:nvSpPr>
        <dsp:cNvPr id="0" name=""/>
        <dsp:cNvSpPr/>
      </dsp:nvSpPr>
      <dsp:spPr>
        <a:xfrm>
          <a:off x="0" y="2225589"/>
          <a:ext cx="6832212" cy="383760"/>
        </a:xfrm>
        <a:prstGeom prst="roundRect">
          <a:avLst/>
        </a:prstGeom>
        <a:gradFill rotWithShape="0">
          <a:gsLst>
            <a:gs pos="0">
              <a:schemeClr val="accent5">
                <a:hueOff val="2185515"/>
                <a:satOff val="-4438"/>
                <a:lumOff val="2852"/>
                <a:alphaOff val="0"/>
                <a:tint val="96000"/>
                <a:lumMod val="104000"/>
              </a:schemeClr>
            </a:gs>
            <a:gs pos="100000">
              <a:schemeClr val="accent5">
                <a:hueOff val="2185515"/>
                <a:satOff val="-4438"/>
                <a:lumOff val="2852"/>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Data Analysis and Model Building Flow Chart.</a:t>
          </a:r>
        </a:p>
      </dsp:txBody>
      <dsp:txXfrm>
        <a:off x="18734" y="2244323"/>
        <a:ext cx="6794744" cy="346292"/>
      </dsp:txXfrm>
    </dsp:sp>
    <dsp:sp modelId="{D920E692-1FD7-4347-B19C-8C1762DEF8AF}">
      <dsp:nvSpPr>
        <dsp:cNvPr id="0" name=""/>
        <dsp:cNvSpPr/>
      </dsp:nvSpPr>
      <dsp:spPr>
        <a:xfrm>
          <a:off x="0" y="2655429"/>
          <a:ext cx="6832212" cy="383760"/>
        </a:xfrm>
        <a:prstGeom prst="roundRect">
          <a:avLst/>
        </a:prstGeom>
        <a:gradFill rotWithShape="0">
          <a:gsLst>
            <a:gs pos="0">
              <a:schemeClr val="accent5">
                <a:hueOff val="2622618"/>
                <a:satOff val="-5326"/>
                <a:lumOff val="3423"/>
                <a:alphaOff val="0"/>
                <a:tint val="96000"/>
                <a:lumMod val="104000"/>
              </a:schemeClr>
            </a:gs>
            <a:gs pos="100000">
              <a:schemeClr val="accent5">
                <a:hueOff val="2622618"/>
                <a:satOff val="-5326"/>
                <a:lumOff val="3423"/>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Exploratory data analysis.</a:t>
          </a:r>
        </a:p>
      </dsp:txBody>
      <dsp:txXfrm>
        <a:off x="18734" y="2674163"/>
        <a:ext cx="6794744" cy="346292"/>
      </dsp:txXfrm>
    </dsp:sp>
    <dsp:sp modelId="{BCCE0657-1ACF-4950-9254-47E0A7E8D92A}">
      <dsp:nvSpPr>
        <dsp:cNvPr id="0" name=""/>
        <dsp:cNvSpPr/>
      </dsp:nvSpPr>
      <dsp:spPr>
        <a:xfrm>
          <a:off x="0" y="3085269"/>
          <a:ext cx="6832212" cy="383760"/>
        </a:xfrm>
        <a:prstGeom prst="roundRect">
          <a:avLst/>
        </a:prstGeom>
        <a:gradFill rotWithShape="0">
          <a:gsLst>
            <a:gs pos="0">
              <a:schemeClr val="accent5">
                <a:hueOff val="3059721"/>
                <a:satOff val="-6213"/>
                <a:lumOff val="3993"/>
                <a:alphaOff val="0"/>
                <a:tint val="96000"/>
                <a:lumMod val="104000"/>
              </a:schemeClr>
            </a:gs>
            <a:gs pos="100000">
              <a:schemeClr val="accent5">
                <a:hueOff val="3059721"/>
                <a:satOff val="-6213"/>
                <a:lumOff val="3993"/>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Visualizations.</a:t>
          </a:r>
        </a:p>
      </dsp:txBody>
      <dsp:txXfrm>
        <a:off x="18734" y="3104003"/>
        <a:ext cx="6794744" cy="346292"/>
      </dsp:txXfrm>
    </dsp:sp>
    <dsp:sp modelId="{49856DEC-C8C8-4329-B815-AEF15F2BE484}">
      <dsp:nvSpPr>
        <dsp:cNvPr id="0" name=""/>
        <dsp:cNvSpPr/>
      </dsp:nvSpPr>
      <dsp:spPr>
        <a:xfrm>
          <a:off x="0" y="3515109"/>
          <a:ext cx="6832212" cy="383760"/>
        </a:xfrm>
        <a:prstGeom prst="roundRect">
          <a:avLst/>
        </a:prstGeom>
        <a:gradFill rotWithShape="0">
          <a:gsLst>
            <a:gs pos="0">
              <a:schemeClr val="accent5">
                <a:hueOff val="3496824"/>
                <a:satOff val="-7101"/>
                <a:lumOff val="4564"/>
                <a:alphaOff val="0"/>
                <a:tint val="96000"/>
                <a:lumMod val="104000"/>
              </a:schemeClr>
            </a:gs>
            <a:gs pos="100000">
              <a:schemeClr val="accent5">
                <a:hueOff val="3496824"/>
                <a:satOff val="-7101"/>
                <a:lumOff val="4564"/>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Analysis.</a:t>
          </a:r>
        </a:p>
      </dsp:txBody>
      <dsp:txXfrm>
        <a:off x="18734" y="3533843"/>
        <a:ext cx="6794744" cy="346292"/>
      </dsp:txXfrm>
    </dsp:sp>
    <dsp:sp modelId="{B8D36F32-4DFE-47E9-B16E-5AFE62454248}">
      <dsp:nvSpPr>
        <dsp:cNvPr id="0" name=""/>
        <dsp:cNvSpPr/>
      </dsp:nvSpPr>
      <dsp:spPr>
        <a:xfrm>
          <a:off x="0" y="3944949"/>
          <a:ext cx="6832212" cy="383760"/>
        </a:xfrm>
        <a:prstGeom prst="roundRect">
          <a:avLst/>
        </a:prstGeom>
        <a:gradFill rotWithShape="0">
          <a:gsLst>
            <a:gs pos="0">
              <a:schemeClr val="accent5">
                <a:hueOff val="3933927"/>
                <a:satOff val="-7989"/>
                <a:lumOff val="5134"/>
                <a:alphaOff val="0"/>
                <a:tint val="96000"/>
                <a:lumMod val="104000"/>
              </a:schemeClr>
            </a:gs>
            <a:gs pos="100000">
              <a:schemeClr val="accent5">
                <a:hueOff val="3933927"/>
                <a:satOff val="-7989"/>
                <a:lumOff val="5134"/>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Model Building.</a:t>
          </a:r>
        </a:p>
      </dsp:txBody>
      <dsp:txXfrm>
        <a:off x="18734" y="3963683"/>
        <a:ext cx="6794744" cy="346292"/>
      </dsp:txXfrm>
    </dsp:sp>
    <dsp:sp modelId="{92BD855F-5788-4674-9672-11C994F570B4}">
      <dsp:nvSpPr>
        <dsp:cNvPr id="0" name=""/>
        <dsp:cNvSpPr/>
      </dsp:nvSpPr>
      <dsp:spPr>
        <a:xfrm>
          <a:off x="0" y="4374789"/>
          <a:ext cx="6832212" cy="383760"/>
        </a:xfrm>
        <a:prstGeom prst="roundRect">
          <a:avLst/>
        </a:prstGeom>
        <a:gradFill rotWithShape="0">
          <a:gsLst>
            <a:gs pos="0">
              <a:schemeClr val="accent5">
                <a:hueOff val="4371030"/>
                <a:satOff val="-8876"/>
                <a:lumOff val="5705"/>
                <a:alphaOff val="0"/>
                <a:tint val="96000"/>
                <a:lumMod val="104000"/>
              </a:schemeClr>
            </a:gs>
            <a:gs pos="100000">
              <a:schemeClr val="accent5">
                <a:hueOff val="4371030"/>
                <a:satOff val="-8876"/>
                <a:lumOff val="5705"/>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Hyper Parameter Tunning.</a:t>
          </a:r>
        </a:p>
      </dsp:txBody>
      <dsp:txXfrm>
        <a:off x="18734" y="4393523"/>
        <a:ext cx="6794744" cy="346292"/>
      </dsp:txXfrm>
    </dsp:sp>
    <dsp:sp modelId="{A0DD0576-9BDB-4C0B-BDB5-0642C12968B8}">
      <dsp:nvSpPr>
        <dsp:cNvPr id="0" name=""/>
        <dsp:cNvSpPr/>
      </dsp:nvSpPr>
      <dsp:spPr>
        <a:xfrm>
          <a:off x="0" y="4804629"/>
          <a:ext cx="6832212" cy="383760"/>
        </a:xfrm>
        <a:prstGeom prst="roundRect">
          <a:avLst/>
        </a:prstGeom>
        <a:gradFill rotWithShape="0">
          <a:gsLst>
            <a:gs pos="0">
              <a:schemeClr val="accent5">
                <a:hueOff val="4808133"/>
                <a:satOff val="-9764"/>
                <a:lumOff val="6275"/>
                <a:alphaOff val="0"/>
                <a:tint val="96000"/>
                <a:lumMod val="104000"/>
              </a:schemeClr>
            </a:gs>
            <a:gs pos="100000">
              <a:schemeClr val="accent5">
                <a:hueOff val="4808133"/>
                <a:satOff val="-9764"/>
                <a:lumOff val="6275"/>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Conclusion.</a:t>
          </a:r>
        </a:p>
      </dsp:txBody>
      <dsp:txXfrm>
        <a:off x="18734" y="4823363"/>
        <a:ext cx="6794744" cy="3462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EDE17A-810A-46BC-B5B6-A7A828FCB7CA}">
      <dsp:nvSpPr>
        <dsp:cNvPr id="0" name=""/>
        <dsp:cNvSpPr/>
      </dsp:nvSpPr>
      <dsp:spPr>
        <a:xfrm>
          <a:off x="820322" y="139111"/>
          <a:ext cx="587724" cy="5877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A280CE7-2481-4029-85E4-3F979AA8F31A}">
      <dsp:nvSpPr>
        <dsp:cNvPr id="0" name=""/>
        <dsp:cNvSpPr/>
      </dsp:nvSpPr>
      <dsp:spPr>
        <a:xfrm>
          <a:off x="461157" y="1076347"/>
          <a:ext cx="1306054" cy="13927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IN" sz="1100" kern="1200" dirty="0"/>
            <a:t>In this project report, we have used NLP machine learning algorithms to predict the Ratings. We have mentioned the  procedure to </a:t>
          </a:r>
          <a:r>
            <a:rPr lang="en-IN" sz="1100" kern="1200" dirty="0" err="1"/>
            <a:t>analyze</a:t>
          </a:r>
          <a:r>
            <a:rPr lang="en-IN" sz="1100" kern="1200" dirty="0"/>
            <a:t> the dataset and finding the correlation between the features.</a:t>
          </a:r>
          <a:endParaRPr lang="en-US" sz="1100" kern="1200" dirty="0"/>
        </a:p>
      </dsp:txBody>
      <dsp:txXfrm>
        <a:off x="461157" y="1076347"/>
        <a:ext cx="1306054" cy="1392784"/>
      </dsp:txXfrm>
    </dsp:sp>
    <dsp:sp modelId="{24310FF7-B5D7-4520-B479-D0D2CCC8E275}">
      <dsp:nvSpPr>
        <dsp:cNvPr id="0" name=""/>
        <dsp:cNvSpPr/>
      </dsp:nvSpPr>
      <dsp:spPr>
        <a:xfrm>
          <a:off x="2354936" y="139111"/>
          <a:ext cx="587724" cy="5877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0EE9209-298E-4304-822C-134DD759B761}">
      <dsp:nvSpPr>
        <dsp:cNvPr id="0" name=""/>
        <dsp:cNvSpPr/>
      </dsp:nvSpPr>
      <dsp:spPr>
        <a:xfrm>
          <a:off x="1995771" y="1076347"/>
          <a:ext cx="1306054" cy="13927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IN" sz="1100" kern="1200" dirty="0"/>
            <a:t>So, we can select the features which are correlated to each other and are independent in nature. The power of visualization has helped us in understanding the data by graphical representation it has made me to understand what data is trying to say.</a:t>
          </a:r>
          <a:endParaRPr lang="en-US" sz="1100" kern="1200" dirty="0"/>
        </a:p>
      </dsp:txBody>
      <dsp:txXfrm>
        <a:off x="1995771" y="1076347"/>
        <a:ext cx="1306054" cy="1392784"/>
      </dsp:txXfrm>
    </dsp:sp>
    <dsp:sp modelId="{CE89EFCC-268A-4C12-AF50-6634E8738654}">
      <dsp:nvSpPr>
        <dsp:cNvPr id="0" name=""/>
        <dsp:cNvSpPr/>
      </dsp:nvSpPr>
      <dsp:spPr>
        <a:xfrm>
          <a:off x="3889550" y="139111"/>
          <a:ext cx="587724" cy="5877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7E2D58F-8304-472D-9858-A9A297DDE9D8}">
      <dsp:nvSpPr>
        <dsp:cNvPr id="0" name=""/>
        <dsp:cNvSpPr/>
      </dsp:nvSpPr>
      <dsp:spPr>
        <a:xfrm>
          <a:off x="3530385" y="1076347"/>
          <a:ext cx="1306054" cy="13927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IN" sz="1100" kern="1200"/>
            <a:t>Data cleaning is one of the most important steps to remove unrealistic values and unnecessary punctuatuions, urls, email address, stop words. </a:t>
          </a:r>
          <a:endParaRPr lang="en-US" sz="1100" kern="1200"/>
        </a:p>
      </dsp:txBody>
      <dsp:txXfrm>
        <a:off x="3530385" y="1076347"/>
        <a:ext cx="1306054" cy="1392784"/>
      </dsp:txXfrm>
    </dsp:sp>
    <dsp:sp modelId="{40CBE943-A444-412A-8015-528D863213CA}">
      <dsp:nvSpPr>
        <dsp:cNvPr id="0" name=""/>
        <dsp:cNvSpPr/>
      </dsp:nvSpPr>
      <dsp:spPr>
        <a:xfrm>
          <a:off x="5424165" y="139111"/>
          <a:ext cx="587724" cy="58772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C5EEE3D-8BC4-4AB3-B376-13020D31515A}">
      <dsp:nvSpPr>
        <dsp:cNvPr id="0" name=""/>
        <dsp:cNvSpPr/>
      </dsp:nvSpPr>
      <dsp:spPr>
        <a:xfrm>
          <a:off x="5065000" y="1076347"/>
          <a:ext cx="1306054" cy="13927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IN" sz="1100" kern="1200" dirty="0"/>
            <a:t>These feature set were then given as an input to 3 algorithms and a hyper parameter tunning was done to the best model. So, we calculated the performance of each model using different performance metrics and compared them based on these metrics.</a:t>
          </a:r>
          <a:endParaRPr lang="en-US" sz="1100" kern="1200" dirty="0"/>
        </a:p>
      </dsp:txBody>
      <dsp:txXfrm>
        <a:off x="5065000" y="1076347"/>
        <a:ext cx="1306054" cy="1392784"/>
      </dsp:txXfrm>
    </dsp:sp>
    <dsp:sp modelId="{9E2B9E7D-3689-41B0-9E66-6582525736A3}">
      <dsp:nvSpPr>
        <dsp:cNvPr id="0" name=""/>
        <dsp:cNvSpPr/>
      </dsp:nvSpPr>
      <dsp:spPr>
        <a:xfrm>
          <a:off x="3122243" y="2795646"/>
          <a:ext cx="587724" cy="58772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1EC7379-68B9-475D-BF24-13373F5B9315}">
      <dsp:nvSpPr>
        <dsp:cNvPr id="0" name=""/>
        <dsp:cNvSpPr/>
      </dsp:nvSpPr>
      <dsp:spPr>
        <a:xfrm>
          <a:off x="2763078" y="3732882"/>
          <a:ext cx="1306054" cy="13927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IN" sz="1100" kern="1200"/>
            <a:t>Then we have also saved the best model.</a:t>
          </a:r>
          <a:endParaRPr lang="en-US" sz="1100" kern="1200"/>
        </a:p>
      </dsp:txBody>
      <dsp:txXfrm>
        <a:off x="2763078" y="3732882"/>
        <a:ext cx="1306054" cy="139278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B621081-53EA-4545-A82E-F099CAD892AE}" type="datetimeFigureOut">
              <a:rPr lang="en-US" smtClean="0"/>
              <a:pPr/>
              <a:t>8/8/2022</a:t>
            </a:fld>
            <a:endParaRPr lang="en-US"/>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0A5146F-7E80-4C81-B445-3940FBA44A78}" type="slidenum">
              <a:rPr lang="en-US" smtClean="0"/>
              <a:pPr/>
              <a:t>‹#›</a:t>
            </a:fld>
            <a:endParaRPr lang="en-US"/>
          </a:p>
        </p:txBody>
      </p:sp>
    </p:spTree>
    <p:extLst>
      <p:ext uri="{BB962C8B-B14F-4D97-AF65-F5344CB8AC3E}">
        <p14:creationId xmlns:p14="http://schemas.microsoft.com/office/powerpoint/2010/main" val="2055034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A0E755-25FD-455B-A5F4-B0DE86D4B5E2}" type="datetime1">
              <a:rPr lang="en-US" smtClean="0"/>
              <a:pPr/>
              <a:t>8/8/2022</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0A5146F-7E80-4C81-B445-3940FBA44A78}" type="slidenum">
              <a:rPr lang="en-US" smtClean="0"/>
              <a:pPr/>
              <a:t>‹#›</a:t>
            </a:fld>
            <a:endParaRPr lang="en-US"/>
          </a:p>
        </p:txBody>
      </p:sp>
    </p:spTree>
    <p:extLst>
      <p:ext uri="{BB962C8B-B14F-4D97-AF65-F5344CB8AC3E}">
        <p14:creationId xmlns:p14="http://schemas.microsoft.com/office/powerpoint/2010/main" val="4092390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A0E755-25FD-455B-A5F4-B0DE86D4B5E2}" type="datetime1">
              <a:rPr lang="en-US" smtClean="0"/>
              <a:pPr/>
              <a:t>8/8/2022</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0A5146F-7E80-4C81-B445-3940FBA44A78}" type="slidenum">
              <a:rPr lang="en-US" smtClean="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848655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DA0E755-25FD-455B-A5F4-B0DE86D4B5E2}" type="datetime1">
              <a:rPr lang="en-US" smtClean="0"/>
              <a:pPr/>
              <a:t>8/8/2022</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0A5146F-7E80-4C81-B445-3940FBA44A78}" type="slidenum">
              <a:rPr lang="en-US" smtClean="0"/>
              <a:pPr/>
              <a:t>‹#›</a:t>
            </a:fld>
            <a:endParaRPr lang="en-US"/>
          </a:p>
        </p:txBody>
      </p:sp>
    </p:spTree>
    <p:extLst>
      <p:ext uri="{BB962C8B-B14F-4D97-AF65-F5344CB8AC3E}">
        <p14:creationId xmlns:p14="http://schemas.microsoft.com/office/powerpoint/2010/main" val="12895972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DA0E755-25FD-455B-A5F4-B0DE86D4B5E2}" type="datetime1">
              <a:rPr lang="en-US" smtClean="0"/>
              <a:pPr/>
              <a:t>8/8/2022</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0A5146F-7E80-4C81-B445-3940FBA44A78}" type="slidenum">
              <a:rPr lang="en-US" smtClean="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254940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DA0E755-25FD-455B-A5F4-B0DE86D4B5E2}" type="datetime1">
              <a:rPr lang="en-US" smtClean="0"/>
              <a:pPr/>
              <a:t>8/8/2022</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0A5146F-7E80-4C81-B445-3940FBA44A78}" type="slidenum">
              <a:rPr lang="en-US" smtClean="0"/>
              <a:pPr/>
              <a:t>‹#›</a:t>
            </a:fld>
            <a:endParaRPr lang="en-US"/>
          </a:p>
        </p:txBody>
      </p:sp>
    </p:spTree>
    <p:extLst>
      <p:ext uri="{BB962C8B-B14F-4D97-AF65-F5344CB8AC3E}">
        <p14:creationId xmlns:p14="http://schemas.microsoft.com/office/powerpoint/2010/main" val="5879469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621081-53EA-4545-A82E-F099CAD892AE}" type="datetimeFigureOut">
              <a:rPr lang="en-US" smtClean="0"/>
              <a:pPr/>
              <a:t>8/8/2022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0A5146F-7E80-4C81-B445-3940FBA44A78}" type="slidenum">
              <a:rPr lang="en-US" smtClean="0"/>
              <a:pPr/>
              <a:t>‹#›</a:t>
            </a:fld>
            <a:endParaRPr lang="en-US"/>
          </a:p>
        </p:txBody>
      </p:sp>
    </p:spTree>
    <p:extLst>
      <p:ext uri="{BB962C8B-B14F-4D97-AF65-F5344CB8AC3E}">
        <p14:creationId xmlns:p14="http://schemas.microsoft.com/office/powerpoint/2010/main" val="3939478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621081-53EA-4545-A82E-F099CAD892AE}" type="datetimeFigureOut">
              <a:rPr lang="en-US" smtClean="0"/>
              <a:pPr/>
              <a:t>8/8/2022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0A5146F-7E80-4C81-B445-3940FBA44A78}" type="slidenum">
              <a:rPr lang="en-US" smtClean="0"/>
              <a:pPr/>
              <a:t>‹#›</a:t>
            </a:fld>
            <a:endParaRPr lang="en-US"/>
          </a:p>
        </p:txBody>
      </p:sp>
    </p:spTree>
    <p:extLst>
      <p:ext uri="{BB962C8B-B14F-4D97-AF65-F5344CB8AC3E}">
        <p14:creationId xmlns:p14="http://schemas.microsoft.com/office/powerpoint/2010/main" val="841004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621081-53EA-4545-A82E-F099CAD892AE}" type="datetimeFigureOut">
              <a:rPr lang="en-US" smtClean="0"/>
              <a:pPr/>
              <a:t>8/8/2022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0A5146F-7E80-4C81-B445-3940FBA44A78}" type="slidenum">
              <a:rPr lang="en-US" smtClean="0"/>
              <a:pPr/>
              <a:t>‹#›</a:t>
            </a:fld>
            <a:endParaRPr lang="en-US"/>
          </a:p>
        </p:txBody>
      </p:sp>
    </p:spTree>
    <p:extLst>
      <p:ext uri="{BB962C8B-B14F-4D97-AF65-F5344CB8AC3E}">
        <p14:creationId xmlns:p14="http://schemas.microsoft.com/office/powerpoint/2010/main" val="3523472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621081-53EA-4545-A82E-F099CAD892AE}" type="datetimeFigureOut">
              <a:rPr lang="en-US" smtClean="0"/>
              <a:pPr/>
              <a:t>8/8/2022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0A5146F-7E80-4C81-B445-3940FBA44A78}" type="slidenum">
              <a:rPr lang="en-US" smtClean="0"/>
              <a:pPr/>
              <a:t>‹#›</a:t>
            </a:fld>
            <a:endParaRPr lang="en-US"/>
          </a:p>
        </p:txBody>
      </p:sp>
    </p:spTree>
    <p:extLst>
      <p:ext uri="{BB962C8B-B14F-4D97-AF65-F5344CB8AC3E}">
        <p14:creationId xmlns:p14="http://schemas.microsoft.com/office/powerpoint/2010/main" val="4082803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621081-53EA-4545-A82E-F099CAD892AE}" type="datetimeFigureOut">
              <a:rPr lang="en-US" smtClean="0"/>
              <a:pPr/>
              <a:t>8/8/2022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0A5146F-7E80-4C81-B445-3940FBA44A78}" type="slidenum">
              <a:rPr lang="en-US" smtClean="0"/>
              <a:pPr/>
              <a:t>‹#›</a:t>
            </a:fld>
            <a:endParaRPr lang="en-US"/>
          </a:p>
        </p:txBody>
      </p:sp>
    </p:spTree>
    <p:extLst>
      <p:ext uri="{BB962C8B-B14F-4D97-AF65-F5344CB8AC3E}">
        <p14:creationId xmlns:p14="http://schemas.microsoft.com/office/powerpoint/2010/main" val="3848344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621081-53EA-4545-A82E-F099CAD892AE}" type="datetimeFigureOut">
              <a:rPr lang="en-US" smtClean="0"/>
              <a:pPr/>
              <a:t>8/8/2022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0A5146F-7E80-4C81-B445-3940FBA44A78}" type="slidenum">
              <a:rPr lang="en-US" smtClean="0"/>
              <a:pPr/>
              <a:t>‹#›</a:t>
            </a:fld>
            <a:endParaRPr lang="en-US"/>
          </a:p>
        </p:txBody>
      </p:sp>
    </p:spTree>
    <p:extLst>
      <p:ext uri="{BB962C8B-B14F-4D97-AF65-F5344CB8AC3E}">
        <p14:creationId xmlns:p14="http://schemas.microsoft.com/office/powerpoint/2010/main" val="2096112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621081-53EA-4545-A82E-F099CAD892AE}" type="datetimeFigureOut">
              <a:rPr lang="en-US" smtClean="0"/>
              <a:pPr/>
              <a:t>8/8/2022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0A5146F-7E80-4C81-B445-3940FBA44A78}" type="slidenum">
              <a:rPr lang="en-US" smtClean="0"/>
              <a:pPr/>
              <a:t>‹#›</a:t>
            </a:fld>
            <a:endParaRPr lang="en-US"/>
          </a:p>
        </p:txBody>
      </p:sp>
    </p:spTree>
    <p:extLst>
      <p:ext uri="{BB962C8B-B14F-4D97-AF65-F5344CB8AC3E}">
        <p14:creationId xmlns:p14="http://schemas.microsoft.com/office/powerpoint/2010/main" val="3406490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621081-53EA-4545-A82E-F099CAD892AE}" type="datetimeFigureOut">
              <a:rPr lang="en-US" smtClean="0"/>
              <a:pPr/>
              <a:t>8/8/2022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0A5146F-7E80-4C81-B445-3940FBA44A78}" type="slidenum">
              <a:rPr lang="en-US" smtClean="0"/>
              <a:pPr/>
              <a:t>‹#›</a:t>
            </a:fld>
            <a:endParaRPr lang="en-US"/>
          </a:p>
        </p:txBody>
      </p:sp>
    </p:spTree>
    <p:extLst>
      <p:ext uri="{BB962C8B-B14F-4D97-AF65-F5344CB8AC3E}">
        <p14:creationId xmlns:p14="http://schemas.microsoft.com/office/powerpoint/2010/main" val="4276798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621081-53EA-4545-A82E-F099CAD892AE}" type="datetimeFigureOut">
              <a:rPr lang="en-US" smtClean="0"/>
              <a:pPr/>
              <a:t>8/8/2022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0A5146F-7E80-4C81-B445-3940FBA44A78}" type="slidenum">
              <a:rPr lang="en-US" smtClean="0"/>
              <a:pPr/>
              <a:t>‹#›</a:t>
            </a:fld>
            <a:endParaRPr lang="en-US"/>
          </a:p>
        </p:txBody>
      </p:sp>
    </p:spTree>
    <p:extLst>
      <p:ext uri="{BB962C8B-B14F-4D97-AF65-F5344CB8AC3E}">
        <p14:creationId xmlns:p14="http://schemas.microsoft.com/office/powerpoint/2010/main" val="1967970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621081-53EA-4545-A82E-F099CAD892AE}" type="datetimeFigureOut">
              <a:rPr lang="en-US" smtClean="0"/>
              <a:pPr/>
              <a:t>8/8/2022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0A5146F-7E80-4C81-B445-3940FBA44A78}" type="slidenum">
              <a:rPr lang="en-US" smtClean="0"/>
              <a:pPr/>
              <a:t>‹#›</a:t>
            </a:fld>
            <a:endParaRPr lang="en-US"/>
          </a:p>
        </p:txBody>
      </p:sp>
    </p:spTree>
    <p:extLst>
      <p:ext uri="{BB962C8B-B14F-4D97-AF65-F5344CB8AC3E}">
        <p14:creationId xmlns:p14="http://schemas.microsoft.com/office/powerpoint/2010/main" val="3168097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DA0E755-25FD-455B-A5F4-B0DE86D4B5E2}" type="datetime1">
              <a:rPr lang="en-US" smtClean="0"/>
              <a:pPr/>
              <a:t>8/8/2022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Add a footer</a:t>
            </a:r>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0A5146F-7E80-4C81-B445-3940FBA44A78}" type="slidenum">
              <a:rPr lang="en-US" smtClean="0"/>
              <a:pPr/>
              <a:t>‹#›</a:t>
            </a:fld>
            <a:endParaRPr lang="en-US"/>
          </a:p>
        </p:txBody>
      </p:sp>
    </p:spTree>
    <p:extLst>
      <p:ext uri="{BB962C8B-B14F-4D97-AF65-F5344CB8AC3E}">
        <p14:creationId xmlns:p14="http://schemas.microsoft.com/office/powerpoint/2010/main" val="313389190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88" name="Group 87">
            <a:extLst>
              <a:ext uri="{FF2B5EF4-FFF2-40B4-BE49-F238E27FC236}">
                <a16:creationId xmlns:a16="http://schemas.microsoft.com/office/drawing/2014/main" id="{8CD25866-F15D-40A4-AEC5-47C044637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89"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90"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91"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92"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93"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94"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95"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96"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97"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98"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99"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00"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2" name="Group 101">
            <a:extLst>
              <a:ext uri="{FF2B5EF4-FFF2-40B4-BE49-F238E27FC236}">
                <a16:creationId xmlns:a16="http://schemas.microsoft.com/office/drawing/2014/main" id="{0C4A17ED-96AA-44A6-A050-E1A7A1CDD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103"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04"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05"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06"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07"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08"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09"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10"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11"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12"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13"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14"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16" name="Rectangle 115">
            <a:extLst>
              <a:ext uri="{FF2B5EF4-FFF2-40B4-BE49-F238E27FC236}">
                <a16:creationId xmlns:a16="http://schemas.microsoft.com/office/drawing/2014/main" id="{CE6C63DC-BAE4-42B6-8FDF-F6467C2D2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18" name="Freeform 11">
            <a:extLst>
              <a:ext uri="{FF2B5EF4-FFF2-40B4-BE49-F238E27FC236}">
                <a16:creationId xmlns:a16="http://schemas.microsoft.com/office/drawing/2014/main" id="{BFE4781A-41C7-4F27-8792-A74EFB8E5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20" name="Rectangle 119">
            <a:extLst>
              <a:ext uri="{FF2B5EF4-FFF2-40B4-BE49-F238E27FC236}">
                <a16:creationId xmlns:a16="http://schemas.microsoft.com/office/drawing/2014/main" id="{19FE08D8-CEA0-461E-870A-02CD15D9B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7EDB9BC-9BA0-41CA-A5B1-F9ED4D86BC37}"/>
              </a:ext>
            </a:extLst>
          </p:cNvPr>
          <p:cNvSpPr/>
          <p:nvPr/>
        </p:nvSpPr>
        <p:spPr>
          <a:xfrm>
            <a:off x="1259893" y="3101093"/>
            <a:ext cx="2454052" cy="3029344"/>
          </a:xfrm>
          <a:prstGeom prst="rect">
            <a:avLst/>
          </a:prstGeom>
        </p:spPr>
        <p:txBody>
          <a:bodyPr vert="horz" lIns="91440" tIns="45720" rIns="91440" bIns="45720" rtlCol="0" anchor="t">
            <a:normAutofit/>
          </a:bodyPr>
          <a:lstStyle/>
          <a:p>
            <a:pPr defTabSz="457200">
              <a:spcBef>
                <a:spcPct val="0"/>
              </a:spcBef>
              <a:spcAft>
                <a:spcPts val="600"/>
              </a:spcAft>
            </a:pPr>
            <a:br>
              <a:rPr lang="en-US" sz="3200" b="1" cap="none" spc="0" dirty="0">
                <a:ln w="12700" cmpd="sng">
                  <a:solidFill>
                    <a:schemeClr val="accent4"/>
                  </a:solidFill>
                  <a:prstDash val="solid"/>
                </a:ln>
                <a:solidFill>
                  <a:schemeClr val="bg1"/>
                </a:solidFill>
                <a:effectLst>
                  <a:outerShdw blurRad="50800" dist="38100" algn="l" rotWithShape="0">
                    <a:prstClr val="black">
                      <a:alpha val="40000"/>
                    </a:prstClr>
                  </a:outerShdw>
                </a:effectLst>
                <a:latin typeface="+mj-lt"/>
                <a:ea typeface="+mj-ea"/>
                <a:cs typeface="+mj-cs"/>
              </a:rPr>
            </a:br>
            <a:r>
              <a:rPr lang="en-US" sz="3200" b="1" dirty="0">
                <a:ln w="9525">
                  <a:solidFill>
                    <a:schemeClr val="bg1"/>
                  </a:solidFill>
                  <a:prstDash val="solid"/>
                </a:ln>
                <a:solidFill>
                  <a:schemeClr val="bg1"/>
                </a:solidFill>
                <a:effectLst>
                  <a:outerShdw blurRad="12700" dist="38100" dir="2700000" algn="tl" rotWithShape="0">
                    <a:schemeClr val="bg1">
                      <a:lumMod val="50000"/>
                    </a:schemeClr>
                  </a:outerShdw>
                </a:effectLst>
                <a:latin typeface="+mj-lt"/>
                <a:ea typeface="+mj-ea"/>
                <a:cs typeface="+mj-cs"/>
              </a:rPr>
              <a:t>Ratings Prediction Project</a:t>
            </a:r>
            <a:endParaRPr lang="en-US" sz="3200" b="1" cap="none" spc="0" dirty="0">
              <a:ln w="12700" cmpd="sng">
                <a:solidFill>
                  <a:schemeClr val="accent4"/>
                </a:solidFill>
                <a:prstDash val="solid"/>
              </a:ln>
              <a:solidFill>
                <a:schemeClr val="bg1"/>
              </a:solidFill>
              <a:effectLst>
                <a:outerShdw blurRad="50800" dist="38100" algn="l" rotWithShape="0">
                  <a:prstClr val="black">
                    <a:alpha val="40000"/>
                  </a:prstClr>
                </a:outerShdw>
              </a:effectLst>
              <a:latin typeface="+mj-lt"/>
              <a:ea typeface="+mj-ea"/>
              <a:cs typeface="+mj-cs"/>
            </a:endParaRPr>
          </a:p>
        </p:txBody>
      </p:sp>
      <p:sp>
        <p:nvSpPr>
          <p:cNvPr id="122" name="Freeform 11">
            <a:extLst>
              <a:ext uri="{FF2B5EF4-FFF2-40B4-BE49-F238E27FC236}">
                <a16:creationId xmlns:a16="http://schemas.microsoft.com/office/drawing/2014/main" id="{2B982904-A46E-41DF-BA98-61E2300C7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24" name="Rectangle 123">
            <a:extLst>
              <a:ext uri="{FF2B5EF4-FFF2-40B4-BE49-F238E27FC236}">
                <a16:creationId xmlns:a16="http://schemas.microsoft.com/office/drawing/2014/main" id="{27018161-547E-48F7-A0D9-272C9EA5B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6BF80CB-7701-4C16-B93C-53BE1CF1B931}"/>
              </a:ext>
            </a:extLst>
          </p:cNvPr>
          <p:cNvSpPr/>
          <p:nvPr/>
        </p:nvSpPr>
        <p:spPr>
          <a:xfrm>
            <a:off x="4706578" y="589722"/>
            <a:ext cx="6798033" cy="5321500"/>
          </a:xfrm>
          <a:prstGeom prst="rect">
            <a:avLst/>
          </a:prstGeom>
        </p:spPr>
        <p:txBody>
          <a:bodyPr vert="horz" lIns="91440" tIns="45720" rIns="91440" bIns="45720" rtlCol="0" anchor="ctr">
            <a:normAutofit/>
          </a:bodyPr>
          <a:lstStyle/>
          <a:p>
            <a:pPr defTabSz="457200">
              <a:spcBef>
                <a:spcPts val="1000"/>
              </a:spcBef>
              <a:buClr>
                <a:schemeClr val="accent1"/>
              </a:buClr>
              <a:buFont typeface="Wingdings 3" charset="2"/>
              <a:buChar char=""/>
            </a:pPr>
            <a:r>
              <a:rPr lang="en-US" b="1" dirty="0">
                <a:ln w="12700" cmpd="sng">
                  <a:solidFill>
                    <a:schemeClr val="accent4"/>
                  </a:solidFill>
                  <a:prstDash val="solid"/>
                </a:ln>
                <a:solidFill>
                  <a:schemeClr val="tx1">
                    <a:lumMod val="75000"/>
                    <a:lumOff val="25000"/>
                  </a:schemeClr>
                </a:solidFill>
                <a:effectLst>
                  <a:outerShdw blurRad="50800" dist="38100" dir="16200000" rotWithShape="0">
                    <a:prstClr val="black">
                      <a:alpha val="40000"/>
                    </a:prstClr>
                  </a:outerShdw>
                </a:effectLst>
              </a:rPr>
              <a:t>Prepared by</a:t>
            </a:r>
          </a:p>
          <a:p>
            <a:pPr defTabSz="457200">
              <a:spcBef>
                <a:spcPts val="1000"/>
              </a:spcBef>
              <a:buClr>
                <a:schemeClr val="accent1"/>
              </a:buClr>
              <a:buFont typeface="Wingdings 3" charset="2"/>
              <a:buChar char=""/>
            </a:pPr>
            <a:r>
              <a:rPr lang="en-US" b="1" dirty="0">
                <a:ln w="12700" cmpd="sng">
                  <a:solidFill>
                    <a:schemeClr val="accent4"/>
                  </a:solidFill>
                  <a:prstDash val="solid"/>
                </a:ln>
                <a:solidFill>
                  <a:schemeClr val="tx1">
                    <a:lumMod val="75000"/>
                    <a:lumOff val="25000"/>
                  </a:schemeClr>
                </a:solidFill>
                <a:effectLst>
                  <a:outerShdw blurRad="50800" dist="38100" dir="16200000" rotWithShape="0">
                    <a:prstClr val="black">
                      <a:alpha val="40000"/>
                    </a:prstClr>
                  </a:outerShdw>
                </a:effectLst>
              </a:rPr>
              <a:t>Lakshmi </a:t>
            </a:r>
            <a:r>
              <a:rPr lang="en-US" b="1">
                <a:ln w="12700" cmpd="sng">
                  <a:solidFill>
                    <a:schemeClr val="accent4"/>
                  </a:solidFill>
                  <a:prstDash val="solid"/>
                </a:ln>
                <a:solidFill>
                  <a:schemeClr val="tx1">
                    <a:lumMod val="75000"/>
                    <a:lumOff val="25000"/>
                  </a:schemeClr>
                </a:solidFill>
                <a:effectLst>
                  <a:outerShdw blurRad="50800" dist="38100" dir="16200000" rotWithShape="0">
                    <a:prstClr val="black">
                      <a:alpha val="40000"/>
                    </a:prstClr>
                  </a:outerShdw>
                </a:effectLst>
              </a:rPr>
              <a:t>praneetha</a:t>
            </a:r>
            <a:endParaRPr lang="en-US" b="1" dirty="0">
              <a:ln w="12700" cmpd="sng">
                <a:solidFill>
                  <a:schemeClr val="accent4"/>
                </a:solidFill>
                <a:prstDash val="solid"/>
              </a:ln>
              <a:solidFill>
                <a:schemeClr val="tx1">
                  <a:lumMod val="75000"/>
                  <a:lumOff val="25000"/>
                </a:schemeClr>
              </a:solidFill>
              <a:effectLst>
                <a:outerShdw blurRad="50800" dist="38100" dir="16200000" rotWithShape="0">
                  <a:prstClr val="black">
                    <a:alpha val="40000"/>
                  </a:prstClr>
                </a:outerShdw>
              </a:effectLst>
            </a:endParaRPr>
          </a:p>
        </p:txBody>
      </p:sp>
    </p:spTree>
    <p:extLst>
      <p:ext uri="{BB962C8B-B14F-4D97-AF65-F5344CB8AC3E}">
        <p14:creationId xmlns:p14="http://schemas.microsoft.com/office/powerpoint/2010/main" val="1050687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7200B-96AB-4974-B725-80660D554AC6}"/>
              </a:ext>
            </a:extLst>
          </p:cNvPr>
          <p:cNvSpPr>
            <a:spLocks noGrp="1"/>
          </p:cNvSpPr>
          <p:nvPr>
            <p:ph type="title"/>
          </p:nvPr>
        </p:nvSpPr>
        <p:spPr>
          <a:xfrm>
            <a:off x="1768677" y="636989"/>
            <a:ext cx="8911687" cy="689535"/>
          </a:xfrm>
        </p:spPr>
        <p:txBody>
          <a:bodyPr>
            <a:normAutofit/>
          </a:bodyPr>
          <a:lstStyle/>
          <a:p>
            <a:r>
              <a:rPr lang="en-US"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Visualization:</a:t>
            </a:r>
            <a:endParaRPr lang="en-IN" dirty="0"/>
          </a:p>
        </p:txBody>
      </p:sp>
      <p:pic>
        <p:nvPicPr>
          <p:cNvPr id="5" name="Content Placeholder 4">
            <a:extLst>
              <a:ext uri="{FF2B5EF4-FFF2-40B4-BE49-F238E27FC236}">
                <a16:creationId xmlns:a16="http://schemas.microsoft.com/office/drawing/2014/main" id="{971AD2E2-CE38-4A72-A8C1-6DD934F0097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68677" y="2889062"/>
            <a:ext cx="4381943" cy="2410334"/>
          </a:xfrm>
          <a:prstGeom prst="rect">
            <a:avLst/>
          </a:prstGeom>
          <a:noFill/>
          <a:ln>
            <a:noFill/>
          </a:ln>
        </p:spPr>
      </p:pic>
      <p:pic>
        <p:nvPicPr>
          <p:cNvPr id="6" name="Picture 5">
            <a:extLst>
              <a:ext uri="{FF2B5EF4-FFF2-40B4-BE49-F238E27FC236}">
                <a16:creationId xmlns:a16="http://schemas.microsoft.com/office/drawing/2014/main" id="{3AB685A9-B8B8-417C-96AA-76765E6616C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11109" y="2877269"/>
            <a:ext cx="4356281" cy="2400300"/>
          </a:xfrm>
          <a:prstGeom prst="rect">
            <a:avLst/>
          </a:prstGeom>
          <a:noFill/>
          <a:ln>
            <a:noFill/>
          </a:ln>
        </p:spPr>
      </p:pic>
      <p:sp>
        <p:nvSpPr>
          <p:cNvPr id="8" name="TextBox 7">
            <a:extLst>
              <a:ext uri="{FF2B5EF4-FFF2-40B4-BE49-F238E27FC236}">
                <a16:creationId xmlns:a16="http://schemas.microsoft.com/office/drawing/2014/main" id="{08F2E64A-7756-47C5-BBBF-4D84825BB278}"/>
              </a:ext>
            </a:extLst>
          </p:cNvPr>
          <p:cNvSpPr txBox="1"/>
          <p:nvPr/>
        </p:nvSpPr>
        <p:spPr>
          <a:xfrm>
            <a:off x="1768677" y="1593522"/>
            <a:ext cx="9217002" cy="830997"/>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buFont typeface="Wingdings" panose="05000000000000000000" pitchFamily="2" charset="2"/>
              <a:buChar char="ü"/>
            </a:pPr>
            <a:r>
              <a:rPr lang="en-IN" sz="1600" dirty="0">
                <a:solidFill>
                  <a:srgbClr val="000000"/>
                </a:solidFill>
                <a:effectLst/>
                <a:latin typeface="Century" panose="02040604050505020304" pitchFamily="18" charset="0"/>
                <a:ea typeface="Calibri" panose="020F0502020204030204" pitchFamily="34" charset="0"/>
              </a:rPr>
              <a:t>As we know that some of the review are too lengthy, so </a:t>
            </a:r>
            <a:r>
              <a:rPr lang="en-IN" sz="1600" dirty="0" err="1">
                <a:solidFill>
                  <a:srgbClr val="000000"/>
                </a:solidFill>
                <a:effectLst/>
                <a:latin typeface="Century" panose="02040604050505020304" pitchFamily="18" charset="0"/>
                <a:ea typeface="Calibri" panose="020F0502020204030204" pitchFamily="34" charset="0"/>
              </a:rPr>
              <a:t>i</a:t>
            </a:r>
            <a:r>
              <a:rPr lang="en-IN" sz="1600" dirty="0">
                <a:solidFill>
                  <a:srgbClr val="000000"/>
                </a:solidFill>
                <a:effectLst/>
                <a:latin typeface="Century" panose="02040604050505020304" pitchFamily="18" charset="0"/>
                <a:ea typeface="Calibri" panose="020F0502020204030204" pitchFamily="34" charset="0"/>
              </a:rPr>
              <a:t> have to treat them as outliers and remove them using </a:t>
            </a:r>
            <a:r>
              <a:rPr lang="en-IN" sz="1600" dirty="0" err="1">
                <a:solidFill>
                  <a:srgbClr val="000000"/>
                </a:solidFill>
                <a:effectLst/>
                <a:latin typeface="Century" panose="02040604050505020304" pitchFamily="18" charset="0"/>
                <a:ea typeface="Calibri" panose="020F0502020204030204" pitchFamily="34" charset="0"/>
              </a:rPr>
              <a:t>z_score</a:t>
            </a:r>
            <a:r>
              <a:rPr lang="en-IN" sz="1600" dirty="0">
                <a:solidFill>
                  <a:srgbClr val="000000"/>
                </a:solidFill>
                <a:effectLst/>
                <a:latin typeface="Century" panose="02040604050505020304" pitchFamily="18" charset="0"/>
                <a:ea typeface="Calibri" panose="020F0502020204030204" pitchFamily="34" charset="0"/>
              </a:rPr>
              <a:t> method.</a:t>
            </a:r>
            <a:r>
              <a:rPr lang="en-IN" sz="1600" dirty="0">
                <a:effectLst/>
                <a:latin typeface="Century" panose="02040604050505020304" pitchFamily="18" charset="0"/>
              </a:rPr>
              <a:t> After removing the outliers the word count and character count looks as below. </a:t>
            </a:r>
            <a:endParaRPr lang="en-IN" sz="1600" dirty="0">
              <a:latin typeface="Century" panose="02040604050505020304" pitchFamily="18" charset="0"/>
            </a:endParaRPr>
          </a:p>
        </p:txBody>
      </p:sp>
      <p:sp>
        <p:nvSpPr>
          <p:cNvPr id="10" name="TextBox 9">
            <a:extLst>
              <a:ext uri="{FF2B5EF4-FFF2-40B4-BE49-F238E27FC236}">
                <a16:creationId xmlns:a16="http://schemas.microsoft.com/office/drawing/2014/main" id="{FE65479F-789A-4580-947A-34283D66E26C}"/>
              </a:ext>
            </a:extLst>
          </p:cNvPr>
          <p:cNvSpPr txBox="1"/>
          <p:nvPr/>
        </p:nvSpPr>
        <p:spPr>
          <a:xfrm>
            <a:off x="1768677" y="5752146"/>
            <a:ext cx="9405722" cy="597664"/>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spcAft>
                <a:spcPts val="800"/>
              </a:spcAft>
              <a:buFont typeface="Wingdings" panose="05000000000000000000" pitchFamily="2" charset="2"/>
              <a:buChar char=""/>
            </a:pPr>
            <a:r>
              <a:rPr lang="en-IN" sz="16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After plotting histograms for word counts and character counts and after removing outliers we can see we are left out with good range of number of words and characters.</a:t>
            </a:r>
            <a:endParaRPr lang="en-IN" sz="16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46180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2E3D8-2945-447C-9A1E-10F56C7FE39A}"/>
              </a:ext>
            </a:extLst>
          </p:cNvPr>
          <p:cNvSpPr>
            <a:spLocks noGrp="1"/>
          </p:cNvSpPr>
          <p:nvPr>
            <p:ph type="title"/>
          </p:nvPr>
        </p:nvSpPr>
        <p:spPr>
          <a:xfrm>
            <a:off x="1717161" y="598353"/>
            <a:ext cx="8911687" cy="864687"/>
          </a:xfrm>
        </p:spPr>
        <p:txBody>
          <a:bodyPr/>
          <a:lstStyle/>
          <a:p>
            <a:r>
              <a:rPr lang="en-US" sz="3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Visualization:</a:t>
            </a:r>
            <a:endParaRPr lang="en-IN" dirty="0"/>
          </a:p>
        </p:txBody>
      </p:sp>
      <p:pic>
        <p:nvPicPr>
          <p:cNvPr id="4" name="Content Placeholder 3">
            <a:extLst>
              <a:ext uri="{FF2B5EF4-FFF2-40B4-BE49-F238E27FC236}">
                <a16:creationId xmlns:a16="http://schemas.microsoft.com/office/drawing/2014/main" id="{8A05F0AA-CFCD-47B7-A1F3-2E18D4102B8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17161" y="1365027"/>
            <a:ext cx="4772747" cy="3780881"/>
          </a:xfrm>
          <a:prstGeom prst="rect">
            <a:avLst/>
          </a:prstGeom>
          <a:noFill/>
          <a:ln>
            <a:noFill/>
          </a:ln>
        </p:spPr>
      </p:pic>
      <p:pic>
        <p:nvPicPr>
          <p:cNvPr id="5" name="Picture 4">
            <a:extLst>
              <a:ext uri="{FF2B5EF4-FFF2-40B4-BE49-F238E27FC236}">
                <a16:creationId xmlns:a16="http://schemas.microsoft.com/office/drawing/2014/main" id="{BE95A67C-C0CB-43C6-8708-7D3395BA952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64078" y="1365027"/>
            <a:ext cx="4693921" cy="3780880"/>
          </a:xfrm>
          <a:prstGeom prst="rect">
            <a:avLst/>
          </a:prstGeom>
          <a:noFill/>
          <a:ln>
            <a:noFill/>
          </a:ln>
        </p:spPr>
      </p:pic>
      <p:sp>
        <p:nvSpPr>
          <p:cNvPr id="7" name="TextBox 6">
            <a:extLst>
              <a:ext uri="{FF2B5EF4-FFF2-40B4-BE49-F238E27FC236}">
                <a16:creationId xmlns:a16="http://schemas.microsoft.com/office/drawing/2014/main" id="{0F8B42CD-7602-4AF1-A945-30D220485D18}"/>
              </a:ext>
            </a:extLst>
          </p:cNvPr>
          <p:cNvSpPr txBox="1"/>
          <p:nvPr/>
        </p:nvSpPr>
        <p:spPr>
          <a:xfrm>
            <a:off x="1717162" y="5447138"/>
            <a:ext cx="9640838" cy="685059"/>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spcAft>
                <a:spcPts val="800"/>
              </a:spcAft>
              <a:buFont typeface="Wingdings" panose="05000000000000000000" pitchFamily="2" charset="2"/>
              <a:buChar char=""/>
            </a:pPr>
            <a:r>
              <a:rPr lang="en-IN"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By seeing the above plot we can see that Good, product, quality......are occurring frequently.</a:t>
            </a:r>
            <a:r>
              <a:rPr lang="en-IN" dirty="0">
                <a:effectLst/>
                <a:latin typeface="Century" panose="02040604050505020304" pitchFamily="18" charset="0"/>
                <a:ea typeface="Calibri" panose="020F0502020204030204" pitchFamily="34" charset="0"/>
                <a:cs typeface="Times New Roman" panose="02020603050405020304" pitchFamily="18" charset="0"/>
              </a:rPr>
              <a:t> And the second plot shows rarely occuring words. </a:t>
            </a:r>
          </a:p>
        </p:txBody>
      </p:sp>
    </p:spTree>
    <p:extLst>
      <p:ext uri="{BB962C8B-B14F-4D97-AF65-F5344CB8AC3E}">
        <p14:creationId xmlns:p14="http://schemas.microsoft.com/office/powerpoint/2010/main" val="1035603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15F0C-564B-412B-8290-08FAED363E57}"/>
              </a:ext>
            </a:extLst>
          </p:cNvPr>
          <p:cNvSpPr>
            <a:spLocks noGrp="1"/>
          </p:cNvSpPr>
          <p:nvPr>
            <p:ph type="title"/>
          </p:nvPr>
        </p:nvSpPr>
        <p:spPr>
          <a:xfrm>
            <a:off x="1755819" y="35779"/>
            <a:ext cx="9652000" cy="507274"/>
          </a:xfrm>
        </p:spPr>
        <p:txBody>
          <a:bodyPr>
            <a:noAutofit/>
          </a:bodyPr>
          <a:lstStyle/>
          <a:p>
            <a:pPr algn="ctr"/>
            <a:r>
              <a:rPr 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Visualization:</a:t>
            </a:r>
            <a:endParaRPr lang="en-IN" sz="3200" dirty="0"/>
          </a:p>
        </p:txBody>
      </p:sp>
      <p:pic>
        <p:nvPicPr>
          <p:cNvPr id="4" name="Content Placeholder 3">
            <a:extLst>
              <a:ext uri="{FF2B5EF4-FFF2-40B4-BE49-F238E27FC236}">
                <a16:creationId xmlns:a16="http://schemas.microsoft.com/office/drawing/2014/main" id="{CA0F1EED-3DF7-4B13-A468-899E7B8FCC92}"/>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222809" y="621182"/>
            <a:ext cx="2822644" cy="2030458"/>
          </a:xfrm>
          <a:prstGeom prst="rect">
            <a:avLst/>
          </a:prstGeom>
          <a:noFill/>
          <a:ln>
            <a:noFill/>
          </a:ln>
        </p:spPr>
      </p:pic>
      <p:pic>
        <p:nvPicPr>
          <p:cNvPr id="5" name="Picture 4">
            <a:extLst>
              <a:ext uri="{FF2B5EF4-FFF2-40B4-BE49-F238E27FC236}">
                <a16:creationId xmlns:a16="http://schemas.microsoft.com/office/drawing/2014/main" id="{35DE26E4-5461-411A-A61F-9FCEC7F572A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44820" y="629892"/>
            <a:ext cx="2561993" cy="2021748"/>
          </a:xfrm>
          <a:prstGeom prst="rect">
            <a:avLst/>
          </a:prstGeom>
          <a:noFill/>
          <a:ln>
            <a:noFill/>
          </a:ln>
        </p:spPr>
      </p:pic>
      <p:pic>
        <p:nvPicPr>
          <p:cNvPr id="6" name="Picture 5">
            <a:extLst>
              <a:ext uri="{FF2B5EF4-FFF2-40B4-BE49-F238E27FC236}">
                <a16:creationId xmlns:a16="http://schemas.microsoft.com/office/drawing/2014/main" id="{7641D26E-9A0E-46B2-B5C3-5F00CBDCE648}"/>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2926" y="619186"/>
            <a:ext cx="2561993" cy="2021748"/>
          </a:xfrm>
          <a:prstGeom prst="rect">
            <a:avLst/>
          </a:prstGeom>
          <a:noFill/>
          <a:ln>
            <a:noFill/>
          </a:ln>
        </p:spPr>
      </p:pic>
      <p:pic>
        <p:nvPicPr>
          <p:cNvPr id="7" name="Picture 6">
            <a:extLst>
              <a:ext uri="{FF2B5EF4-FFF2-40B4-BE49-F238E27FC236}">
                <a16:creationId xmlns:a16="http://schemas.microsoft.com/office/drawing/2014/main" id="{7EE5CF59-EC6D-41CC-A587-531FB5A58181}"/>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000177" y="2984387"/>
            <a:ext cx="2822644" cy="2266951"/>
          </a:xfrm>
          <a:prstGeom prst="rect">
            <a:avLst/>
          </a:prstGeom>
          <a:noFill/>
          <a:ln>
            <a:noFill/>
          </a:ln>
        </p:spPr>
      </p:pic>
      <p:pic>
        <p:nvPicPr>
          <p:cNvPr id="8" name="Picture 7">
            <a:extLst>
              <a:ext uri="{FF2B5EF4-FFF2-40B4-BE49-F238E27FC236}">
                <a16:creationId xmlns:a16="http://schemas.microsoft.com/office/drawing/2014/main" id="{9197AB99-8141-42C4-A2D8-D95B26C74B85}"/>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519398" y="2948813"/>
            <a:ext cx="2742202" cy="2266951"/>
          </a:xfrm>
          <a:prstGeom prst="rect">
            <a:avLst/>
          </a:prstGeom>
          <a:noFill/>
          <a:ln>
            <a:noFill/>
          </a:ln>
        </p:spPr>
      </p:pic>
      <p:sp>
        <p:nvSpPr>
          <p:cNvPr id="10" name="TextBox 9">
            <a:extLst>
              <a:ext uri="{FF2B5EF4-FFF2-40B4-BE49-F238E27FC236}">
                <a16:creationId xmlns:a16="http://schemas.microsoft.com/office/drawing/2014/main" id="{8212EE14-22FB-477D-8C1B-3C3F0CA7C8D3}"/>
              </a:ext>
            </a:extLst>
          </p:cNvPr>
          <p:cNvSpPr txBox="1"/>
          <p:nvPr/>
        </p:nvSpPr>
        <p:spPr>
          <a:xfrm>
            <a:off x="1488352" y="5910878"/>
            <a:ext cx="10502537" cy="700256"/>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spcAft>
                <a:spcPts val="800"/>
              </a:spcAft>
              <a:buFont typeface="Wingdings" panose="05000000000000000000" pitchFamily="2" charset="2"/>
              <a:buChar char=""/>
            </a:pPr>
            <a:r>
              <a:rPr lang="en-IN" sz="16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above plots we can clearly see the words which are indication of Reviewer's opinion on products.</a:t>
            </a:r>
            <a:endParaRPr lang="en-IN" sz="16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IN" sz="16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Here most frequent words used for each Rating is displayed in the word cloud.</a:t>
            </a:r>
            <a:endParaRPr lang="en-IN" sz="1600" dirty="0">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E1D88313-C0BE-437D-B9DC-FB87D4118A29}"/>
              </a:ext>
            </a:extLst>
          </p:cNvPr>
          <p:cNvSpPr txBox="1"/>
          <p:nvPr/>
        </p:nvSpPr>
        <p:spPr>
          <a:xfrm>
            <a:off x="2887374" y="2651641"/>
            <a:ext cx="1112803" cy="383808"/>
          </a:xfrm>
          <a:prstGeom prst="rect">
            <a:avLst/>
          </a:prstGeom>
          <a:noFill/>
          <a:ln>
            <a:solidFill>
              <a:schemeClr val="bg2"/>
            </a:solidFill>
          </a:ln>
        </p:spPr>
        <p:txBody>
          <a:bodyPr wrap="square">
            <a:spAutoFit/>
          </a:bodyPr>
          <a:lstStyle/>
          <a:p>
            <a:pPr>
              <a:lnSpc>
                <a:spcPct val="107000"/>
              </a:lnSpc>
              <a:spcAft>
                <a:spcPts val="800"/>
              </a:spcAft>
            </a:pPr>
            <a:r>
              <a:rPr lang="en-IN"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Rating 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TextBox 13">
            <a:extLst>
              <a:ext uri="{FF2B5EF4-FFF2-40B4-BE49-F238E27FC236}">
                <a16:creationId xmlns:a16="http://schemas.microsoft.com/office/drawing/2014/main" id="{2B7069A2-5D4F-48DE-A5A0-B7CAE1B0C5B9}"/>
              </a:ext>
            </a:extLst>
          </p:cNvPr>
          <p:cNvSpPr txBox="1"/>
          <p:nvPr/>
        </p:nvSpPr>
        <p:spPr>
          <a:xfrm>
            <a:off x="6484014" y="2651640"/>
            <a:ext cx="1451610" cy="375552"/>
          </a:xfrm>
          <a:prstGeom prst="rect">
            <a:avLst/>
          </a:prstGeom>
          <a:noFill/>
          <a:ln>
            <a:solidFill>
              <a:schemeClr val="bg2"/>
            </a:solidFill>
          </a:ln>
        </p:spPr>
        <p:txBody>
          <a:bodyPr wrap="square">
            <a:spAutoFit/>
          </a:bodyPr>
          <a:lstStyle/>
          <a:p>
            <a:pPr>
              <a:lnSpc>
                <a:spcPct val="107000"/>
              </a:lnSpc>
              <a:spcAft>
                <a:spcPts val="800"/>
              </a:spcAft>
            </a:pPr>
            <a:r>
              <a:rPr lang="en-IN"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Rating 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TextBox 15">
            <a:extLst>
              <a:ext uri="{FF2B5EF4-FFF2-40B4-BE49-F238E27FC236}">
                <a16:creationId xmlns:a16="http://schemas.microsoft.com/office/drawing/2014/main" id="{C56BFBF1-B44B-4800-9BEC-32DA9DEB1A52}"/>
              </a:ext>
            </a:extLst>
          </p:cNvPr>
          <p:cNvSpPr txBox="1"/>
          <p:nvPr/>
        </p:nvSpPr>
        <p:spPr>
          <a:xfrm>
            <a:off x="9845373" y="2573261"/>
            <a:ext cx="1289017" cy="375552"/>
          </a:xfrm>
          <a:prstGeom prst="rect">
            <a:avLst/>
          </a:prstGeom>
          <a:noFill/>
          <a:ln>
            <a:solidFill>
              <a:schemeClr val="bg2"/>
            </a:solidFill>
          </a:ln>
        </p:spPr>
        <p:txBody>
          <a:bodyPr wrap="square">
            <a:spAutoFit/>
          </a:bodyPr>
          <a:lstStyle/>
          <a:p>
            <a:pPr>
              <a:lnSpc>
                <a:spcPct val="107000"/>
              </a:lnSpc>
              <a:spcAft>
                <a:spcPts val="800"/>
              </a:spcAft>
            </a:pPr>
            <a:r>
              <a:rPr lang="en-IN"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Rating 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TextBox 17">
            <a:extLst>
              <a:ext uri="{FF2B5EF4-FFF2-40B4-BE49-F238E27FC236}">
                <a16:creationId xmlns:a16="http://schemas.microsoft.com/office/drawing/2014/main" id="{106D6F2E-996D-4FE8-9800-8EAC25369FD7}"/>
              </a:ext>
            </a:extLst>
          </p:cNvPr>
          <p:cNvSpPr txBox="1"/>
          <p:nvPr/>
        </p:nvSpPr>
        <p:spPr>
          <a:xfrm>
            <a:off x="4716174" y="5267093"/>
            <a:ext cx="1349828" cy="375552"/>
          </a:xfrm>
          <a:prstGeom prst="rect">
            <a:avLst/>
          </a:prstGeom>
          <a:noFill/>
          <a:ln>
            <a:solidFill>
              <a:schemeClr val="bg2"/>
            </a:solidFill>
          </a:ln>
        </p:spPr>
        <p:txBody>
          <a:bodyPr wrap="square">
            <a:spAutoFit/>
          </a:bodyPr>
          <a:lstStyle/>
          <a:p>
            <a:pPr>
              <a:lnSpc>
                <a:spcPct val="107000"/>
              </a:lnSpc>
              <a:spcAft>
                <a:spcPts val="800"/>
              </a:spcAft>
            </a:pPr>
            <a:r>
              <a:rPr lang="en-IN"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Rating 4:</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 name="TextBox 19">
            <a:extLst>
              <a:ext uri="{FF2B5EF4-FFF2-40B4-BE49-F238E27FC236}">
                <a16:creationId xmlns:a16="http://schemas.microsoft.com/office/drawing/2014/main" id="{14E39701-F7F2-4C04-98B6-27EDC0DBD5A8}"/>
              </a:ext>
            </a:extLst>
          </p:cNvPr>
          <p:cNvSpPr txBox="1"/>
          <p:nvPr/>
        </p:nvSpPr>
        <p:spPr>
          <a:xfrm>
            <a:off x="8347960" y="5264889"/>
            <a:ext cx="2786430" cy="375552"/>
          </a:xfrm>
          <a:prstGeom prst="rect">
            <a:avLst/>
          </a:prstGeom>
          <a:noFill/>
          <a:ln>
            <a:solidFill>
              <a:schemeClr val="bg2"/>
            </a:solidFill>
          </a:ln>
        </p:spPr>
        <p:txBody>
          <a:bodyPr wrap="square">
            <a:spAutoFit/>
          </a:bodyPr>
          <a:lstStyle/>
          <a:p>
            <a:pPr>
              <a:lnSpc>
                <a:spcPct val="107000"/>
              </a:lnSpc>
              <a:spcAft>
                <a:spcPts val="800"/>
              </a:spcAft>
            </a:pPr>
            <a:r>
              <a:rPr lang="en-IN"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Rating 5:</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86284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7" name="Rectangle 7">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C02870-CBCE-4436-BAAF-904D0252AD32}"/>
              </a:ext>
            </a:extLst>
          </p:cNvPr>
          <p:cNvSpPr>
            <a:spLocks noGrp="1"/>
          </p:cNvSpPr>
          <p:nvPr>
            <p:ph type="title"/>
          </p:nvPr>
        </p:nvSpPr>
        <p:spPr>
          <a:xfrm>
            <a:off x="1046019" y="942108"/>
            <a:ext cx="3256550" cy="4969113"/>
          </a:xfrm>
        </p:spPr>
        <p:txBody>
          <a:bodyPr anchor="ctr">
            <a:normAutofit/>
          </a:bodyPr>
          <a:lstStyle/>
          <a:p>
            <a:r>
              <a:rPr lang="en-IN">
                <a:ln w="0"/>
                <a:solidFill>
                  <a:schemeClr val="tx2">
                    <a:lumMod val="75000"/>
                  </a:schemeClr>
                </a:solidFill>
                <a:effectLst>
                  <a:reflection blurRad="6350" stA="53000" endA="300" endPos="35500" dir="5400000" sy="-90000" algn="bl" rotWithShape="0"/>
                </a:effectLst>
              </a:rPr>
              <a:t>Analysis:</a:t>
            </a:r>
            <a:endParaRPr lang="en-IN">
              <a:solidFill>
                <a:schemeClr val="tx2">
                  <a:lumMod val="75000"/>
                </a:schemeClr>
              </a:solidFill>
            </a:endParaRPr>
          </a:p>
        </p:txBody>
      </p:sp>
      <p:sp>
        <p:nvSpPr>
          <p:cNvPr id="28" name="Rectangle 9">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29" name="Straight Connector 11">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5"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6"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7"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8"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9"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0"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1"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2"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3"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4"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5"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6"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3" name="Content Placeholder 2">
            <a:extLst>
              <a:ext uri="{FF2B5EF4-FFF2-40B4-BE49-F238E27FC236}">
                <a16:creationId xmlns:a16="http://schemas.microsoft.com/office/drawing/2014/main" id="{63FCFB32-3510-43D4-AAB2-71B362174262}"/>
              </a:ext>
            </a:extLst>
          </p:cNvPr>
          <p:cNvSpPr>
            <a:spLocks noGrp="1"/>
          </p:cNvSpPr>
          <p:nvPr>
            <p:ph idx="1"/>
          </p:nvPr>
        </p:nvSpPr>
        <p:spPr>
          <a:xfrm>
            <a:off x="5049062" y="942108"/>
            <a:ext cx="6455549" cy="4969114"/>
          </a:xfrm>
        </p:spPr>
        <p:style>
          <a:lnRef idx="2">
            <a:schemeClr val="accent2"/>
          </a:lnRef>
          <a:fillRef idx="1">
            <a:schemeClr val="lt1"/>
          </a:fillRef>
          <a:effectRef idx="0">
            <a:schemeClr val="accent2"/>
          </a:effectRef>
          <a:fontRef idx="minor">
            <a:schemeClr val="dk1"/>
          </a:fontRef>
        </p:style>
        <p:txBody>
          <a:bodyPr anchor="ctr">
            <a:normAutofit/>
          </a:bodyPr>
          <a:lstStyle/>
          <a:p>
            <a:pPr marL="342900" lvl="0" indent="-342900">
              <a:lnSpc>
                <a:spcPct val="90000"/>
              </a:lnSpc>
              <a:buFont typeface="Wingdings" panose="05000000000000000000" pitchFamily="2" charset="2"/>
              <a:buChar char=""/>
            </a:pPr>
            <a:r>
              <a:rPr lang="en-IN" sz="1500" dirty="0">
                <a:solidFill>
                  <a:schemeClr val="tx2">
                    <a:lumMod val="75000"/>
                  </a:schemeClr>
                </a:solidFill>
                <a:effectLst/>
                <a:latin typeface="Century" panose="02040604050505020304" pitchFamily="18" charset="0"/>
                <a:ea typeface="Calibri" panose="020F0502020204030204" pitchFamily="34" charset="0"/>
                <a:cs typeface="Times New Roman" panose="02020603050405020304" pitchFamily="18" charset="0"/>
              </a:rPr>
              <a:t>This project is more about exploration, feature engineering and classification that can be done on this data. Since the data set is huge and includes multiclassification of ratings, we can do good amount of data exploration and derive some interesting features using the review text column available. </a:t>
            </a:r>
            <a:endParaRPr lang="en-IN" sz="1500" dirty="0">
              <a:solidFill>
                <a:schemeClr val="tx2">
                  <a:lumMod val="75000"/>
                </a:schemeClr>
              </a:solidFill>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90000"/>
              </a:lnSpc>
              <a:buFont typeface="Wingdings" panose="05000000000000000000" pitchFamily="2" charset="2"/>
              <a:buChar char=""/>
            </a:pPr>
            <a:r>
              <a:rPr lang="en-IN" sz="1500" dirty="0">
                <a:solidFill>
                  <a:schemeClr val="tx2">
                    <a:lumMod val="75000"/>
                  </a:schemeClr>
                </a:solidFill>
                <a:effectLst/>
                <a:latin typeface="Century" panose="02040604050505020304" pitchFamily="18" charset="0"/>
                <a:ea typeface="Calibri" panose="020F0502020204030204" pitchFamily="34" charset="0"/>
                <a:cs typeface="Times New Roman" panose="02020603050405020304" pitchFamily="18" charset="0"/>
              </a:rPr>
              <a:t>Just make the reviews more appropriate so that we’ll get less word to process and get more accuracy. </a:t>
            </a:r>
          </a:p>
          <a:p>
            <a:pPr marL="342900" lvl="0" indent="-342900">
              <a:lnSpc>
                <a:spcPct val="90000"/>
              </a:lnSpc>
              <a:buFont typeface="Wingdings" panose="05000000000000000000" pitchFamily="2" charset="2"/>
              <a:buChar char=""/>
            </a:pPr>
            <a:r>
              <a:rPr lang="en-IN" sz="1500" dirty="0">
                <a:solidFill>
                  <a:schemeClr val="tx2">
                    <a:lumMod val="75000"/>
                  </a:schemeClr>
                </a:solidFill>
                <a:effectLst/>
                <a:latin typeface="Century" panose="02040604050505020304" pitchFamily="18" charset="0"/>
                <a:ea typeface="Calibri" panose="020F0502020204030204" pitchFamily="34" charset="0"/>
                <a:cs typeface="Times New Roman" panose="02020603050405020304" pitchFamily="18" charset="0"/>
              </a:rPr>
              <a:t>Removed extra spaces, converted email address into email keyword, likely wise phone number etc. Tried to make Reviews small and more appropriate as much as it was possible.</a:t>
            </a:r>
          </a:p>
          <a:p>
            <a:pPr marL="342900" lvl="0" indent="-342900">
              <a:lnSpc>
                <a:spcPct val="90000"/>
              </a:lnSpc>
              <a:buFont typeface="Wingdings" panose="05000000000000000000" pitchFamily="2" charset="2"/>
              <a:buChar char=""/>
            </a:pPr>
            <a:r>
              <a:rPr lang="en-IN" sz="1500" dirty="0">
                <a:solidFill>
                  <a:schemeClr val="tx2">
                    <a:lumMod val="75000"/>
                  </a:schemeClr>
                </a:solidFill>
                <a:effectLst/>
                <a:latin typeface="Century" panose="02040604050505020304" pitchFamily="18" charset="0"/>
                <a:ea typeface="Calibri" panose="020F0502020204030204" pitchFamily="34" charset="0"/>
                <a:cs typeface="Calibri" panose="020F0502020204030204" pitchFamily="34" charset="0"/>
              </a:rPr>
              <a:t>After getting a cleaned data used TF-IDF vectorizer. It’ll help to transform the text data to feature vector which can be used as input in our modelling. It is a common algorithm to transform text into numbers. It measures the originality of a word by comparing the frequency of appearance of a word in a document with the number of documents the words appear in.</a:t>
            </a:r>
          </a:p>
          <a:p>
            <a:pPr marL="342900" lvl="0" indent="-342900">
              <a:lnSpc>
                <a:spcPct val="90000"/>
              </a:lnSpc>
              <a:buFont typeface="Wingdings" panose="05000000000000000000" pitchFamily="2" charset="2"/>
              <a:buChar char=""/>
            </a:pPr>
            <a:r>
              <a:rPr lang="en-US" sz="1500" dirty="0">
                <a:solidFill>
                  <a:schemeClr val="tx2">
                    <a:lumMod val="75000"/>
                  </a:schemeClr>
                </a:solidFill>
                <a:latin typeface="Century" panose="02040604050505020304" pitchFamily="18" charset="0"/>
              </a:rPr>
              <a:t>Balance the data using SMOTE mechanism.</a:t>
            </a:r>
          </a:p>
          <a:p>
            <a:pPr marL="342900" lvl="0" indent="-342900">
              <a:lnSpc>
                <a:spcPct val="90000"/>
              </a:lnSpc>
              <a:buFont typeface="Wingdings" panose="05000000000000000000" pitchFamily="2" charset="2"/>
              <a:buChar char=""/>
            </a:pPr>
            <a:endParaRPr lang="en-IN" sz="1500" dirty="0">
              <a:solidFill>
                <a:schemeClr val="tx2">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a:lnSpc>
                <a:spcPct val="90000"/>
              </a:lnSpc>
            </a:pPr>
            <a:endParaRPr lang="en-IN" sz="1500" dirty="0">
              <a:solidFill>
                <a:schemeClr val="tx2">
                  <a:lumMod val="75000"/>
                </a:schemeClr>
              </a:solidFill>
            </a:endParaRPr>
          </a:p>
        </p:txBody>
      </p:sp>
    </p:spTree>
    <p:extLst>
      <p:ext uri="{BB962C8B-B14F-4D97-AF65-F5344CB8AC3E}">
        <p14:creationId xmlns:p14="http://schemas.microsoft.com/office/powerpoint/2010/main" val="4253451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3030214-227F-42DB-9282-BBA6AF8D94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CBCA39-8709-4BCB-8A1D-52A338FF6ED8}"/>
              </a:ext>
            </a:extLst>
          </p:cNvPr>
          <p:cNvSpPr>
            <a:spLocks noGrp="1"/>
          </p:cNvSpPr>
          <p:nvPr>
            <p:ph type="title"/>
          </p:nvPr>
        </p:nvSpPr>
        <p:spPr>
          <a:xfrm>
            <a:off x="1433889" y="1059872"/>
            <a:ext cx="3012216" cy="4851349"/>
          </a:xfrm>
        </p:spPr>
        <p:txBody>
          <a:bodyPr>
            <a:normAutofit/>
          </a:bodyPr>
          <a:lstStyle/>
          <a:p>
            <a:r>
              <a:rPr lang="en-IN">
                <a:ln w="0"/>
                <a:effectLst>
                  <a:reflection blurRad="6350" stA="53000" endA="300" endPos="35500" dir="5400000" sy="-90000" algn="bl" rotWithShape="0"/>
                </a:effectLst>
              </a:rPr>
              <a:t>Model Building:</a:t>
            </a:r>
            <a:endParaRPr lang="en-IN" dirty="0"/>
          </a:p>
        </p:txBody>
      </p:sp>
      <p:sp>
        <p:nvSpPr>
          <p:cNvPr id="10" name="Freeform 11">
            <a:extLst>
              <a:ext uri="{FF2B5EF4-FFF2-40B4-BE49-F238E27FC236}">
                <a16:creationId xmlns:a16="http://schemas.microsoft.com/office/drawing/2014/main" id="{0D7A9289-BAD1-4A78-979F-A655C886DB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1149203"/>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15" name="Content Placeholder 2">
            <a:extLst>
              <a:ext uri="{FF2B5EF4-FFF2-40B4-BE49-F238E27FC236}">
                <a16:creationId xmlns:a16="http://schemas.microsoft.com/office/drawing/2014/main" id="{716A6FBF-EB84-486F-B368-30675D45BE16}"/>
              </a:ext>
            </a:extLst>
          </p:cNvPr>
          <p:cNvSpPr>
            <a:spLocks noGrp="1"/>
          </p:cNvSpPr>
          <p:nvPr>
            <p:ph idx="1"/>
          </p:nvPr>
        </p:nvSpPr>
        <p:spPr>
          <a:xfrm>
            <a:off x="5280368" y="1059872"/>
            <a:ext cx="6224244" cy="4851350"/>
          </a:xfrm>
        </p:spPr>
        <p:style>
          <a:lnRef idx="2">
            <a:schemeClr val="accent2"/>
          </a:lnRef>
          <a:fillRef idx="1">
            <a:schemeClr val="lt1"/>
          </a:fillRef>
          <a:effectRef idx="0">
            <a:schemeClr val="accent2"/>
          </a:effectRef>
          <a:fontRef idx="minor">
            <a:schemeClr val="dk1"/>
          </a:fontRef>
        </p:style>
        <p:txBody>
          <a:bodyPr>
            <a:normAutofit/>
          </a:bodyPr>
          <a:lstStyle/>
          <a:p>
            <a:pPr>
              <a:lnSpc>
                <a:spcPct val="90000"/>
              </a:lnSpc>
              <a:spcAft>
                <a:spcPts val="800"/>
              </a:spcAft>
            </a:pPr>
            <a:r>
              <a:rPr lang="en-IN" sz="1500">
                <a:effectLst/>
                <a:latin typeface="Century" panose="02040604050505020304" pitchFamily="18" charset="0"/>
                <a:ea typeface="Calibri" panose="020F0502020204030204" pitchFamily="34" charset="0"/>
                <a:cs typeface="Times New Roman" panose="02020603050405020304" pitchFamily="18" charset="0"/>
              </a:rPr>
              <a:t>In this </a:t>
            </a:r>
            <a:r>
              <a:rPr lang="en-IN" sz="1500">
                <a:latin typeface="Century" panose="02040604050505020304" pitchFamily="18" charset="0"/>
                <a:ea typeface="Calibri" panose="020F0502020204030204" pitchFamily="34" charset="0"/>
                <a:cs typeface="Times New Roman" panose="02020603050405020304" pitchFamily="18" charset="0"/>
              </a:rPr>
              <a:t>NLP</a:t>
            </a:r>
            <a:r>
              <a:rPr lang="en-IN" sz="1500">
                <a:effectLst/>
                <a:latin typeface="Century" panose="02040604050505020304" pitchFamily="18" charset="0"/>
                <a:ea typeface="Calibri" panose="020F0502020204030204" pitchFamily="34" charset="0"/>
                <a:cs typeface="Times New Roman" panose="02020603050405020304" pitchFamily="18" charset="0"/>
              </a:rPr>
              <a:t> based project we need to predict ratings which are multi classifiers. I have converted the text into vectors using TFIDF vectorizer and separated our feature and labels then build the model using One Vs Rest Classifier.  Among all the algorithms which I have used for this purpose I have chosen SGD Classifier as best suitable algorithm for our final model as it is performing well compared to other algorithms while evaluating with different metrics I have used following algorithms and evaluated them</a:t>
            </a:r>
          </a:p>
          <a:p>
            <a:pPr marL="342900" lvl="0" indent="-342900">
              <a:lnSpc>
                <a:spcPct val="90000"/>
              </a:lnSpc>
              <a:spcBef>
                <a:spcPts val="300"/>
              </a:spcBef>
              <a:spcAft>
                <a:spcPts val="300"/>
              </a:spcAft>
              <a:buFont typeface="Wingdings" panose="05000000000000000000" pitchFamily="2" charset="2"/>
              <a:buChar char=""/>
            </a:pPr>
            <a:r>
              <a:rPr lang="en-IN" sz="1500">
                <a:effectLst/>
                <a:latin typeface="Century" panose="02040604050505020304" pitchFamily="18" charset="0"/>
                <a:ea typeface="Calibri" panose="020F0502020204030204" pitchFamily="34" charset="0"/>
                <a:cs typeface="Times New Roman" panose="02020603050405020304" pitchFamily="18" charset="0"/>
              </a:rPr>
              <a:t>Linear SVC </a:t>
            </a:r>
          </a:p>
          <a:p>
            <a:pPr marL="342900" lvl="0" indent="-342900">
              <a:lnSpc>
                <a:spcPct val="90000"/>
              </a:lnSpc>
              <a:spcBef>
                <a:spcPts val="300"/>
              </a:spcBef>
              <a:spcAft>
                <a:spcPts val="300"/>
              </a:spcAft>
              <a:buFont typeface="Wingdings" panose="05000000000000000000" pitchFamily="2" charset="2"/>
              <a:buChar char=""/>
            </a:pPr>
            <a:r>
              <a:rPr lang="en-IN" sz="1500">
                <a:effectLst/>
                <a:latin typeface="Century" panose="02040604050505020304" pitchFamily="18" charset="0"/>
                <a:ea typeface="Calibri" panose="020F0502020204030204" pitchFamily="34" charset="0"/>
                <a:cs typeface="Times New Roman" panose="02020603050405020304" pitchFamily="18" charset="0"/>
              </a:rPr>
              <a:t>LogisticRegression </a:t>
            </a:r>
          </a:p>
          <a:p>
            <a:pPr marL="342900" lvl="0" indent="-342900">
              <a:lnSpc>
                <a:spcPct val="90000"/>
              </a:lnSpc>
              <a:spcBef>
                <a:spcPts val="300"/>
              </a:spcBef>
              <a:spcAft>
                <a:spcPts val="300"/>
              </a:spcAft>
              <a:buFont typeface="Wingdings" panose="05000000000000000000" pitchFamily="2" charset="2"/>
              <a:buChar char=""/>
            </a:pPr>
            <a:r>
              <a:rPr lang="en-IN" sz="1500">
                <a:latin typeface="Century" panose="02040604050505020304" pitchFamily="18" charset="0"/>
                <a:ea typeface="Calibri" panose="020F0502020204030204" pitchFamily="34" charset="0"/>
                <a:cs typeface="Times New Roman" panose="02020603050405020304" pitchFamily="18" charset="0"/>
              </a:rPr>
              <a:t>DecisionTreeClassifier</a:t>
            </a:r>
            <a:r>
              <a:rPr lang="en-IN" sz="1500">
                <a:effectLst/>
                <a:latin typeface="Century" panose="02040604050505020304" pitchFamily="18" charset="0"/>
                <a:ea typeface="Calibri" panose="020F0502020204030204" pitchFamily="34" charset="0"/>
                <a:cs typeface="Times New Roman" panose="02020603050405020304" pitchFamily="18" charset="0"/>
              </a:rPr>
              <a:t> </a:t>
            </a:r>
          </a:p>
          <a:p>
            <a:pPr marL="342900" lvl="0" indent="-342900">
              <a:lnSpc>
                <a:spcPct val="90000"/>
              </a:lnSpc>
              <a:spcBef>
                <a:spcPts val="300"/>
              </a:spcBef>
              <a:spcAft>
                <a:spcPts val="300"/>
              </a:spcAft>
              <a:buFont typeface="Wingdings" panose="05000000000000000000" pitchFamily="2" charset="2"/>
              <a:buChar char=""/>
            </a:pPr>
            <a:r>
              <a:rPr lang="en-IN" sz="1500">
                <a:latin typeface="Century" panose="02040604050505020304" pitchFamily="18" charset="0"/>
                <a:ea typeface="Calibri" panose="020F0502020204030204" pitchFamily="34" charset="0"/>
                <a:cs typeface="Times New Roman" panose="02020603050405020304" pitchFamily="18" charset="0"/>
              </a:rPr>
              <a:t>RandomForest</a:t>
            </a:r>
            <a:r>
              <a:rPr lang="en-IN" sz="1500">
                <a:effectLst/>
                <a:latin typeface="Century" panose="02040604050505020304" pitchFamily="18" charset="0"/>
                <a:ea typeface="Calibri" panose="020F0502020204030204" pitchFamily="34" charset="0"/>
                <a:cs typeface="Times New Roman" panose="02020603050405020304" pitchFamily="18" charset="0"/>
              </a:rPr>
              <a:t>Classifier</a:t>
            </a:r>
          </a:p>
          <a:p>
            <a:pPr marL="342900" lvl="0" indent="-342900">
              <a:lnSpc>
                <a:spcPct val="90000"/>
              </a:lnSpc>
              <a:spcBef>
                <a:spcPts val="300"/>
              </a:spcBef>
              <a:spcAft>
                <a:spcPts val="300"/>
              </a:spcAft>
              <a:buFont typeface="Wingdings" panose="05000000000000000000" pitchFamily="2" charset="2"/>
              <a:buChar char=""/>
            </a:pPr>
            <a:r>
              <a:rPr lang="en-IN" sz="1500">
                <a:latin typeface="Century" panose="02040604050505020304" pitchFamily="18" charset="0"/>
                <a:ea typeface="Calibri" panose="020F0502020204030204" pitchFamily="34" charset="0"/>
                <a:cs typeface="Times New Roman" panose="02020603050405020304" pitchFamily="18" charset="0"/>
              </a:rPr>
              <a:t>XGB Classifier</a:t>
            </a:r>
            <a:r>
              <a:rPr lang="en-IN" sz="1500">
                <a:effectLst/>
                <a:latin typeface="Century" panose="02040604050505020304" pitchFamily="18" charset="0"/>
                <a:ea typeface="Calibri" panose="020F0502020204030204" pitchFamily="34" charset="0"/>
                <a:cs typeface="Times New Roman" panose="02020603050405020304" pitchFamily="18" charset="0"/>
              </a:rPr>
              <a:t> </a:t>
            </a:r>
          </a:p>
          <a:p>
            <a:pPr marL="342900" lvl="0" indent="-342900">
              <a:lnSpc>
                <a:spcPct val="90000"/>
              </a:lnSpc>
              <a:spcBef>
                <a:spcPts val="300"/>
              </a:spcBef>
              <a:spcAft>
                <a:spcPts val="300"/>
              </a:spcAft>
              <a:buFont typeface="Wingdings" panose="05000000000000000000" pitchFamily="2" charset="2"/>
              <a:buChar char=""/>
            </a:pPr>
            <a:r>
              <a:rPr lang="en-IN" sz="1500">
                <a:effectLst/>
                <a:latin typeface="Century" panose="02040604050505020304" pitchFamily="18" charset="0"/>
                <a:ea typeface="Calibri" panose="020F0502020204030204" pitchFamily="34" charset="0"/>
                <a:cs typeface="Times New Roman" panose="02020603050405020304" pitchFamily="18" charset="0"/>
              </a:rPr>
              <a:t>SGD Classifier </a:t>
            </a:r>
          </a:p>
          <a:p>
            <a:pPr>
              <a:lnSpc>
                <a:spcPct val="90000"/>
              </a:lnSpc>
              <a:spcBef>
                <a:spcPts val="300"/>
              </a:spcBef>
              <a:spcAft>
                <a:spcPts val="300"/>
              </a:spcAft>
            </a:pPr>
            <a:r>
              <a:rPr lang="en-IN" sz="1500">
                <a:effectLst/>
                <a:latin typeface="Century" panose="02040604050505020304" pitchFamily="18" charset="0"/>
                <a:ea typeface="Calibri" panose="020F0502020204030204" pitchFamily="34" charset="0"/>
                <a:cs typeface="Times New Roman" panose="02020603050405020304" pitchFamily="18" charset="0"/>
              </a:rPr>
              <a:t>From all of these above models SGD Classifier was the best fit model.</a:t>
            </a:r>
          </a:p>
          <a:p>
            <a:pPr>
              <a:lnSpc>
                <a:spcPct val="90000"/>
              </a:lnSpc>
            </a:pPr>
            <a:endParaRPr lang="en-IN" sz="1500"/>
          </a:p>
        </p:txBody>
      </p:sp>
    </p:spTree>
    <p:extLst>
      <p:ext uri="{BB962C8B-B14F-4D97-AF65-F5344CB8AC3E}">
        <p14:creationId xmlns:p14="http://schemas.microsoft.com/office/powerpoint/2010/main" val="2497532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F10BD45-ED47-4AFA-9172-D91E5F06D4B7}"/>
              </a:ext>
            </a:extLst>
          </p:cNvPr>
          <p:cNvSpPr txBox="1"/>
          <p:nvPr/>
        </p:nvSpPr>
        <p:spPr>
          <a:xfrm>
            <a:off x="1683956" y="2133600"/>
            <a:ext cx="4140772" cy="3777622"/>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p>
            <a:pPr marL="285750" indent="-285750" defTabSz="457200">
              <a:spcBef>
                <a:spcPts val="1000"/>
              </a:spcBef>
              <a:buClr>
                <a:schemeClr val="accent1"/>
              </a:buClr>
              <a:buFont typeface="Wingdings 3" charset="2"/>
              <a:buChar char=""/>
            </a:pPr>
            <a:r>
              <a:rPr lang="en-US" sz="1600" dirty="0">
                <a:solidFill>
                  <a:schemeClr val="tx1"/>
                </a:solidFill>
                <a:effectLst/>
              </a:rPr>
              <a:t>I have used 3 classification algorithms. First, I have created 6 different classification algorithms and are appended in the variable models. Followed by TFIDF vectorization and data balancing. Then, ran a for loop which contained the accuracy of the models along with different evaluation metrics.</a:t>
            </a:r>
          </a:p>
        </p:txBody>
      </p:sp>
      <p:pic>
        <p:nvPicPr>
          <p:cNvPr id="12" name="Content Placeholder 11">
            <a:extLst>
              <a:ext uri="{FF2B5EF4-FFF2-40B4-BE49-F238E27FC236}">
                <a16:creationId xmlns:a16="http://schemas.microsoft.com/office/drawing/2014/main" id="{92D3BD24-5EE2-5D44-B7F6-9C02977C6B09}"/>
              </a:ext>
            </a:extLst>
          </p:cNvPr>
          <p:cNvPicPr>
            <a:picLocks noGrp="1" noChangeAspect="1"/>
          </p:cNvPicPr>
          <p:nvPr>
            <p:ph idx="1"/>
          </p:nvPr>
        </p:nvPicPr>
        <p:blipFill>
          <a:blip r:embed="rId2"/>
          <a:stretch>
            <a:fillRect/>
          </a:stretch>
        </p:blipFill>
        <p:spPr>
          <a:xfrm>
            <a:off x="6367274" y="1141805"/>
            <a:ext cx="4283859" cy="2698831"/>
          </a:xfrm>
          <a:prstGeom prst="rect">
            <a:avLst/>
          </a:prstGeom>
        </p:spPr>
      </p:pic>
    </p:spTree>
    <p:extLst>
      <p:ext uri="{BB962C8B-B14F-4D97-AF65-F5344CB8AC3E}">
        <p14:creationId xmlns:p14="http://schemas.microsoft.com/office/powerpoint/2010/main" val="1200423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picture containing text, receipt, screenshot&#10;&#10;Description automatically generated">
            <a:extLst>
              <a:ext uri="{FF2B5EF4-FFF2-40B4-BE49-F238E27FC236}">
                <a16:creationId xmlns:a16="http://schemas.microsoft.com/office/drawing/2014/main" id="{2852B4A9-326C-C49D-00B1-9BA8F56630F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87387" y="813798"/>
            <a:ext cx="5408613" cy="4883688"/>
          </a:xfrm>
        </p:spPr>
      </p:pic>
      <p:pic>
        <p:nvPicPr>
          <p:cNvPr id="8" name="Content Placeholder 7" descr="A screenshot of a computer&#10;&#10;Description automatically generated with low confidence">
            <a:extLst>
              <a:ext uri="{FF2B5EF4-FFF2-40B4-BE49-F238E27FC236}">
                <a16:creationId xmlns:a16="http://schemas.microsoft.com/office/drawing/2014/main" id="{2C4FAA18-64C9-B87C-3DA8-A9EBC69A24C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492240" y="-34002"/>
            <a:ext cx="5012373" cy="5951475"/>
          </a:xfrm>
        </p:spPr>
      </p:pic>
    </p:spTree>
    <p:extLst>
      <p:ext uri="{BB962C8B-B14F-4D97-AF65-F5344CB8AC3E}">
        <p14:creationId xmlns:p14="http://schemas.microsoft.com/office/powerpoint/2010/main" val="2584250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011327A-BB2A-4F33-926A-E8CB3D483015}"/>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73498" y="325073"/>
            <a:ext cx="8656111" cy="5774170"/>
          </a:xfrm>
          <a:prstGeom prst="rect">
            <a:avLst/>
          </a:prstGeom>
          <a:noFill/>
          <a:ln w="28575">
            <a:solidFill>
              <a:srgbClr val="CC00CC"/>
            </a:solidFill>
          </a:ln>
        </p:spPr>
      </p:pic>
    </p:spTree>
    <p:extLst>
      <p:ext uri="{BB962C8B-B14F-4D97-AF65-F5344CB8AC3E}">
        <p14:creationId xmlns:p14="http://schemas.microsoft.com/office/powerpoint/2010/main" val="645577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763516C8-F227-4B77-9AA7-61B9A0B78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D91B420C-C4C8-44DF-96B2-FBD1014646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pic>
        <p:nvPicPr>
          <p:cNvPr id="10" name="Content Placeholder 9" descr="A picture containing table&#10;&#10;Description automatically generated">
            <a:extLst>
              <a:ext uri="{FF2B5EF4-FFF2-40B4-BE49-F238E27FC236}">
                <a16:creationId xmlns:a16="http://schemas.microsoft.com/office/drawing/2014/main" id="{AD918E8B-3506-C695-4A67-881C141053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0799" y="1019832"/>
            <a:ext cx="8923813" cy="2409429"/>
          </a:xfrm>
          <a:prstGeom prst="rect">
            <a:avLst/>
          </a:prstGeom>
        </p:spPr>
      </p:pic>
      <p:sp>
        <p:nvSpPr>
          <p:cNvPr id="30" name="Freeform 33">
            <a:extLst>
              <a:ext uri="{FF2B5EF4-FFF2-40B4-BE49-F238E27FC236}">
                <a16:creationId xmlns:a16="http://schemas.microsoft.com/office/drawing/2014/main" id="{070928B1-3E69-44AC-A1EE-B4E4270A7A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69172"/>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2632221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0868985-91E5-47E3-87DC-A66B00BD8C8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67565" y="321972"/>
            <a:ext cx="9444781" cy="2502029"/>
          </a:xfrm>
          <a:prstGeom prst="rect">
            <a:avLst/>
          </a:prstGeom>
          <a:noFill/>
          <a:ln>
            <a:noFill/>
          </a:ln>
        </p:spPr>
      </p:pic>
      <p:sp>
        <p:nvSpPr>
          <p:cNvPr id="7" name="TextBox 6">
            <a:extLst>
              <a:ext uri="{FF2B5EF4-FFF2-40B4-BE49-F238E27FC236}">
                <a16:creationId xmlns:a16="http://schemas.microsoft.com/office/drawing/2014/main" id="{5A5F9DFF-4AFD-431E-A415-9997F281AB9D}"/>
              </a:ext>
            </a:extLst>
          </p:cNvPr>
          <p:cNvSpPr txBox="1"/>
          <p:nvPr/>
        </p:nvSpPr>
        <p:spPr>
          <a:xfrm>
            <a:off x="1824990" y="6060283"/>
            <a:ext cx="8484870" cy="334194"/>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spcAft>
                <a:spcPts val="800"/>
              </a:spcAft>
              <a:buFont typeface="Wingdings" panose="05000000000000000000" pitchFamily="2" charset="2"/>
              <a:buChar char=""/>
            </a:pPr>
            <a:r>
              <a:rPr lang="en-IN" sz="1600" dirty="0">
                <a:effectLst/>
                <a:latin typeface="Century" panose="02040604050505020304" pitchFamily="18" charset="0"/>
                <a:ea typeface="Calibri" panose="020F0502020204030204" pitchFamily="34" charset="0"/>
                <a:cs typeface="Times New Roman" panose="02020603050405020304" pitchFamily="18" charset="0"/>
              </a:rPr>
              <a:t>After training and building our final model I saved this model into .</a:t>
            </a:r>
            <a:r>
              <a:rPr lang="en-IN" sz="1600" dirty="0" err="1">
                <a:effectLst/>
                <a:latin typeface="Century" panose="02040604050505020304" pitchFamily="18" charset="0"/>
                <a:ea typeface="Calibri" panose="020F0502020204030204" pitchFamily="34" charset="0"/>
                <a:cs typeface="Times New Roman" panose="02020603050405020304" pitchFamily="18" charset="0"/>
              </a:rPr>
              <a:t>pkl</a:t>
            </a:r>
            <a:r>
              <a:rPr lang="en-IN" sz="1600" dirty="0">
                <a:effectLst/>
                <a:latin typeface="Century" panose="02040604050505020304" pitchFamily="18" charset="0"/>
                <a:ea typeface="Calibri" panose="020F0502020204030204" pitchFamily="34" charset="0"/>
                <a:cs typeface="Times New Roman" panose="02020603050405020304" pitchFamily="18" charset="0"/>
              </a:rPr>
              <a:t> file. </a:t>
            </a:r>
          </a:p>
        </p:txBody>
      </p:sp>
    </p:spTree>
    <p:extLst>
      <p:ext uri="{BB962C8B-B14F-4D97-AF65-F5344CB8AC3E}">
        <p14:creationId xmlns:p14="http://schemas.microsoft.com/office/powerpoint/2010/main" val="1412743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3D9AEEE-1CCD-43C0-BA3E-16D60A6E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395454-2022-4BBD-9C54-1005EA2C5B30}"/>
              </a:ext>
            </a:extLst>
          </p:cNvPr>
          <p:cNvSpPr>
            <a:spLocks noGrp="1"/>
          </p:cNvSpPr>
          <p:nvPr>
            <p:ph type="title"/>
          </p:nvPr>
        </p:nvSpPr>
        <p:spPr>
          <a:xfrm>
            <a:off x="1259893" y="3101093"/>
            <a:ext cx="2454052" cy="3029344"/>
          </a:xfrm>
        </p:spPr>
        <p:txBody>
          <a:bodyPr>
            <a:normAutofit/>
          </a:bodyPr>
          <a:lstStyle/>
          <a:p>
            <a:r>
              <a:rPr lang="en-US" sz="3200" dirty="0">
                <a:ln w="0"/>
                <a:solidFill>
                  <a:schemeClr val="bg1"/>
                </a:solidFill>
                <a:effectLst>
                  <a:reflection blurRad="6350" stA="53000" endA="300" endPos="35500" dir="5400000" sy="-90000" algn="bl" rotWithShape="0"/>
                </a:effectLst>
              </a:rPr>
              <a:t>steps:</a:t>
            </a:r>
            <a:br>
              <a:rPr lang="en-US" sz="3200" cap="none" spc="0" dirty="0">
                <a:ln w="0"/>
                <a:solidFill>
                  <a:schemeClr val="bg1"/>
                </a:solidFill>
                <a:effectLst>
                  <a:reflection blurRad="6350" stA="53000" endA="300" endPos="35500" dir="5400000" sy="-90000" algn="bl" rotWithShape="0"/>
                </a:effectLst>
              </a:rPr>
            </a:br>
            <a:endParaRPr lang="en-IN" sz="3200" dirty="0">
              <a:solidFill>
                <a:schemeClr val="bg1"/>
              </a:solidFill>
            </a:endParaRPr>
          </a:p>
        </p:txBody>
      </p:sp>
      <p:sp>
        <p:nvSpPr>
          <p:cNvPr id="11" name="Freeform 11">
            <a:extLst>
              <a:ext uri="{FF2B5EF4-FFF2-40B4-BE49-F238E27FC236}">
                <a16:creationId xmlns:a16="http://schemas.microsoft.com/office/drawing/2014/main" id="{60F880A6-33D3-4EEC-A780-B73559B9F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3" name="Rectangle 12">
            <a:extLst>
              <a:ext uri="{FF2B5EF4-FFF2-40B4-BE49-F238E27FC236}">
                <a16:creationId xmlns:a16="http://schemas.microsoft.com/office/drawing/2014/main" id="{2C6246ED-0535-4496-A8F6-1E80CC4E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FA32ACC3-1A51-3A3E-7859-AEFA1D475533}"/>
              </a:ext>
            </a:extLst>
          </p:cNvPr>
          <p:cNvGraphicFramePr>
            <a:graphicFrameLocks noGrp="1"/>
          </p:cNvGraphicFramePr>
          <p:nvPr>
            <p:ph idx="1"/>
            <p:extLst>
              <p:ext uri="{D42A27DB-BD31-4B8C-83A1-F6EECF244321}">
                <p14:modId xmlns:p14="http://schemas.microsoft.com/office/powerpoint/2010/main" val="2716131369"/>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9826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A3D9AEEE-1CCD-43C0-BA3E-16D60A6E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9B2A3F-4369-4662-8B2C-02F221AADF41}"/>
              </a:ext>
            </a:extLst>
          </p:cNvPr>
          <p:cNvSpPr>
            <a:spLocks noGrp="1"/>
          </p:cNvSpPr>
          <p:nvPr>
            <p:ph type="title"/>
          </p:nvPr>
        </p:nvSpPr>
        <p:spPr>
          <a:xfrm>
            <a:off x="1259893" y="3101093"/>
            <a:ext cx="2454052" cy="3029344"/>
          </a:xfrm>
        </p:spPr>
        <p:txBody>
          <a:bodyPr>
            <a:normAutofit/>
          </a:bodyPr>
          <a:lstStyle/>
          <a:p>
            <a:r>
              <a:rPr lang="en-IN" sz="3000">
                <a:ln w="0"/>
                <a:solidFill>
                  <a:schemeClr val="bg1"/>
                </a:solidFill>
                <a:effectLst>
                  <a:reflection blurRad="6350" stA="53000" endA="300" endPos="35500" dir="5400000" sy="-90000" algn="bl" rotWithShape="0"/>
                </a:effectLst>
              </a:rPr>
              <a:t>Conclusion:</a:t>
            </a:r>
            <a:endParaRPr lang="en-IN" sz="3000">
              <a:solidFill>
                <a:schemeClr val="bg1"/>
              </a:solidFill>
            </a:endParaRPr>
          </a:p>
        </p:txBody>
      </p:sp>
      <p:sp>
        <p:nvSpPr>
          <p:cNvPr id="33" name="Freeform 11">
            <a:extLst>
              <a:ext uri="{FF2B5EF4-FFF2-40B4-BE49-F238E27FC236}">
                <a16:creationId xmlns:a16="http://schemas.microsoft.com/office/drawing/2014/main" id="{60F880A6-33D3-4EEC-A780-B73559B9F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35" name="Rectangle 34">
            <a:extLst>
              <a:ext uri="{FF2B5EF4-FFF2-40B4-BE49-F238E27FC236}">
                <a16:creationId xmlns:a16="http://schemas.microsoft.com/office/drawing/2014/main" id="{2C6246ED-0535-4496-A8F6-1E80CC4E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44B66F9E-CF77-3620-76B5-F463FC141790}"/>
              </a:ext>
            </a:extLst>
          </p:cNvPr>
          <p:cNvGraphicFramePr>
            <a:graphicFrameLocks noGrp="1"/>
          </p:cNvGraphicFramePr>
          <p:nvPr>
            <p:ph idx="1"/>
            <p:extLst>
              <p:ext uri="{D42A27DB-BD31-4B8C-83A1-F6EECF244321}">
                <p14:modId xmlns:p14="http://schemas.microsoft.com/office/powerpoint/2010/main" val="2182669882"/>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247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8074" y="2697609"/>
            <a:ext cx="8911687" cy="1280890"/>
          </a:xfrm>
        </p:spPr>
        <p:txBody>
          <a:bodyPr>
            <a:normAutofit/>
          </a:bodyPr>
          <a:lstStyle/>
          <a:p>
            <a:pPr algn="ctr"/>
            <a:r>
              <a:rPr lang="en-IN" sz="4500" dirty="0"/>
              <a:t>THANK YOU</a:t>
            </a:r>
          </a:p>
        </p:txBody>
      </p:sp>
    </p:spTree>
    <p:extLst>
      <p:ext uri="{BB962C8B-B14F-4D97-AF65-F5344CB8AC3E}">
        <p14:creationId xmlns:p14="http://schemas.microsoft.com/office/powerpoint/2010/main" val="3017450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A44C337-3893-4B29-A265-B1329150B6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1" name="Group 10">
            <a:extLst>
              <a:ext uri="{FF2B5EF4-FFF2-40B4-BE49-F238E27FC236}">
                <a16:creationId xmlns:a16="http://schemas.microsoft.com/office/drawing/2014/main" id="{81E0B358-1267-4844-8B3D-B7A279B4175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36169" y="228600"/>
            <a:ext cx="2851523" cy="6638625"/>
            <a:chOff x="2487613" y="285750"/>
            <a:chExt cx="2428875" cy="5654676"/>
          </a:xfrm>
        </p:grpSpPr>
        <p:sp>
          <p:nvSpPr>
            <p:cNvPr id="12" name="Freeform 11">
              <a:extLst>
                <a:ext uri="{FF2B5EF4-FFF2-40B4-BE49-F238E27FC236}">
                  <a16:creationId xmlns:a16="http://schemas.microsoft.com/office/drawing/2014/main" id="{B24AA06A-F1A5-4BB3-9486-9AE7A53B3F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3" name="Freeform 12">
              <a:extLst>
                <a:ext uri="{FF2B5EF4-FFF2-40B4-BE49-F238E27FC236}">
                  <a16:creationId xmlns:a16="http://schemas.microsoft.com/office/drawing/2014/main" id="{BDF97590-C600-44CB-9303-4A3679F51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4" name="Freeform 13">
              <a:extLst>
                <a:ext uri="{FF2B5EF4-FFF2-40B4-BE49-F238E27FC236}">
                  <a16:creationId xmlns:a16="http://schemas.microsoft.com/office/drawing/2014/main" id="{A9BBE156-3FFA-4DC4-8468-35BD28DDC6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5" name="Freeform 14">
              <a:extLst>
                <a:ext uri="{FF2B5EF4-FFF2-40B4-BE49-F238E27FC236}">
                  <a16:creationId xmlns:a16="http://schemas.microsoft.com/office/drawing/2014/main" id="{F7960DE5-3810-4B1E-B1E2-3BAFEA91E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6" name="Freeform 15">
              <a:extLst>
                <a:ext uri="{FF2B5EF4-FFF2-40B4-BE49-F238E27FC236}">
                  <a16:creationId xmlns:a16="http://schemas.microsoft.com/office/drawing/2014/main" id="{359E957C-CE11-446F-8AA7-B3E98390B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7" name="Freeform 16">
              <a:extLst>
                <a:ext uri="{FF2B5EF4-FFF2-40B4-BE49-F238E27FC236}">
                  <a16:creationId xmlns:a16="http://schemas.microsoft.com/office/drawing/2014/main" id="{A3E9FE34-CA9E-4443-BEBF-D1B9A1C6C2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8" name="Freeform 17">
              <a:extLst>
                <a:ext uri="{FF2B5EF4-FFF2-40B4-BE49-F238E27FC236}">
                  <a16:creationId xmlns:a16="http://schemas.microsoft.com/office/drawing/2014/main" id="{4F39D814-8A48-4509-BDEB-826F106591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9" name="Freeform 18">
              <a:extLst>
                <a:ext uri="{FF2B5EF4-FFF2-40B4-BE49-F238E27FC236}">
                  <a16:creationId xmlns:a16="http://schemas.microsoft.com/office/drawing/2014/main" id="{8C6D08C0-8C49-4B87-9CF4-A1F08714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0" name="Freeform 19">
              <a:extLst>
                <a:ext uri="{FF2B5EF4-FFF2-40B4-BE49-F238E27FC236}">
                  <a16:creationId xmlns:a16="http://schemas.microsoft.com/office/drawing/2014/main" id="{308C612B-4C0D-4863-B9CD-F86ABAA1B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1" name="Freeform 20">
              <a:extLst>
                <a:ext uri="{FF2B5EF4-FFF2-40B4-BE49-F238E27FC236}">
                  <a16:creationId xmlns:a16="http://schemas.microsoft.com/office/drawing/2014/main" id="{600B1EC8-1B55-4390-A183-C33B5E2273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2" name="Freeform 21">
              <a:extLst>
                <a:ext uri="{FF2B5EF4-FFF2-40B4-BE49-F238E27FC236}">
                  <a16:creationId xmlns:a16="http://schemas.microsoft.com/office/drawing/2014/main" id="{1790A225-91E1-4BE5-A801-5F1E32721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3" name="Freeform 22">
              <a:extLst>
                <a:ext uri="{FF2B5EF4-FFF2-40B4-BE49-F238E27FC236}">
                  <a16:creationId xmlns:a16="http://schemas.microsoft.com/office/drawing/2014/main" id="{DFFC46A2-6BBF-47FD-BC17-5EE1DF7CB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5" name="Group 24">
            <a:extLst>
              <a:ext uri="{FF2B5EF4-FFF2-40B4-BE49-F238E27FC236}">
                <a16:creationId xmlns:a16="http://schemas.microsoft.com/office/drawing/2014/main" id="{AF44CA9C-80E8-44E1-A79C-D6EBFC73BC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77117" y="-786"/>
            <a:ext cx="2356675" cy="6854040"/>
            <a:chOff x="6627813" y="194833"/>
            <a:chExt cx="1952625" cy="5678918"/>
          </a:xfrm>
        </p:grpSpPr>
        <p:sp>
          <p:nvSpPr>
            <p:cNvPr id="26" name="Freeform 27">
              <a:extLst>
                <a:ext uri="{FF2B5EF4-FFF2-40B4-BE49-F238E27FC236}">
                  <a16:creationId xmlns:a16="http://schemas.microsoft.com/office/drawing/2014/main" id="{8CB9417F-98D9-4998-B00B-A5932E4C7D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7" name="Freeform 28">
              <a:extLst>
                <a:ext uri="{FF2B5EF4-FFF2-40B4-BE49-F238E27FC236}">
                  <a16:creationId xmlns:a16="http://schemas.microsoft.com/office/drawing/2014/main" id="{FA79AA3D-583E-4A1E-AF7E-CBD980F59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8" name="Freeform 29">
              <a:extLst>
                <a:ext uri="{FF2B5EF4-FFF2-40B4-BE49-F238E27FC236}">
                  <a16:creationId xmlns:a16="http://schemas.microsoft.com/office/drawing/2014/main" id="{D80C9F17-A6B2-4A12-BC77-F84264A669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9" name="Freeform 30">
              <a:extLst>
                <a:ext uri="{FF2B5EF4-FFF2-40B4-BE49-F238E27FC236}">
                  <a16:creationId xmlns:a16="http://schemas.microsoft.com/office/drawing/2014/main" id="{949C9A53-ED97-44CE-BDD5-ED24892116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0" name="Freeform 31">
              <a:extLst>
                <a:ext uri="{FF2B5EF4-FFF2-40B4-BE49-F238E27FC236}">
                  <a16:creationId xmlns:a16="http://schemas.microsoft.com/office/drawing/2014/main" id="{0F9FDAE7-225B-4072-8907-6EAA06174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1" name="Freeform 32">
              <a:extLst>
                <a:ext uri="{FF2B5EF4-FFF2-40B4-BE49-F238E27FC236}">
                  <a16:creationId xmlns:a16="http://schemas.microsoft.com/office/drawing/2014/main" id="{9D49818B-8EA3-4B41-9783-EFE0C618C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2" name="Freeform 33">
              <a:extLst>
                <a:ext uri="{FF2B5EF4-FFF2-40B4-BE49-F238E27FC236}">
                  <a16:creationId xmlns:a16="http://schemas.microsoft.com/office/drawing/2014/main" id="{01903E65-D822-4457-B0A5-2F41682241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3" name="Freeform 34">
              <a:extLst>
                <a:ext uri="{FF2B5EF4-FFF2-40B4-BE49-F238E27FC236}">
                  <a16:creationId xmlns:a16="http://schemas.microsoft.com/office/drawing/2014/main" id="{A5CF9DAB-75BF-43D9-B1E7-817D1FAA00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4" name="Freeform 35">
              <a:extLst>
                <a:ext uri="{FF2B5EF4-FFF2-40B4-BE49-F238E27FC236}">
                  <a16:creationId xmlns:a16="http://schemas.microsoft.com/office/drawing/2014/main" id="{BB22916D-4BCF-4A4C-8714-A2564D34C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5" name="Freeform 36">
              <a:extLst>
                <a:ext uri="{FF2B5EF4-FFF2-40B4-BE49-F238E27FC236}">
                  <a16:creationId xmlns:a16="http://schemas.microsoft.com/office/drawing/2014/main" id="{4CD9F734-569E-44E7-BD53-6214E0F18C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6" name="Freeform 37">
              <a:extLst>
                <a:ext uri="{FF2B5EF4-FFF2-40B4-BE49-F238E27FC236}">
                  <a16:creationId xmlns:a16="http://schemas.microsoft.com/office/drawing/2014/main" id="{7A5DAACB-2F42-40C8-BF6A-75B79299F9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7" name="Freeform 38">
              <a:extLst>
                <a:ext uri="{FF2B5EF4-FFF2-40B4-BE49-F238E27FC236}">
                  <a16:creationId xmlns:a16="http://schemas.microsoft.com/office/drawing/2014/main" id="{AD78E0F9-8568-4672-A22F-4ED5B1A96F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2" name="Title 1">
            <a:extLst>
              <a:ext uri="{FF2B5EF4-FFF2-40B4-BE49-F238E27FC236}">
                <a16:creationId xmlns:a16="http://schemas.microsoft.com/office/drawing/2014/main" id="{1B8765EE-C7CC-4E0B-B35E-CDF83A30FAD7}"/>
              </a:ext>
            </a:extLst>
          </p:cNvPr>
          <p:cNvSpPr>
            <a:spLocks noGrp="1"/>
          </p:cNvSpPr>
          <p:nvPr>
            <p:ph type="title"/>
          </p:nvPr>
        </p:nvSpPr>
        <p:spPr>
          <a:xfrm>
            <a:off x="6483096" y="624110"/>
            <a:ext cx="5021516" cy="1280890"/>
          </a:xfrm>
        </p:spPr>
        <p:txBody>
          <a:bodyPr>
            <a:normAutofit/>
          </a:bodyPr>
          <a:lstStyle/>
          <a:p>
            <a:r>
              <a:rPr lang="en-IN" cap="none" spc="0" dirty="0">
                <a:ln w="0"/>
                <a:effectLst>
                  <a:reflection blurRad="6350" stA="53000" endA="300" endPos="35500" dir="5400000" sy="-90000" algn="bl" rotWithShape="0"/>
                </a:effectLst>
              </a:rPr>
              <a:t>OVERVIEW:</a:t>
            </a:r>
          </a:p>
        </p:txBody>
      </p:sp>
      <p:sp>
        <p:nvSpPr>
          <p:cNvPr id="39" name="Rectangle 38">
            <a:extLst>
              <a:ext uri="{FF2B5EF4-FFF2-40B4-BE49-F238E27FC236}">
                <a16:creationId xmlns:a16="http://schemas.microsoft.com/office/drawing/2014/main" id="{AA5CD610-ED7C-4CED-A9A1-174432C88A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5704"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1" name="Freeform 11">
            <a:extLst>
              <a:ext uri="{FF2B5EF4-FFF2-40B4-BE49-F238E27FC236}">
                <a16:creationId xmlns:a16="http://schemas.microsoft.com/office/drawing/2014/main" id="{0C4379BF-8C7A-480A-BC36-DA55D92A93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645704"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5" name="Picture 4">
            <a:extLst>
              <a:ext uri="{FF2B5EF4-FFF2-40B4-BE49-F238E27FC236}">
                <a16:creationId xmlns:a16="http://schemas.microsoft.com/office/drawing/2014/main" id="{5424AD65-B6C0-2938-2DDA-B2F81BB57C11}"/>
              </a:ext>
            </a:extLst>
          </p:cNvPr>
          <p:cNvPicPr>
            <a:picLocks noChangeAspect="1"/>
          </p:cNvPicPr>
          <p:nvPr/>
        </p:nvPicPr>
        <p:blipFill rotWithShape="1">
          <a:blip r:embed="rId2"/>
          <a:srcRect l="4933" r="56755"/>
          <a:stretch/>
        </p:blipFill>
        <p:spPr>
          <a:xfrm>
            <a:off x="-1555" y="1731"/>
            <a:ext cx="4671091" cy="6858000"/>
          </a:xfrm>
          <a:prstGeom prst="rect">
            <a:avLst/>
          </a:prstGeom>
        </p:spPr>
      </p:pic>
      <p:sp>
        <p:nvSpPr>
          <p:cNvPr id="3" name="Content Placeholder 2">
            <a:extLst>
              <a:ext uri="{FF2B5EF4-FFF2-40B4-BE49-F238E27FC236}">
                <a16:creationId xmlns:a16="http://schemas.microsoft.com/office/drawing/2014/main" id="{679AA3E7-E176-4E6F-A8C5-65F88A4644DC}"/>
              </a:ext>
            </a:extLst>
          </p:cNvPr>
          <p:cNvSpPr>
            <a:spLocks noGrp="1"/>
          </p:cNvSpPr>
          <p:nvPr>
            <p:ph idx="1"/>
          </p:nvPr>
        </p:nvSpPr>
        <p:spPr>
          <a:xfrm>
            <a:off x="6438191" y="2133600"/>
            <a:ext cx="5066419" cy="3777622"/>
          </a:xfrm>
        </p:spPr>
        <p:style>
          <a:lnRef idx="2">
            <a:schemeClr val="accent2"/>
          </a:lnRef>
          <a:fillRef idx="1">
            <a:schemeClr val="lt1"/>
          </a:fillRef>
          <a:effectRef idx="0">
            <a:schemeClr val="accent2"/>
          </a:effectRef>
          <a:fontRef idx="minor">
            <a:schemeClr val="dk1"/>
          </a:fontRef>
        </p:style>
        <p:txBody>
          <a:bodyPr>
            <a:normAutofit/>
          </a:bodyPr>
          <a:lstStyle/>
          <a:p>
            <a:pPr>
              <a:buFont typeface="Wingdings" panose="05000000000000000000" pitchFamily="2" charset="2"/>
              <a:buChar char="ü"/>
            </a:pPr>
            <a:r>
              <a:rPr lang="en-US" dirty="0">
                <a:latin typeface="Century" panose="02040604050505020304" pitchFamily="18" charset="0"/>
              </a:rPr>
              <a:t>In this particular presentation we will be look into:</a:t>
            </a:r>
          </a:p>
          <a:p>
            <a:pPr lvl="1"/>
            <a:r>
              <a:rPr lang="en-US" dirty="0">
                <a:latin typeface="Century" panose="02040604050505020304" pitchFamily="18" charset="0"/>
              </a:rPr>
              <a:t>How to analyze the dataset of Ratings Prediction Project.</a:t>
            </a:r>
          </a:p>
          <a:p>
            <a:pPr lvl="1"/>
            <a:r>
              <a:rPr lang="en-US" dirty="0">
                <a:latin typeface="Century" panose="02040604050505020304" pitchFamily="18" charset="0"/>
              </a:rPr>
              <a:t> EDA steps in cleaning the dataset.</a:t>
            </a:r>
          </a:p>
          <a:p>
            <a:pPr lvl="1"/>
            <a:r>
              <a:rPr lang="en-US" dirty="0">
                <a:latin typeface="Century" panose="02040604050505020304" pitchFamily="18" charset="0"/>
              </a:rPr>
              <a:t>Overall analysis on the problem.</a:t>
            </a:r>
          </a:p>
          <a:p>
            <a:pPr lvl="1"/>
            <a:r>
              <a:rPr lang="en-US" dirty="0">
                <a:latin typeface="Century" panose="02040604050505020304" pitchFamily="18" charset="0"/>
              </a:rPr>
              <a:t>Model building from the cleaned dataset.</a:t>
            </a:r>
          </a:p>
          <a:p>
            <a:pPr lvl="1"/>
            <a:r>
              <a:rPr lang="en-US" dirty="0">
                <a:latin typeface="Century" panose="02040604050505020304" pitchFamily="18" charset="0"/>
              </a:rPr>
              <a:t>Saving the best model.</a:t>
            </a:r>
          </a:p>
          <a:p>
            <a:pPr marL="0" indent="0">
              <a:buNone/>
            </a:pPr>
            <a:endParaRPr lang="en-IN" dirty="0"/>
          </a:p>
        </p:txBody>
      </p:sp>
    </p:spTree>
    <p:extLst>
      <p:ext uri="{BB962C8B-B14F-4D97-AF65-F5344CB8AC3E}">
        <p14:creationId xmlns:p14="http://schemas.microsoft.com/office/powerpoint/2010/main" val="3339787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4"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5"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6"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7"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8"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9"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20"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1"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2"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3"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4"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5"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7" name="Group 26">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8"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9"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30"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31"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2"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3"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4"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5"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6"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7"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8"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9"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41" name="Rectangle 40">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3" name="Freeform 11">
            <a:extLst>
              <a:ext uri="{FF2B5EF4-FFF2-40B4-BE49-F238E27FC236}">
                <a16:creationId xmlns:a16="http://schemas.microsoft.com/office/drawing/2014/main" id="{7326F4E6-9131-42DA-97B2-0BA8D1E25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45" name="Rectangle 44">
            <a:extLst>
              <a:ext uri="{FF2B5EF4-FFF2-40B4-BE49-F238E27FC236}">
                <a16:creationId xmlns:a16="http://schemas.microsoft.com/office/drawing/2014/main" id="{E491B121-12B5-4977-A064-636AB0B9B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274FD9-3F93-4BA3-B3B2-0A57EEAD9E0B}"/>
              </a:ext>
            </a:extLst>
          </p:cNvPr>
          <p:cNvSpPr>
            <a:spLocks noGrp="1"/>
          </p:cNvSpPr>
          <p:nvPr>
            <p:ph type="title"/>
          </p:nvPr>
        </p:nvSpPr>
        <p:spPr>
          <a:xfrm>
            <a:off x="649224" y="645106"/>
            <a:ext cx="6574536" cy="1259894"/>
          </a:xfrm>
        </p:spPr>
        <p:txBody>
          <a:bodyPr vert="horz" lIns="91440" tIns="45720" rIns="91440" bIns="45720" rtlCol="0" anchor="t">
            <a:normAutofit/>
          </a:bodyPr>
          <a:lstStyle/>
          <a:p>
            <a:r>
              <a:rPr lang="en-US">
                <a:ln w="0"/>
                <a:effectLst>
                  <a:reflection blurRad="6350" stA="53000" endA="300" endPos="35500" dir="5400000" sy="-90000" algn="bl" rotWithShape="0"/>
                </a:effectLst>
              </a:rPr>
              <a:t>Problem Understanding:</a:t>
            </a:r>
            <a:endParaRPr lang="en-US"/>
          </a:p>
        </p:txBody>
      </p:sp>
      <p:sp>
        <p:nvSpPr>
          <p:cNvPr id="47" name="Rectangle 46">
            <a:extLst>
              <a:ext uri="{FF2B5EF4-FFF2-40B4-BE49-F238E27FC236}">
                <a16:creationId xmlns:a16="http://schemas.microsoft.com/office/drawing/2014/main" id="{2ED05F70-AB3E-4472-B26B-EFE6A5A59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A3D8CF9B-B036-41F7-8E53-588F923A1DFB}"/>
              </a:ext>
            </a:extLst>
          </p:cNvPr>
          <p:cNvSpPr>
            <a:spLocks noGrp="1"/>
          </p:cNvSpPr>
          <p:nvPr>
            <p:ph sz="half" idx="2"/>
          </p:nvPr>
        </p:nvSpPr>
        <p:spPr>
          <a:xfrm>
            <a:off x="649224" y="2133600"/>
            <a:ext cx="6574535" cy="3759253"/>
          </a:xfrm>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p>
            <a:r>
              <a:rPr lang="en-US">
                <a:solidFill>
                  <a:schemeClr val="tx1">
                    <a:lumMod val="75000"/>
                    <a:lumOff val="25000"/>
                  </a:schemeClr>
                </a:solidFill>
                <a:effectLst/>
              </a:rPr>
              <a:t>Rating prediction is a well-known recommendation task aiming to predict a user’s rating for those items which were not rated yet by her. Predictions are computed from users’ explicit feedback, i.e. their ratings provided on some items in the past. Another type of feedback are user reviews provided on items which implicitly express users’ opinions on items. Recent studies indicate that opinions inferred from users’ reviews on items are strong predictors of user’s implicit feedback or even ratings and thus, should be utilized in computation.</a:t>
            </a:r>
          </a:p>
          <a:p>
            <a:endParaRPr lang="en-US">
              <a:solidFill>
                <a:schemeClr val="tx1">
                  <a:lumMod val="75000"/>
                  <a:lumOff val="25000"/>
                </a:schemeClr>
              </a:solidFill>
            </a:endParaRPr>
          </a:p>
        </p:txBody>
      </p:sp>
      <p:pic>
        <p:nvPicPr>
          <p:cNvPr id="8" name="Content Placeholder 7">
            <a:extLst>
              <a:ext uri="{FF2B5EF4-FFF2-40B4-BE49-F238E27FC236}">
                <a16:creationId xmlns:a16="http://schemas.microsoft.com/office/drawing/2014/main" id="{41185A26-5298-4AB3-880D-ECF92F3B91A1}"/>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7562088" y="1539840"/>
            <a:ext cx="3981455" cy="3458278"/>
          </a:xfrm>
          <a:prstGeom prst="rect">
            <a:avLst/>
          </a:prstGeom>
        </p:spPr>
      </p:pic>
      <p:sp>
        <p:nvSpPr>
          <p:cNvPr id="87" name="Freeform 11">
            <a:extLst>
              <a:ext uri="{FF2B5EF4-FFF2-40B4-BE49-F238E27FC236}">
                <a16:creationId xmlns:a16="http://schemas.microsoft.com/office/drawing/2014/main" id="{21F6BE39-9E37-45F0-B10C-92305CFB7C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785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BE0789E-91A7-4246-978E-A17FE1BF95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795735"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3C6C0BD2-8B3C-4042-B4EE-5DB7665A37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bg2"/>
          </a:solidFill>
        </p:grpSpPr>
        <p:sp>
          <p:nvSpPr>
            <p:cNvPr id="11" name="Freeform 27">
              <a:extLst>
                <a:ext uri="{FF2B5EF4-FFF2-40B4-BE49-F238E27FC236}">
                  <a16:creationId xmlns:a16="http://schemas.microsoft.com/office/drawing/2014/main" id="{5F53669F-C1E6-43B8-AC6F-B44CE56BF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a:extLst>
                <a:ext uri="{FF2B5EF4-FFF2-40B4-BE49-F238E27FC236}">
                  <a16:creationId xmlns:a16="http://schemas.microsoft.com/office/drawing/2014/main" id="{53966C25-DAEA-4318-8FBC-EC6FF8F5A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a:extLst>
                <a:ext uri="{FF2B5EF4-FFF2-40B4-BE49-F238E27FC236}">
                  <a16:creationId xmlns:a16="http://schemas.microsoft.com/office/drawing/2014/main" id="{ED6EA716-EAD4-4023-8673-0809A1E245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a:extLst>
                <a:ext uri="{FF2B5EF4-FFF2-40B4-BE49-F238E27FC236}">
                  <a16:creationId xmlns:a16="http://schemas.microsoft.com/office/drawing/2014/main" id="{84261748-EFC0-4729-A7BB-A88FDAF6FA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a:extLst>
                <a:ext uri="{FF2B5EF4-FFF2-40B4-BE49-F238E27FC236}">
                  <a16:creationId xmlns:a16="http://schemas.microsoft.com/office/drawing/2014/main" id="{2C14F808-CC69-494F-98AC-CB750416CC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a:extLst>
                <a:ext uri="{FF2B5EF4-FFF2-40B4-BE49-F238E27FC236}">
                  <a16:creationId xmlns:a16="http://schemas.microsoft.com/office/drawing/2014/main" id="{F1CA3607-84D0-4085-A363-796A17B1D7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a:extLst>
                <a:ext uri="{FF2B5EF4-FFF2-40B4-BE49-F238E27FC236}">
                  <a16:creationId xmlns:a16="http://schemas.microsoft.com/office/drawing/2014/main" id="{491E6160-2958-4A90-8B50-EDA182AAB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a:extLst>
                <a:ext uri="{FF2B5EF4-FFF2-40B4-BE49-F238E27FC236}">
                  <a16:creationId xmlns:a16="http://schemas.microsoft.com/office/drawing/2014/main" id="{559F6CB7-E057-499B-A859-3602769892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a:extLst>
                <a:ext uri="{FF2B5EF4-FFF2-40B4-BE49-F238E27FC236}">
                  <a16:creationId xmlns:a16="http://schemas.microsoft.com/office/drawing/2014/main" id="{FF12353D-CF89-4D03-8075-C161824E2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a:extLst>
                <a:ext uri="{FF2B5EF4-FFF2-40B4-BE49-F238E27FC236}">
                  <a16:creationId xmlns:a16="http://schemas.microsoft.com/office/drawing/2014/main" id="{5B91C9D6-FAF2-445B-AF1B-43992602A9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a:extLst>
                <a:ext uri="{FF2B5EF4-FFF2-40B4-BE49-F238E27FC236}">
                  <a16:creationId xmlns:a16="http://schemas.microsoft.com/office/drawing/2014/main" id="{570F7A1D-86B1-4AD1-B4A3-9AE2A52C85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a:extLst>
                <a:ext uri="{FF2B5EF4-FFF2-40B4-BE49-F238E27FC236}">
                  <a16:creationId xmlns:a16="http://schemas.microsoft.com/office/drawing/2014/main" id="{52C6EBA8-95CC-4FE6-A8E4-3A6911E8A4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2" name="Title 1">
            <a:extLst>
              <a:ext uri="{FF2B5EF4-FFF2-40B4-BE49-F238E27FC236}">
                <a16:creationId xmlns:a16="http://schemas.microsoft.com/office/drawing/2014/main" id="{AD714361-D67C-4347-9981-BF51B3909AB3}"/>
              </a:ext>
            </a:extLst>
          </p:cNvPr>
          <p:cNvSpPr>
            <a:spLocks noGrp="1"/>
          </p:cNvSpPr>
          <p:nvPr>
            <p:ph type="title"/>
          </p:nvPr>
        </p:nvSpPr>
        <p:spPr>
          <a:xfrm>
            <a:off x="1217056" y="1093380"/>
            <a:ext cx="3068182" cy="4671240"/>
          </a:xfrm>
        </p:spPr>
        <p:txBody>
          <a:bodyPr anchor="ctr">
            <a:normAutofit/>
          </a:bodyPr>
          <a:lstStyle/>
          <a:p>
            <a:pPr algn="r"/>
            <a:r>
              <a:rPr lang="en-IN" sz="3300">
                <a:ln w="0"/>
                <a:effectLst>
                  <a:reflection blurRad="6350" stA="53000" endA="300" endPos="35500" dir="5400000" sy="-90000" algn="bl" rotWithShape="0"/>
                </a:effectLst>
              </a:rPr>
              <a:t>What is RATING PREDICTION?</a:t>
            </a:r>
            <a:endParaRPr lang="en-IN" sz="3300"/>
          </a:p>
        </p:txBody>
      </p:sp>
      <p:sp>
        <p:nvSpPr>
          <p:cNvPr id="24" name="Freeform 11">
            <a:extLst>
              <a:ext uri="{FF2B5EF4-FFF2-40B4-BE49-F238E27FC236}">
                <a16:creationId xmlns:a16="http://schemas.microsoft.com/office/drawing/2014/main" id="{15EDA122-4530-45D2-A70A-B1A967AAE5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26" name="Rectangle 25">
            <a:extLst>
              <a:ext uri="{FF2B5EF4-FFF2-40B4-BE49-F238E27FC236}">
                <a16:creationId xmlns:a16="http://schemas.microsoft.com/office/drawing/2014/main" id="{9782F52E-0F94-4BFC-9F89-B054DDEAB9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0B7870D-7A2E-4938-9358-8C876A294A0E}"/>
              </a:ext>
            </a:extLst>
          </p:cNvPr>
          <p:cNvSpPr>
            <a:spLocks noGrp="1"/>
          </p:cNvSpPr>
          <p:nvPr>
            <p:ph idx="1"/>
          </p:nvPr>
        </p:nvSpPr>
        <p:spPr>
          <a:xfrm>
            <a:off x="5285509" y="1093380"/>
            <a:ext cx="6219103" cy="4679250"/>
          </a:xfrm>
        </p:spPr>
        <p:style>
          <a:lnRef idx="2">
            <a:schemeClr val="accent2"/>
          </a:lnRef>
          <a:fillRef idx="1">
            <a:schemeClr val="lt1"/>
          </a:fillRef>
          <a:effectRef idx="0">
            <a:schemeClr val="accent2"/>
          </a:effectRef>
          <a:fontRef idx="minor">
            <a:schemeClr val="dk1"/>
          </a:fontRef>
        </p:style>
        <p:txBody>
          <a:bodyPr anchor="ctr">
            <a:normAutofit/>
          </a:bodyPr>
          <a:lstStyle/>
          <a:p>
            <a:r>
              <a:rPr lang="en-US" b="0" i="0" dirty="0">
                <a:effectLst/>
                <a:latin typeface="Century" panose="02040604050505020304" pitchFamily="18" charset="0"/>
              </a:rPr>
              <a:t>Rating prediction is a </a:t>
            </a:r>
            <a:r>
              <a:rPr lang="en-US" b="1" i="0" dirty="0">
                <a:effectLst/>
                <a:latin typeface="Century" panose="02040604050505020304" pitchFamily="18" charset="0"/>
              </a:rPr>
              <a:t>well-known recommendation task aiming to predict a user's rating for the items which were not rated yet </a:t>
            </a:r>
            <a:r>
              <a:rPr lang="en-US" b="0" i="0" dirty="0">
                <a:effectLst/>
                <a:latin typeface="Century" panose="02040604050505020304" pitchFamily="18" charset="0"/>
              </a:rPr>
              <a:t>. Predictions are computed from users' explicit feedback, i.e. their ratings provided on some items in the past.</a:t>
            </a:r>
          </a:p>
          <a:p>
            <a:pPr marL="0" indent="0">
              <a:buNone/>
            </a:pPr>
            <a:endParaRPr lang="en-IN" dirty="0">
              <a:latin typeface="Century" panose="02040604050505020304" pitchFamily="18" charset="0"/>
            </a:endParaRPr>
          </a:p>
        </p:txBody>
      </p:sp>
    </p:spTree>
    <p:extLst>
      <p:ext uri="{BB962C8B-B14F-4D97-AF65-F5344CB8AC3E}">
        <p14:creationId xmlns:p14="http://schemas.microsoft.com/office/powerpoint/2010/main" val="21557833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BE0789E-91A7-4246-978E-A17FE1BF95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795735"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3C6C0BD2-8B3C-4042-B4EE-5DB7665A37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bg2"/>
          </a:solidFill>
        </p:grpSpPr>
        <p:sp>
          <p:nvSpPr>
            <p:cNvPr id="11" name="Freeform 27">
              <a:extLst>
                <a:ext uri="{FF2B5EF4-FFF2-40B4-BE49-F238E27FC236}">
                  <a16:creationId xmlns:a16="http://schemas.microsoft.com/office/drawing/2014/main" id="{5F53669F-C1E6-43B8-AC6F-B44CE56BF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a:extLst>
                <a:ext uri="{FF2B5EF4-FFF2-40B4-BE49-F238E27FC236}">
                  <a16:creationId xmlns:a16="http://schemas.microsoft.com/office/drawing/2014/main" id="{53966C25-DAEA-4318-8FBC-EC6FF8F5A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a:extLst>
                <a:ext uri="{FF2B5EF4-FFF2-40B4-BE49-F238E27FC236}">
                  <a16:creationId xmlns:a16="http://schemas.microsoft.com/office/drawing/2014/main" id="{ED6EA716-EAD4-4023-8673-0809A1E245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a:extLst>
                <a:ext uri="{FF2B5EF4-FFF2-40B4-BE49-F238E27FC236}">
                  <a16:creationId xmlns:a16="http://schemas.microsoft.com/office/drawing/2014/main" id="{84261748-EFC0-4729-A7BB-A88FDAF6FA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a:extLst>
                <a:ext uri="{FF2B5EF4-FFF2-40B4-BE49-F238E27FC236}">
                  <a16:creationId xmlns:a16="http://schemas.microsoft.com/office/drawing/2014/main" id="{2C14F808-CC69-494F-98AC-CB750416CC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a:extLst>
                <a:ext uri="{FF2B5EF4-FFF2-40B4-BE49-F238E27FC236}">
                  <a16:creationId xmlns:a16="http://schemas.microsoft.com/office/drawing/2014/main" id="{F1CA3607-84D0-4085-A363-796A17B1D7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a:extLst>
                <a:ext uri="{FF2B5EF4-FFF2-40B4-BE49-F238E27FC236}">
                  <a16:creationId xmlns:a16="http://schemas.microsoft.com/office/drawing/2014/main" id="{491E6160-2958-4A90-8B50-EDA182AAB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a:extLst>
                <a:ext uri="{FF2B5EF4-FFF2-40B4-BE49-F238E27FC236}">
                  <a16:creationId xmlns:a16="http://schemas.microsoft.com/office/drawing/2014/main" id="{559F6CB7-E057-499B-A859-3602769892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a:extLst>
                <a:ext uri="{FF2B5EF4-FFF2-40B4-BE49-F238E27FC236}">
                  <a16:creationId xmlns:a16="http://schemas.microsoft.com/office/drawing/2014/main" id="{FF12353D-CF89-4D03-8075-C161824E2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a:extLst>
                <a:ext uri="{FF2B5EF4-FFF2-40B4-BE49-F238E27FC236}">
                  <a16:creationId xmlns:a16="http://schemas.microsoft.com/office/drawing/2014/main" id="{5B91C9D6-FAF2-445B-AF1B-43992602A9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a:extLst>
                <a:ext uri="{FF2B5EF4-FFF2-40B4-BE49-F238E27FC236}">
                  <a16:creationId xmlns:a16="http://schemas.microsoft.com/office/drawing/2014/main" id="{570F7A1D-86B1-4AD1-B4A3-9AE2A52C85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a:extLst>
                <a:ext uri="{FF2B5EF4-FFF2-40B4-BE49-F238E27FC236}">
                  <a16:creationId xmlns:a16="http://schemas.microsoft.com/office/drawing/2014/main" id="{52C6EBA8-95CC-4FE6-A8E4-3A6911E8A4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2" name="Title 1">
            <a:extLst>
              <a:ext uri="{FF2B5EF4-FFF2-40B4-BE49-F238E27FC236}">
                <a16:creationId xmlns:a16="http://schemas.microsoft.com/office/drawing/2014/main" id="{FB0C0C06-071B-4FB9-8CAB-1C1F3A165555}"/>
              </a:ext>
            </a:extLst>
          </p:cNvPr>
          <p:cNvSpPr>
            <a:spLocks noGrp="1"/>
          </p:cNvSpPr>
          <p:nvPr>
            <p:ph type="title"/>
          </p:nvPr>
        </p:nvSpPr>
        <p:spPr>
          <a:xfrm>
            <a:off x="1217056" y="1093380"/>
            <a:ext cx="3068182" cy="4671240"/>
          </a:xfrm>
        </p:spPr>
        <p:txBody>
          <a:bodyPr anchor="ctr">
            <a:normAutofit/>
          </a:bodyPr>
          <a:lstStyle/>
          <a:p>
            <a:pPr algn="r"/>
            <a:r>
              <a:rPr lang="en-IN">
                <a:ln w="0"/>
                <a:effectLst>
                  <a:reflection blurRad="6350" stA="53000" endA="300" endPos="35500" dir="5400000" sy="-90000" algn="bl" rotWithShape="0"/>
                </a:effectLst>
              </a:rPr>
              <a:t>Importance of Malignant Comment Classifier.</a:t>
            </a:r>
            <a:endParaRPr lang="en-IN"/>
          </a:p>
        </p:txBody>
      </p:sp>
      <p:sp>
        <p:nvSpPr>
          <p:cNvPr id="24" name="Freeform 11">
            <a:extLst>
              <a:ext uri="{FF2B5EF4-FFF2-40B4-BE49-F238E27FC236}">
                <a16:creationId xmlns:a16="http://schemas.microsoft.com/office/drawing/2014/main" id="{15EDA122-4530-45D2-A70A-B1A967AAE5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26" name="Rectangle 25">
            <a:extLst>
              <a:ext uri="{FF2B5EF4-FFF2-40B4-BE49-F238E27FC236}">
                <a16:creationId xmlns:a16="http://schemas.microsoft.com/office/drawing/2014/main" id="{9782F52E-0F94-4BFC-9F89-B054DDEAB9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2448059-EB4A-4025-B19B-0A371E315D97}"/>
              </a:ext>
            </a:extLst>
          </p:cNvPr>
          <p:cNvSpPr>
            <a:spLocks noGrp="1"/>
          </p:cNvSpPr>
          <p:nvPr>
            <p:ph idx="1"/>
          </p:nvPr>
        </p:nvSpPr>
        <p:spPr>
          <a:xfrm>
            <a:off x="5285509" y="1093380"/>
            <a:ext cx="6219103" cy="4679250"/>
          </a:xfrm>
        </p:spPr>
        <p:style>
          <a:lnRef idx="2">
            <a:schemeClr val="accent2"/>
          </a:lnRef>
          <a:fillRef idx="1">
            <a:schemeClr val="lt1"/>
          </a:fillRef>
          <a:effectRef idx="0">
            <a:schemeClr val="accent2"/>
          </a:effectRef>
          <a:fontRef idx="minor">
            <a:schemeClr val="dk1"/>
          </a:fontRef>
        </p:style>
        <p:txBody>
          <a:bodyPr anchor="ctr">
            <a:normAutofit/>
          </a:bodyPr>
          <a:lstStyle/>
          <a:p>
            <a:pPr>
              <a:lnSpc>
                <a:spcPct val="90000"/>
              </a:lnSpc>
            </a:pPr>
            <a:r>
              <a:rPr lang="en-IN" sz="1700">
                <a:effectLst/>
                <a:latin typeface="Century" panose="02040604050505020304" pitchFamily="18" charset="0"/>
                <a:ea typeface="Calibri" panose="020F0502020204030204" pitchFamily="34" charset="0"/>
                <a:cs typeface="Times New Roman" panose="02020603050405020304" pitchFamily="18" charset="0"/>
              </a:rPr>
              <a:t>The rise in E-commerce has brought a significant rise in the importance of customer reviews. There are hundreds of review sites online and massive amounts of reviews for every product. Customers have changed their way of shopping and according to a recent survey, 70 percent of customers say that they use rating filters to filter out low rated items in their searches. The ability to successfully decide whether a review will be helpful to other customers and thus give the product more exposure is vital to companies that support these reviews, companies like Google, Amazon and Yelp!. There are two main methods to approach this problem. The first one is based on review text content analysis and uses the principles of natural language process (the NLP method). This method lacks the insights that can be drawn from the relationship between costumers and items. The second one is based on recommender systems, specifically on collaborative filtering, and focuses on the reviewer’s point of view.</a:t>
            </a:r>
            <a:endParaRPr lang="en-IN" sz="1700">
              <a:latin typeface="Century" panose="02040604050505020304" pitchFamily="18" charset="0"/>
            </a:endParaRPr>
          </a:p>
        </p:txBody>
      </p:sp>
    </p:spTree>
    <p:extLst>
      <p:ext uri="{BB962C8B-B14F-4D97-AF65-F5344CB8AC3E}">
        <p14:creationId xmlns:p14="http://schemas.microsoft.com/office/powerpoint/2010/main" val="23433035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41" name="Group 40">
            <a:extLst>
              <a:ext uri="{FF2B5EF4-FFF2-40B4-BE49-F238E27FC236}">
                <a16:creationId xmlns:a16="http://schemas.microsoft.com/office/drawing/2014/main" id="{183CFBA6-CE65-403A-9402-96B75FC899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42" name="Freeform 11">
              <a:extLst>
                <a:ext uri="{FF2B5EF4-FFF2-40B4-BE49-F238E27FC236}">
                  <a16:creationId xmlns:a16="http://schemas.microsoft.com/office/drawing/2014/main" id="{59AF335C-09EE-4959-A2C9-B32F3C6C1D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43" name="Freeform 12">
              <a:extLst>
                <a:ext uri="{FF2B5EF4-FFF2-40B4-BE49-F238E27FC236}">
                  <a16:creationId xmlns:a16="http://schemas.microsoft.com/office/drawing/2014/main" id="{94CCE8C7-E8BB-47EB-BBC7-5E8948F89F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44" name="Freeform 13">
              <a:extLst>
                <a:ext uri="{FF2B5EF4-FFF2-40B4-BE49-F238E27FC236}">
                  <a16:creationId xmlns:a16="http://schemas.microsoft.com/office/drawing/2014/main" id="{2665878D-6479-49F4-BD1C-D1BE63CABA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5" name="Freeform 14">
              <a:extLst>
                <a:ext uri="{FF2B5EF4-FFF2-40B4-BE49-F238E27FC236}">
                  <a16:creationId xmlns:a16="http://schemas.microsoft.com/office/drawing/2014/main" id="{C6400AEB-4991-4E07-8599-C36A9E354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6" name="Freeform 15">
              <a:extLst>
                <a:ext uri="{FF2B5EF4-FFF2-40B4-BE49-F238E27FC236}">
                  <a16:creationId xmlns:a16="http://schemas.microsoft.com/office/drawing/2014/main" id="{0C2AEB7A-70D9-4DE7-B97A-0325DBC9F2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7" name="Freeform 16">
              <a:extLst>
                <a:ext uri="{FF2B5EF4-FFF2-40B4-BE49-F238E27FC236}">
                  <a16:creationId xmlns:a16="http://schemas.microsoft.com/office/drawing/2014/main" id="{FC03DDD2-9CC7-40B7-A632-50BF3E3F6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8" name="Freeform 17">
              <a:extLst>
                <a:ext uri="{FF2B5EF4-FFF2-40B4-BE49-F238E27FC236}">
                  <a16:creationId xmlns:a16="http://schemas.microsoft.com/office/drawing/2014/main" id="{7F0B3262-F0EC-44D3-AA37-9552D248C7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9" name="Freeform 18">
              <a:extLst>
                <a:ext uri="{FF2B5EF4-FFF2-40B4-BE49-F238E27FC236}">
                  <a16:creationId xmlns:a16="http://schemas.microsoft.com/office/drawing/2014/main" id="{1839BD80-9BF2-49B4-BB03-B5AAB359BF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50" name="Freeform 19">
              <a:extLst>
                <a:ext uri="{FF2B5EF4-FFF2-40B4-BE49-F238E27FC236}">
                  <a16:creationId xmlns:a16="http://schemas.microsoft.com/office/drawing/2014/main" id="{BDC00C45-9216-4702-A31A-391B1D89C4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51" name="Freeform 20">
              <a:extLst>
                <a:ext uri="{FF2B5EF4-FFF2-40B4-BE49-F238E27FC236}">
                  <a16:creationId xmlns:a16="http://schemas.microsoft.com/office/drawing/2014/main" id="{5FB0F70F-34B9-4938-B487-312A0BF0E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52" name="Freeform 21">
              <a:extLst>
                <a:ext uri="{FF2B5EF4-FFF2-40B4-BE49-F238E27FC236}">
                  <a16:creationId xmlns:a16="http://schemas.microsoft.com/office/drawing/2014/main" id="{791D1EE1-5A08-47A7-8D44-0940DEF5B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53" name="Freeform 22">
              <a:extLst>
                <a:ext uri="{FF2B5EF4-FFF2-40B4-BE49-F238E27FC236}">
                  <a16:creationId xmlns:a16="http://schemas.microsoft.com/office/drawing/2014/main" id="{E04F3404-E41A-43F9-AC45-52EB0874B4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55" name="Group 54">
            <a:extLst>
              <a:ext uri="{FF2B5EF4-FFF2-40B4-BE49-F238E27FC236}">
                <a16:creationId xmlns:a16="http://schemas.microsoft.com/office/drawing/2014/main" id="{C1BC7BDB-967A-4559-AA14-041BCB872D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56" name="Freeform 27">
              <a:extLst>
                <a:ext uri="{FF2B5EF4-FFF2-40B4-BE49-F238E27FC236}">
                  <a16:creationId xmlns:a16="http://schemas.microsoft.com/office/drawing/2014/main" id="{A39F46EA-3E4A-46CA-BCB8-CA695ED3F4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7" name="Freeform 28">
              <a:extLst>
                <a:ext uri="{FF2B5EF4-FFF2-40B4-BE49-F238E27FC236}">
                  <a16:creationId xmlns:a16="http://schemas.microsoft.com/office/drawing/2014/main" id="{491A4A32-7F8C-4CA7-9281-9761F03571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8" name="Freeform 29">
              <a:extLst>
                <a:ext uri="{FF2B5EF4-FFF2-40B4-BE49-F238E27FC236}">
                  <a16:creationId xmlns:a16="http://schemas.microsoft.com/office/drawing/2014/main" id="{46B02D76-3CD9-4DF5-A3AD-793E7204E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9" name="Freeform 30">
              <a:extLst>
                <a:ext uri="{FF2B5EF4-FFF2-40B4-BE49-F238E27FC236}">
                  <a16:creationId xmlns:a16="http://schemas.microsoft.com/office/drawing/2014/main" id="{E579A2FB-E98B-4144-9D52-3A72BD8D1B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60" name="Freeform 31">
              <a:extLst>
                <a:ext uri="{FF2B5EF4-FFF2-40B4-BE49-F238E27FC236}">
                  <a16:creationId xmlns:a16="http://schemas.microsoft.com/office/drawing/2014/main" id="{65E500DD-EB71-44B5-A2FA-88E996435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61" name="Freeform 32">
              <a:extLst>
                <a:ext uri="{FF2B5EF4-FFF2-40B4-BE49-F238E27FC236}">
                  <a16:creationId xmlns:a16="http://schemas.microsoft.com/office/drawing/2014/main" id="{04D6AAD6-45AE-454A-9206-8B90E8A264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62" name="Freeform 33">
              <a:extLst>
                <a:ext uri="{FF2B5EF4-FFF2-40B4-BE49-F238E27FC236}">
                  <a16:creationId xmlns:a16="http://schemas.microsoft.com/office/drawing/2014/main" id="{F7399B13-8510-45F6-98C4-0F14C0B37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63" name="Freeform 34">
              <a:extLst>
                <a:ext uri="{FF2B5EF4-FFF2-40B4-BE49-F238E27FC236}">
                  <a16:creationId xmlns:a16="http://schemas.microsoft.com/office/drawing/2014/main" id="{CA595445-6A38-4465-9A5D-9705388D93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64" name="Freeform 35">
              <a:extLst>
                <a:ext uri="{FF2B5EF4-FFF2-40B4-BE49-F238E27FC236}">
                  <a16:creationId xmlns:a16="http://schemas.microsoft.com/office/drawing/2014/main" id="{21D40BAF-4AE0-46F4-BD65-057F0DC668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65" name="Freeform 36">
              <a:extLst>
                <a:ext uri="{FF2B5EF4-FFF2-40B4-BE49-F238E27FC236}">
                  <a16:creationId xmlns:a16="http://schemas.microsoft.com/office/drawing/2014/main" id="{B17F2D73-16DF-4138-B72D-E5B204717A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6" name="Freeform 37">
              <a:extLst>
                <a:ext uri="{FF2B5EF4-FFF2-40B4-BE49-F238E27FC236}">
                  <a16:creationId xmlns:a16="http://schemas.microsoft.com/office/drawing/2014/main" id="{DB8ABBC2-6C0C-4F6E-97EB-55B3B7B2F3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7" name="Freeform 38">
              <a:extLst>
                <a:ext uri="{FF2B5EF4-FFF2-40B4-BE49-F238E27FC236}">
                  <a16:creationId xmlns:a16="http://schemas.microsoft.com/office/drawing/2014/main" id="{7A49885E-6B05-41B6-B47F-9D24456FE7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9" name="Rectangle 68">
            <a:extLst>
              <a:ext uri="{FF2B5EF4-FFF2-40B4-BE49-F238E27FC236}">
                <a16:creationId xmlns:a16="http://schemas.microsoft.com/office/drawing/2014/main" id="{BDADA868-08FE-425A-AEF9-B622F93730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71" name="Freeform 11">
            <a:extLst>
              <a:ext uri="{FF2B5EF4-FFF2-40B4-BE49-F238E27FC236}">
                <a16:creationId xmlns:a16="http://schemas.microsoft.com/office/drawing/2014/main" id="{4AE17B7F-6C2F-42A9-946F-8FF49617D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73" name="Rectangle 72">
            <a:extLst>
              <a:ext uri="{FF2B5EF4-FFF2-40B4-BE49-F238E27FC236}">
                <a16:creationId xmlns:a16="http://schemas.microsoft.com/office/drawing/2014/main" id="{6065F8A9-9499-4A44-BDAD-F706130FD8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5" name="Rectangle 74">
            <a:extLst>
              <a:ext uri="{FF2B5EF4-FFF2-40B4-BE49-F238E27FC236}">
                <a16:creationId xmlns:a16="http://schemas.microsoft.com/office/drawing/2014/main" id="{38132C2D-AFE4-478D-A86B-81059C205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205BFD52-DD96-4666-8D77-C636870FD0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292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4A4EFDA-CD3E-4712-8840-3555D1C9F802}"/>
              </a:ext>
            </a:extLst>
          </p:cNvPr>
          <p:cNvSpPr txBox="1"/>
          <p:nvPr/>
        </p:nvSpPr>
        <p:spPr>
          <a:xfrm>
            <a:off x="9392813" y="3101093"/>
            <a:ext cx="2454052" cy="3029344"/>
          </a:xfrm>
          <a:prstGeom prst="rect">
            <a:avLst/>
          </a:prstGeom>
        </p:spPr>
        <p:txBody>
          <a:bodyPr vert="horz" lIns="91440" tIns="45720" rIns="91440" bIns="45720" rtlCol="0" anchor="t">
            <a:normAutofit/>
          </a:bodyPr>
          <a:lstStyle/>
          <a:p>
            <a:pPr defTabSz="457200">
              <a:spcBef>
                <a:spcPct val="0"/>
              </a:spcBef>
              <a:spcAft>
                <a:spcPts val="600"/>
              </a:spcAft>
            </a:pPr>
            <a:r>
              <a:rPr lang="en-US" sz="3200" b="1" cap="none" spc="0">
                <a:ln w="0"/>
                <a:solidFill>
                  <a:schemeClr val="bg1"/>
                </a:solidFill>
                <a:effectLst>
                  <a:reflection blurRad="6350" stA="53000" endA="300" endPos="35500" dir="5400000" sy="-90000" algn="bl" rotWithShape="0"/>
                </a:effectLst>
                <a:latin typeface="+mj-lt"/>
                <a:ea typeface="+mj-ea"/>
                <a:cs typeface="+mj-cs"/>
              </a:rPr>
              <a:t>Data Analysis and Model Building Flowchart</a:t>
            </a:r>
          </a:p>
          <a:p>
            <a:pPr defTabSz="457200">
              <a:spcBef>
                <a:spcPct val="0"/>
              </a:spcBef>
              <a:spcAft>
                <a:spcPts val="600"/>
              </a:spcAft>
            </a:pPr>
            <a:endParaRPr lang="en-US" sz="3200">
              <a:solidFill>
                <a:schemeClr val="bg1"/>
              </a:solidFill>
              <a:latin typeface="+mj-lt"/>
              <a:ea typeface="+mj-ea"/>
              <a:cs typeface="+mj-cs"/>
            </a:endParaRPr>
          </a:p>
        </p:txBody>
      </p:sp>
      <p:sp>
        <p:nvSpPr>
          <p:cNvPr id="79" name="Freeform: Shape 78">
            <a:extLst>
              <a:ext uri="{FF2B5EF4-FFF2-40B4-BE49-F238E27FC236}">
                <a16:creationId xmlns:a16="http://schemas.microsoft.com/office/drawing/2014/main" id="{1941746C-2C12-4564-8342-A3055D836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8132921" y="3187343"/>
            <a:ext cx="1105119" cy="506624"/>
          </a:xfrm>
          <a:custGeom>
            <a:avLst/>
            <a:gdLst>
              <a:gd name="connsiteX0" fmla="*/ 0 w 1105119"/>
              <a:gd name="connsiteY0" fmla="*/ 506624 h 506624"/>
              <a:gd name="connsiteX1" fmla="*/ 759132 w 1105119"/>
              <a:gd name="connsiteY1" fmla="*/ 505572 h 506624"/>
              <a:gd name="connsiteX2" fmla="*/ 849827 w 1105119"/>
              <a:gd name="connsiteY2" fmla="*/ 505572 h 506624"/>
              <a:gd name="connsiteX3" fmla="*/ 864083 w 1105119"/>
              <a:gd name="connsiteY3" fmla="*/ 500804 h 506624"/>
              <a:gd name="connsiteX4" fmla="*/ 869065 w 1105119"/>
              <a:gd name="connsiteY4" fmla="*/ 496035 h 506624"/>
              <a:gd name="connsiteX5" fmla="*/ 1098034 w 1105119"/>
              <a:gd name="connsiteY5" fmla="*/ 267092 h 506624"/>
              <a:gd name="connsiteX6" fmla="*/ 1098034 w 1105119"/>
              <a:gd name="connsiteY6" fmla="*/ 238480 h 506624"/>
              <a:gd name="connsiteX7" fmla="*/ 869065 w 1105119"/>
              <a:gd name="connsiteY7" fmla="*/ 9537 h 506624"/>
              <a:gd name="connsiteX8" fmla="*/ 864083 w 1105119"/>
              <a:gd name="connsiteY8" fmla="*/ 4769 h 506624"/>
              <a:gd name="connsiteX9" fmla="*/ 849827 w 1105119"/>
              <a:gd name="connsiteY9" fmla="*/ 0 h 506624"/>
              <a:gd name="connsiteX10" fmla="*/ 759132 w 1105119"/>
              <a:gd name="connsiteY10" fmla="*/ 0 h 506624"/>
              <a:gd name="connsiteX11" fmla="*/ 0 w 1105119"/>
              <a:gd name="connsiteY11" fmla="*/ 2157 h 506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05119" h="506624">
                <a:moveTo>
                  <a:pt x="0" y="506624"/>
                </a:moveTo>
                <a:lnTo>
                  <a:pt x="759132" y="505572"/>
                </a:lnTo>
                <a:lnTo>
                  <a:pt x="849827" y="505572"/>
                </a:lnTo>
                <a:cubicBezTo>
                  <a:pt x="854636" y="505572"/>
                  <a:pt x="859446" y="500804"/>
                  <a:pt x="864083" y="500804"/>
                </a:cubicBezTo>
                <a:cubicBezTo>
                  <a:pt x="864083" y="496035"/>
                  <a:pt x="869065" y="496035"/>
                  <a:pt x="869065" y="496035"/>
                </a:cubicBezTo>
                <a:lnTo>
                  <a:pt x="1098034" y="267092"/>
                </a:lnTo>
                <a:cubicBezTo>
                  <a:pt x="1107481" y="257555"/>
                  <a:pt x="1107481" y="248018"/>
                  <a:pt x="1098034" y="238480"/>
                </a:cubicBezTo>
                <a:lnTo>
                  <a:pt x="869065" y="9537"/>
                </a:lnTo>
                <a:cubicBezTo>
                  <a:pt x="867519" y="7914"/>
                  <a:pt x="865629" y="6392"/>
                  <a:pt x="864083" y="4769"/>
                </a:cubicBezTo>
                <a:cubicBezTo>
                  <a:pt x="859446" y="0"/>
                  <a:pt x="854636" y="0"/>
                  <a:pt x="849827" y="0"/>
                </a:cubicBezTo>
                <a:lnTo>
                  <a:pt x="759132" y="0"/>
                </a:lnTo>
                <a:lnTo>
                  <a:pt x="0" y="2157"/>
                </a:lnTo>
                <a:close/>
              </a:path>
            </a:pathLst>
          </a:custGeom>
          <a:solidFill>
            <a:schemeClr val="accent1"/>
          </a:solidFill>
          <a:ln>
            <a:noFill/>
          </a:ln>
        </p:spPr>
      </p:sp>
      <p:grpSp>
        <p:nvGrpSpPr>
          <p:cNvPr id="3" name="Group 2"/>
          <p:cNvGrpSpPr/>
          <p:nvPr/>
        </p:nvGrpSpPr>
        <p:grpSpPr>
          <a:xfrm>
            <a:off x="616444" y="1234369"/>
            <a:ext cx="6832211" cy="4079141"/>
            <a:chOff x="375786" y="730727"/>
            <a:chExt cx="10019245" cy="5653143"/>
          </a:xfrm>
        </p:grpSpPr>
        <p:sp>
          <p:nvSpPr>
            <p:cNvPr id="9" name="Flowchart: Alternate Process 8">
              <a:extLst>
                <a:ext uri="{FF2B5EF4-FFF2-40B4-BE49-F238E27FC236}">
                  <a16:creationId xmlns:a16="http://schemas.microsoft.com/office/drawing/2014/main" id="{65C1B98E-16C4-4728-A2C6-A060D7599AD6}"/>
                </a:ext>
              </a:extLst>
            </p:cNvPr>
            <p:cNvSpPr/>
            <p:nvPr/>
          </p:nvSpPr>
          <p:spPr>
            <a:xfrm>
              <a:off x="375786" y="774087"/>
              <a:ext cx="2123233"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normAutofit/>
            </a:bodyPr>
            <a:lstStyle/>
            <a:p>
              <a:pPr algn="ctr">
                <a:lnSpc>
                  <a:spcPct val="90000"/>
                </a:lnSpc>
                <a:spcAft>
                  <a:spcPts val="600"/>
                </a:spcAft>
              </a:pPr>
              <a:r>
                <a:rPr lang="en-US" sz="2000" b="1">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Libraries</a:t>
              </a:r>
              <a:endParaRPr lang="en-IN" sz="2000" b="1">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0" name="Arrow: Right 9">
              <a:extLst>
                <a:ext uri="{FF2B5EF4-FFF2-40B4-BE49-F238E27FC236}">
                  <a16:creationId xmlns:a16="http://schemas.microsoft.com/office/drawing/2014/main" id="{80505AFE-E45E-4CB0-8D11-DC6F54A4B812}"/>
                </a:ext>
              </a:extLst>
            </p:cNvPr>
            <p:cNvSpPr/>
            <p:nvPr/>
          </p:nvSpPr>
          <p:spPr>
            <a:xfrm>
              <a:off x="3222616" y="1097468"/>
              <a:ext cx="634482"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1" name="Flowchart: Alternate Process 10">
              <a:extLst>
                <a:ext uri="{FF2B5EF4-FFF2-40B4-BE49-F238E27FC236}">
                  <a16:creationId xmlns:a16="http://schemas.microsoft.com/office/drawing/2014/main" id="{A12EF69C-6EE3-4F90-8E75-AD0E99F33C4E}"/>
                </a:ext>
              </a:extLst>
            </p:cNvPr>
            <p:cNvSpPr/>
            <p:nvPr/>
          </p:nvSpPr>
          <p:spPr>
            <a:xfrm>
              <a:off x="4413785" y="730727"/>
              <a:ext cx="2123233"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normAutofit/>
            </a:bodyPr>
            <a:lstStyle/>
            <a:p>
              <a:pPr algn="ctr">
                <a:lnSpc>
                  <a:spcPct val="90000"/>
                </a:lnSpc>
                <a:spcAft>
                  <a:spcPts val="600"/>
                </a:spcAft>
              </a:pPr>
              <a:r>
                <a:rPr lang="en-US" sz="2400" b="1">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Dataset</a:t>
              </a:r>
            </a:p>
          </p:txBody>
        </p:sp>
        <p:sp>
          <p:nvSpPr>
            <p:cNvPr id="12" name="Arrow: Right 11">
              <a:extLst>
                <a:ext uri="{FF2B5EF4-FFF2-40B4-BE49-F238E27FC236}">
                  <a16:creationId xmlns:a16="http://schemas.microsoft.com/office/drawing/2014/main" id="{BD7FFFC3-C2CC-47B0-98CE-027159724E90}"/>
                </a:ext>
              </a:extLst>
            </p:cNvPr>
            <p:cNvSpPr/>
            <p:nvPr/>
          </p:nvSpPr>
          <p:spPr>
            <a:xfrm>
              <a:off x="7006820" y="1082826"/>
              <a:ext cx="667661"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7" name="Arrow: Right 16">
              <a:extLst>
                <a:ext uri="{FF2B5EF4-FFF2-40B4-BE49-F238E27FC236}">
                  <a16:creationId xmlns:a16="http://schemas.microsoft.com/office/drawing/2014/main" id="{AF7EF058-49A7-48CF-8A68-51D390EF96B2}"/>
                </a:ext>
              </a:extLst>
            </p:cNvPr>
            <p:cNvSpPr/>
            <p:nvPr/>
          </p:nvSpPr>
          <p:spPr>
            <a:xfrm>
              <a:off x="3179953" y="5531932"/>
              <a:ext cx="667661"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8" name="Flowchart: Alternate Process 17">
              <a:extLst>
                <a:ext uri="{FF2B5EF4-FFF2-40B4-BE49-F238E27FC236}">
                  <a16:creationId xmlns:a16="http://schemas.microsoft.com/office/drawing/2014/main" id="{00033B84-DBF6-4EA5-A678-00A039B25E9D}"/>
                </a:ext>
              </a:extLst>
            </p:cNvPr>
            <p:cNvSpPr/>
            <p:nvPr/>
          </p:nvSpPr>
          <p:spPr>
            <a:xfrm>
              <a:off x="4342793" y="2820425"/>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normAutofit/>
            </a:bodyPr>
            <a:lstStyle/>
            <a:p>
              <a:pPr algn="ctr">
                <a:lnSpc>
                  <a:spcPct val="90000"/>
                </a:lnSpc>
                <a:spcAft>
                  <a:spcPts val="600"/>
                </a:spcAft>
              </a:pPr>
              <a:r>
                <a:rPr lang="en-US" sz="2000" b="1">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TF-IDF Vectorizer</a:t>
              </a:r>
              <a:endParaRPr lang="en-IN" sz="2000" b="1">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1" name="Flowchart: Alternate Process 20">
              <a:extLst>
                <a:ext uri="{FF2B5EF4-FFF2-40B4-BE49-F238E27FC236}">
                  <a16:creationId xmlns:a16="http://schemas.microsoft.com/office/drawing/2014/main" id="{180C310C-7A7D-4FDC-B69B-7242D8F982A5}"/>
                </a:ext>
              </a:extLst>
            </p:cNvPr>
            <p:cNvSpPr/>
            <p:nvPr/>
          </p:nvSpPr>
          <p:spPr>
            <a:xfrm>
              <a:off x="8162569" y="730727"/>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normAutofit/>
            </a:bodyPr>
            <a:lstStyle/>
            <a:p>
              <a:pPr algn="ctr">
                <a:lnSpc>
                  <a:spcPct val="90000"/>
                </a:lnSpc>
                <a:spcAft>
                  <a:spcPts val="600"/>
                </a:spcAft>
              </a:pPr>
              <a:r>
                <a:rPr lang="en-US" sz="1300" b="1">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Visualizations</a:t>
              </a:r>
            </a:p>
            <a:p>
              <a:pPr algn="ctr">
                <a:lnSpc>
                  <a:spcPct val="90000"/>
                </a:lnSpc>
                <a:spcAft>
                  <a:spcPts val="600"/>
                </a:spcAft>
              </a:pPr>
              <a:r>
                <a:rPr lang="en-US" sz="1300" b="1">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(EDA)</a:t>
              </a:r>
              <a:endParaRPr lang="en-IN" sz="1300" b="1">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2" name="Arrow: Left 21">
              <a:extLst>
                <a:ext uri="{FF2B5EF4-FFF2-40B4-BE49-F238E27FC236}">
                  <a16:creationId xmlns:a16="http://schemas.microsoft.com/office/drawing/2014/main" id="{7AE48DB2-0A2E-4A51-9BC4-7973D9FE6678}"/>
                </a:ext>
              </a:extLst>
            </p:cNvPr>
            <p:cNvSpPr/>
            <p:nvPr/>
          </p:nvSpPr>
          <p:spPr>
            <a:xfrm>
              <a:off x="7006820" y="3231231"/>
              <a:ext cx="667661" cy="45720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3" name="Flowchart: Alternate Process 22">
              <a:extLst>
                <a:ext uri="{FF2B5EF4-FFF2-40B4-BE49-F238E27FC236}">
                  <a16:creationId xmlns:a16="http://schemas.microsoft.com/office/drawing/2014/main" id="{31ECFB98-689F-422F-9514-728C014F084F}"/>
                </a:ext>
              </a:extLst>
            </p:cNvPr>
            <p:cNvSpPr/>
            <p:nvPr/>
          </p:nvSpPr>
          <p:spPr>
            <a:xfrm>
              <a:off x="8169660" y="2800157"/>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normAutofit/>
            </a:bodyPr>
            <a:lstStyle/>
            <a:p>
              <a:pPr algn="ctr">
                <a:lnSpc>
                  <a:spcPct val="90000"/>
                </a:lnSpc>
                <a:spcAft>
                  <a:spcPts val="600"/>
                </a:spcAft>
              </a:pPr>
              <a:r>
                <a:rPr lang="en-US" sz="1600" b="1">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NLTK Text Pre-Processing</a:t>
              </a:r>
              <a:endParaRPr lang="en-IN" sz="1600" b="1">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4" name="Arrow: Left 23">
              <a:extLst>
                <a:ext uri="{FF2B5EF4-FFF2-40B4-BE49-F238E27FC236}">
                  <a16:creationId xmlns:a16="http://schemas.microsoft.com/office/drawing/2014/main" id="{D1899990-9647-4B3C-8939-F7CEF367EEF6}"/>
                </a:ext>
              </a:extLst>
            </p:cNvPr>
            <p:cNvSpPr/>
            <p:nvPr/>
          </p:nvSpPr>
          <p:spPr>
            <a:xfrm>
              <a:off x="3222616" y="3231231"/>
              <a:ext cx="634482" cy="45720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6" name="Arrow: Down 25">
              <a:extLst>
                <a:ext uri="{FF2B5EF4-FFF2-40B4-BE49-F238E27FC236}">
                  <a16:creationId xmlns:a16="http://schemas.microsoft.com/office/drawing/2014/main" id="{8698FB53-B832-453A-9B2A-06BBE89FAB57}"/>
                </a:ext>
              </a:extLst>
            </p:cNvPr>
            <p:cNvSpPr/>
            <p:nvPr/>
          </p:nvSpPr>
          <p:spPr>
            <a:xfrm>
              <a:off x="1240655" y="4450408"/>
              <a:ext cx="458236" cy="45784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7" name="Arrow: Down 26">
              <a:extLst>
                <a:ext uri="{FF2B5EF4-FFF2-40B4-BE49-F238E27FC236}">
                  <a16:creationId xmlns:a16="http://schemas.microsoft.com/office/drawing/2014/main" id="{BF50AD5F-76F2-454B-A80A-D9FDBCE58ED7}"/>
                </a:ext>
              </a:extLst>
            </p:cNvPr>
            <p:cNvSpPr/>
            <p:nvPr/>
          </p:nvSpPr>
          <p:spPr>
            <a:xfrm>
              <a:off x="9041198" y="2146102"/>
              <a:ext cx="458236" cy="45788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8" name="Flowchart: Alternate Process 27">
              <a:extLst>
                <a:ext uri="{FF2B5EF4-FFF2-40B4-BE49-F238E27FC236}">
                  <a16:creationId xmlns:a16="http://schemas.microsoft.com/office/drawing/2014/main" id="{D8B4B1D2-FAFA-4E25-8870-E56EB080A176}"/>
                </a:ext>
              </a:extLst>
            </p:cNvPr>
            <p:cNvSpPr/>
            <p:nvPr/>
          </p:nvSpPr>
          <p:spPr>
            <a:xfrm>
              <a:off x="385349" y="2850231"/>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normAutofit/>
            </a:bodyPr>
            <a:lstStyle/>
            <a:p>
              <a:pPr algn="ctr">
                <a:lnSpc>
                  <a:spcPct val="90000"/>
                </a:lnSpc>
                <a:spcAft>
                  <a:spcPts val="600"/>
                </a:spcAft>
              </a:pPr>
              <a:r>
                <a:rPr lang="en-US" sz="2000" b="1">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Data Balancing</a:t>
              </a:r>
              <a:endParaRPr lang="en-IN" sz="2000" b="1">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9" name="Arrow: Right 28">
              <a:extLst>
                <a:ext uri="{FF2B5EF4-FFF2-40B4-BE49-F238E27FC236}">
                  <a16:creationId xmlns:a16="http://schemas.microsoft.com/office/drawing/2014/main" id="{8B6E8DC2-FD43-43BF-A01A-7C281204D5B2}"/>
                </a:ext>
              </a:extLst>
            </p:cNvPr>
            <p:cNvSpPr/>
            <p:nvPr/>
          </p:nvSpPr>
          <p:spPr>
            <a:xfrm>
              <a:off x="7148804" y="5554674"/>
              <a:ext cx="667661"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0" name="Flowchart: Alternate Process 29">
              <a:extLst>
                <a:ext uri="{FF2B5EF4-FFF2-40B4-BE49-F238E27FC236}">
                  <a16:creationId xmlns:a16="http://schemas.microsoft.com/office/drawing/2014/main" id="{93894349-6E7C-4E61-88B6-9FE6FB216C26}"/>
                </a:ext>
              </a:extLst>
            </p:cNvPr>
            <p:cNvSpPr/>
            <p:nvPr/>
          </p:nvSpPr>
          <p:spPr>
            <a:xfrm>
              <a:off x="375786" y="5164670"/>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normAutofit/>
            </a:bodyPr>
            <a:lstStyle/>
            <a:p>
              <a:pPr algn="ctr">
                <a:lnSpc>
                  <a:spcPct val="90000"/>
                </a:lnSpc>
                <a:spcAft>
                  <a:spcPts val="600"/>
                </a:spcAft>
              </a:pPr>
              <a:r>
                <a:rPr lang="en-US" sz="2000" b="1">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Model Building</a:t>
              </a:r>
              <a:endParaRPr lang="en-IN" sz="2000" b="1">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0" name="Flowchart: Alternate Process 19">
              <a:extLst>
                <a:ext uri="{FF2B5EF4-FFF2-40B4-BE49-F238E27FC236}">
                  <a16:creationId xmlns:a16="http://schemas.microsoft.com/office/drawing/2014/main" id="{95249C89-B121-4BA7-AE38-C2127E8876B5}"/>
                </a:ext>
              </a:extLst>
            </p:cNvPr>
            <p:cNvSpPr/>
            <p:nvPr/>
          </p:nvSpPr>
          <p:spPr>
            <a:xfrm>
              <a:off x="4413785" y="5164670"/>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normAutofit/>
            </a:bodyPr>
            <a:lstStyle/>
            <a:p>
              <a:pPr algn="ctr">
                <a:lnSpc>
                  <a:spcPct val="90000"/>
                </a:lnSpc>
                <a:spcAft>
                  <a:spcPts val="600"/>
                </a:spcAft>
              </a:pPr>
              <a:r>
                <a:rPr lang="en-US" sz="1600" b="1">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Hyper Parameter Tuning</a:t>
              </a:r>
              <a:endParaRPr lang="en-IN" sz="1600" b="1">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6" name="Flowchart: Alternate Process 35">
              <a:extLst>
                <a:ext uri="{FF2B5EF4-FFF2-40B4-BE49-F238E27FC236}">
                  <a16:creationId xmlns:a16="http://schemas.microsoft.com/office/drawing/2014/main" id="{C2A17994-C821-4FEA-AC25-A0912A99B415}"/>
                </a:ext>
              </a:extLst>
            </p:cNvPr>
            <p:cNvSpPr/>
            <p:nvPr/>
          </p:nvSpPr>
          <p:spPr>
            <a:xfrm>
              <a:off x="8226183" y="5164670"/>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normAutofit/>
            </a:bodyPr>
            <a:lstStyle/>
            <a:p>
              <a:pPr algn="ctr">
                <a:lnSpc>
                  <a:spcPct val="90000"/>
                </a:lnSpc>
                <a:spcAft>
                  <a:spcPts val="600"/>
                </a:spcAft>
              </a:pPr>
              <a:r>
                <a:rPr lang="en-US" sz="2000" b="1">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Saving the model </a:t>
              </a:r>
              <a:endParaRPr lang="en-IN" sz="2000" b="1">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grpSp>
    </p:spTree>
    <p:extLst>
      <p:ext uri="{BB962C8B-B14F-4D97-AF65-F5344CB8AC3E}">
        <p14:creationId xmlns:p14="http://schemas.microsoft.com/office/powerpoint/2010/main" val="3473332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25" name="Rectangle 7">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62C930-34CF-43D1-9ACB-49081D8AC37D}"/>
              </a:ext>
            </a:extLst>
          </p:cNvPr>
          <p:cNvSpPr>
            <a:spLocks noGrp="1"/>
          </p:cNvSpPr>
          <p:nvPr>
            <p:ph type="title"/>
          </p:nvPr>
        </p:nvSpPr>
        <p:spPr>
          <a:xfrm>
            <a:off x="3373062" y="624110"/>
            <a:ext cx="8131550" cy="1280890"/>
          </a:xfrm>
        </p:spPr>
        <p:txBody>
          <a:bodyPr>
            <a:normAutofit/>
          </a:bodyPr>
          <a:lstStyle/>
          <a:p>
            <a:r>
              <a:rPr lang="en-IN">
                <a:ln w="0"/>
                <a:effectLst>
                  <a:reflection blurRad="6350" stA="53000" endA="300" endPos="35500" dir="5400000" sy="-90000" algn="bl" rotWithShape="0"/>
                </a:effectLst>
              </a:rPr>
              <a:t>Exploratory Data Analysis:</a:t>
            </a:r>
            <a:endParaRPr lang="en-IN" dirty="0"/>
          </a:p>
        </p:txBody>
      </p:sp>
      <p:sp>
        <p:nvSpPr>
          <p:cNvPr id="39" name="Rectangle 9">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11">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13"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4"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5"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6"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7"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8"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9"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0"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1"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2"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3"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4"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26" name="Group 25">
            <a:extLst>
              <a:ext uri="{FF2B5EF4-FFF2-40B4-BE49-F238E27FC236}">
                <a16:creationId xmlns:a16="http://schemas.microsoft.com/office/drawing/2014/main" id="{6F1CEC7A-E419-4950-AA57-B00546C29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27" name="Freeform 27">
              <a:extLst>
                <a:ext uri="{FF2B5EF4-FFF2-40B4-BE49-F238E27FC236}">
                  <a16:creationId xmlns:a16="http://schemas.microsoft.com/office/drawing/2014/main" id="{7AE7DCD1-5235-45E8-B229-15A3E396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28" name="Freeform 28">
              <a:extLst>
                <a:ext uri="{FF2B5EF4-FFF2-40B4-BE49-F238E27FC236}">
                  <a16:creationId xmlns:a16="http://schemas.microsoft.com/office/drawing/2014/main" id="{C82E58C3-65A5-4079-BF94-E675AA410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29" name="Freeform 29">
              <a:extLst>
                <a:ext uri="{FF2B5EF4-FFF2-40B4-BE49-F238E27FC236}">
                  <a16:creationId xmlns:a16="http://schemas.microsoft.com/office/drawing/2014/main" id="{7AABE1FA-6DC8-4A47-AC5C-F05B9C111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30" name="Freeform 30">
              <a:extLst>
                <a:ext uri="{FF2B5EF4-FFF2-40B4-BE49-F238E27FC236}">
                  <a16:creationId xmlns:a16="http://schemas.microsoft.com/office/drawing/2014/main" id="{17BB7298-8900-4C67-B800-BD241F019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31" name="Freeform 31">
              <a:extLst>
                <a:ext uri="{FF2B5EF4-FFF2-40B4-BE49-F238E27FC236}">
                  <a16:creationId xmlns:a16="http://schemas.microsoft.com/office/drawing/2014/main" id="{EE3442F8-53C2-490C-94EF-E423ECB9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32" name="Freeform 32">
              <a:extLst>
                <a:ext uri="{FF2B5EF4-FFF2-40B4-BE49-F238E27FC236}">
                  <a16:creationId xmlns:a16="http://schemas.microsoft.com/office/drawing/2014/main" id="{3DBEA916-8B10-493A-8CBF-9B5FA2A4A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33" name="Freeform 33">
              <a:extLst>
                <a:ext uri="{FF2B5EF4-FFF2-40B4-BE49-F238E27FC236}">
                  <a16:creationId xmlns:a16="http://schemas.microsoft.com/office/drawing/2014/main" id="{248DB27B-F9EA-4F81-A746-7D57B768E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34" name="Freeform 34">
              <a:extLst>
                <a:ext uri="{FF2B5EF4-FFF2-40B4-BE49-F238E27FC236}">
                  <a16:creationId xmlns:a16="http://schemas.microsoft.com/office/drawing/2014/main" id="{998E5C90-2A81-4013-AE09-2023B4407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35" name="Freeform 35">
              <a:extLst>
                <a:ext uri="{FF2B5EF4-FFF2-40B4-BE49-F238E27FC236}">
                  <a16:creationId xmlns:a16="http://schemas.microsoft.com/office/drawing/2014/main" id="{86A8318B-7607-4519-8EEB-C7DD5096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36" name="Freeform 36">
              <a:extLst>
                <a:ext uri="{FF2B5EF4-FFF2-40B4-BE49-F238E27FC236}">
                  <a16:creationId xmlns:a16="http://schemas.microsoft.com/office/drawing/2014/main" id="{5009FB1B-4865-45DB-8727-F012E3ACA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37" name="Freeform 37">
              <a:extLst>
                <a:ext uri="{FF2B5EF4-FFF2-40B4-BE49-F238E27FC236}">
                  <a16:creationId xmlns:a16="http://schemas.microsoft.com/office/drawing/2014/main" id="{5B209B64-3A98-4B1A-857A-2368AFED6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38" name="Freeform 38">
              <a:extLst>
                <a:ext uri="{FF2B5EF4-FFF2-40B4-BE49-F238E27FC236}">
                  <a16:creationId xmlns:a16="http://schemas.microsoft.com/office/drawing/2014/main" id="{EB3B5D03-7AE3-411C-A820-6844E7D0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40"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0DA235F6-AB62-48B7-8FA5-3EC83967F317}"/>
              </a:ext>
            </a:extLst>
          </p:cNvPr>
          <p:cNvSpPr>
            <a:spLocks noGrp="1"/>
          </p:cNvSpPr>
          <p:nvPr>
            <p:ph idx="1"/>
          </p:nvPr>
        </p:nvSpPr>
        <p:spPr>
          <a:xfrm>
            <a:off x="3373062" y="2133600"/>
            <a:ext cx="8131550" cy="3777622"/>
          </a:xfrm>
        </p:spPr>
        <p:style>
          <a:lnRef idx="2">
            <a:schemeClr val="accent2"/>
          </a:lnRef>
          <a:fillRef idx="1">
            <a:schemeClr val="lt1"/>
          </a:fillRef>
          <a:effectRef idx="0">
            <a:schemeClr val="accent2"/>
          </a:effectRef>
          <a:fontRef idx="minor">
            <a:schemeClr val="dk1"/>
          </a:fontRef>
        </p:style>
        <p:txBody>
          <a:bodyPr>
            <a:normAutofit/>
          </a:bodyPr>
          <a:lstStyle/>
          <a:p>
            <a:pPr marL="342900" lvl="0" indent="-342900">
              <a:lnSpc>
                <a:spcPct val="90000"/>
              </a:lnSpc>
              <a:buFont typeface="Wingdings" panose="05000000000000000000" pitchFamily="2" charset="2"/>
              <a:buChar char=""/>
            </a:pPr>
            <a:r>
              <a:rPr lang="en-IN" sz="1400" dirty="0">
                <a:effectLst/>
                <a:latin typeface="Century" panose="02040604050505020304" pitchFamily="18" charset="0"/>
                <a:ea typeface="Calibri" panose="020F0502020204030204" pitchFamily="34" charset="0"/>
                <a:cs typeface="Calibri" panose="020F0502020204030204" pitchFamily="34" charset="0"/>
              </a:rPr>
              <a:t>Importing necessary libraries and loading dataset as a data frame.</a:t>
            </a:r>
          </a:p>
          <a:p>
            <a:pPr marL="342900" lvl="0" indent="-342900">
              <a:lnSpc>
                <a:spcPct val="90000"/>
              </a:lnSpc>
              <a:buFont typeface="Wingdings" panose="05000000000000000000" pitchFamily="2" charset="2"/>
              <a:buChar char=""/>
            </a:pPr>
            <a:r>
              <a:rPr lang="en-IN" sz="1400" dirty="0">
                <a:effectLst/>
                <a:latin typeface="Century" panose="02040604050505020304" pitchFamily="18" charset="0"/>
                <a:ea typeface="Calibri" panose="020F0502020204030204" pitchFamily="34" charset="0"/>
                <a:cs typeface="Calibri" panose="020F0502020204030204" pitchFamily="34" charset="0"/>
              </a:rPr>
              <a:t>Checked some statistical information like shape, number of unique values present, info, null values, value counts etc.</a:t>
            </a:r>
          </a:p>
          <a:p>
            <a:pPr marL="342900" lvl="0" indent="-342900">
              <a:lnSpc>
                <a:spcPct val="90000"/>
              </a:lnSpc>
              <a:buFont typeface="Wingdings" panose="05000000000000000000" pitchFamily="2" charset="2"/>
              <a:buChar char=""/>
            </a:pPr>
            <a:r>
              <a:rPr lang="en-IN" sz="1400" dirty="0">
                <a:effectLst/>
                <a:latin typeface="Century" panose="02040604050505020304" pitchFamily="18" charset="0"/>
                <a:ea typeface="Calibri" panose="020F0502020204030204" pitchFamily="34" charset="0"/>
                <a:cs typeface="Calibri" panose="020F0502020204030204" pitchFamily="34" charset="0"/>
              </a:rPr>
              <a:t>Checked for null values and I replaced those null values using imputation method. And removed Unnamed: 0.</a:t>
            </a:r>
          </a:p>
          <a:p>
            <a:pPr marL="342900" lvl="0" indent="-342900">
              <a:lnSpc>
                <a:spcPct val="90000"/>
              </a:lnSpc>
              <a:buFont typeface="Wingdings" panose="05000000000000000000" pitchFamily="2" charset="2"/>
              <a:buChar char=""/>
            </a:pPr>
            <a:r>
              <a:rPr lang="en-IN" sz="1400" dirty="0">
                <a:effectLst/>
                <a:latin typeface="Century" panose="02040604050505020304" pitchFamily="18" charset="0"/>
                <a:ea typeface="Calibri" panose="020F0502020204030204" pitchFamily="34" charset="0"/>
                <a:cs typeface="Calibri" panose="020F0502020204030204" pitchFamily="34" charset="0"/>
              </a:rPr>
              <a:t>Visualized each feature using seaborn and matplotlib libraries by plotting distribution plot and </a:t>
            </a:r>
            <a:r>
              <a:rPr lang="en-IN" sz="1400" dirty="0" err="1">
                <a:latin typeface="Century" panose="02040604050505020304" pitchFamily="18" charset="0"/>
                <a:ea typeface="Calibri" panose="020F0502020204030204" pitchFamily="34" charset="0"/>
                <a:cs typeface="Calibri" panose="020F0502020204030204" pitchFamily="34" charset="0"/>
              </a:rPr>
              <a:t>W</a:t>
            </a:r>
            <a:r>
              <a:rPr lang="en-IN" sz="1400" dirty="0" err="1">
                <a:effectLst/>
                <a:latin typeface="Century" panose="02040604050505020304" pitchFamily="18" charset="0"/>
                <a:ea typeface="Calibri" panose="020F0502020204030204" pitchFamily="34" charset="0"/>
                <a:cs typeface="Calibri" panose="020F0502020204030204" pitchFamily="34" charset="0"/>
              </a:rPr>
              <a:t>ordCloud</a:t>
            </a:r>
            <a:r>
              <a:rPr lang="en-IN" sz="1400" dirty="0">
                <a:effectLst/>
                <a:latin typeface="Century" panose="02040604050505020304" pitchFamily="18" charset="0"/>
                <a:ea typeface="Calibri" panose="020F0502020204030204" pitchFamily="34" charset="0"/>
                <a:cs typeface="Calibri" panose="020F0502020204030204" pitchFamily="34" charset="0"/>
              </a:rPr>
              <a:t> for each ratings.</a:t>
            </a:r>
          </a:p>
          <a:p>
            <a:pPr marL="342900" lvl="0" indent="-342900">
              <a:lnSpc>
                <a:spcPct val="90000"/>
              </a:lnSpc>
              <a:buFont typeface="Wingdings" panose="05000000000000000000" pitchFamily="2" charset="2"/>
              <a:buChar char=""/>
            </a:pPr>
            <a:r>
              <a:rPr lang="en-IN" sz="1400" dirty="0">
                <a:effectLst/>
                <a:latin typeface="Century" panose="02040604050505020304" pitchFamily="18" charset="0"/>
                <a:ea typeface="Calibri" panose="020F0502020204030204" pitchFamily="34" charset="0"/>
                <a:cs typeface="Calibri" panose="020F0502020204030204" pitchFamily="34" charset="0"/>
              </a:rPr>
              <a:t>Done text pre-processing techniques like Removing Punctuations and other special characters, Splitting the comments into individual words, Removing Stop Words, Stemming and Lemmatization.</a:t>
            </a:r>
          </a:p>
          <a:p>
            <a:pPr marL="342900" lvl="0" indent="-342900">
              <a:lnSpc>
                <a:spcPct val="90000"/>
              </a:lnSpc>
              <a:spcAft>
                <a:spcPts val="800"/>
              </a:spcAft>
              <a:buFont typeface="Wingdings" panose="05000000000000000000" pitchFamily="2" charset="2"/>
              <a:buChar char=""/>
            </a:pPr>
            <a:r>
              <a:rPr lang="en-IN" sz="1400" dirty="0">
                <a:effectLst/>
                <a:latin typeface="Century" panose="02040604050505020304" pitchFamily="18" charset="0"/>
                <a:ea typeface="Calibri" panose="020F0502020204030204" pitchFamily="34" charset="0"/>
                <a:cs typeface="Calibri" panose="020F0502020204030204" pitchFamily="34" charset="0"/>
              </a:rPr>
              <a:t> After getting a cleaned data used TF-IDF vectorizer. It’ll help to transform the text data to feature vector which can be used as input in our 6 modelling. It is a common algorithm to transform text into numbers. It measures the originality of a word by comparing the frequency of appearance of a word in a document with the number of documents the words appear in. Mathematically, TF-IDF = TF(t*d)*IDF(</a:t>
            </a:r>
            <a:r>
              <a:rPr lang="en-IN" sz="1400" dirty="0" err="1">
                <a:effectLst/>
                <a:latin typeface="Century" panose="02040604050505020304" pitchFamily="18" charset="0"/>
                <a:ea typeface="Calibri" panose="020F0502020204030204" pitchFamily="34" charset="0"/>
                <a:cs typeface="Calibri" panose="020F0502020204030204" pitchFamily="34" charset="0"/>
              </a:rPr>
              <a:t>t,d</a:t>
            </a:r>
            <a:r>
              <a:rPr lang="en-IN" sz="1400" dirty="0">
                <a:effectLst/>
                <a:latin typeface="Century" panose="02040604050505020304" pitchFamily="18" charset="0"/>
                <a:ea typeface="Calibri" panose="020F0502020204030204" pitchFamily="34" charset="0"/>
                <a:cs typeface="Calibri" panose="020F0502020204030204" pitchFamily="34" charset="0"/>
              </a:rPr>
              <a:t>) </a:t>
            </a:r>
          </a:p>
          <a:p>
            <a:pPr>
              <a:lnSpc>
                <a:spcPct val="90000"/>
              </a:lnSpc>
            </a:pPr>
            <a:endParaRPr lang="en-IN" sz="1400" dirty="0"/>
          </a:p>
        </p:txBody>
      </p:sp>
    </p:spTree>
    <p:extLst>
      <p:ext uri="{BB962C8B-B14F-4D97-AF65-F5344CB8AC3E}">
        <p14:creationId xmlns:p14="http://schemas.microsoft.com/office/powerpoint/2010/main" val="3904610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EB9B5B69-A297-4D2F-8B89-529DA8A273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4" name="Freeform 11">
              <a:extLst>
                <a:ext uri="{FF2B5EF4-FFF2-40B4-BE49-F238E27FC236}">
                  <a16:creationId xmlns:a16="http://schemas.microsoft.com/office/drawing/2014/main" id="{3E39D215-BF38-4094-82D7-61DED1145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5" name="Freeform 12">
              <a:extLst>
                <a:ext uri="{FF2B5EF4-FFF2-40B4-BE49-F238E27FC236}">
                  <a16:creationId xmlns:a16="http://schemas.microsoft.com/office/drawing/2014/main" id="{7412700A-91C4-4126-8F17-3B9449DBB3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6" name="Freeform 13">
              <a:extLst>
                <a:ext uri="{FF2B5EF4-FFF2-40B4-BE49-F238E27FC236}">
                  <a16:creationId xmlns:a16="http://schemas.microsoft.com/office/drawing/2014/main" id="{DF985802-25A8-4B99-89F0-2A42EC325F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7" name="Freeform 14">
              <a:extLst>
                <a:ext uri="{FF2B5EF4-FFF2-40B4-BE49-F238E27FC236}">
                  <a16:creationId xmlns:a16="http://schemas.microsoft.com/office/drawing/2014/main" id="{F54C35AF-DB92-4205-A779-2A385B7143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8" name="Freeform 15">
              <a:extLst>
                <a:ext uri="{FF2B5EF4-FFF2-40B4-BE49-F238E27FC236}">
                  <a16:creationId xmlns:a16="http://schemas.microsoft.com/office/drawing/2014/main" id="{9F845211-1F53-4E0A-891E-B78A206F07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9" name="Freeform 16">
              <a:extLst>
                <a:ext uri="{FF2B5EF4-FFF2-40B4-BE49-F238E27FC236}">
                  <a16:creationId xmlns:a16="http://schemas.microsoft.com/office/drawing/2014/main" id="{9149C7DD-9998-4805-BFC8-CEF5F5DF31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20" name="Freeform 17">
              <a:extLst>
                <a:ext uri="{FF2B5EF4-FFF2-40B4-BE49-F238E27FC236}">
                  <a16:creationId xmlns:a16="http://schemas.microsoft.com/office/drawing/2014/main" id="{47C8036D-3ECA-43DA-BAF5-3C65CF4112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1" name="Freeform 18">
              <a:extLst>
                <a:ext uri="{FF2B5EF4-FFF2-40B4-BE49-F238E27FC236}">
                  <a16:creationId xmlns:a16="http://schemas.microsoft.com/office/drawing/2014/main" id="{29C15912-CDE8-4DF3-9324-273FB4C86D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2" name="Freeform 19">
              <a:extLst>
                <a:ext uri="{FF2B5EF4-FFF2-40B4-BE49-F238E27FC236}">
                  <a16:creationId xmlns:a16="http://schemas.microsoft.com/office/drawing/2014/main" id="{37C68D51-B7DA-4572-AB7E-708540B3C6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3" name="Freeform 20">
              <a:extLst>
                <a:ext uri="{FF2B5EF4-FFF2-40B4-BE49-F238E27FC236}">
                  <a16:creationId xmlns:a16="http://schemas.microsoft.com/office/drawing/2014/main" id="{1AF802CB-4E9E-4895-9363-C119914909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4" name="Freeform 21">
              <a:extLst>
                <a:ext uri="{FF2B5EF4-FFF2-40B4-BE49-F238E27FC236}">
                  <a16:creationId xmlns:a16="http://schemas.microsoft.com/office/drawing/2014/main" id="{615760E5-5F27-4735-B01C-78E05F3FB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5" name="Freeform 22">
              <a:extLst>
                <a:ext uri="{FF2B5EF4-FFF2-40B4-BE49-F238E27FC236}">
                  <a16:creationId xmlns:a16="http://schemas.microsoft.com/office/drawing/2014/main" id="{DB9C6516-B2DB-432F-BD3A-A1792BD46F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7" name="Group 26">
            <a:extLst>
              <a:ext uri="{FF2B5EF4-FFF2-40B4-BE49-F238E27FC236}">
                <a16:creationId xmlns:a16="http://schemas.microsoft.com/office/drawing/2014/main" id="{BC9C8D0D-644B-4B97-B83C-CC8E64361D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8" name="Freeform 27">
              <a:extLst>
                <a:ext uri="{FF2B5EF4-FFF2-40B4-BE49-F238E27FC236}">
                  <a16:creationId xmlns:a16="http://schemas.microsoft.com/office/drawing/2014/main" id="{F8BE1EA6-80CF-446B-A4FE-3F935A51C0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9" name="Freeform 28">
              <a:extLst>
                <a:ext uri="{FF2B5EF4-FFF2-40B4-BE49-F238E27FC236}">
                  <a16:creationId xmlns:a16="http://schemas.microsoft.com/office/drawing/2014/main" id="{10E39808-F4F7-43DE-AB53-82B7B55EA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30" name="Freeform 29">
              <a:extLst>
                <a:ext uri="{FF2B5EF4-FFF2-40B4-BE49-F238E27FC236}">
                  <a16:creationId xmlns:a16="http://schemas.microsoft.com/office/drawing/2014/main" id="{6ED5109A-600A-4C23-9BB3-C4C19C2D9F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31" name="Freeform 30">
              <a:extLst>
                <a:ext uri="{FF2B5EF4-FFF2-40B4-BE49-F238E27FC236}">
                  <a16:creationId xmlns:a16="http://schemas.microsoft.com/office/drawing/2014/main" id="{D76FF73F-8CA3-42B0-A680-353805CD2A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2" name="Freeform 31">
              <a:extLst>
                <a:ext uri="{FF2B5EF4-FFF2-40B4-BE49-F238E27FC236}">
                  <a16:creationId xmlns:a16="http://schemas.microsoft.com/office/drawing/2014/main" id="{B26A6949-3BEB-422A-854C-D4E26E4CF1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3" name="Freeform 32">
              <a:extLst>
                <a:ext uri="{FF2B5EF4-FFF2-40B4-BE49-F238E27FC236}">
                  <a16:creationId xmlns:a16="http://schemas.microsoft.com/office/drawing/2014/main" id="{FE07AD25-30AF-40CD-B901-DF1EDBD68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4" name="Freeform 33">
              <a:extLst>
                <a:ext uri="{FF2B5EF4-FFF2-40B4-BE49-F238E27FC236}">
                  <a16:creationId xmlns:a16="http://schemas.microsoft.com/office/drawing/2014/main" id="{5AA460AF-7760-4F15-881A-6F0BFDBCDF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5" name="Freeform 34">
              <a:extLst>
                <a:ext uri="{FF2B5EF4-FFF2-40B4-BE49-F238E27FC236}">
                  <a16:creationId xmlns:a16="http://schemas.microsoft.com/office/drawing/2014/main" id="{EE53C70E-5D92-4C42-A34F-9F7D16006B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6" name="Freeform 35">
              <a:extLst>
                <a:ext uri="{FF2B5EF4-FFF2-40B4-BE49-F238E27FC236}">
                  <a16:creationId xmlns:a16="http://schemas.microsoft.com/office/drawing/2014/main" id="{C27614EE-0086-4D34-99BD-52F03708DC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7" name="Freeform 36">
              <a:extLst>
                <a:ext uri="{FF2B5EF4-FFF2-40B4-BE49-F238E27FC236}">
                  <a16:creationId xmlns:a16="http://schemas.microsoft.com/office/drawing/2014/main" id="{326919B9-3ED4-4744-A713-326B3BAF62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8" name="Freeform 37">
              <a:extLst>
                <a:ext uri="{FF2B5EF4-FFF2-40B4-BE49-F238E27FC236}">
                  <a16:creationId xmlns:a16="http://schemas.microsoft.com/office/drawing/2014/main" id="{898BDBF5-8AA3-49CD-999A-ABA1F7AE3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9" name="Freeform 38">
              <a:extLst>
                <a:ext uri="{FF2B5EF4-FFF2-40B4-BE49-F238E27FC236}">
                  <a16:creationId xmlns:a16="http://schemas.microsoft.com/office/drawing/2014/main" id="{AF8ED3E0-CBE7-48C4-8F9E-FF98079CDB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41" name="Rectangle 40">
            <a:extLst>
              <a:ext uri="{FF2B5EF4-FFF2-40B4-BE49-F238E27FC236}">
                <a16:creationId xmlns:a16="http://schemas.microsoft.com/office/drawing/2014/main" id="{A84F153B-2093-4171-BD2D-1631695C9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3" name="Freeform 11">
            <a:extLst>
              <a:ext uri="{FF2B5EF4-FFF2-40B4-BE49-F238E27FC236}">
                <a16:creationId xmlns:a16="http://schemas.microsoft.com/office/drawing/2014/main" id="{99499096-7355-478E-8CCB-A47EA1B797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45" name="Rectangle 44">
            <a:extLst>
              <a:ext uri="{FF2B5EF4-FFF2-40B4-BE49-F238E27FC236}">
                <a16:creationId xmlns:a16="http://schemas.microsoft.com/office/drawing/2014/main" id="{9073237B-D536-4B4C-8928-3510CB0F89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2B00F5-247F-4C26-B0F6-59E891A383BB}"/>
              </a:ext>
            </a:extLst>
          </p:cNvPr>
          <p:cNvSpPr>
            <a:spLocks noGrp="1"/>
          </p:cNvSpPr>
          <p:nvPr>
            <p:ph type="title"/>
          </p:nvPr>
        </p:nvSpPr>
        <p:spPr>
          <a:xfrm>
            <a:off x="649224" y="645106"/>
            <a:ext cx="3650279" cy="1259894"/>
          </a:xfrm>
        </p:spPr>
        <p:txBody>
          <a:bodyPr vert="horz" lIns="91440" tIns="45720" rIns="91440" bIns="45720" rtlCol="0" anchor="t">
            <a:normAutofit/>
          </a:bodyPr>
          <a:lstStyle/>
          <a:p>
            <a:r>
              <a:rPr lang="en-US">
                <a:ln w="0"/>
                <a:effectLst>
                  <a:reflection blurRad="6350" stA="53000" endA="300" endPos="35500" dir="5400000" sy="-90000" algn="bl" rotWithShape="0"/>
                </a:effectLst>
              </a:rPr>
              <a:t>Visualization:</a:t>
            </a:r>
            <a:endParaRPr lang="en-US"/>
          </a:p>
        </p:txBody>
      </p:sp>
      <p:sp>
        <p:nvSpPr>
          <p:cNvPr id="47" name="Rectangle 46">
            <a:extLst>
              <a:ext uri="{FF2B5EF4-FFF2-40B4-BE49-F238E27FC236}">
                <a16:creationId xmlns:a16="http://schemas.microsoft.com/office/drawing/2014/main" id="{488B1383-B33A-45D9-AF5F-DD1522135A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8" name="TextBox 7">
            <a:extLst>
              <a:ext uri="{FF2B5EF4-FFF2-40B4-BE49-F238E27FC236}">
                <a16:creationId xmlns:a16="http://schemas.microsoft.com/office/drawing/2014/main" id="{1869FD7C-4A51-4C5E-80C1-D5DFADB28F42}"/>
              </a:ext>
            </a:extLst>
          </p:cNvPr>
          <p:cNvSpPr txBox="1"/>
          <p:nvPr/>
        </p:nvSpPr>
        <p:spPr>
          <a:xfrm>
            <a:off x="649225" y="2133600"/>
            <a:ext cx="3650278" cy="3759253"/>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p>
            <a:pPr marL="342900" lvl="0" indent="-342900" defTabSz="457200">
              <a:lnSpc>
                <a:spcPct val="90000"/>
              </a:lnSpc>
              <a:spcBef>
                <a:spcPts val="1000"/>
              </a:spcBef>
              <a:buClr>
                <a:schemeClr val="accent1"/>
              </a:buClr>
              <a:buFont typeface="Wingdings 3" charset="2"/>
              <a:buChar char=""/>
            </a:pPr>
            <a:r>
              <a:rPr lang="en-US">
                <a:solidFill>
                  <a:schemeClr val="tx1">
                    <a:lumMod val="75000"/>
                    <a:lumOff val="25000"/>
                  </a:schemeClr>
                </a:solidFill>
                <a:effectLst/>
              </a:rPr>
              <a:t>By observing the histogram we can clearly see that most of our text is having the number of words in the range of 0 to 200, But some of the reviews are too lengthy which may act like outliers in our data.</a:t>
            </a:r>
          </a:p>
          <a:p>
            <a:pPr marL="342900" lvl="0" indent="-342900" defTabSz="457200">
              <a:lnSpc>
                <a:spcPct val="90000"/>
              </a:lnSpc>
              <a:spcBef>
                <a:spcPts val="1000"/>
              </a:spcBef>
              <a:buClr>
                <a:schemeClr val="accent1"/>
              </a:buClr>
              <a:buFont typeface="Wingdings 3" charset="2"/>
              <a:buChar char=""/>
            </a:pPr>
            <a:r>
              <a:rPr lang="en-US">
                <a:solidFill>
                  <a:schemeClr val="tx1">
                    <a:lumMod val="75000"/>
                    <a:lumOff val="25000"/>
                  </a:schemeClr>
                </a:solidFill>
                <a:effectLst/>
              </a:rPr>
              <a:t>Above plot represents histogram for character count of Review text, which is quite similar to the histogram of word count.</a:t>
            </a:r>
          </a:p>
        </p:txBody>
      </p:sp>
      <p:pic>
        <p:nvPicPr>
          <p:cNvPr id="5" name="Content Placeholder 4">
            <a:extLst>
              <a:ext uri="{FF2B5EF4-FFF2-40B4-BE49-F238E27FC236}">
                <a16:creationId xmlns:a16="http://schemas.microsoft.com/office/drawing/2014/main" id="{C92F6F15-ABCC-4A2E-991D-ADD25635929D}"/>
              </a:ext>
            </a:extLst>
          </p:cNvPr>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bwMode="auto">
          <a:xfrm>
            <a:off x="4619543" y="2099461"/>
            <a:ext cx="3394925" cy="2334010"/>
          </a:xfrm>
          <a:prstGeom prst="rect">
            <a:avLst/>
          </a:prstGeom>
          <a:noFill/>
        </p:spPr>
      </p:pic>
      <p:pic>
        <p:nvPicPr>
          <p:cNvPr id="6" name="Content Placeholder 5">
            <a:extLst>
              <a:ext uri="{FF2B5EF4-FFF2-40B4-BE49-F238E27FC236}">
                <a16:creationId xmlns:a16="http://schemas.microsoft.com/office/drawing/2014/main" id="{DA068956-C39E-4FBE-9693-BCFCF0A3665F}"/>
              </a:ext>
            </a:extLst>
          </p:cNvPr>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bwMode="auto">
          <a:xfrm>
            <a:off x="8178194" y="2107948"/>
            <a:ext cx="3394926" cy="2317036"/>
          </a:xfrm>
          <a:prstGeom prst="rect">
            <a:avLst/>
          </a:prstGeom>
          <a:noFill/>
        </p:spPr>
      </p:pic>
      <p:sp>
        <p:nvSpPr>
          <p:cNvPr id="49" name="Freeform 11">
            <a:extLst>
              <a:ext uri="{FF2B5EF4-FFF2-40B4-BE49-F238E27FC236}">
                <a16:creationId xmlns:a16="http://schemas.microsoft.com/office/drawing/2014/main" id="{ADD2565E-493E-4545-99C0-2F033FAF9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4197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372</TotalTime>
  <Words>1401</Words>
  <Application>Microsoft Office PowerPoint</Application>
  <PresentationFormat>Widescreen</PresentationFormat>
  <Paragraphs>87</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Century</vt:lpstr>
      <vt:lpstr>Century Gothic</vt:lpstr>
      <vt:lpstr>Wingdings</vt:lpstr>
      <vt:lpstr>Wingdings 3</vt:lpstr>
      <vt:lpstr>Wisp</vt:lpstr>
      <vt:lpstr>PowerPoint Presentation</vt:lpstr>
      <vt:lpstr>steps: </vt:lpstr>
      <vt:lpstr>OVERVIEW:</vt:lpstr>
      <vt:lpstr>Problem Understanding:</vt:lpstr>
      <vt:lpstr>What is RATING PREDICTION?</vt:lpstr>
      <vt:lpstr>Importance of Malignant Comment Classifier.</vt:lpstr>
      <vt:lpstr>PowerPoint Presentation</vt:lpstr>
      <vt:lpstr>Exploratory Data Analysis:</vt:lpstr>
      <vt:lpstr>Visualization:</vt:lpstr>
      <vt:lpstr>Visualization:</vt:lpstr>
      <vt:lpstr>Visualization:</vt:lpstr>
      <vt:lpstr>Visualization:</vt:lpstr>
      <vt:lpstr>Analysis:</vt:lpstr>
      <vt:lpstr>Model Building:</vt:lpstr>
      <vt:lpstr>PowerPoint Presentation</vt:lpstr>
      <vt:lpstr>PowerPoint Presentation</vt:lpstr>
      <vt:lpstr>PowerPoint Presentation</vt:lpstr>
      <vt:lpstr>PowerPoint Presentation</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Pooja gowda</dc:creator>
  <cp:lastModifiedBy>A1482</cp:lastModifiedBy>
  <cp:revision>11</cp:revision>
  <dcterms:created xsi:type="dcterms:W3CDTF">2021-12-26T08:24:41Z</dcterms:created>
  <dcterms:modified xsi:type="dcterms:W3CDTF">2022-08-08T02:28:44Z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74062000</vt:r8>
  </property>
  <property fmtid="{D5CDD505-2E9C-101B-9397-08002B2CF9AE}" pid="3" name="HiddenCategoryTags">
    <vt:lpwstr/>
  </property>
  <property fmtid="{D5CDD505-2E9C-101B-9397-08002B2CF9AE}" pid="4" name="InternalTags">
    <vt:lpwstr/>
  </property>
  <property fmtid="{D5CDD505-2E9C-101B-9397-08002B2CF9AE}" pid="5" name="CampaignTags">
    <vt:lpwstr/>
  </property>
  <property fmtid="{D5CDD505-2E9C-101B-9397-08002B2CF9AE}" pid="6" name="Applications">
    <vt:lpwstr/>
  </property>
  <property fmtid="{D5CDD505-2E9C-101B-9397-08002B2CF9AE}" pid="7" name="ScenarioTags">
    <vt:lpwstr/>
  </property>
  <property fmtid="{D5CDD505-2E9C-101B-9397-08002B2CF9AE}" pid="8" name="ContentTypeId">
    <vt:lpwstr>0x010100AA3F7D94069FF64A86F7DFF56D60E3BE</vt:lpwstr>
  </property>
  <property fmtid="{D5CDD505-2E9C-101B-9397-08002B2CF9AE}" pid="9" name="FeatureTags">
    <vt:lpwstr/>
  </property>
  <property fmtid="{D5CDD505-2E9C-101B-9397-08002B2CF9AE}" pid="10" name="LocalizationTags">
    <vt:lpwstr/>
  </property>
  <property fmtid="{D5CDD505-2E9C-101B-9397-08002B2CF9AE}" pid="11" name="CategoryTags">
    <vt:lpwstr/>
  </property>
</Properties>
</file>