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75" y="194310"/>
            <a:ext cx="3980180" cy="6137910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测试环境：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）操作系统信息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Linux  2.6.32-504.el6.x86_64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CentOs 6.6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物理</a:t>
            </a:r>
            <a:r>
              <a:rPr lang="en-US" altLang="zh-CN" sz="1600"/>
              <a:t>CPU </a:t>
            </a:r>
            <a:r>
              <a:rPr lang="zh-CN" altLang="en-US" sz="1600"/>
              <a:t>：</a:t>
            </a:r>
            <a:r>
              <a:rPr lang="en-US" altLang="zh-CN" sz="1600"/>
              <a:t>2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逻辑</a:t>
            </a:r>
            <a:r>
              <a:rPr lang="en-US" altLang="zh-CN" sz="1600"/>
              <a:t>CPU </a:t>
            </a:r>
            <a:r>
              <a:rPr lang="zh-CN" altLang="en-US" sz="1600"/>
              <a:t>：</a:t>
            </a:r>
            <a:r>
              <a:rPr lang="en-US" altLang="zh-CN" sz="1600"/>
              <a:t>16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内存 ： </a:t>
            </a:r>
            <a:r>
              <a:rPr lang="en-US" altLang="zh-CN" sz="1600"/>
              <a:t>24G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</a:t>
            </a:r>
            <a:r>
              <a:rPr lang="en-US" altLang="zh-CN" sz="1600"/>
              <a:t>Cache</a:t>
            </a:r>
            <a:r>
              <a:rPr lang="zh-CN" altLang="en-US" sz="1600"/>
              <a:t>和</a:t>
            </a:r>
            <a:r>
              <a:rPr lang="en-US" altLang="zh-CN" sz="1600"/>
              <a:t>DB</a:t>
            </a:r>
            <a:r>
              <a:rPr lang="zh-CN" altLang="en-US" sz="1600"/>
              <a:t>（安装在</a:t>
            </a:r>
            <a:r>
              <a:rPr lang="en-US" altLang="zh-CN" sz="1600"/>
              <a:t>windows</a:t>
            </a:r>
            <a:r>
              <a:rPr lang="zh-CN" altLang="en-US" sz="1600"/>
              <a:t>系统上）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Redis</a:t>
            </a:r>
            <a:r>
              <a:rPr lang="zh-CN" altLang="en-US" sz="1600"/>
              <a:t>：</a:t>
            </a:r>
            <a:r>
              <a:rPr lang="en-US" altLang="zh-CN" sz="1600"/>
              <a:t>3.2.100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MongoDB</a:t>
            </a:r>
            <a:r>
              <a:rPr lang="zh-CN" altLang="en-US" sz="1600"/>
              <a:t>：</a:t>
            </a:r>
            <a:r>
              <a:rPr lang="en-US" altLang="zh-CN" sz="1600"/>
              <a:t>4.0.0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MySql</a:t>
            </a:r>
            <a:r>
              <a:rPr lang="zh-CN" altLang="en-US" sz="1600"/>
              <a:t>：</a:t>
            </a:r>
            <a:r>
              <a:rPr lang="en-US" altLang="zh-CN" sz="1600"/>
              <a:t>5.6.24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）主要通信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Netty</a:t>
            </a:r>
            <a:r>
              <a:rPr lang="zh-CN" altLang="en-US" sz="1600"/>
              <a:t>：</a:t>
            </a:r>
            <a:r>
              <a:rPr lang="en-US" altLang="zh-CN" sz="1600"/>
              <a:t>4.1.22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Disruptor</a:t>
            </a:r>
            <a:r>
              <a:rPr lang="zh-CN" altLang="en-US" sz="1600"/>
              <a:t>：</a:t>
            </a:r>
            <a:r>
              <a:rPr lang="en-US" altLang="zh-CN" sz="1600"/>
              <a:t>3.4.2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661785" y="194310"/>
            <a:ext cx="3980180" cy="6137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</a:t>
            </a:r>
            <a:r>
              <a:rPr lang="en-US" altLang="zh-CN" sz="1600"/>
              <a:t>WEB</a:t>
            </a:r>
            <a:r>
              <a:rPr lang="zh-CN" altLang="en-US" sz="1600"/>
              <a:t>框架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springboot</a:t>
            </a:r>
            <a:r>
              <a:rPr lang="zh-CN" altLang="en-US" sz="1600"/>
              <a:t>：</a:t>
            </a:r>
            <a:r>
              <a:rPr lang="en-US" altLang="zh-CN" sz="1600"/>
              <a:t>2.0.0.RELEASE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圆柱形 27"/>
          <p:cNvSpPr/>
          <p:nvPr/>
        </p:nvSpPr>
        <p:spPr>
          <a:xfrm>
            <a:off x="6544310" y="4756150"/>
            <a:ext cx="414655" cy="502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5299710" y="1425575"/>
            <a:ext cx="2903220" cy="2085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538095" y="1424305"/>
            <a:ext cx="1677670" cy="2337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7104380" y="4119245"/>
            <a:ext cx="2017395" cy="955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538095" y="4500880"/>
            <a:ext cx="1678305" cy="704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5405120" y="42164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6075680" y="2249805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中控服务器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5395595" y="466090"/>
            <a:ext cx="1398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回测服务器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2677795" y="4699635"/>
            <a:ext cx="1398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策略服务器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8949055" y="161036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8949055" y="255651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8963660" y="1687830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风控服务器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8886825" y="2631440"/>
            <a:ext cx="1504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系统监控服务器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>
            <a:off x="2538095" y="1425575"/>
            <a:ext cx="1537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数据中心服务器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7104380" y="4768215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WEB</a:t>
            </a:r>
            <a:r>
              <a:rPr lang="zh-CN" altLang="en-US" sz="1000"/>
              <a:t>服务器</a:t>
            </a:r>
            <a:endParaRPr lang="zh-CN" altLang="en-US" sz="1000"/>
          </a:p>
        </p:txBody>
      </p:sp>
      <p:sp>
        <p:nvSpPr>
          <p:cNvPr id="21" name="矩形 20"/>
          <p:cNvSpPr/>
          <p:nvPr/>
        </p:nvSpPr>
        <p:spPr>
          <a:xfrm>
            <a:off x="3573780" y="577215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3573780" y="5847715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监控服务器</a:t>
            </a:r>
            <a:endParaRPr lang="zh-CN" altLang="en-US" sz="1000"/>
          </a:p>
        </p:txBody>
      </p:sp>
      <p:sp>
        <p:nvSpPr>
          <p:cNvPr id="23" name="矩形 22"/>
          <p:cNvSpPr/>
          <p:nvPr/>
        </p:nvSpPr>
        <p:spPr>
          <a:xfrm>
            <a:off x="4752975" y="480949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4782185" y="4912995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下单服务器</a:t>
            </a:r>
            <a:endParaRPr lang="zh-CN" altLang="en-US" sz="1000"/>
          </a:p>
        </p:txBody>
      </p:sp>
      <p:sp>
        <p:nvSpPr>
          <p:cNvPr id="25" name="圆柱形 24"/>
          <p:cNvSpPr/>
          <p:nvPr/>
        </p:nvSpPr>
        <p:spPr>
          <a:xfrm>
            <a:off x="2818130" y="2005965"/>
            <a:ext cx="414655" cy="502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6" name="圆角矩形 25"/>
          <p:cNvSpPr/>
          <p:nvPr/>
        </p:nvSpPr>
        <p:spPr>
          <a:xfrm>
            <a:off x="3573780" y="2030095"/>
            <a:ext cx="4445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7" name="圆角矩形 26"/>
          <p:cNvSpPr/>
          <p:nvPr/>
        </p:nvSpPr>
        <p:spPr>
          <a:xfrm>
            <a:off x="8442325" y="4245610"/>
            <a:ext cx="4445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9" name="十边形 28"/>
          <p:cNvSpPr/>
          <p:nvPr/>
        </p:nvSpPr>
        <p:spPr>
          <a:xfrm>
            <a:off x="7426960" y="4255770"/>
            <a:ext cx="521335" cy="44386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0" name="十边形 29"/>
          <p:cNvSpPr/>
          <p:nvPr/>
        </p:nvSpPr>
        <p:spPr>
          <a:xfrm>
            <a:off x="2711450" y="5723890"/>
            <a:ext cx="521335" cy="44386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875915" y="2134870"/>
            <a:ext cx="260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</a:t>
            </a:r>
            <a:endParaRPr lang="en-US" altLang="zh-CN" sz="1000"/>
          </a:p>
        </p:txBody>
      </p:sp>
      <p:sp>
        <p:nvSpPr>
          <p:cNvPr id="32" name="文本框 31"/>
          <p:cNvSpPr txBox="1"/>
          <p:nvPr/>
        </p:nvSpPr>
        <p:spPr>
          <a:xfrm>
            <a:off x="3552190" y="2030095"/>
            <a:ext cx="752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MySql</a:t>
            </a:r>
            <a:endParaRPr lang="en-US" altLang="zh-CN" sz="1000"/>
          </a:p>
        </p:txBody>
      </p:sp>
      <p:sp>
        <p:nvSpPr>
          <p:cNvPr id="33" name="文本框 32"/>
          <p:cNvSpPr txBox="1"/>
          <p:nvPr/>
        </p:nvSpPr>
        <p:spPr>
          <a:xfrm>
            <a:off x="8442325" y="4286885"/>
            <a:ext cx="752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MySql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2875915" y="5816600"/>
            <a:ext cx="144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</a:t>
            </a:r>
            <a:endParaRPr lang="en-US" altLang="zh-CN" sz="1000"/>
          </a:p>
        </p:txBody>
      </p:sp>
      <p:sp>
        <p:nvSpPr>
          <p:cNvPr id="36" name="文本框 35"/>
          <p:cNvSpPr txBox="1"/>
          <p:nvPr/>
        </p:nvSpPr>
        <p:spPr>
          <a:xfrm>
            <a:off x="7546975" y="4349750"/>
            <a:ext cx="184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</a:t>
            </a:r>
            <a:endParaRPr lang="en-US" altLang="zh-CN" sz="1000"/>
          </a:p>
        </p:txBody>
      </p:sp>
      <p:sp>
        <p:nvSpPr>
          <p:cNvPr id="37" name="椭圆 36"/>
          <p:cNvSpPr/>
          <p:nvPr/>
        </p:nvSpPr>
        <p:spPr>
          <a:xfrm>
            <a:off x="2788920" y="3075940"/>
            <a:ext cx="443865" cy="328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8" name="椭圆 37"/>
          <p:cNvSpPr/>
          <p:nvPr/>
        </p:nvSpPr>
        <p:spPr>
          <a:xfrm>
            <a:off x="3573780" y="3075940"/>
            <a:ext cx="443865" cy="328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>
            <a:off x="2818130" y="310197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K</a:t>
            </a:r>
            <a:r>
              <a:rPr lang="zh-CN" altLang="en-US" sz="1000"/>
              <a:t>线</a:t>
            </a:r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>
            <a:off x="3573780" y="310197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指标</a:t>
            </a:r>
            <a:endParaRPr lang="zh-CN" altLang="en-US" sz="1000"/>
          </a:p>
        </p:txBody>
      </p:sp>
      <p:sp>
        <p:nvSpPr>
          <p:cNvPr id="42" name="文本框 41"/>
          <p:cNvSpPr txBox="1"/>
          <p:nvPr/>
        </p:nvSpPr>
        <p:spPr>
          <a:xfrm>
            <a:off x="5323840" y="577024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交易服务器</a:t>
            </a:r>
            <a:endParaRPr lang="zh-CN" alt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993775" y="196151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实时行情</a:t>
            </a:r>
            <a:endParaRPr lang="zh-CN" altLang="en-US" sz="1000"/>
          </a:p>
        </p:txBody>
      </p:sp>
      <p:cxnSp>
        <p:nvCxnSpPr>
          <p:cNvPr id="45" name="肘形连接符 44"/>
          <p:cNvCxnSpPr>
            <a:endCxn id="7" idx="1"/>
          </p:cNvCxnSpPr>
          <p:nvPr/>
        </p:nvCxnSpPr>
        <p:spPr>
          <a:xfrm rot="5400000" flipV="1">
            <a:off x="704850" y="3020060"/>
            <a:ext cx="2461260" cy="1204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321435" y="3182620"/>
            <a:ext cx="1216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2"/>
            <a:endCxn id="7" idx="0"/>
          </p:cNvCxnSpPr>
          <p:nvPr/>
        </p:nvCxnSpPr>
        <p:spPr>
          <a:xfrm>
            <a:off x="3376930" y="3761740"/>
            <a:ext cx="635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943225" y="5209540"/>
            <a:ext cx="0" cy="4248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947160" y="5200015"/>
            <a:ext cx="0" cy="54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256405" y="5035550"/>
            <a:ext cx="434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65470" y="5276850"/>
            <a:ext cx="0" cy="483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5704205" y="3607435"/>
            <a:ext cx="9525" cy="104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4257040" y="4639945"/>
            <a:ext cx="145986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528560" y="3559175"/>
            <a:ext cx="0" cy="51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8234045" y="1808480"/>
            <a:ext cx="68643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8" idx="1"/>
          </p:cNvCxnSpPr>
          <p:nvPr/>
        </p:nvCxnSpPr>
        <p:spPr>
          <a:xfrm flipH="1">
            <a:off x="8252460" y="2753995"/>
            <a:ext cx="6343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118860" y="883920"/>
            <a:ext cx="0" cy="521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flipV="1">
            <a:off x="3887470" y="667385"/>
            <a:ext cx="1508125" cy="710565"/>
          </a:xfrm>
          <a:prstGeom prst="bentConnector3">
            <a:avLst>
              <a:gd name="adj1" fmla="val 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3573780" y="692785"/>
            <a:ext cx="1905" cy="685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2817495" y="683260"/>
            <a:ext cx="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145790" y="421640"/>
            <a:ext cx="930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第三方数据</a:t>
            </a:r>
            <a:endParaRPr lang="zh-CN" altLang="en-US" sz="1000"/>
          </a:p>
        </p:txBody>
      </p:sp>
      <p:sp>
        <p:nvSpPr>
          <p:cNvPr id="68" name="文本框 67"/>
          <p:cNvSpPr txBox="1"/>
          <p:nvPr/>
        </p:nvSpPr>
        <p:spPr>
          <a:xfrm>
            <a:off x="2421890" y="421640"/>
            <a:ext cx="9550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WebSocket</a:t>
            </a:r>
            <a:endParaRPr lang="en-US" altLang="zh-CN" sz="10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5993765" y="3597275"/>
            <a:ext cx="0" cy="1158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40830" y="4912995"/>
            <a:ext cx="14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</a:t>
            </a:r>
            <a:endParaRPr lang="en-US" altLang="zh-CN" sz="1000"/>
          </a:p>
          <a:p>
            <a:endParaRPr lang="en-US" altLang="zh-CN" sz="1000"/>
          </a:p>
        </p:txBody>
      </p:sp>
      <p:cxnSp>
        <p:nvCxnSpPr>
          <p:cNvPr id="15" name="直接箭头连接符 14"/>
          <p:cNvCxnSpPr>
            <a:stCxn id="24" idx="3"/>
            <a:endCxn id="3" idx="6"/>
          </p:cNvCxnSpPr>
          <p:nvPr/>
        </p:nvCxnSpPr>
        <p:spPr>
          <a:xfrm flipV="1">
            <a:off x="6133465" y="5031740"/>
            <a:ext cx="35687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03975" y="529907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成交数据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269240"/>
            <a:ext cx="10934065" cy="6320155"/>
          </a:xfrm>
        </p:spPr>
        <p:txBody>
          <a:bodyPr>
            <a:normAutofit fontScale="75000"/>
          </a:bodyPr>
          <a:p>
            <a:pPr marL="0" indent="0">
              <a:buNone/>
            </a:pPr>
            <a:r>
              <a:rPr lang="zh-CN" altLang="en-US"/>
              <a:t>一、系统组成部分</a:t>
            </a:r>
            <a:endParaRPr lang="zh-CN" altLang="en-US"/>
          </a:p>
          <a:p>
            <a:r>
              <a:rPr lang="zh-CN" altLang="en-US"/>
              <a:t>web服务器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用户通过网页与web服务器交互，通过web服务器，用户可实现行情的订阅及实时查看、策略的相关操作、下单/撤单等操作；</a:t>
            </a:r>
            <a:endParaRPr lang="zh-CN" altLang="en-US"/>
          </a:p>
          <a:p>
            <a:r>
              <a:rPr lang="zh-CN" altLang="en-US"/>
              <a:t>中控服务器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该服务器作为整个系统的核心，采用高速事件驱动模式，内部使用高性能的Disruptor队列来实现系统内部间的线程通信。用户在网页上的一切行为可通过该服务器进行转换操作。</a:t>
            </a:r>
            <a:endParaRPr lang="zh-CN" altLang="en-US"/>
          </a:p>
          <a:p>
            <a:r>
              <a:rPr lang="zh-CN" altLang="en-US"/>
              <a:t>策略服务器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该服务器承载用户的策略计算服务，采用多线程的方式实现多策略的并行高速处理。</a:t>
            </a:r>
            <a:endParaRPr lang="zh-CN" altLang="en-US"/>
          </a:p>
          <a:p>
            <a:r>
              <a:rPr lang="zh-CN" altLang="en-US"/>
              <a:t>风控服务器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主要对用户的交易行为进行监控。</a:t>
            </a:r>
            <a:endParaRPr lang="zh-CN" altLang="en-US"/>
          </a:p>
          <a:p>
            <a:r>
              <a:rPr lang="zh-CN" altLang="en-US"/>
              <a:t>系统监控服务器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监控主系统的运行情况，并及时报警。</a:t>
            </a:r>
            <a:endParaRPr lang="zh-CN" altLang="en-US"/>
          </a:p>
          <a:p>
            <a:r>
              <a:rPr lang="zh-CN" altLang="en-US"/>
              <a:t>策略监控服务器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监控策略的运行状况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304165"/>
            <a:ext cx="10657840" cy="5873115"/>
          </a:xfrm>
        </p:spPr>
        <p:txBody>
          <a:bodyPr>
            <a:normAutofit/>
          </a:bodyPr>
          <a:p>
            <a:r>
              <a:rPr lang="zh-CN" altLang="en-US" sz="2000">
                <a:sym typeface="+mn-ea"/>
              </a:rPr>
              <a:t>行情计算服务器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对实时行情进行保存，以及指标的计算。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回测服务器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对策略进行回测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MongoDB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保存行情历史数据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MySql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保存用户基本信息以及其他数据（数据量较小）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Redis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保存热点数据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下单服务器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策略触发后，生成下单指令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61290"/>
            <a:ext cx="10753725" cy="618617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二、系统未知问题、瓶颈及解决办法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1、服务器间通信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（1）策略服务器与中控服务器间通信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（2）中控服务器与交易服务器间通信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（3）数据中心服务器与策略服务器间通信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</a:rPr>
              <a:t>使用Netty进行通信，测试在同一机器上的两个服务间通信大约在200-600微秒之间，中位数300微秒，偏离值1.3ms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2、系统内部通信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（1）数据中心服务器中行情接收及转发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（2）中控服务器中指令接收及转发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（3）策略服务器中策略触发后指令的发送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</a:rPr>
              <a:t>系统内部间通信使用Disruptor队列，可将延迟控制在40微秒左右，正常情况下，偏离值在1.5ms以下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110" y="257175"/>
            <a:ext cx="10638155" cy="60432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3、系统内部数据处理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（1）行情接收后的解析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</a:t>
            </a:r>
            <a:r>
              <a:rPr lang="zh-CN" altLang="en-US" sz="2000">
                <a:solidFill>
                  <a:srgbClr val="0070C0"/>
                </a:solidFill>
                <a:sym typeface="+mn-ea"/>
              </a:rPr>
              <a:t>多消费者模式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（2）策略计算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策略公式解析耗时？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（3）数据的适配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中控服务器中多账户的指令及成交回报适配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多账户登录根据本地系统号进行区分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策略服务器策略与账户，以及系统用户间的适配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</a:t>
            </a:r>
            <a:r>
              <a:rPr lang="zh-CN" altLang="en-US" sz="2000">
                <a:solidFill>
                  <a:srgbClr val="0070C0"/>
                </a:solidFill>
                <a:sym typeface="+mn-ea"/>
              </a:rPr>
              <a:t>建立映射关系保存至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Redis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4、MongoDB占用内存过高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（1）单独配置在一台服务器上，避免同服务器有高内存占用的服务；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（2）配置高容量内存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（3）限制内存使用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（4）用文本存储代替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295" y="271780"/>
            <a:ext cx="10631805" cy="621411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三、性能测试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1、使用Netty进行通信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Redis</a:t>
            </a:r>
            <a:r>
              <a:rPr lang="zh-CN" altLang="en-US" sz="2000"/>
              <a:t>插入数据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/>
        </p:nvGraphicFramePr>
        <p:xfrm>
          <a:off x="1317625" y="1170940"/>
          <a:ext cx="574357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15"/>
                <a:gridCol w="3870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耗时（ms）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452880" y="3683635"/>
          <a:ext cx="7480300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850"/>
                <a:gridCol w="2593975"/>
                <a:gridCol w="2911475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数据量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耗时（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循环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管道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3138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524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36093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2558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780" y="232410"/>
            <a:ext cx="10881995" cy="72186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、MongoDB插入数据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4、使用JDBC向MySql插入数据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	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	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	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	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/>
        </p:nvGraphicFramePr>
        <p:xfrm>
          <a:off x="1308100" y="826135"/>
          <a:ext cx="7480300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850"/>
                <a:gridCol w="2593975"/>
                <a:gridCol w="2911475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数据量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耗时（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循环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集合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3500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1039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40120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11382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136015" y="3588385"/>
          <a:ext cx="8166100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240"/>
                <a:gridCol w="1545590"/>
                <a:gridCol w="1664970"/>
                <a:gridCol w="1367790"/>
                <a:gridCol w="154051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数据量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耗时（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循环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批量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zh-CN" altLang="en-US"/>
                        <a:t>线程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合并</a:t>
                      </a:r>
                      <a:r>
                        <a:rPr lang="en-US" altLang="zh-CN"/>
                        <a:t>SQL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369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7335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6569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452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75304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65323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6217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3313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465" y="213995"/>
            <a:ext cx="10554335" cy="59632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/>
              <a:t>5、使用Disruptor的高性能策略YieldingWaitStrategy进行系统内部通信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1600"/>
              <a:t>以毫秒级延迟推送的数据，内部通信耗时基本在1ms以下。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10个消费者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（1）每次生产10条数据，耗时集中在0.5ms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（2）每次生产100条数据，耗时集中在0.3-2ms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10线程下接近90%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1191260" y="1000760"/>
          <a:ext cx="85324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 rowSpan="2">
                  <a:txBody>
                    <a:bodyPr/>
                    <a:p>
                      <a:pPr algn="l">
                        <a:buNone/>
                      </a:pPr>
                      <a:endParaRPr lang="en-US" altLang="zh-CN" sz="1000"/>
                    </a:p>
                  </a:txBody>
                  <a:tcP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单线程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/>
                        <a:t>线程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10μs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 &gt;10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 &gt;10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 &gt;10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 &gt;10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μs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&lt;10,&gt;10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r>
                        <a:rPr lang="zh-CN" altLang="en-US"/>
                        <a:t>0μs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&lt;1,&lt;3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&lt;1,&lt;3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&lt;1,&lt;3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&lt;1,&lt;3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191260" y="1000760"/>
            <a:ext cx="434340" cy="714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91260" y="1010285"/>
            <a:ext cx="916940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1260" y="1339215"/>
            <a:ext cx="336550" cy="375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间隔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1527810" y="1404620"/>
            <a:ext cx="772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耗时</a:t>
            </a:r>
            <a:r>
              <a:rPr lang="en-US" altLang="zh-CN" sz="1000"/>
              <a:t>/ms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1527810" y="1010285"/>
            <a:ext cx="9448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循环次数</a:t>
            </a:r>
            <a:endParaRPr lang="zh-CN" alt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宽屏</PresentationFormat>
  <Paragraphs>391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28</cp:revision>
  <dcterms:created xsi:type="dcterms:W3CDTF">2018-08-10T07:14:00Z</dcterms:created>
  <dcterms:modified xsi:type="dcterms:W3CDTF">2018-08-21T06:56:45Z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