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embeddings/Microsoft_Excel_____1112.xlsx" ContentType="application/haansoftxlsx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embeddings/Microsoft_Excel_____11122.xlsx" ContentType="application/haansoftxlsx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heme/themeOverride3.xml" ContentType="application/vnd.openxmlformats-officedocument.themeOverride+xml"/>
  <Override PartName="/ppt/charts/chart7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8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9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70" r:id="rId2"/>
    <p:sldId id="261" r:id="rId3"/>
    <p:sldId id="271" r:id="rId4"/>
    <p:sldId id="264" r:id="rId5"/>
    <p:sldId id="265" r:id="rId6"/>
    <p:sldId id="272" r:id="rId7"/>
    <p:sldId id="257" r:id="rId8"/>
    <p:sldId id="263" r:id="rId9"/>
    <p:sldId id="262" r:id="rId10"/>
    <p:sldId id="267" r:id="rId11"/>
    <p:sldId id="266" r:id="rId12"/>
    <p:sldId id="268" r:id="rId13"/>
    <p:sldId id="269" r:id="rId14"/>
    <p:sldId id="274" r:id="rId15"/>
    <p:sldId id="275" r:id="rId16"/>
    <p:sldId id="258" r:id="rId17"/>
    <p:sldId id="276" r:id="rId18"/>
    <p:sldId id="281" r:id="rId19"/>
    <p:sldId id="278" r:id="rId20"/>
    <p:sldId id="279" r:id="rId21"/>
    <p:sldId id="280" r:id="rId22"/>
  </p:sldIdLst>
  <p:sldSz cx="9144000" cy="6858000" type="screen4x3"/>
  <p:notesSz cx="6858000" cy="9144000"/>
  <p:embeddedFontLst>
    <p:embeddedFont>
      <p:font typeface="나눔바른고딕" panose="020B0600000101010101" charset="-127"/>
      <p:regular r:id="rId24"/>
      <p:bold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Ebrima" panose="02000000000000000000" pitchFamily="2" charset="0"/>
      <p:regular r:id="rId28"/>
      <p:bold r:id="rId29"/>
    </p:embeddedFont>
    <p:embeddedFont>
      <p:font typeface="Tahoma" panose="020B0604030504040204" pitchFamily="34" charset="0"/>
      <p:regular r:id="rId30"/>
      <p:bold r:id="rId31"/>
    </p:embeddedFont>
    <p:embeddedFont>
      <p:font typeface="나눔고딕" panose="020D0604000000000000" pitchFamily="50" charset="-127"/>
      <p:regular r:id="rId32"/>
      <p:bold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4E3"/>
    <a:srgbClr val="FFC000"/>
    <a:srgbClr val="BE4B48"/>
    <a:srgbClr val="000000"/>
    <a:srgbClr val="2665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02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1920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1112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11122.xlsx"/><Relationship Id="rId1" Type="http://schemas.openxmlformats.org/officeDocument/2006/relationships/themeOverride" Target="../theme/themeOverrid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731725210608788E-2"/>
          <c:y val="0"/>
          <c:w val="0.87727034734055365"/>
          <c:h val="0.6430751972519336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>
                    <a:solidFill>
                      <a:schemeClr val="tx2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Sheet1!$A$2:$A$15</c:f>
              <c:numCache>
                <c:formatCode>General</c:formatCode>
                <c:ptCount val="14"/>
                <c:pt idx="0">
                  <c:v>201805</c:v>
                </c:pt>
                <c:pt idx="1">
                  <c:v>201806</c:v>
                </c:pt>
                <c:pt idx="2">
                  <c:v>201807</c:v>
                </c:pt>
                <c:pt idx="3">
                  <c:v>201808</c:v>
                </c:pt>
                <c:pt idx="4">
                  <c:v>201809</c:v>
                </c:pt>
                <c:pt idx="5">
                  <c:v>201810</c:v>
                </c:pt>
                <c:pt idx="6">
                  <c:v>201811</c:v>
                </c:pt>
                <c:pt idx="7">
                  <c:v>201812</c:v>
                </c:pt>
                <c:pt idx="8">
                  <c:v>201901</c:v>
                </c:pt>
                <c:pt idx="9">
                  <c:v>201902</c:v>
                </c:pt>
                <c:pt idx="10">
                  <c:v>201903</c:v>
                </c:pt>
                <c:pt idx="11">
                  <c:v>201904</c:v>
                </c:pt>
                <c:pt idx="12">
                  <c:v>201905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250</c:v>
                </c:pt>
                <c:pt idx="1">
                  <c:v>100</c:v>
                </c:pt>
                <c:pt idx="2">
                  <c:v>230</c:v>
                </c:pt>
                <c:pt idx="3">
                  <c:v>44</c:v>
                </c:pt>
                <c:pt idx="4">
                  <c:v>200</c:v>
                </c:pt>
                <c:pt idx="5">
                  <c:v>53</c:v>
                </c:pt>
                <c:pt idx="6">
                  <c:v>450</c:v>
                </c:pt>
                <c:pt idx="7">
                  <c:v>21</c:v>
                </c:pt>
                <c:pt idx="8">
                  <c:v>22</c:v>
                </c:pt>
                <c:pt idx="9">
                  <c:v>25</c:v>
                </c:pt>
                <c:pt idx="10">
                  <c:v>147</c:v>
                </c:pt>
                <c:pt idx="11">
                  <c:v>200</c:v>
                </c:pt>
                <c:pt idx="12">
                  <c:v>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CF-4219-8820-A3275713C39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29283328"/>
        <c:axId val="185340288"/>
      </c:lineChart>
      <c:catAx>
        <c:axId val="229283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185340288"/>
        <c:crosses val="autoZero"/>
        <c:auto val="1"/>
        <c:lblAlgn val="ctr"/>
        <c:lblOffset val="100"/>
        <c:noMultiLvlLbl val="0"/>
      </c:catAx>
      <c:valAx>
        <c:axId val="1853402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292833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빈도</c:v>
                </c:pt>
              </c:strCache>
            </c:strRef>
          </c:tx>
          <c:dPt>
            <c:idx val="1"/>
            <c:bubble3D val="0"/>
            <c:explosion val="8"/>
            <c:extLst>
              <c:ext xmlns:c16="http://schemas.microsoft.com/office/drawing/2014/chart" uri="{C3380CC4-5D6E-409C-BE32-E72D297353CC}">
                <c16:uniqueId val="{00000001-9986-4D21-BB3A-8BE09D8A0A23}"/>
              </c:ext>
            </c:extLst>
          </c:dPt>
          <c:dLbls>
            <c:dLbl>
              <c:idx val="0"/>
              <c:layout>
                <c:manualLayout>
                  <c:x val="-0.13298903675021959"/>
                  <c:y val="0.1528362716551236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986-4D21-BB3A-8BE09D8A0A23}"/>
                </c:ext>
              </c:extLst>
            </c:dLbl>
            <c:dLbl>
              <c:idx val="1"/>
              <c:layout>
                <c:manualLayout>
                  <c:x val="4.6629374616540695E-2"/>
                  <c:y val="-0.2017888330321030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986-4D21-BB3A-8BE09D8A0A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1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IT_과학</c:v>
                </c:pt>
                <c:pt idx="1">
                  <c:v>경제</c:v>
                </c:pt>
                <c:pt idx="2">
                  <c:v>지역</c:v>
                </c:pt>
                <c:pt idx="3">
                  <c:v>사회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50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86-4D21-BB3A-8BE09D8A0A2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overlay val="0"/>
      <c:txPr>
        <a:bodyPr/>
        <a:lstStyle/>
        <a:p>
          <a:pPr>
            <a:defRPr sz="1100" b="1">
              <a:latin typeface="나눔고딕" pitchFamily="50" charset="-127"/>
              <a:ea typeface="나눔고딕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731725210608788E-2"/>
          <c:y val="0"/>
          <c:w val="0.87727034734055365"/>
          <c:h val="0.6430751972519336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>
                    <a:solidFill>
                      <a:schemeClr val="tx2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Sheet1!$A$2:$A$15</c:f>
              <c:numCache>
                <c:formatCode>General</c:formatCode>
                <c:ptCount val="14"/>
                <c:pt idx="0">
                  <c:v>201805</c:v>
                </c:pt>
                <c:pt idx="1">
                  <c:v>201806</c:v>
                </c:pt>
                <c:pt idx="2">
                  <c:v>201807</c:v>
                </c:pt>
                <c:pt idx="3">
                  <c:v>201808</c:v>
                </c:pt>
                <c:pt idx="4">
                  <c:v>201809</c:v>
                </c:pt>
                <c:pt idx="5">
                  <c:v>201810</c:v>
                </c:pt>
                <c:pt idx="6">
                  <c:v>201811</c:v>
                </c:pt>
                <c:pt idx="7">
                  <c:v>201812</c:v>
                </c:pt>
                <c:pt idx="8">
                  <c:v>201901</c:v>
                </c:pt>
                <c:pt idx="9">
                  <c:v>201902</c:v>
                </c:pt>
                <c:pt idx="10">
                  <c:v>201903</c:v>
                </c:pt>
                <c:pt idx="11">
                  <c:v>201904</c:v>
                </c:pt>
                <c:pt idx="12">
                  <c:v>201905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250</c:v>
                </c:pt>
                <c:pt idx="1">
                  <c:v>100</c:v>
                </c:pt>
                <c:pt idx="2">
                  <c:v>230</c:v>
                </c:pt>
                <c:pt idx="3">
                  <c:v>44</c:v>
                </c:pt>
                <c:pt idx="4">
                  <c:v>200</c:v>
                </c:pt>
                <c:pt idx="5">
                  <c:v>53</c:v>
                </c:pt>
                <c:pt idx="6">
                  <c:v>450</c:v>
                </c:pt>
                <c:pt idx="7">
                  <c:v>21</c:v>
                </c:pt>
                <c:pt idx="8">
                  <c:v>22</c:v>
                </c:pt>
                <c:pt idx="9">
                  <c:v>25</c:v>
                </c:pt>
                <c:pt idx="10">
                  <c:v>147</c:v>
                </c:pt>
                <c:pt idx="11">
                  <c:v>200</c:v>
                </c:pt>
                <c:pt idx="12">
                  <c:v>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CF-4219-8820-A3275713C39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29283328"/>
        <c:axId val="185340288"/>
      </c:lineChart>
      <c:catAx>
        <c:axId val="229283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185340288"/>
        <c:crosses val="autoZero"/>
        <c:auto val="1"/>
        <c:lblAlgn val="ctr"/>
        <c:lblOffset val="100"/>
        <c:noMultiLvlLbl val="0"/>
      </c:catAx>
      <c:valAx>
        <c:axId val="1853402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292833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빈도</c:v>
                </c:pt>
              </c:strCache>
            </c:strRef>
          </c:tx>
          <c:dPt>
            <c:idx val="1"/>
            <c:bubble3D val="0"/>
            <c:explosion val="8"/>
            <c:extLst>
              <c:ext xmlns:c16="http://schemas.microsoft.com/office/drawing/2014/chart" uri="{C3380CC4-5D6E-409C-BE32-E72D297353CC}">
                <c16:uniqueId val="{00000001-9986-4D21-BB3A-8BE09D8A0A23}"/>
              </c:ext>
            </c:extLst>
          </c:dPt>
          <c:dLbls>
            <c:dLbl>
              <c:idx val="0"/>
              <c:layout>
                <c:manualLayout>
                  <c:x val="-0.13298903675021959"/>
                  <c:y val="0.1528362716551236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986-4D21-BB3A-8BE09D8A0A23}"/>
                </c:ext>
              </c:extLst>
            </c:dLbl>
            <c:dLbl>
              <c:idx val="1"/>
              <c:layout>
                <c:manualLayout>
                  <c:x val="4.6629374616540695E-2"/>
                  <c:y val="-0.2017888330321030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986-4D21-BB3A-8BE09D8A0A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1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IT_과학</c:v>
                </c:pt>
                <c:pt idx="1">
                  <c:v>경제</c:v>
                </c:pt>
                <c:pt idx="2">
                  <c:v>지역</c:v>
                </c:pt>
                <c:pt idx="3">
                  <c:v>사회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50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86-4D21-BB3A-8BE09D8A0A2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overlay val="0"/>
      <c:txPr>
        <a:bodyPr/>
        <a:lstStyle/>
        <a:p>
          <a:pPr>
            <a:defRPr sz="1100" b="1">
              <a:latin typeface="나눔고딕" pitchFamily="50" charset="-127"/>
              <a:ea typeface="나눔고딕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731725210608788E-2"/>
          <c:y val="0"/>
          <c:w val="0.87727034734055365"/>
          <c:h val="0.6430751972519336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>
                    <a:solidFill>
                      <a:schemeClr val="tx2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Sheet1!$A$2:$A$14</c:f>
              <c:numCache>
                <c:formatCode>General</c:formatCode>
                <c:ptCount val="13"/>
                <c:pt idx="0">
                  <c:v>201805</c:v>
                </c:pt>
                <c:pt idx="1">
                  <c:v>201806</c:v>
                </c:pt>
                <c:pt idx="2">
                  <c:v>201807</c:v>
                </c:pt>
                <c:pt idx="3">
                  <c:v>201808</c:v>
                </c:pt>
                <c:pt idx="4">
                  <c:v>201809</c:v>
                </c:pt>
                <c:pt idx="5">
                  <c:v>201810</c:v>
                </c:pt>
                <c:pt idx="6">
                  <c:v>201811</c:v>
                </c:pt>
                <c:pt idx="7">
                  <c:v>201812</c:v>
                </c:pt>
                <c:pt idx="8">
                  <c:v>201901</c:v>
                </c:pt>
                <c:pt idx="9">
                  <c:v>201902</c:v>
                </c:pt>
                <c:pt idx="10">
                  <c:v>201903</c:v>
                </c:pt>
                <c:pt idx="11">
                  <c:v>201904</c:v>
                </c:pt>
                <c:pt idx="12">
                  <c:v>201905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250</c:v>
                </c:pt>
                <c:pt idx="1">
                  <c:v>100</c:v>
                </c:pt>
                <c:pt idx="2">
                  <c:v>230</c:v>
                </c:pt>
                <c:pt idx="3">
                  <c:v>44</c:v>
                </c:pt>
                <c:pt idx="4">
                  <c:v>200</c:v>
                </c:pt>
                <c:pt idx="5">
                  <c:v>53</c:v>
                </c:pt>
                <c:pt idx="6">
                  <c:v>450</c:v>
                </c:pt>
                <c:pt idx="7">
                  <c:v>21</c:v>
                </c:pt>
                <c:pt idx="8">
                  <c:v>22</c:v>
                </c:pt>
                <c:pt idx="9">
                  <c:v>25</c:v>
                </c:pt>
                <c:pt idx="10">
                  <c:v>147</c:v>
                </c:pt>
                <c:pt idx="11">
                  <c:v>200</c:v>
                </c:pt>
                <c:pt idx="12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68-4F50-BDFB-3452BEE89B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1">
                    <a:solidFill>
                      <a:srgbClr val="BE4B48"/>
                    </a:solidFill>
                    <a:ea typeface="나눔고딕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Sheet1!$A$2:$A$14</c:f>
              <c:numCache>
                <c:formatCode>General</c:formatCode>
                <c:ptCount val="13"/>
                <c:pt idx="0">
                  <c:v>201805</c:v>
                </c:pt>
                <c:pt idx="1">
                  <c:v>201806</c:v>
                </c:pt>
                <c:pt idx="2">
                  <c:v>201807</c:v>
                </c:pt>
                <c:pt idx="3">
                  <c:v>201808</c:v>
                </c:pt>
                <c:pt idx="4">
                  <c:v>201809</c:v>
                </c:pt>
                <c:pt idx="5">
                  <c:v>201810</c:v>
                </c:pt>
                <c:pt idx="6">
                  <c:v>201811</c:v>
                </c:pt>
                <c:pt idx="7">
                  <c:v>201812</c:v>
                </c:pt>
                <c:pt idx="8">
                  <c:v>201901</c:v>
                </c:pt>
                <c:pt idx="9">
                  <c:v>201902</c:v>
                </c:pt>
                <c:pt idx="10">
                  <c:v>201903</c:v>
                </c:pt>
                <c:pt idx="11">
                  <c:v>201904</c:v>
                </c:pt>
                <c:pt idx="12">
                  <c:v>201905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130</c:v>
                </c:pt>
                <c:pt idx="1">
                  <c:v>140</c:v>
                </c:pt>
                <c:pt idx="2">
                  <c:v>150</c:v>
                </c:pt>
                <c:pt idx="3">
                  <c:v>170</c:v>
                </c:pt>
                <c:pt idx="4">
                  <c:v>130</c:v>
                </c:pt>
                <c:pt idx="5">
                  <c:v>132</c:v>
                </c:pt>
                <c:pt idx="6">
                  <c:v>180</c:v>
                </c:pt>
                <c:pt idx="7">
                  <c:v>300</c:v>
                </c:pt>
                <c:pt idx="8">
                  <c:v>320</c:v>
                </c:pt>
                <c:pt idx="9">
                  <c:v>23</c:v>
                </c:pt>
                <c:pt idx="10">
                  <c:v>20</c:v>
                </c:pt>
                <c:pt idx="11">
                  <c:v>25</c:v>
                </c:pt>
                <c:pt idx="12">
                  <c:v>170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68-4F50-BDFB-3452BEE89B1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29283328"/>
        <c:axId val="185340288"/>
      </c:lineChart>
      <c:catAx>
        <c:axId val="229283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185340288"/>
        <c:crosses val="autoZero"/>
        <c:auto val="1"/>
        <c:lblAlgn val="ctr"/>
        <c:lblOffset val="100"/>
        <c:noMultiLvlLbl val="0"/>
      </c:catAx>
      <c:valAx>
        <c:axId val="1853402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292833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빈도</c:v>
                </c:pt>
              </c:strCache>
            </c:strRef>
          </c:tx>
          <c:dPt>
            <c:idx val="1"/>
            <c:bubble3D val="0"/>
            <c:explosion val="8"/>
            <c:extLst>
              <c:ext xmlns:c16="http://schemas.microsoft.com/office/drawing/2014/chart" uri="{C3380CC4-5D6E-409C-BE32-E72D297353CC}">
                <c16:uniqueId val="{00000001-A695-415D-93DA-D9592E344A97}"/>
              </c:ext>
            </c:extLst>
          </c:dPt>
          <c:dLbls>
            <c:dLbl>
              <c:idx val="0"/>
              <c:layout>
                <c:manualLayout>
                  <c:x val="-0.13298903675021959"/>
                  <c:y val="0.1528362716551236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695-415D-93DA-D9592E344A97}"/>
                </c:ext>
              </c:extLst>
            </c:dLbl>
            <c:dLbl>
              <c:idx val="1"/>
              <c:layout>
                <c:manualLayout>
                  <c:x val="4.6629374616540695E-2"/>
                  <c:y val="-0.2017888330321030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695-415D-93DA-D9592E344A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1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IT_과학</c:v>
                </c:pt>
                <c:pt idx="1">
                  <c:v>경제</c:v>
                </c:pt>
                <c:pt idx="2">
                  <c:v>지역</c:v>
                </c:pt>
                <c:pt idx="3">
                  <c:v>사회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50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695-415D-93DA-D9592E344A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IT_과학</c:v>
                </c:pt>
                <c:pt idx="1">
                  <c:v>경제</c:v>
                </c:pt>
                <c:pt idx="2">
                  <c:v>지역</c:v>
                </c:pt>
                <c:pt idx="3">
                  <c:v>사회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20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95-415D-93DA-D9592E344A9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overlay val="0"/>
      <c:txPr>
        <a:bodyPr/>
        <a:lstStyle/>
        <a:p>
          <a:pPr>
            <a:defRPr sz="1100" b="1">
              <a:latin typeface="나눔고딕" pitchFamily="50" charset="-127"/>
              <a:ea typeface="나눔고딕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열2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CFAC-4EEF-B2BA-DB782BA24A39}"/>
              </c:ext>
            </c:extLst>
          </c:dPt>
          <c:dPt>
            <c:idx val="1"/>
            <c:bubble3D val="0"/>
            <c:explosion val="8"/>
            <c:spPr>
              <a:solidFill>
                <a:schemeClr val="accent4">
                  <a:shade val="86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FAC-4EEF-B2BA-DB782BA24A39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B81-4C8B-96F4-037AC089A838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B81-4C8B-96F4-037AC089A838}"/>
              </c:ext>
            </c:extLst>
          </c:dPt>
          <c:dLbls>
            <c:dLbl>
              <c:idx val="0"/>
              <c:layout>
                <c:manualLayout>
                  <c:x val="-0.13298903675021959"/>
                  <c:y val="0.1528362716551236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FAC-4EEF-B2BA-DB782BA24A39}"/>
                </c:ext>
              </c:extLst>
            </c:dLbl>
            <c:dLbl>
              <c:idx val="1"/>
              <c:layout>
                <c:manualLayout>
                  <c:x val="4.6629374616540695E-2"/>
                  <c:y val="-0.2017888330321030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FAC-4EEF-B2BA-DB782BA24A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IT_과학</c:v>
                </c:pt>
                <c:pt idx="1">
                  <c:v>경제</c:v>
                </c:pt>
                <c:pt idx="2">
                  <c:v>문화</c:v>
                </c:pt>
                <c:pt idx="3">
                  <c:v>사회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20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AC-4EEF-B2BA-DB782BA24A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B81-4C8B-96F4-037AC089A838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B81-4C8B-96F4-037AC089A838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B81-4C8B-96F4-037AC089A838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B81-4C8B-96F4-037AC089A83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IT_과학</c:v>
                </c:pt>
                <c:pt idx="1">
                  <c:v>경제</c:v>
                </c:pt>
                <c:pt idx="2">
                  <c:v>문화</c:v>
                </c:pt>
                <c:pt idx="3">
                  <c:v>사회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4-CFAC-4EEF-B2BA-DB782BA24A3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201805</c:v>
                </c:pt>
                <c:pt idx="1">
                  <c:v>201806</c:v>
                </c:pt>
                <c:pt idx="2">
                  <c:v>201807</c:v>
                </c:pt>
                <c:pt idx="3">
                  <c:v>201808</c:v>
                </c:pt>
                <c:pt idx="4">
                  <c:v>201809</c:v>
                </c:pt>
                <c:pt idx="5">
                  <c:v>201810</c:v>
                </c:pt>
                <c:pt idx="6">
                  <c:v>201811</c:v>
                </c:pt>
                <c:pt idx="7">
                  <c:v>201812</c:v>
                </c:pt>
                <c:pt idx="8">
                  <c:v>201901</c:v>
                </c:pt>
                <c:pt idx="9">
                  <c:v>201902</c:v>
                </c:pt>
                <c:pt idx="10">
                  <c:v>201903</c:v>
                </c:pt>
                <c:pt idx="11">
                  <c:v>201904</c:v>
                </c:pt>
                <c:pt idx="12">
                  <c:v>201905</c:v>
                </c:pt>
                <c:pt idx="13">
                  <c:v>201906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7</c:v>
                </c:pt>
                <c:pt idx="1">
                  <c:v>6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19</c:v>
                </c:pt>
                <c:pt idx="6">
                  <c:v>26</c:v>
                </c:pt>
                <c:pt idx="7">
                  <c:v>30</c:v>
                </c:pt>
                <c:pt idx="8">
                  <c:v>18</c:v>
                </c:pt>
                <c:pt idx="9">
                  <c:v>6</c:v>
                </c:pt>
                <c:pt idx="10">
                  <c:v>10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EB-4C2D-A509-83CB24B1B7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0849848"/>
        <c:axId val="620850504"/>
      </c:lineChart>
      <c:catAx>
        <c:axId val="620849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0850504"/>
        <c:crosses val="autoZero"/>
        <c:auto val="1"/>
        <c:lblAlgn val="ctr"/>
        <c:lblOffset val="100"/>
        <c:noMultiLvlLbl val="0"/>
      </c:catAx>
      <c:valAx>
        <c:axId val="6208505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0849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81090628548532"/>
          <c:y val="2.8963474211678924E-2"/>
          <c:w val="0.87727034734055365"/>
          <c:h val="0.6430751972519336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lt1"/>
            </a:solidFill>
            <a:ln w="25400" cap="flat" cmpd="sng" algn="ctr">
              <a:solidFill>
                <a:schemeClr val="accent5"/>
              </a:solidFill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700" b="1">
                    <a:solidFill>
                      <a:schemeClr val="accent5">
                        <a:lumMod val="75000"/>
                      </a:schemeClr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조선일보</c:v>
                </c:pt>
                <c:pt idx="1">
                  <c:v>매일경제</c:v>
                </c:pt>
                <c:pt idx="2">
                  <c:v>한겨레</c:v>
                </c:pt>
                <c:pt idx="3">
                  <c:v>경향신문</c:v>
                </c:pt>
                <c:pt idx="4">
                  <c:v>중앙일보</c:v>
                </c:pt>
                <c:pt idx="5">
                  <c:v>전자신문</c:v>
                </c:pt>
                <c:pt idx="6">
                  <c:v>한국일보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</c:v>
                </c:pt>
                <c:pt idx="1">
                  <c:v>8</c:v>
                </c:pt>
                <c:pt idx="2">
                  <c:v>12</c:v>
                </c:pt>
                <c:pt idx="3">
                  <c:v>14</c:v>
                </c:pt>
                <c:pt idx="4">
                  <c:v>15</c:v>
                </c:pt>
                <c:pt idx="5">
                  <c:v>18</c:v>
                </c:pt>
                <c:pt idx="6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68-4F50-BDFB-3452BEE89B1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29283328"/>
        <c:axId val="185340288"/>
      </c:barChart>
      <c:catAx>
        <c:axId val="229283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600" b="1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185340288"/>
        <c:crosses val="autoZero"/>
        <c:auto val="1"/>
        <c:lblAlgn val="ctr"/>
        <c:lblOffset val="100"/>
        <c:noMultiLvlLbl val="0"/>
      </c:catAx>
      <c:valAx>
        <c:axId val="1853402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928332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1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>
  <cs:dataPoint3D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1">
      <a:schemeClr val="dk1"/>
    </cs:effectRef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1">
      <a:schemeClr val="dk1"/>
    </cs:effectRef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6E77C-80C3-4B06-A0DF-B8374AEBFB75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27CD5-2E10-4465-93E4-93FA76D07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350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120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토픽별</a:t>
            </a:r>
            <a:r>
              <a:rPr lang="ko-KR" altLang="en-US" sz="120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대표 기사를 추출해 중복 기사를 제거한다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120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대표 기사 빈도를 </a:t>
            </a:r>
            <a:r>
              <a:rPr lang="ko-KR" altLang="en-US" sz="120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시간순으로</a:t>
            </a:r>
            <a:r>
              <a:rPr lang="ko-KR" altLang="en-US" sz="120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출력해 기사 중요도를 제공한다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sz="120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검색어</a:t>
            </a:r>
            <a:r>
              <a:rPr lang="ko-KR" altLang="en-US" sz="120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추가를 통해 기업</a:t>
            </a:r>
            <a:r>
              <a:rPr lang="en-US" altLang="ko-KR" sz="120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vs</a:t>
            </a:r>
            <a:r>
              <a:rPr lang="ko-KR" altLang="en-US" sz="120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기업 뉴스 </a:t>
            </a:r>
            <a:r>
              <a:rPr lang="ko-KR" altLang="en-US" sz="120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트렌트</a:t>
            </a:r>
            <a:r>
              <a:rPr lang="ko-KR" altLang="en-US" sz="120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시각화를 제공한다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27CD5-2E10-4465-93E4-93FA76D0773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09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120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토픽별</a:t>
            </a:r>
            <a:r>
              <a:rPr lang="ko-KR" altLang="en-US" sz="120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대표 기사를 추출해 중복 기사를 제거한다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120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대표 기사 빈도를 </a:t>
            </a:r>
            <a:r>
              <a:rPr lang="ko-KR" altLang="en-US" sz="120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시간순으로</a:t>
            </a:r>
            <a:r>
              <a:rPr lang="ko-KR" altLang="en-US" sz="120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출력해 기사 중요도를 제공한다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sz="120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검색어</a:t>
            </a:r>
            <a:r>
              <a:rPr lang="ko-KR" altLang="en-US" sz="120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추가를 통해 기업</a:t>
            </a:r>
            <a:r>
              <a:rPr lang="en-US" altLang="ko-KR" sz="120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vs</a:t>
            </a:r>
            <a:r>
              <a:rPr lang="ko-KR" altLang="en-US" sz="120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기업 뉴스 </a:t>
            </a:r>
            <a:r>
              <a:rPr lang="ko-KR" altLang="en-US" sz="120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트렌트</a:t>
            </a:r>
            <a:r>
              <a:rPr lang="ko-KR" altLang="en-US" sz="120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시각화를 제공한다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27CD5-2E10-4465-93E4-93FA76D0773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099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카테고리 </a:t>
            </a:r>
            <a:r>
              <a:rPr lang="en-US" altLang="ko-KR" dirty="0"/>
              <a:t>– </a:t>
            </a:r>
            <a:r>
              <a:rPr lang="ko-KR" altLang="en-US" dirty="0" err="1"/>
              <a:t>미래에셋대우</a:t>
            </a:r>
            <a:r>
              <a:rPr lang="ko-KR" altLang="en-US" dirty="0"/>
              <a:t> 카테고리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27CD5-2E10-4465-93E4-93FA76D0773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63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27CD5-2E10-4465-93E4-93FA76D0773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7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1670-F461-439B-80A8-73E60F08D40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551C-0976-4D05-951C-9E4A1B5F3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05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1670-F461-439B-80A8-73E60F08D40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551C-0976-4D05-951C-9E4A1B5F3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7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1670-F461-439B-80A8-73E60F08D40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551C-0976-4D05-951C-9E4A1B5F3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1670-F461-439B-80A8-73E60F08D40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551C-0976-4D05-951C-9E4A1B5F3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32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1670-F461-439B-80A8-73E60F08D40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551C-0976-4D05-951C-9E4A1B5F3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1670-F461-439B-80A8-73E60F08D40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551C-0976-4D05-951C-9E4A1B5F3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60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1670-F461-439B-80A8-73E60F08D40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551C-0976-4D05-951C-9E4A1B5F3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29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1670-F461-439B-80A8-73E60F08D40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551C-0976-4D05-951C-9E4A1B5F3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43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1670-F461-439B-80A8-73E60F08D40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551C-0976-4D05-951C-9E4A1B5F3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45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1670-F461-439B-80A8-73E60F08D40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551C-0976-4D05-951C-9E4A1B5F3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45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1670-F461-439B-80A8-73E60F08D40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551C-0976-4D05-951C-9E4A1B5F3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52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01670-F461-439B-80A8-73E60F08D40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7551C-0976-4D05-951C-9E4A1B5F3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51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slide" Target="slide8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slide" Target="slide9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8F58C2-9C4C-499E-93DC-1B329159460A}"/>
              </a:ext>
            </a:extLst>
          </p:cNvPr>
          <p:cNvSpPr txBox="1"/>
          <p:nvPr/>
        </p:nvSpPr>
        <p:spPr>
          <a:xfrm>
            <a:off x="3005286" y="2733445"/>
            <a:ext cx="3133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7200" dirty="0" err="1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뉴</a:t>
            </a:r>
            <a:r>
              <a:rPr lang="ko-KR" altLang="en-US" sz="7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</a:t>
            </a:r>
            <a:r>
              <a:rPr lang="ko-KR" altLang="en-US" sz="7200" dirty="0" err="1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</a:t>
            </a:r>
            <a:endParaRPr lang="ko-KR" altLang="en-US" sz="7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BCEFFC-3A86-4878-A448-7F71B7A4FD19}"/>
              </a:ext>
            </a:extLst>
          </p:cNvPr>
          <p:cNvSpPr txBox="1"/>
          <p:nvPr/>
        </p:nvSpPr>
        <p:spPr>
          <a:xfrm>
            <a:off x="3056664" y="3789040"/>
            <a:ext cx="3133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뉴스   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 </a:t>
            </a:r>
            <a:r>
              <a:rPr lang="ko-KR" altLang="en-US" sz="32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트렌드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EF525-11DA-4DFA-A0D8-B220249BA884}"/>
              </a:ext>
            </a:extLst>
          </p:cNvPr>
          <p:cNvSpPr txBox="1"/>
          <p:nvPr/>
        </p:nvSpPr>
        <p:spPr>
          <a:xfrm>
            <a:off x="1691680" y="2260662"/>
            <a:ext cx="583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tx1">
                    <a:lumMod val="95000"/>
                    <a:lumOff val="5000"/>
                    <a:alpha val="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뉴스기사 자동분류 및 비교 서비스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95255F-3376-4295-BEDE-9FF0CEED46CB}"/>
              </a:ext>
            </a:extLst>
          </p:cNvPr>
          <p:cNvSpPr/>
          <p:nvPr/>
        </p:nvSpPr>
        <p:spPr>
          <a:xfrm>
            <a:off x="2771800" y="2629637"/>
            <a:ext cx="3600400" cy="185466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D9706F8A-2DDA-49D1-97C1-699A23C59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1400"/>
            <a:ext cx="9144000" cy="532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8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hlinkClick r:id="rId2" action="ppaction://hlinksldjump"/>
            <a:extLst>
              <a:ext uri="{FF2B5EF4-FFF2-40B4-BE49-F238E27FC236}">
                <a16:creationId xmlns:a16="http://schemas.microsoft.com/office/drawing/2014/main" id="{09429F20-CB29-46BB-B267-F8DA6DA855E3}"/>
              </a:ext>
            </a:extLst>
          </p:cNvPr>
          <p:cNvSpPr/>
          <p:nvPr/>
        </p:nvSpPr>
        <p:spPr>
          <a:xfrm>
            <a:off x="397" y="1141516"/>
            <a:ext cx="9143603" cy="778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560BD2-EA99-4AC3-8696-DD0674622BD7}"/>
              </a:ext>
            </a:extLst>
          </p:cNvPr>
          <p:cNvSpPr/>
          <p:nvPr/>
        </p:nvSpPr>
        <p:spPr>
          <a:xfrm>
            <a:off x="4769773" y="2275710"/>
            <a:ext cx="4194715" cy="3957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4391EA-F888-4740-B35A-3E01AD9D8F0B}"/>
              </a:ext>
            </a:extLst>
          </p:cNvPr>
          <p:cNvSpPr/>
          <p:nvPr/>
        </p:nvSpPr>
        <p:spPr>
          <a:xfrm>
            <a:off x="197768" y="2275711"/>
            <a:ext cx="4176459" cy="3957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"/>
            <a:ext cx="9144000" cy="11247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20072" y="642174"/>
            <a:ext cx="80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Home</a:t>
            </a:r>
            <a:endParaRPr lang="ko-KR" altLang="en-US" sz="16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00192" y="640477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Category</a:t>
            </a:r>
            <a:endParaRPr lang="ko-KR" altLang="en-US" sz="1600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54475" y="640477"/>
            <a:ext cx="80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Topic</a:t>
            </a:r>
            <a:endParaRPr lang="ko-KR" altLang="en-US" sz="1600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37812" y="1268760"/>
            <a:ext cx="115342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검색어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0" y="1124745"/>
            <a:ext cx="4572000" cy="80527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572000" y="1124745"/>
            <a:ext cx="4572000" cy="80527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505222" y="1465039"/>
            <a:ext cx="155460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미래에셋대우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44008" y="1268760"/>
            <a:ext cx="115342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키워드 추가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65564" y="2418566"/>
            <a:ext cx="3810892" cy="28469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미래에셋대우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기사 빈도 </a:t>
            </a: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시계열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그래프</a:t>
            </a:r>
          </a:p>
        </p:txBody>
      </p:sp>
      <p:graphicFrame>
        <p:nvGraphicFramePr>
          <p:cNvPr id="49" name="차트 48"/>
          <p:cNvGraphicFramePr/>
          <p:nvPr/>
        </p:nvGraphicFramePr>
        <p:xfrm>
          <a:off x="4769768" y="2923783"/>
          <a:ext cx="4176464" cy="3309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73076" y="2418566"/>
            <a:ext cx="3810892" cy="28469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미래에셋대우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기사 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Category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분포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D61171C-6D55-403C-9394-09DA48D81F21}"/>
              </a:ext>
            </a:extLst>
          </p:cNvPr>
          <p:cNvGrpSpPr/>
          <p:nvPr/>
        </p:nvGrpSpPr>
        <p:grpSpPr>
          <a:xfrm>
            <a:off x="179512" y="266395"/>
            <a:ext cx="1313373" cy="1146381"/>
            <a:chOff x="210716" y="318485"/>
            <a:chExt cx="1313373" cy="1146381"/>
          </a:xfrm>
        </p:grpSpPr>
        <p:sp>
          <p:nvSpPr>
            <p:cNvPr id="29" name="AutoShape 6" descr="laptop tehnologie Obiect gadget marca proiecta multimedia calculator personal dispozitiv electronic hardware-ul computerului Hardware-ul computerului personal">
              <a:extLst>
                <a:ext uri="{FF2B5EF4-FFF2-40B4-BE49-F238E27FC236}">
                  <a16:creationId xmlns:a16="http://schemas.microsoft.com/office/drawing/2014/main" id="{305583E6-0516-4DA5-AC79-A2A58EFFC9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0675" y="1160065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143CDBB-1321-4F8F-9F95-D302AEE3C23F}"/>
                </a:ext>
              </a:extLst>
            </p:cNvPr>
            <p:cNvGrpSpPr/>
            <p:nvPr/>
          </p:nvGrpSpPr>
          <p:grpSpPr>
            <a:xfrm>
              <a:off x="210716" y="318485"/>
              <a:ext cx="1313373" cy="806259"/>
              <a:chOff x="168275" y="191238"/>
              <a:chExt cx="1313373" cy="806259"/>
            </a:xfrm>
          </p:grpSpPr>
          <p:sp>
            <p:nvSpPr>
              <p:cNvPr id="35" name="AutoShape 4" descr="laptop tehnologie Obiect gadget marca proiecta multimedia calculator personal dispozitiv electronic hardware-ul computerului Hardware-ul computerului personal">
                <a:extLst>
                  <a:ext uri="{FF2B5EF4-FFF2-40B4-BE49-F238E27FC236}">
                    <a16:creationId xmlns:a16="http://schemas.microsoft.com/office/drawing/2014/main" id="{22B78B6F-26CF-4DA8-A8C3-DE3AF6096FE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275" y="692696"/>
                <a:ext cx="304800" cy="304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785F20C7-5201-4854-B0EC-6A276C53EE2E}"/>
                  </a:ext>
                </a:extLst>
              </p:cNvPr>
              <p:cNvGrpSpPr/>
              <p:nvPr/>
            </p:nvGrpSpPr>
            <p:grpSpPr>
              <a:xfrm>
                <a:off x="327213" y="191238"/>
                <a:ext cx="1154435" cy="674845"/>
                <a:chOff x="362518" y="257654"/>
                <a:chExt cx="1154435" cy="67484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8037EB5-1080-470C-8B0B-8DD6191C98D4}"/>
                    </a:ext>
                  </a:extLst>
                </p:cNvPr>
                <p:cNvSpPr txBox="1"/>
                <p:nvPr/>
              </p:nvSpPr>
              <p:spPr>
                <a:xfrm>
                  <a:off x="452608" y="345349"/>
                  <a:ext cx="1064345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>
                      <a:solidFill>
                        <a:schemeClr val="bg1"/>
                      </a:solidFill>
                      <a:latin typeface="Ebrima" pitchFamily="2" charset="0"/>
                      <a:ea typeface="Ebrima" pitchFamily="2" charset="0"/>
                      <a:cs typeface="Ebrima" pitchFamily="2" charset="0"/>
                    </a:rPr>
                    <a:t>New</a:t>
                  </a:r>
                </a:p>
                <a:p>
                  <a:r>
                    <a:rPr lang="en-US" altLang="ko-KR" sz="1400" b="1" spc="600" dirty="0">
                      <a:solidFill>
                        <a:schemeClr val="bg1"/>
                      </a:solidFill>
                      <a:latin typeface="Ebrima" pitchFamily="2" charset="0"/>
                      <a:cs typeface="Ebrima" pitchFamily="2" charset="0"/>
                    </a:rPr>
                    <a:t>Bit</a:t>
                  </a:r>
                  <a:endParaRPr lang="ko-KR" altLang="en-US" sz="1400" b="1" spc="600" dirty="0">
                    <a:solidFill>
                      <a:schemeClr val="bg1"/>
                    </a:solidFill>
                    <a:latin typeface="Ebrima" pitchFamily="2" charset="0"/>
                    <a:cs typeface="Ebrima" pitchFamily="2" charset="0"/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4A1FCEE5-D024-486D-9BDC-1BFDC589555C}"/>
                    </a:ext>
                  </a:extLst>
                </p:cNvPr>
                <p:cNvSpPr/>
                <p:nvPr/>
              </p:nvSpPr>
              <p:spPr>
                <a:xfrm>
                  <a:off x="362518" y="257654"/>
                  <a:ext cx="691825" cy="674845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C31084B-B444-4A89-AEEA-1B072E2C0B32}"/>
                </a:ext>
              </a:extLst>
            </p:cNvPr>
            <p:cNvSpPr/>
            <p:nvPr/>
          </p:nvSpPr>
          <p:spPr>
            <a:xfrm>
              <a:off x="430614" y="379445"/>
              <a:ext cx="691825" cy="6748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7" name="차트 46">
            <a:extLst>
              <a:ext uri="{FF2B5EF4-FFF2-40B4-BE49-F238E27FC236}">
                <a16:creationId xmlns:a16="http://schemas.microsoft.com/office/drawing/2014/main" id="{F1EBA793-A515-4059-9FD5-7EE6EE15BFEC}"/>
              </a:ext>
            </a:extLst>
          </p:cNvPr>
          <p:cNvGraphicFramePr/>
          <p:nvPr/>
        </p:nvGraphicFramePr>
        <p:xfrm>
          <a:off x="484313" y="3139806"/>
          <a:ext cx="3458646" cy="2825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F484D4AD-B574-437A-B6FC-248B80A36D7C}"/>
              </a:ext>
            </a:extLst>
          </p:cNvPr>
          <p:cNvSpPr txBox="1"/>
          <p:nvPr/>
        </p:nvSpPr>
        <p:spPr>
          <a:xfrm>
            <a:off x="6099866" y="1465039"/>
            <a:ext cx="155460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현대증권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A94027E-2FF6-4FA6-BB49-EF6B85200913}"/>
              </a:ext>
            </a:extLst>
          </p:cNvPr>
          <p:cNvGrpSpPr/>
          <p:nvPr/>
        </p:nvGrpSpPr>
        <p:grpSpPr>
          <a:xfrm>
            <a:off x="3942366" y="2418566"/>
            <a:ext cx="244483" cy="45719"/>
            <a:chOff x="1691680" y="2256583"/>
            <a:chExt cx="244483" cy="4571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24C06566-F76F-4497-B17A-924045689728}"/>
                </a:ext>
              </a:extLst>
            </p:cNvPr>
            <p:cNvSpPr/>
            <p:nvPr/>
          </p:nvSpPr>
          <p:spPr>
            <a:xfrm>
              <a:off x="1691680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440020E-7A9B-4AE8-9EBC-98A262929AF7}"/>
                </a:ext>
              </a:extLst>
            </p:cNvPr>
            <p:cNvSpPr/>
            <p:nvPr/>
          </p:nvSpPr>
          <p:spPr>
            <a:xfrm>
              <a:off x="1791062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6DC5E254-322F-49A8-B307-401EBD1F9BF1}"/>
                </a:ext>
              </a:extLst>
            </p:cNvPr>
            <p:cNvSpPr/>
            <p:nvPr/>
          </p:nvSpPr>
          <p:spPr>
            <a:xfrm>
              <a:off x="1890444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581AC96-F3E5-4B38-84A8-93AC4AB86808}"/>
              </a:ext>
            </a:extLst>
          </p:cNvPr>
          <p:cNvGrpSpPr/>
          <p:nvPr/>
        </p:nvGrpSpPr>
        <p:grpSpPr>
          <a:xfrm>
            <a:off x="8575988" y="2418566"/>
            <a:ext cx="244483" cy="45719"/>
            <a:chOff x="1691680" y="2256583"/>
            <a:chExt cx="244483" cy="4571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6B7BAE4-2D71-4150-8131-76F0F27E06C0}"/>
                </a:ext>
              </a:extLst>
            </p:cNvPr>
            <p:cNvSpPr/>
            <p:nvPr/>
          </p:nvSpPr>
          <p:spPr>
            <a:xfrm>
              <a:off x="1691680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D553CEC-4E62-4387-B31E-D7847F7B07E2}"/>
                </a:ext>
              </a:extLst>
            </p:cNvPr>
            <p:cNvSpPr/>
            <p:nvPr/>
          </p:nvSpPr>
          <p:spPr>
            <a:xfrm>
              <a:off x="1791062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2F8F53D-64C0-4FFD-9F2A-A0AD649CEB74}"/>
                </a:ext>
              </a:extLst>
            </p:cNvPr>
            <p:cNvSpPr/>
            <p:nvPr/>
          </p:nvSpPr>
          <p:spPr>
            <a:xfrm>
              <a:off x="1890444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0802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09429F20-CB29-46BB-B267-F8DA6DA855E3}"/>
              </a:ext>
            </a:extLst>
          </p:cNvPr>
          <p:cNvSpPr/>
          <p:nvPr/>
        </p:nvSpPr>
        <p:spPr>
          <a:xfrm>
            <a:off x="397" y="1141516"/>
            <a:ext cx="9143603" cy="778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"/>
            <a:ext cx="9144000" cy="11247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654475" y="640477"/>
            <a:ext cx="80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Topic</a:t>
            </a:r>
            <a:endParaRPr lang="ko-KR" altLang="en-US" sz="1600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37812" y="1268760"/>
            <a:ext cx="115342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검색어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0" y="1124745"/>
            <a:ext cx="4572000" cy="80527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572000" y="1124745"/>
            <a:ext cx="4572000" cy="80527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505222" y="1465039"/>
            <a:ext cx="155460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미래에셋대우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44008" y="1268760"/>
            <a:ext cx="115342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키워드 추가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D61171C-6D55-403C-9394-09DA48D81F21}"/>
              </a:ext>
            </a:extLst>
          </p:cNvPr>
          <p:cNvGrpSpPr/>
          <p:nvPr/>
        </p:nvGrpSpPr>
        <p:grpSpPr>
          <a:xfrm>
            <a:off x="179512" y="266395"/>
            <a:ext cx="1313373" cy="1146381"/>
            <a:chOff x="210716" y="318485"/>
            <a:chExt cx="1313373" cy="1146381"/>
          </a:xfrm>
        </p:grpSpPr>
        <p:sp>
          <p:nvSpPr>
            <p:cNvPr id="29" name="AutoShape 6" descr="laptop tehnologie Obiect gadget marca proiecta multimedia calculator personal dispozitiv electronic hardware-ul computerului Hardware-ul computerului personal">
              <a:extLst>
                <a:ext uri="{FF2B5EF4-FFF2-40B4-BE49-F238E27FC236}">
                  <a16:creationId xmlns:a16="http://schemas.microsoft.com/office/drawing/2014/main" id="{305583E6-0516-4DA5-AC79-A2A58EFFC9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0675" y="1160065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143CDBB-1321-4F8F-9F95-D302AEE3C23F}"/>
                </a:ext>
              </a:extLst>
            </p:cNvPr>
            <p:cNvGrpSpPr/>
            <p:nvPr/>
          </p:nvGrpSpPr>
          <p:grpSpPr>
            <a:xfrm>
              <a:off x="210716" y="318485"/>
              <a:ext cx="1313373" cy="806259"/>
              <a:chOff x="168275" y="191238"/>
              <a:chExt cx="1313373" cy="806259"/>
            </a:xfrm>
          </p:grpSpPr>
          <p:sp>
            <p:nvSpPr>
              <p:cNvPr id="35" name="AutoShape 4" descr="laptop tehnologie Obiect gadget marca proiecta multimedia calculator personal dispozitiv electronic hardware-ul computerului Hardware-ul computerului personal">
                <a:extLst>
                  <a:ext uri="{FF2B5EF4-FFF2-40B4-BE49-F238E27FC236}">
                    <a16:creationId xmlns:a16="http://schemas.microsoft.com/office/drawing/2014/main" id="{22B78B6F-26CF-4DA8-A8C3-DE3AF6096FE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275" y="692696"/>
                <a:ext cx="304800" cy="304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785F20C7-5201-4854-B0EC-6A276C53EE2E}"/>
                  </a:ext>
                </a:extLst>
              </p:cNvPr>
              <p:cNvGrpSpPr/>
              <p:nvPr/>
            </p:nvGrpSpPr>
            <p:grpSpPr>
              <a:xfrm>
                <a:off x="327213" y="191238"/>
                <a:ext cx="1154435" cy="674845"/>
                <a:chOff x="362518" y="257654"/>
                <a:chExt cx="1154435" cy="67484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8037EB5-1080-470C-8B0B-8DD6191C98D4}"/>
                    </a:ext>
                  </a:extLst>
                </p:cNvPr>
                <p:cNvSpPr txBox="1"/>
                <p:nvPr/>
              </p:nvSpPr>
              <p:spPr>
                <a:xfrm>
                  <a:off x="452608" y="345349"/>
                  <a:ext cx="1064345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>
                      <a:solidFill>
                        <a:schemeClr val="bg1"/>
                      </a:solidFill>
                      <a:latin typeface="Ebrima" pitchFamily="2" charset="0"/>
                      <a:ea typeface="Ebrima" pitchFamily="2" charset="0"/>
                      <a:cs typeface="Ebrima" pitchFamily="2" charset="0"/>
                    </a:rPr>
                    <a:t>New</a:t>
                  </a:r>
                </a:p>
                <a:p>
                  <a:r>
                    <a:rPr lang="en-US" altLang="ko-KR" sz="1400" b="1" spc="600" dirty="0">
                      <a:solidFill>
                        <a:schemeClr val="bg1"/>
                      </a:solidFill>
                      <a:latin typeface="Ebrima" pitchFamily="2" charset="0"/>
                      <a:cs typeface="Ebrima" pitchFamily="2" charset="0"/>
                    </a:rPr>
                    <a:t>Bit</a:t>
                  </a:r>
                  <a:endParaRPr lang="ko-KR" altLang="en-US" sz="1400" b="1" spc="600" dirty="0">
                    <a:solidFill>
                      <a:schemeClr val="bg1"/>
                    </a:solidFill>
                    <a:latin typeface="Ebrima" pitchFamily="2" charset="0"/>
                    <a:cs typeface="Ebrima" pitchFamily="2" charset="0"/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4A1FCEE5-D024-486D-9BDC-1BFDC589555C}"/>
                    </a:ext>
                  </a:extLst>
                </p:cNvPr>
                <p:cNvSpPr/>
                <p:nvPr/>
              </p:nvSpPr>
              <p:spPr>
                <a:xfrm>
                  <a:off x="362518" y="257654"/>
                  <a:ext cx="691825" cy="674845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C31084B-B444-4A89-AEEA-1B072E2C0B32}"/>
                </a:ext>
              </a:extLst>
            </p:cNvPr>
            <p:cNvSpPr/>
            <p:nvPr/>
          </p:nvSpPr>
          <p:spPr>
            <a:xfrm>
              <a:off x="430614" y="379445"/>
              <a:ext cx="691825" cy="6748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60F872-17ED-4850-A8D3-122FDF2BDB2E}"/>
              </a:ext>
            </a:extLst>
          </p:cNvPr>
          <p:cNvSpPr/>
          <p:nvPr/>
        </p:nvSpPr>
        <p:spPr>
          <a:xfrm>
            <a:off x="4769773" y="2275710"/>
            <a:ext cx="4194715" cy="3957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hlinkClick r:id="rId2" action="ppaction://hlinksldjump"/>
            <a:extLst>
              <a:ext uri="{FF2B5EF4-FFF2-40B4-BE49-F238E27FC236}">
                <a16:creationId xmlns:a16="http://schemas.microsoft.com/office/drawing/2014/main" id="{7F06A790-EE6A-48B1-ABB1-BC401FA3F1FF}"/>
              </a:ext>
            </a:extLst>
          </p:cNvPr>
          <p:cNvSpPr/>
          <p:nvPr/>
        </p:nvSpPr>
        <p:spPr>
          <a:xfrm>
            <a:off x="197768" y="2275711"/>
            <a:ext cx="4176459" cy="3957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210B78-6D1C-4458-A14C-38E24E0482E8}"/>
              </a:ext>
            </a:extLst>
          </p:cNvPr>
          <p:cNvSpPr txBox="1"/>
          <p:nvPr/>
        </p:nvSpPr>
        <p:spPr>
          <a:xfrm>
            <a:off x="4865564" y="2418566"/>
            <a:ext cx="3810892" cy="28469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기사 빈도 시계열 그래프</a:t>
            </a:r>
          </a:p>
        </p:txBody>
      </p:sp>
      <p:graphicFrame>
        <p:nvGraphicFramePr>
          <p:cNvPr id="53" name="차트 52">
            <a:extLst>
              <a:ext uri="{FF2B5EF4-FFF2-40B4-BE49-F238E27FC236}">
                <a16:creationId xmlns:a16="http://schemas.microsoft.com/office/drawing/2014/main" id="{258C10FA-F758-4F48-8489-95272091B2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270912"/>
              </p:ext>
            </p:extLst>
          </p:nvPr>
        </p:nvGraphicFramePr>
        <p:xfrm>
          <a:off x="4769768" y="2923783"/>
          <a:ext cx="4176464" cy="3309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27C795A0-8F4D-416C-BD3E-CE22E69FF3B6}"/>
              </a:ext>
            </a:extLst>
          </p:cNvPr>
          <p:cNvSpPr txBox="1"/>
          <p:nvPr/>
        </p:nvSpPr>
        <p:spPr>
          <a:xfrm>
            <a:off x="473076" y="2418566"/>
            <a:ext cx="3810892" cy="28469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기사 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Category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분포</a:t>
            </a:r>
          </a:p>
        </p:txBody>
      </p:sp>
      <p:graphicFrame>
        <p:nvGraphicFramePr>
          <p:cNvPr id="55" name="차트 54">
            <a:extLst>
              <a:ext uri="{FF2B5EF4-FFF2-40B4-BE49-F238E27FC236}">
                <a16:creationId xmlns:a16="http://schemas.microsoft.com/office/drawing/2014/main" id="{5DD6F621-9811-427D-8F31-2B1E34FEA8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0096302"/>
              </p:ext>
            </p:extLst>
          </p:nvPr>
        </p:nvGraphicFramePr>
        <p:xfrm>
          <a:off x="317884" y="3649675"/>
          <a:ext cx="1933116" cy="1966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6" name="차트 55">
            <a:extLst>
              <a:ext uri="{FF2B5EF4-FFF2-40B4-BE49-F238E27FC236}">
                <a16:creationId xmlns:a16="http://schemas.microsoft.com/office/drawing/2014/main" id="{F45C36C8-0BB2-42AA-BFB3-4B21CAB880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7765507"/>
              </p:ext>
            </p:extLst>
          </p:nvPr>
        </p:nvGraphicFramePr>
        <p:xfrm>
          <a:off x="2251001" y="3638339"/>
          <a:ext cx="1783650" cy="1978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88EB56A1-228D-462C-905B-F3EF18DF94D8}"/>
              </a:ext>
            </a:extLst>
          </p:cNvPr>
          <p:cNvSpPr txBox="1"/>
          <p:nvPr/>
        </p:nvSpPr>
        <p:spPr>
          <a:xfrm>
            <a:off x="594271" y="3069558"/>
            <a:ext cx="115342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미래에셋대우</a:t>
            </a: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28A4D8-1F9B-4B95-833C-92146D5E178B}"/>
              </a:ext>
            </a:extLst>
          </p:cNvPr>
          <p:cNvSpPr txBox="1"/>
          <p:nvPr/>
        </p:nvSpPr>
        <p:spPr>
          <a:xfrm>
            <a:off x="2540086" y="3069558"/>
            <a:ext cx="115342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현대증권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CF79A87-237B-4DB2-BDD9-5F80B14EDCCF}"/>
              </a:ext>
            </a:extLst>
          </p:cNvPr>
          <p:cNvGrpSpPr/>
          <p:nvPr/>
        </p:nvGrpSpPr>
        <p:grpSpPr>
          <a:xfrm>
            <a:off x="7948631" y="2570289"/>
            <a:ext cx="1115616" cy="445332"/>
            <a:chOff x="7956376" y="2249490"/>
            <a:chExt cx="1115616" cy="445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F57E3CA-DB89-407C-B45B-3C1B69AAED41}"/>
                </a:ext>
              </a:extLst>
            </p:cNvPr>
            <p:cNvSpPr/>
            <p:nvPr/>
          </p:nvSpPr>
          <p:spPr>
            <a:xfrm>
              <a:off x="7956376" y="2346049"/>
              <a:ext cx="72008" cy="748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8115BE3-510A-4262-A81F-55B96AC25E74}"/>
                </a:ext>
              </a:extLst>
            </p:cNvPr>
            <p:cNvSpPr/>
            <p:nvPr/>
          </p:nvSpPr>
          <p:spPr>
            <a:xfrm>
              <a:off x="7956376" y="2520791"/>
              <a:ext cx="72008" cy="74839"/>
            </a:xfrm>
            <a:prstGeom prst="rect">
              <a:avLst/>
            </a:prstGeom>
            <a:solidFill>
              <a:srgbClr val="BE4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95AF86F-5820-456F-8D43-47456F00230B}"/>
                </a:ext>
              </a:extLst>
            </p:cNvPr>
            <p:cNvSpPr txBox="1"/>
            <p:nvPr/>
          </p:nvSpPr>
          <p:spPr>
            <a:xfrm>
              <a:off x="8028384" y="2249490"/>
              <a:ext cx="10436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>
                  <a:ea typeface="나눔고딕"/>
                </a:rPr>
                <a:t>미래에셋대우</a:t>
              </a:r>
              <a:endParaRPr lang="ko-KR" altLang="en-US" sz="1000" dirty="0">
                <a:ea typeface="나눔고딕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47B4F9D-DB92-4730-B21F-0266D952F9CC}"/>
                </a:ext>
              </a:extLst>
            </p:cNvPr>
            <p:cNvSpPr txBox="1"/>
            <p:nvPr/>
          </p:nvSpPr>
          <p:spPr>
            <a:xfrm>
              <a:off x="8025469" y="2448601"/>
              <a:ext cx="8487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ea typeface="나눔고딕"/>
                </a:rPr>
                <a:t>현대증권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F3FFC25-252B-49B8-8464-C5E2A0EF6389}"/>
              </a:ext>
            </a:extLst>
          </p:cNvPr>
          <p:cNvSpPr txBox="1"/>
          <p:nvPr/>
        </p:nvSpPr>
        <p:spPr>
          <a:xfrm>
            <a:off x="6099866" y="1465039"/>
            <a:ext cx="155460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현대증권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2F42DA0-89D3-43C8-9003-0D7A03EBC84C}"/>
              </a:ext>
            </a:extLst>
          </p:cNvPr>
          <p:cNvCxnSpPr>
            <a:cxnSpLocks/>
          </p:cNvCxnSpPr>
          <p:nvPr/>
        </p:nvCxnSpPr>
        <p:spPr>
          <a:xfrm>
            <a:off x="2195736" y="3069558"/>
            <a:ext cx="0" cy="2375666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C7412BA-B2A5-4081-AD57-EAFACB9F6BEA}"/>
              </a:ext>
            </a:extLst>
          </p:cNvPr>
          <p:cNvGrpSpPr/>
          <p:nvPr/>
        </p:nvGrpSpPr>
        <p:grpSpPr>
          <a:xfrm>
            <a:off x="3942366" y="2418566"/>
            <a:ext cx="244483" cy="45719"/>
            <a:chOff x="1691680" y="2256583"/>
            <a:chExt cx="244483" cy="4571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C8A823D-5CCF-401B-BB80-682E16BA4436}"/>
                </a:ext>
              </a:extLst>
            </p:cNvPr>
            <p:cNvSpPr/>
            <p:nvPr/>
          </p:nvSpPr>
          <p:spPr>
            <a:xfrm>
              <a:off x="1691680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612F8462-4EAB-4F37-AA17-87DD16598355}"/>
                </a:ext>
              </a:extLst>
            </p:cNvPr>
            <p:cNvSpPr/>
            <p:nvPr/>
          </p:nvSpPr>
          <p:spPr>
            <a:xfrm>
              <a:off x="1791062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1AAA1EC-8E2A-4451-A983-174866E4BA84}"/>
                </a:ext>
              </a:extLst>
            </p:cNvPr>
            <p:cNvSpPr/>
            <p:nvPr/>
          </p:nvSpPr>
          <p:spPr>
            <a:xfrm>
              <a:off x="1890444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7129659-1572-42A7-9732-684DB8978C0D}"/>
              </a:ext>
            </a:extLst>
          </p:cNvPr>
          <p:cNvGrpSpPr/>
          <p:nvPr/>
        </p:nvGrpSpPr>
        <p:grpSpPr>
          <a:xfrm>
            <a:off x="8548682" y="2440156"/>
            <a:ext cx="244483" cy="45719"/>
            <a:chOff x="1691680" y="2256583"/>
            <a:chExt cx="244483" cy="45719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5EC723F7-51F9-4F0A-8509-9AAE4C1F7737}"/>
                </a:ext>
              </a:extLst>
            </p:cNvPr>
            <p:cNvSpPr/>
            <p:nvPr/>
          </p:nvSpPr>
          <p:spPr>
            <a:xfrm>
              <a:off x="1691680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13A1CEED-DADA-47CE-AC51-DD2FC938E923}"/>
                </a:ext>
              </a:extLst>
            </p:cNvPr>
            <p:cNvSpPr/>
            <p:nvPr/>
          </p:nvSpPr>
          <p:spPr>
            <a:xfrm>
              <a:off x="1791062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3B72226-6B41-4687-970B-C31EADA9BF69}"/>
                </a:ext>
              </a:extLst>
            </p:cNvPr>
            <p:cNvSpPr/>
            <p:nvPr/>
          </p:nvSpPr>
          <p:spPr>
            <a:xfrm>
              <a:off x="1890444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FE136B3-710F-47FC-9D7C-E386123389A0}"/>
              </a:ext>
            </a:extLst>
          </p:cNvPr>
          <p:cNvSpPr txBox="1"/>
          <p:nvPr/>
        </p:nvSpPr>
        <p:spPr>
          <a:xfrm>
            <a:off x="5220072" y="642174"/>
            <a:ext cx="80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Home</a:t>
            </a:r>
            <a:endParaRPr lang="ko-KR" altLang="en-US" sz="16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DCF9301-B124-4B8C-B2EB-4DEE72A92AD0}"/>
              </a:ext>
            </a:extLst>
          </p:cNvPr>
          <p:cNvSpPr txBox="1"/>
          <p:nvPr/>
        </p:nvSpPr>
        <p:spPr>
          <a:xfrm>
            <a:off x="6300192" y="640477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Category</a:t>
            </a:r>
            <a:endParaRPr lang="ko-KR" altLang="en-US" sz="1600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80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D2C799C-478D-4D4E-BC1C-9F4AEC217D5F}"/>
              </a:ext>
            </a:extLst>
          </p:cNvPr>
          <p:cNvSpPr/>
          <p:nvPr/>
        </p:nvSpPr>
        <p:spPr>
          <a:xfrm>
            <a:off x="1826" y="1146814"/>
            <a:ext cx="4578947" cy="778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3088E80-926D-47E9-BC4A-D01166D396CC}"/>
              </a:ext>
            </a:extLst>
          </p:cNvPr>
          <p:cNvSpPr/>
          <p:nvPr/>
        </p:nvSpPr>
        <p:spPr>
          <a:xfrm>
            <a:off x="3851920" y="2629472"/>
            <a:ext cx="5112568" cy="2666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60C3487-1A3B-41BC-96D4-32D569747B4A}"/>
              </a:ext>
            </a:extLst>
          </p:cNvPr>
          <p:cNvSpPr/>
          <p:nvPr/>
        </p:nvSpPr>
        <p:spPr>
          <a:xfrm>
            <a:off x="179141" y="5392961"/>
            <a:ext cx="8785348" cy="146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"/>
            <a:ext cx="9144000" cy="11247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20072" y="642174"/>
            <a:ext cx="80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Home</a:t>
            </a:r>
            <a:endParaRPr lang="ko-KR" altLang="en-US" sz="1600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3959" y="640477"/>
            <a:ext cx="1136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Category</a:t>
            </a:r>
            <a:endParaRPr lang="ko-KR" altLang="en-US" sz="16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54475" y="640477"/>
            <a:ext cx="80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Topic</a:t>
            </a:r>
            <a:endParaRPr lang="ko-KR" altLang="en-US" sz="1600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0" y="1124745"/>
            <a:ext cx="4572000" cy="80527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572000" y="1124745"/>
            <a:ext cx="4572000" cy="80527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505222" y="1465039"/>
            <a:ext cx="155460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미래에셋대우</a:t>
            </a:r>
            <a:endParaRPr lang="ko-KR" altLang="en-US" sz="1400" dirty="0">
              <a:latin typeface="+mn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D61171C-6D55-403C-9394-09DA48D81F21}"/>
              </a:ext>
            </a:extLst>
          </p:cNvPr>
          <p:cNvGrpSpPr/>
          <p:nvPr/>
        </p:nvGrpSpPr>
        <p:grpSpPr>
          <a:xfrm>
            <a:off x="179512" y="266395"/>
            <a:ext cx="1313373" cy="1146381"/>
            <a:chOff x="210716" y="318485"/>
            <a:chExt cx="1313373" cy="1146381"/>
          </a:xfrm>
        </p:grpSpPr>
        <p:sp>
          <p:nvSpPr>
            <p:cNvPr id="29" name="AutoShape 6" descr="laptop tehnologie Obiect gadget marca proiecta multimedia calculator personal dispozitiv electronic hardware-ul computerului Hardware-ul computerului personal">
              <a:extLst>
                <a:ext uri="{FF2B5EF4-FFF2-40B4-BE49-F238E27FC236}">
                  <a16:creationId xmlns:a16="http://schemas.microsoft.com/office/drawing/2014/main" id="{305583E6-0516-4DA5-AC79-A2A58EFFC9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0675" y="1160065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143CDBB-1321-4F8F-9F95-D302AEE3C23F}"/>
                </a:ext>
              </a:extLst>
            </p:cNvPr>
            <p:cNvGrpSpPr/>
            <p:nvPr/>
          </p:nvGrpSpPr>
          <p:grpSpPr>
            <a:xfrm>
              <a:off x="210716" y="318485"/>
              <a:ext cx="1313373" cy="806259"/>
              <a:chOff x="168275" y="191238"/>
              <a:chExt cx="1313373" cy="806259"/>
            </a:xfrm>
          </p:grpSpPr>
          <p:sp>
            <p:nvSpPr>
              <p:cNvPr id="35" name="AutoShape 4" descr="laptop tehnologie Obiect gadget marca proiecta multimedia calculator personal dispozitiv electronic hardware-ul computerului Hardware-ul computerului personal">
                <a:extLst>
                  <a:ext uri="{FF2B5EF4-FFF2-40B4-BE49-F238E27FC236}">
                    <a16:creationId xmlns:a16="http://schemas.microsoft.com/office/drawing/2014/main" id="{22B78B6F-26CF-4DA8-A8C3-DE3AF6096FE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275" y="692696"/>
                <a:ext cx="304800" cy="304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785F20C7-5201-4854-B0EC-6A276C53EE2E}"/>
                  </a:ext>
                </a:extLst>
              </p:cNvPr>
              <p:cNvGrpSpPr/>
              <p:nvPr/>
            </p:nvGrpSpPr>
            <p:grpSpPr>
              <a:xfrm>
                <a:off x="327213" y="191238"/>
                <a:ext cx="1154435" cy="674845"/>
                <a:chOff x="362518" y="257654"/>
                <a:chExt cx="1154435" cy="67484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8037EB5-1080-470C-8B0B-8DD6191C98D4}"/>
                    </a:ext>
                  </a:extLst>
                </p:cNvPr>
                <p:cNvSpPr txBox="1"/>
                <p:nvPr/>
              </p:nvSpPr>
              <p:spPr>
                <a:xfrm>
                  <a:off x="452608" y="345349"/>
                  <a:ext cx="1064345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>
                      <a:solidFill>
                        <a:schemeClr val="bg1"/>
                      </a:solidFill>
                      <a:latin typeface="Ebrima" pitchFamily="2" charset="0"/>
                      <a:ea typeface="Ebrima" pitchFamily="2" charset="0"/>
                      <a:cs typeface="Ebrima" pitchFamily="2" charset="0"/>
                    </a:rPr>
                    <a:t>New</a:t>
                  </a:r>
                </a:p>
                <a:p>
                  <a:r>
                    <a:rPr lang="en-US" altLang="ko-KR" sz="1400" b="1" spc="600" dirty="0">
                      <a:solidFill>
                        <a:schemeClr val="bg1"/>
                      </a:solidFill>
                      <a:latin typeface="Ebrima" pitchFamily="2" charset="0"/>
                      <a:cs typeface="Ebrima" pitchFamily="2" charset="0"/>
                    </a:rPr>
                    <a:t>Bit</a:t>
                  </a:r>
                  <a:endParaRPr lang="ko-KR" altLang="en-US" sz="1400" b="1" spc="600" dirty="0">
                    <a:solidFill>
                      <a:schemeClr val="bg1"/>
                    </a:solidFill>
                    <a:latin typeface="Ebrima" pitchFamily="2" charset="0"/>
                    <a:cs typeface="Ebrima" pitchFamily="2" charset="0"/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4A1FCEE5-D024-486D-9BDC-1BFDC589555C}"/>
                    </a:ext>
                  </a:extLst>
                </p:cNvPr>
                <p:cNvSpPr/>
                <p:nvPr/>
              </p:nvSpPr>
              <p:spPr>
                <a:xfrm>
                  <a:off x="362518" y="257654"/>
                  <a:ext cx="691825" cy="674845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C31084B-B444-4A89-AEEA-1B072E2C0B32}"/>
                </a:ext>
              </a:extLst>
            </p:cNvPr>
            <p:cNvSpPr/>
            <p:nvPr/>
          </p:nvSpPr>
          <p:spPr>
            <a:xfrm>
              <a:off x="430614" y="379445"/>
              <a:ext cx="691825" cy="6748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60F872-17ED-4850-A8D3-122FDF2BDB2E}"/>
              </a:ext>
            </a:extLst>
          </p:cNvPr>
          <p:cNvSpPr/>
          <p:nvPr/>
        </p:nvSpPr>
        <p:spPr>
          <a:xfrm>
            <a:off x="179512" y="2634361"/>
            <a:ext cx="3600400" cy="2666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51ECD5-6CCB-474A-B364-00E248F18018}"/>
              </a:ext>
            </a:extLst>
          </p:cNvPr>
          <p:cNvSpPr txBox="1"/>
          <p:nvPr/>
        </p:nvSpPr>
        <p:spPr>
          <a:xfrm>
            <a:off x="2393509" y="2140552"/>
            <a:ext cx="419471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경제   </a:t>
            </a:r>
            <a:r>
              <a:rPr lang="en-US" altLang="ko-KR" sz="1400" b="1" dirty="0">
                <a:latin typeface="+mn-ea"/>
              </a:rPr>
              <a:t>| 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IT_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과학 </a:t>
            </a:r>
            <a:r>
              <a:rPr lang="en-US" altLang="ko-KR" sz="1400" b="1" dirty="0">
                <a:latin typeface="+mn-ea"/>
              </a:rPr>
              <a:t>  |  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지역</a:t>
            </a:r>
            <a:r>
              <a:rPr lang="ko-KR" altLang="en-US" sz="1400" b="1" dirty="0">
                <a:latin typeface="+mn-ea"/>
              </a:rPr>
              <a:t>   </a:t>
            </a:r>
            <a:r>
              <a:rPr lang="en-US" altLang="ko-KR" sz="1400" b="1" dirty="0">
                <a:latin typeface="+mn-ea"/>
              </a:rPr>
              <a:t>|  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8A3E4A-2DD9-4947-BA0A-890F8EDDCDC6}"/>
              </a:ext>
            </a:extLst>
          </p:cNvPr>
          <p:cNvSpPr txBox="1"/>
          <p:nvPr/>
        </p:nvSpPr>
        <p:spPr>
          <a:xfrm>
            <a:off x="2666554" y="5503271"/>
            <a:ext cx="3810892" cy="28469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Topic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별 대표기사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0F83422-CD36-4AC7-8031-AF7A97199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173267"/>
              </p:ext>
            </p:extLst>
          </p:nvPr>
        </p:nvGraphicFramePr>
        <p:xfrm>
          <a:off x="1907704" y="5877272"/>
          <a:ext cx="692358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1258752417"/>
                    </a:ext>
                  </a:extLst>
                </a:gridCol>
                <a:gridCol w="1070437">
                  <a:extLst>
                    <a:ext uri="{9D8B030D-6E8A-4147-A177-3AD203B41FA5}">
                      <a16:colId xmlns:a16="http://schemas.microsoft.com/office/drawing/2014/main" val="3990688421"/>
                    </a:ext>
                  </a:extLst>
                </a:gridCol>
                <a:gridCol w="5565117">
                  <a:extLst>
                    <a:ext uri="{9D8B030D-6E8A-4147-A177-3AD203B41FA5}">
                      <a16:colId xmlns:a16="http://schemas.microsoft.com/office/drawing/2014/main" val="36685359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ea typeface="나눔고딕"/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ea typeface="나눔고딕"/>
                        </a:rPr>
                        <a:t>2018</a:t>
                      </a:r>
                      <a:r>
                        <a:rPr lang="ko-KR" altLang="en-US" sz="900" dirty="0">
                          <a:ea typeface="나눔고딕"/>
                        </a:rPr>
                        <a:t>년 </a:t>
                      </a:r>
                      <a:r>
                        <a:rPr lang="en-US" altLang="ko-KR" sz="900" dirty="0">
                          <a:ea typeface="나눔고딕"/>
                        </a:rPr>
                        <a:t>2</a:t>
                      </a:r>
                      <a:r>
                        <a:rPr lang="ko-KR" altLang="en-US" sz="900" dirty="0">
                          <a:ea typeface="나눔고딕"/>
                        </a:rPr>
                        <a:t>월 </a:t>
                      </a:r>
                      <a:r>
                        <a:rPr lang="en-US" altLang="ko-KR" sz="900" dirty="0">
                          <a:ea typeface="나눔고딕"/>
                        </a:rPr>
                        <a:t>27</a:t>
                      </a:r>
                      <a:r>
                        <a:rPr lang="ko-KR" altLang="en-US" sz="900" dirty="0">
                          <a:ea typeface="나눔고딕"/>
                        </a:rPr>
                        <a:t>일</a:t>
                      </a:r>
                      <a:endParaRPr lang="ko-KR" altLang="en-US" sz="900" dirty="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  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  <a:hlinkClick r:id="rId3" action="ppaction://hlinksldjump"/>
                        </a:rPr>
                        <a:t>[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  <a:hlinkClick r:id="rId3" action="ppaction://hlinksldjump"/>
                        </a:rPr>
                        <a:t>단독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  <a:hlinkClick r:id="rId3" action="ppaction://hlinksldjump"/>
                        </a:rPr>
                        <a:t>]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  <a:hlinkClick r:id="rId3" action="ppaction://hlinksldjump"/>
                        </a:rPr>
                        <a:t>미래에셋대우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  <a:hlinkClick r:id="rId3" action="ppaction://hlinksldjump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  <a:hlinkClick r:id="rId3" action="ppaction://hlinksldjump"/>
                        </a:rPr>
                        <a:t>목동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  <a:hlinkClick r:id="rId3" action="ppaction://hlinksldjump"/>
                        </a:rPr>
                        <a:t>KT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  <a:hlinkClick r:id="rId3" action="ppaction://hlinksldjump"/>
                        </a:rPr>
                        <a:t>전산센터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  <a:hlinkClick r:id="rId3" action="ppaction://hlinksldjump"/>
                        </a:rPr>
                        <a:t>3200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  <a:hlinkClick r:id="rId3" action="ppaction://hlinksldjump"/>
                        </a:rPr>
                        <a:t>억원에 인수 완료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나눔고딕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3388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ea typeface="나눔고딕"/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a typeface="나눔고딕"/>
                        </a:rPr>
                        <a:t>2018</a:t>
                      </a:r>
                      <a:r>
                        <a:rPr lang="ko-KR" altLang="en-US" sz="900" dirty="0">
                          <a:ea typeface="나눔고딕"/>
                        </a:rPr>
                        <a:t>년 </a:t>
                      </a:r>
                      <a:r>
                        <a:rPr lang="en-US" altLang="ko-KR" sz="900" dirty="0">
                          <a:ea typeface="나눔고딕"/>
                        </a:rPr>
                        <a:t>3</a:t>
                      </a:r>
                      <a:r>
                        <a:rPr lang="ko-KR" altLang="en-US" sz="900" dirty="0">
                          <a:ea typeface="나눔고딕"/>
                        </a:rPr>
                        <a:t>월 </a:t>
                      </a:r>
                      <a:r>
                        <a:rPr lang="en-US" altLang="ko-KR" sz="900" dirty="0">
                          <a:ea typeface="나눔고딕"/>
                        </a:rPr>
                        <a:t>1</a:t>
                      </a:r>
                      <a:r>
                        <a:rPr lang="ko-KR" altLang="en-US" sz="900" dirty="0">
                          <a:ea typeface="나눔고딕"/>
                        </a:rPr>
                        <a:t>일  </a:t>
                      </a:r>
                      <a:endParaRPr lang="ko-KR" altLang="en-US" sz="900" dirty="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   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미래에셋대우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인도현지법인 개업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“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인도시장 본격 공략＂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2038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ea typeface="나눔고딕"/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a typeface="나눔고딕"/>
                        </a:rPr>
                        <a:t>2018</a:t>
                      </a:r>
                      <a:r>
                        <a:rPr lang="ko-KR" altLang="en-US" sz="900" dirty="0">
                          <a:ea typeface="나눔고딕"/>
                        </a:rPr>
                        <a:t>년 </a:t>
                      </a:r>
                      <a:r>
                        <a:rPr lang="en-US" altLang="ko-KR" sz="900" dirty="0">
                          <a:ea typeface="나눔고딕"/>
                        </a:rPr>
                        <a:t>3</a:t>
                      </a:r>
                      <a:r>
                        <a:rPr lang="ko-KR" altLang="en-US" sz="900" dirty="0">
                          <a:ea typeface="나눔고딕"/>
                        </a:rPr>
                        <a:t>월 </a:t>
                      </a:r>
                      <a:r>
                        <a:rPr lang="en-US" altLang="ko-KR" sz="900" dirty="0">
                          <a:ea typeface="나눔고딕"/>
                        </a:rPr>
                        <a:t>2</a:t>
                      </a:r>
                      <a:r>
                        <a:rPr lang="ko-KR" altLang="en-US" sz="900" dirty="0">
                          <a:ea typeface="나눔고딕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   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미래에셋대우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유상증자 호반건설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, 500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억원 참여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92514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ea typeface="나눔고딕"/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a typeface="나눔고딕"/>
                        </a:rPr>
                        <a:t>2018</a:t>
                      </a:r>
                      <a:r>
                        <a:rPr lang="ko-KR" altLang="en-US" sz="900" dirty="0">
                          <a:ea typeface="나눔고딕"/>
                        </a:rPr>
                        <a:t>년 </a:t>
                      </a:r>
                      <a:r>
                        <a:rPr lang="en-US" altLang="ko-KR" sz="900" dirty="0">
                          <a:ea typeface="나눔고딕"/>
                        </a:rPr>
                        <a:t>4</a:t>
                      </a:r>
                      <a:r>
                        <a:rPr lang="ko-KR" altLang="en-US" sz="900" dirty="0">
                          <a:ea typeface="나눔고딕"/>
                        </a:rPr>
                        <a:t>월 </a:t>
                      </a:r>
                      <a:r>
                        <a:rPr lang="en-US" altLang="ko-KR" sz="900" dirty="0">
                          <a:ea typeface="나눔고딕"/>
                        </a:rPr>
                        <a:t>19</a:t>
                      </a:r>
                      <a:r>
                        <a:rPr lang="ko-KR" altLang="en-US" sz="900" dirty="0">
                          <a:ea typeface="나눔고딕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   [Hot-Line] “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미래에셋대우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자사주 소각 결정 긍정적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…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중장기적 관심“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나눔고딕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51470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ea typeface="나눔고딕"/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a typeface="나눔고딕"/>
                        </a:rPr>
                        <a:t>2018</a:t>
                      </a:r>
                      <a:r>
                        <a:rPr lang="ko-KR" altLang="en-US" sz="900" dirty="0">
                          <a:ea typeface="나눔고딕"/>
                        </a:rPr>
                        <a:t>년 </a:t>
                      </a:r>
                      <a:r>
                        <a:rPr lang="en-US" altLang="ko-KR" sz="900" dirty="0">
                          <a:ea typeface="나눔고딕"/>
                        </a:rPr>
                        <a:t>5</a:t>
                      </a:r>
                      <a:r>
                        <a:rPr lang="ko-KR" altLang="en-US" sz="900" dirty="0">
                          <a:ea typeface="나눔고딕"/>
                        </a:rPr>
                        <a:t>월 </a:t>
                      </a:r>
                      <a:r>
                        <a:rPr lang="en-US" altLang="ko-KR" sz="900" dirty="0">
                          <a:ea typeface="나눔고딕"/>
                        </a:rPr>
                        <a:t>10</a:t>
                      </a:r>
                      <a:r>
                        <a:rPr lang="ko-KR" altLang="en-US" sz="900" dirty="0">
                          <a:ea typeface="나눔고딕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   5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조원대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 홍콩빌딩 인수에 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미래에셋대우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3200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억 투자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8810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ea typeface="나눔고딕"/>
                        </a:rPr>
                        <a:t>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a typeface="나눔고딕"/>
                        </a:rPr>
                        <a:t>2018</a:t>
                      </a:r>
                      <a:r>
                        <a:rPr lang="ko-KR" altLang="en-US" sz="900" dirty="0">
                          <a:ea typeface="나눔고딕"/>
                        </a:rPr>
                        <a:t>년 </a:t>
                      </a:r>
                      <a:r>
                        <a:rPr lang="en-US" altLang="ko-KR" sz="900" dirty="0">
                          <a:ea typeface="나눔고딕"/>
                        </a:rPr>
                        <a:t>5</a:t>
                      </a:r>
                      <a:r>
                        <a:rPr lang="ko-KR" altLang="en-US" sz="900" dirty="0">
                          <a:ea typeface="나눔고딕"/>
                        </a:rPr>
                        <a:t>월 </a:t>
                      </a:r>
                      <a:r>
                        <a:rPr lang="en-US" altLang="ko-KR" sz="900" dirty="0">
                          <a:ea typeface="나눔고딕"/>
                        </a:rPr>
                        <a:t>27</a:t>
                      </a:r>
                      <a:r>
                        <a:rPr lang="ko-KR" altLang="en-US" sz="900" dirty="0">
                          <a:ea typeface="나눔고딕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   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미래에셋대우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11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년만에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‘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분기 수익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2000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억원＇돌파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나눔고딕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78354124"/>
                  </a:ext>
                </a:extLst>
              </a:tr>
            </a:tbl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3F4E4B8-770D-4C4D-A15E-04542C6098AC}"/>
              </a:ext>
            </a:extLst>
          </p:cNvPr>
          <p:cNvCxnSpPr/>
          <p:nvPr/>
        </p:nvCxnSpPr>
        <p:spPr>
          <a:xfrm>
            <a:off x="3294906" y="5949280"/>
            <a:ext cx="0" cy="144016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9FCDB42-24FE-496F-92A9-25151A2F3280}"/>
              </a:ext>
            </a:extLst>
          </p:cNvPr>
          <p:cNvSpPr txBox="1"/>
          <p:nvPr/>
        </p:nvSpPr>
        <p:spPr>
          <a:xfrm>
            <a:off x="-6037" y="2802123"/>
            <a:ext cx="3810892" cy="28469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언론사 별 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Topic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빈도분석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841865CD-FC31-4173-81A0-E3532B0F3F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1958025"/>
              </p:ext>
            </p:extLst>
          </p:nvPr>
        </p:nvGraphicFramePr>
        <p:xfrm>
          <a:off x="4308126" y="2758436"/>
          <a:ext cx="4338640" cy="2483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3" name="차트 52">
            <a:extLst>
              <a:ext uri="{FF2B5EF4-FFF2-40B4-BE49-F238E27FC236}">
                <a16:creationId xmlns:a16="http://schemas.microsoft.com/office/drawing/2014/main" id="{258C10FA-F758-4F48-8489-95272091B2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6713670"/>
              </p:ext>
            </p:extLst>
          </p:nvPr>
        </p:nvGraphicFramePr>
        <p:xfrm>
          <a:off x="460056" y="3323951"/>
          <a:ext cx="3905721" cy="2277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54" name="그룹 53">
            <a:extLst>
              <a:ext uri="{FF2B5EF4-FFF2-40B4-BE49-F238E27FC236}">
                <a16:creationId xmlns:a16="http://schemas.microsoft.com/office/drawing/2014/main" id="{ED3C5407-FCFF-4B0A-B1A2-FF8A653BF9AA}"/>
              </a:ext>
            </a:extLst>
          </p:cNvPr>
          <p:cNvGrpSpPr/>
          <p:nvPr/>
        </p:nvGrpSpPr>
        <p:grpSpPr>
          <a:xfrm>
            <a:off x="3391413" y="2765095"/>
            <a:ext cx="244483" cy="45719"/>
            <a:chOff x="1691680" y="2256583"/>
            <a:chExt cx="244483" cy="4571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8642E2F-4A7E-43A5-8809-4860BC65E294}"/>
                </a:ext>
              </a:extLst>
            </p:cNvPr>
            <p:cNvSpPr/>
            <p:nvPr/>
          </p:nvSpPr>
          <p:spPr>
            <a:xfrm>
              <a:off x="1691680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842558B-B93B-496D-9BBD-8F71575D491E}"/>
                </a:ext>
              </a:extLst>
            </p:cNvPr>
            <p:cNvSpPr/>
            <p:nvPr/>
          </p:nvSpPr>
          <p:spPr>
            <a:xfrm>
              <a:off x="1791062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895C52A1-4103-4F73-B4E5-75AB7F097170}"/>
                </a:ext>
              </a:extLst>
            </p:cNvPr>
            <p:cNvSpPr/>
            <p:nvPr/>
          </p:nvSpPr>
          <p:spPr>
            <a:xfrm>
              <a:off x="1890444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275CEC1-51A5-417E-9123-CF4CCCCD85B0}"/>
              </a:ext>
            </a:extLst>
          </p:cNvPr>
          <p:cNvGrpSpPr/>
          <p:nvPr/>
        </p:nvGrpSpPr>
        <p:grpSpPr>
          <a:xfrm>
            <a:off x="8561143" y="2765095"/>
            <a:ext cx="244483" cy="45719"/>
            <a:chOff x="1691680" y="2256583"/>
            <a:chExt cx="244483" cy="4571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47D482A-A44F-4160-BFE8-1B236DEDC40A}"/>
                </a:ext>
              </a:extLst>
            </p:cNvPr>
            <p:cNvSpPr/>
            <p:nvPr/>
          </p:nvSpPr>
          <p:spPr>
            <a:xfrm>
              <a:off x="1691680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837CD05-278C-469C-B8E1-4832F6E8941E}"/>
                </a:ext>
              </a:extLst>
            </p:cNvPr>
            <p:cNvSpPr/>
            <p:nvPr/>
          </p:nvSpPr>
          <p:spPr>
            <a:xfrm>
              <a:off x="1791062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94DAD22-925C-4CEA-8411-8F24D9D8D965}"/>
                </a:ext>
              </a:extLst>
            </p:cNvPr>
            <p:cNvSpPr/>
            <p:nvPr/>
          </p:nvSpPr>
          <p:spPr>
            <a:xfrm>
              <a:off x="1890444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5DB390E-C02E-4EB9-9776-38430EAA617F}"/>
              </a:ext>
            </a:extLst>
          </p:cNvPr>
          <p:cNvGrpSpPr/>
          <p:nvPr/>
        </p:nvGrpSpPr>
        <p:grpSpPr>
          <a:xfrm>
            <a:off x="8561143" y="5551509"/>
            <a:ext cx="244483" cy="45719"/>
            <a:chOff x="1691680" y="2256583"/>
            <a:chExt cx="244483" cy="45719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4100C66-3206-48CA-9DFE-12B7AABA2D30}"/>
                </a:ext>
              </a:extLst>
            </p:cNvPr>
            <p:cNvSpPr/>
            <p:nvPr/>
          </p:nvSpPr>
          <p:spPr>
            <a:xfrm>
              <a:off x="1691680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67731E-2C49-4DFE-A8EC-0B7BE6BE53E0}"/>
                </a:ext>
              </a:extLst>
            </p:cNvPr>
            <p:cNvSpPr/>
            <p:nvPr/>
          </p:nvSpPr>
          <p:spPr>
            <a:xfrm>
              <a:off x="1791062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A0948D1D-E0C7-4809-B9EA-7A6924B07375}"/>
                </a:ext>
              </a:extLst>
            </p:cNvPr>
            <p:cNvSpPr/>
            <p:nvPr/>
          </p:nvSpPr>
          <p:spPr>
            <a:xfrm>
              <a:off x="1890444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4994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E60C3487-1A3B-41BC-96D4-32D569747B4A}"/>
              </a:ext>
            </a:extLst>
          </p:cNvPr>
          <p:cNvSpPr/>
          <p:nvPr/>
        </p:nvSpPr>
        <p:spPr>
          <a:xfrm>
            <a:off x="300301" y="5858307"/>
            <a:ext cx="3964450" cy="999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"/>
            <a:ext cx="9144000" cy="11247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20072" y="642174"/>
            <a:ext cx="80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Home</a:t>
            </a:r>
            <a:endParaRPr lang="ko-KR" altLang="en-US" sz="1600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00192" y="640477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Category</a:t>
            </a:r>
            <a:endParaRPr lang="ko-KR" altLang="en-US" sz="1600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54475" y="640477"/>
            <a:ext cx="80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Topic</a:t>
            </a:r>
            <a:endParaRPr lang="ko-KR" altLang="en-US" sz="16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0" y="1124745"/>
            <a:ext cx="4572000" cy="80527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572000" y="1124745"/>
            <a:ext cx="4572000" cy="80527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D61171C-6D55-403C-9394-09DA48D81F21}"/>
              </a:ext>
            </a:extLst>
          </p:cNvPr>
          <p:cNvGrpSpPr/>
          <p:nvPr/>
        </p:nvGrpSpPr>
        <p:grpSpPr>
          <a:xfrm>
            <a:off x="179512" y="266395"/>
            <a:ext cx="1313373" cy="1146381"/>
            <a:chOff x="210716" y="318485"/>
            <a:chExt cx="1313373" cy="1146381"/>
          </a:xfrm>
        </p:grpSpPr>
        <p:sp>
          <p:nvSpPr>
            <p:cNvPr id="29" name="AutoShape 6" descr="laptop tehnologie Obiect gadget marca proiecta multimedia calculator personal dispozitiv electronic hardware-ul computerului Hardware-ul computerului personal">
              <a:extLst>
                <a:ext uri="{FF2B5EF4-FFF2-40B4-BE49-F238E27FC236}">
                  <a16:creationId xmlns:a16="http://schemas.microsoft.com/office/drawing/2014/main" id="{305583E6-0516-4DA5-AC79-A2A58EFFC9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0675" y="1160065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143CDBB-1321-4F8F-9F95-D302AEE3C23F}"/>
                </a:ext>
              </a:extLst>
            </p:cNvPr>
            <p:cNvGrpSpPr/>
            <p:nvPr/>
          </p:nvGrpSpPr>
          <p:grpSpPr>
            <a:xfrm>
              <a:off x="210716" y="318485"/>
              <a:ext cx="1313373" cy="806259"/>
              <a:chOff x="168275" y="191238"/>
              <a:chExt cx="1313373" cy="806259"/>
            </a:xfrm>
          </p:grpSpPr>
          <p:sp>
            <p:nvSpPr>
              <p:cNvPr id="35" name="AutoShape 4" descr="laptop tehnologie Obiect gadget marca proiecta multimedia calculator personal dispozitiv electronic hardware-ul computerului Hardware-ul computerului personal">
                <a:extLst>
                  <a:ext uri="{FF2B5EF4-FFF2-40B4-BE49-F238E27FC236}">
                    <a16:creationId xmlns:a16="http://schemas.microsoft.com/office/drawing/2014/main" id="{22B78B6F-26CF-4DA8-A8C3-DE3AF6096FE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275" y="692696"/>
                <a:ext cx="304800" cy="304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785F20C7-5201-4854-B0EC-6A276C53EE2E}"/>
                  </a:ext>
                </a:extLst>
              </p:cNvPr>
              <p:cNvGrpSpPr/>
              <p:nvPr/>
            </p:nvGrpSpPr>
            <p:grpSpPr>
              <a:xfrm>
                <a:off x="327213" y="191238"/>
                <a:ext cx="1154435" cy="674845"/>
                <a:chOff x="362518" y="257654"/>
                <a:chExt cx="1154435" cy="67484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8037EB5-1080-470C-8B0B-8DD6191C98D4}"/>
                    </a:ext>
                  </a:extLst>
                </p:cNvPr>
                <p:cNvSpPr txBox="1"/>
                <p:nvPr/>
              </p:nvSpPr>
              <p:spPr>
                <a:xfrm>
                  <a:off x="452608" y="345349"/>
                  <a:ext cx="1064345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>
                      <a:solidFill>
                        <a:schemeClr val="bg1"/>
                      </a:solidFill>
                      <a:latin typeface="Ebrima" pitchFamily="2" charset="0"/>
                      <a:ea typeface="Ebrima" pitchFamily="2" charset="0"/>
                      <a:cs typeface="Ebrima" pitchFamily="2" charset="0"/>
                    </a:rPr>
                    <a:t>New</a:t>
                  </a:r>
                </a:p>
                <a:p>
                  <a:r>
                    <a:rPr lang="en-US" altLang="ko-KR" sz="1400" b="1" spc="600" dirty="0">
                      <a:solidFill>
                        <a:schemeClr val="bg1"/>
                      </a:solidFill>
                      <a:latin typeface="Ebrima" pitchFamily="2" charset="0"/>
                      <a:cs typeface="Ebrima" pitchFamily="2" charset="0"/>
                    </a:rPr>
                    <a:t>Bit</a:t>
                  </a:r>
                  <a:endParaRPr lang="ko-KR" altLang="en-US" sz="1400" b="1" spc="600" dirty="0">
                    <a:solidFill>
                      <a:schemeClr val="bg1"/>
                    </a:solidFill>
                    <a:latin typeface="Ebrima" pitchFamily="2" charset="0"/>
                    <a:cs typeface="Ebrima" pitchFamily="2" charset="0"/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4A1FCEE5-D024-486D-9BDC-1BFDC589555C}"/>
                    </a:ext>
                  </a:extLst>
                </p:cNvPr>
                <p:cNvSpPr/>
                <p:nvPr/>
              </p:nvSpPr>
              <p:spPr>
                <a:xfrm>
                  <a:off x="362518" y="257654"/>
                  <a:ext cx="691825" cy="674845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C31084B-B444-4A89-AEEA-1B072E2C0B32}"/>
                </a:ext>
              </a:extLst>
            </p:cNvPr>
            <p:cNvSpPr/>
            <p:nvPr/>
          </p:nvSpPr>
          <p:spPr>
            <a:xfrm>
              <a:off x="430614" y="379445"/>
              <a:ext cx="691825" cy="6748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38A3E4A-2DD9-4947-BA0A-890F8EDDCDC6}"/>
              </a:ext>
            </a:extLst>
          </p:cNvPr>
          <p:cNvSpPr txBox="1"/>
          <p:nvPr/>
        </p:nvSpPr>
        <p:spPr>
          <a:xfrm>
            <a:off x="307805" y="5898841"/>
            <a:ext cx="381089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경제</a:t>
            </a:r>
            <a:r>
              <a:rPr lang="en-US" altLang="ko-KR" sz="105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50" b="1" dirty="0">
                <a:latin typeface="나눔고딕" pitchFamily="50" charset="-127"/>
                <a:ea typeface="나눔고딕" pitchFamily="50" charset="-127"/>
              </a:rPr>
              <a:t>Category </a:t>
            </a: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내 다른 대표기사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0F83422-CD36-4AC7-8031-AF7A97199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59994"/>
              </p:ext>
            </p:extLst>
          </p:nvPr>
        </p:nvGraphicFramePr>
        <p:xfrm>
          <a:off x="371455" y="6158678"/>
          <a:ext cx="6923586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1258752417"/>
                    </a:ext>
                  </a:extLst>
                </a:gridCol>
                <a:gridCol w="816169">
                  <a:extLst>
                    <a:ext uri="{9D8B030D-6E8A-4147-A177-3AD203B41FA5}">
                      <a16:colId xmlns:a16="http://schemas.microsoft.com/office/drawing/2014/main" val="3990688421"/>
                    </a:ext>
                  </a:extLst>
                </a:gridCol>
                <a:gridCol w="5819385">
                  <a:extLst>
                    <a:ext uri="{9D8B030D-6E8A-4147-A177-3AD203B41FA5}">
                      <a16:colId xmlns:a16="http://schemas.microsoft.com/office/drawing/2014/main" val="36685359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ea typeface="나눔고딕"/>
                        </a:rPr>
                        <a:t>1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ea typeface="나눔고딕"/>
                        </a:rPr>
                        <a:t>2018</a:t>
                      </a:r>
                      <a:r>
                        <a:rPr lang="ko-KR" altLang="en-US" sz="600" dirty="0">
                          <a:ea typeface="나눔고딕"/>
                        </a:rPr>
                        <a:t>년 </a:t>
                      </a:r>
                      <a:r>
                        <a:rPr lang="en-US" altLang="ko-KR" sz="600" dirty="0">
                          <a:ea typeface="나눔고딕"/>
                        </a:rPr>
                        <a:t>2</a:t>
                      </a:r>
                      <a:r>
                        <a:rPr lang="ko-KR" altLang="en-US" sz="600" dirty="0">
                          <a:ea typeface="나눔고딕"/>
                        </a:rPr>
                        <a:t>월 </a:t>
                      </a:r>
                      <a:r>
                        <a:rPr lang="en-US" altLang="ko-KR" sz="600" dirty="0">
                          <a:ea typeface="나눔고딕"/>
                        </a:rPr>
                        <a:t>27</a:t>
                      </a:r>
                      <a:r>
                        <a:rPr lang="ko-KR" altLang="en-US" sz="600" dirty="0">
                          <a:ea typeface="나눔고딕"/>
                        </a:rPr>
                        <a:t>일</a:t>
                      </a:r>
                      <a:endParaRPr lang="ko-KR" altLang="en-US" sz="600" dirty="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미래에셋대우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, 7000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억 유상증자 마무리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…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자기자본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8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조 달성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3388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ea typeface="나눔고딕"/>
                        </a:rPr>
                        <a:t>2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ea typeface="나눔고딕"/>
                        </a:rPr>
                        <a:t>2018</a:t>
                      </a:r>
                      <a:r>
                        <a:rPr lang="ko-KR" altLang="en-US" sz="600" dirty="0">
                          <a:ea typeface="나눔고딕"/>
                        </a:rPr>
                        <a:t>년 </a:t>
                      </a:r>
                      <a:r>
                        <a:rPr lang="en-US" altLang="ko-KR" sz="600" dirty="0">
                          <a:ea typeface="나눔고딕"/>
                        </a:rPr>
                        <a:t>3</a:t>
                      </a:r>
                      <a:r>
                        <a:rPr lang="ko-KR" altLang="en-US" sz="600" dirty="0">
                          <a:ea typeface="나눔고딕"/>
                        </a:rPr>
                        <a:t>월 </a:t>
                      </a:r>
                      <a:r>
                        <a:rPr lang="en-US" altLang="ko-KR" sz="600" dirty="0">
                          <a:ea typeface="나눔고딕"/>
                        </a:rPr>
                        <a:t>1</a:t>
                      </a:r>
                      <a:r>
                        <a:rPr lang="ko-KR" altLang="en-US" sz="600" dirty="0">
                          <a:ea typeface="나눔고딕"/>
                        </a:rPr>
                        <a:t>일  </a:t>
                      </a:r>
                      <a:endParaRPr lang="ko-KR" altLang="en-US" sz="600" dirty="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미래에셋대우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인도현지법인 개업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“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인도시장 본격 공략＂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2038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ea typeface="나눔고딕"/>
                        </a:rPr>
                        <a:t>3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ea typeface="나눔고딕"/>
                        </a:rPr>
                        <a:t>2018</a:t>
                      </a:r>
                      <a:r>
                        <a:rPr lang="ko-KR" altLang="en-US" sz="600" dirty="0">
                          <a:ea typeface="나눔고딕"/>
                        </a:rPr>
                        <a:t>년 </a:t>
                      </a:r>
                      <a:r>
                        <a:rPr lang="en-US" altLang="ko-KR" sz="600" dirty="0">
                          <a:ea typeface="나눔고딕"/>
                        </a:rPr>
                        <a:t>3</a:t>
                      </a:r>
                      <a:r>
                        <a:rPr lang="ko-KR" altLang="en-US" sz="600" dirty="0">
                          <a:ea typeface="나눔고딕"/>
                        </a:rPr>
                        <a:t>월 </a:t>
                      </a:r>
                      <a:r>
                        <a:rPr lang="en-US" altLang="ko-KR" sz="600" dirty="0">
                          <a:ea typeface="나눔고딕"/>
                        </a:rPr>
                        <a:t>2</a:t>
                      </a:r>
                      <a:r>
                        <a:rPr lang="ko-KR" altLang="en-US" sz="600" dirty="0">
                          <a:ea typeface="나눔고딕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미래에셋대우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유상증자 호반건설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, 500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억원 참여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92514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ea typeface="나눔고딕"/>
                        </a:rPr>
                        <a:t>4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ea typeface="나눔고딕"/>
                        </a:rPr>
                        <a:t>2018</a:t>
                      </a:r>
                      <a:r>
                        <a:rPr lang="ko-KR" altLang="en-US" sz="600" dirty="0">
                          <a:ea typeface="나눔고딕"/>
                        </a:rPr>
                        <a:t>년 </a:t>
                      </a:r>
                      <a:r>
                        <a:rPr lang="en-US" altLang="ko-KR" sz="600" dirty="0">
                          <a:ea typeface="나눔고딕"/>
                        </a:rPr>
                        <a:t>4</a:t>
                      </a:r>
                      <a:r>
                        <a:rPr lang="ko-KR" altLang="en-US" sz="600" dirty="0">
                          <a:ea typeface="나눔고딕"/>
                        </a:rPr>
                        <a:t>월 </a:t>
                      </a:r>
                      <a:r>
                        <a:rPr lang="en-US" altLang="ko-KR" sz="600" dirty="0">
                          <a:ea typeface="나눔고딕"/>
                        </a:rPr>
                        <a:t>19</a:t>
                      </a:r>
                      <a:r>
                        <a:rPr lang="ko-KR" altLang="en-US" sz="600" dirty="0">
                          <a:ea typeface="나눔고딕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[Hot-Line] “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미래에셋대우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자사주 소각 결정 긍정적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…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중장기적 관심“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나눔고딕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51470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ea typeface="나눔고딕"/>
                        </a:rPr>
                        <a:t>5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ea typeface="나눔고딕"/>
                        </a:rPr>
                        <a:t>2018</a:t>
                      </a:r>
                      <a:r>
                        <a:rPr lang="ko-KR" altLang="en-US" sz="600" dirty="0">
                          <a:ea typeface="나눔고딕"/>
                        </a:rPr>
                        <a:t>년 </a:t>
                      </a:r>
                      <a:r>
                        <a:rPr lang="en-US" altLang="ko-KR" sz="600" dirty="0">
                          <a:ea typeface="나눔고딕"/>
                        </a:rPr>
                        <a:t>5</a:t>
                      </a:r>
                      <a:r>
                        <a:rPr lang="ko-KR" altLang="en-US" sz="600" dirty="0">
                          <a:ea typeface="나눔고딕"/>
                        </a:rPr>
                        <a:t>월 </a:t>
                      </a:r>
                      <a:r>
                        <a:rPr lang="en-US" altLang="ko-KR" sz="600" dirty="0">
                          <a:ea typeface="나눔고딕"/>
                        </a:rPr>
                        <a:t>10</a:t>
                      </a:r>
                      <a:r>
                        <a:rPr lang="ko-KR" altLang="en-US" sz="600" dirty="0">
                          <a:ea typeface="나눔고딕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5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조원대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 홍콩빌딩 인수에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미래에셋대우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3200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억 투자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8810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ea typeface="나눔고딕"/>
                        </a:rPr>
                        <a:t>6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ea typeface="나눔고딕"/>
                        </a:rPr>
                        <a:t>2018</a:t>
                      </a:r>
                      <a:r>
                        <a:rPr lang="ko-KR" altLang="en-US" sz="600" dirty="0">
                          <a:ea typeface="나눔고딕"/>
                        </a:rPr>
                        <a:t>년 </a:t>
                      </a:r>
                      <a:r>
                        <a:rPr lang="en-US" altLang="ko-KR" sz="600" dirty="0">
                          <a:ea typeface="나눔고딕"/>
                        </a:rPr>
                        <a:t>5</a:t>
                      </a:r>
                      <a:r>
                        <a:rPr lang="ko-KR" altLang="en-US" sz="600" dirty="0">
                          <a:ea typeface="나눔고딕"/>
                        </a:rPr>
                        <a:t>월 </a:t>
                      </a:r>
                      <a:r>
                        <a:rPr lang="en-US" altLang="ko-KR" sz="600" dirty="0">
                          <a:ea typeface="나눔고딕"/>
                        </a:rPr>
                        <a:t>27</a:t>
                      </a:r>
                      <a:r>
                        <a:rPr lang="ko-KR" altLang="en-US" sz="600" dirty="0">
                          <a:ea typeface="나눔고딕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미래에셋대우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11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년만에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분기 수익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2000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고딕"/>
                        </a:rPr>
                        <a:t>억원＇돌파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나눔고딕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78354124"/>
                  </a:ext>
                </a:extLst>
              </a:tr>
            </a:tbl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3F4E4B8-770D-4C4D-A15E-04542C6098AC}"/>
              </a:ext>
            </a:extLst>
          </p:cNvPr>
          <p:cNvCxnSpPr>
            <a:cxnSpLocks/>
          </p:cNvCxnSpPr>
          <p:nvPr/>
        </p:nvCxnSpPr>
        <p:spPr>
          <a:xfrm>
            <a:off x="1432597" y="6192958"/>
            <a:ext cx="0" cy="126186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C42C2D8-8572-4479-8E31-099A07B7B76C}"/>
              </a:ext>
            </a:extLst>
          </p:cNvPr>
          <p:cNvSpPr/>
          <p:nvPr/>
        </p:nvSpPr>
        <p:spPr>
          <a:xfrm>
            <a:off x="315695" y="2624384"/>
            <a:ext cx="3964449" cy="3108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C469B0-D333-47F6-8A50-91942CF3FB70}"/>
              </a:ext>
            </a:extLst>
          </p:cNvPr>
          <p:cNvSpPr/>
          <p:nvPr/>
        </p:nvSpPr>
        <p:spPr>
          <a:xfrm>
            <a:off x="4413185" y="2624384"/>
            <a:ext cx="4571995" cy="4233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A4A90F-2E63-4BA8-B29D-9CF8B60644AF}"/>
              </a:ext>
            </a:extLst>
          </p:cNvPr>
          <p:cNvSpPr txBox="1"/>
          <p:nvPr/>
        </p:nvSpPr>
        <p:spPr>
          <a:xfrm>
            <a:off x="5011336" y="2787524"/>
            <a:ext cx="3490441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미래에셋대우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목동 </a:t>
            </a:r>
            <a:r>
              <a:rPr lang="en-US" altLang="ko-KR" sz="1000" b="1" dirty="0"/>
              <a:t>KT</a:t>
            </a:r>
            <a:r>
              <a:rPr lang="ko-KR" altLang="en-US" sz="1000" b="1" dirty="0"/>
              <a:t>전산센터 </a:t>
            </a:r>
            <a:r>
              <a:rPr lang="en-US" altLang="ko-KR" sz="1000" b="1" dirty="0"/>
              <a:t>3200</a:t>
            </a:r>
            <a:r>
              <a:rPr lang="ko-KR" altLang="en-US" sz="1000" b="1" dirty="0"/>
              <a:t>억원에 인수 완료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4F7BD-4BE1-4750-9B61-206CAB955D0B}"/>
              </a:ext>
            </a:extLst>
          </p:cNvPr>
          <p:cNvSpPr txBox="1"/>
          <p:nvPr/>
        </p:nvSpPr>
        <p:spPr>
          <a:xfrm>
            <a:off x="4537076" y="3374491"/>
            <a:ext cx="4438959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미래에셋대우가</a:t>
            </a:r>
            <a:r>
              <a:rPr lang="ko-KR" altLang="en-US" sz="700" dirty="0"/>
              <a:t> 서울 목동에 위치한 </a:t>
            </a:r>
            <a:r>
              <a:rPr lang="en-US" altLang="ko-KR" sz="700" dirty="0"/>
              <a:t>KT</a:t>
            </a:r>
            <a:r>
              <a:rPr lang="ko-KR" altLang="en-US" sz="700" dirty="0"/>
              <a:t>전산센터를 인수했다</a:t>
            </a:r>
            <a:r>
              <a:rPr lang="en-US" altLang="ko-KR" sz="700" dirty="0"/>
              <a:t>. </a:t>
            </a:r>
            <a:r>
              <a:rPr lang="ko-KR" altLang="en-US" sz="700" dirty="0" err="1"/>
              <a:t>미래에셋대우는</a:t>
            </a:r>
            <a:r>
              <a:rPr lang="ko-KR" altLang="en-US" sz="700" dirty="0"/>
              <a:t> 글로벌원자산운용사가 운영 중인 ‘</a:t>
            </a:r>
            <a:r>
              <a:rPr lang="ko-KR" altLang="en-US" sz="700" dirty="0" err="1"/>
              <a:t>글로벌원전문투자형사모부동산투자신탁</a:t>
            </a:r>
            <a:r>
              <a:rPr lang="en-US" altLang="ko-KR" sz="700" dirty="0"/>
              <a:t>1</a:t>
            </a:r>
            <a:r>
              <a:rPr lang="ko-KR" altLang="en-US" sz="700" dirty="0" err="1"/>
              <a:t>호’부동산</a:t>
            </a:r>
            <a:r>
              <a:rPr lang="ko-KR" altLang="en-US" sz="700" dirty="0"/>
              <a:t> 펀드를 약 </a:t>
            </a:r>
            <a:r>
              <a:rPr lang="en-US" altLang="ko-KR" sz="700" dirty="0"/>
              <a:t>3000</a:t>
            </a:r>
            <a:r>
              <a:rPr lang="ko-KR" altLang="en-US" sz="700" dirty="0"/>
              <a:t>억원에 인수했으며 현재 일부 지분은 다른 투자자에게 팔았다</a:t>
            </a:r>
            <a:r>
              <a:rPr lang="en-US" altLang="ko-KR" sz="700" dirty="0"/>
              <a:t>. </a:t>
            </a:r>
            <a:br>
              <a:rPr lang="en-US" altLang="ko-KR" sz="700" dirty="0"/>
            </a:br>
            <a:br>
              <a:rPr lang="en-US" altLang="ko-KR" sz="700" dirty="0"/>
            </a:br>
            <a:r>
              <a:rPr lang="en-US" altLang="ko-KR" sz="700" dirty="0"/>
              <a:t>13</a:t>
            </a:r>
            <a:r>
              <a:rPr lang="ko-KR" altLang="en-US" sz="700" dirty="0"/>
              <a:t>일 금융투자업계에 따르면 </a:t>
            </a:r>
            <a:r>
              <a:rPr lang="ko-KR" altLang="en-US" sz="700" dirty="0" err="1"/>
              <a:t>미래에셋대우는</a:t>
            </a:r>
            <a:r>
              <a:rPr lang="ko-KR" altLang="en-US" sz="700" dirty="0"/>
              <a:t> 지난</a:t>
            </a:r>
            <a:r>
              <a:rPr lang="en-US" altLang="ko-KR" sz="700" dirty="0"/>
              <a:t>5</a:t>
            </a:r>
            <a:r>
              <a:rPr lang="ko-KR" altLang="en-US" sz="700" dirty="0"/>
              <a:t>월 서울 양천구의 목동 </a:t>
            </a:r>
            <a:r>
              <a:rPr lang="en-US" altLang="ko-KR" sz="700" dirty="0"/>
              <a:t>KT</a:t>
            </a:r>
            <a:r>
              <a:rPr lang="ko-KR" altLang="en-US" sz="700" dirty="0"/>
              <a:t>전산센터를 </a:t>
            </a:r>
            <a:r>
              <a:rPr lang="en-US" altLang="ko-KR" sz="700" dirty="0"/>
              <a:t>3200</a:t>
            </a:r>
            <a:r>
              <a:rPr lang="ko-KR" altLang="en-US" sz="700" dirty="0"/>
              <a:t>억원에 인수 완료했다</a:t>
            </a:r>
            <a:r>
              <a:rPr lang="en-US" altLang="ko-KR" sz="700" dirty="0"/>
              <a:t>. </a:t>
            </a:r>
            <a:br>
              <a:rPr lang="en-US" altLang="ko-KR" sz="700" dirty="0"/>
            </a:br>
            <a:br>
              <a:rPr lang="en-US" altLang="ko-KR" sz="700" dirty="0"/>
            </a:br>
            <a:r>
              <a:rPr lang="ko-KR" altLang="en-US" sz="700" dirty="0" err="1"/>
              <a:t>미래에셋대우</a:t>
            </a:r>
            <a:r>
              <a:rPr lang="ko-KR" altLang="en-US" sz="700" dirty="0"/>
              <a:t> 관계자는 “목동 </a:t>
            </a:r>
            <a:r>
              <a:rPr lang="en-US" altLang="ko-KR" sz="700" dirty="0"/>
              <a:t>KT</a:t>
            </a:r>
            <a:r>
              <a:rPr lang="ko-KR" altLang="en-US" sz="700" dirty="0"/>
              <a:t>전산센터를 보유하고 있는 글로벌원자산운용의 부동산 펀드를 지난 </a:t>
            </a:r>
            <a:r>
              <a:rPr lang="en-US" altLang="ko-KR" sz="700" dirty="0"/>
              <a:t>5</a:t>
            </a:r>
            <a:r>
              <a:rPr lang="ko-KR" altLang="en-US" sz="700" dirty="0"/>
              <a:t>월 </a:t>
            </a:r>
            <a:r>
              <a:rPr lang="ko-KR" altLang="en-US" sz="700" dirty="0" err="1"/>
              <a:t>인수했다”며</a:t>
            </a:r>
            <a:r>
              <a:rPr lang="ko-KR" altLang="en-US" sz="700" dirty="0"/>
              <a:t> “이후 일부 지분은 다른 투자자에게 </a:t>
            </a:r>
            <a:r>
              <a:rPr lang="ko-KR" altLang="en-US" sz="700" dirty="0" err="1"/>
              <a:t>재매각했다”고</a:t>
            </a:r>
            <a:r>
              <a:rPr lang="ko-KR" altLang="en-US" sz="700" dirty="0"/>
              <a:t> 밝혔다</a:t>
            </a:r>
            <a:r>
              <a:rPr lang="en-US" altLang="ko-KR" sz="700" dirty="0"/>
              <a:t>. </a:t>
            </a:r>
            <a:br>
              <a:rPr lang="en-US" altLang="ko-KR" sz="700" dirty="0"/>
            </a:br>
            <a:br>
              <a:rPr lang="en-US" altLang="ko-KR" sz="700" dirty="0"/>
            </a:br>
            <a:r>
              <a:rPr lang="ko-KR" altLang="en-US" sz="700" dirty="0"/>
              <a:t>다른 투자자에게 </a:t>
            </a:r>
            <a:r>
              <a:rPr lang="ko-KR" altLang="en-US" sz="700" dirty="0" err="1"/>
              <a:t>재매각하는</a:t>
            </a:r>
            <a:r>
              <a:rPr lang="ko-KR" altLang="en-US" sz="700" dirty="0"/>
              <a:t> 과정에서 </a:t>
            </a:r>
            <a:r>
              <a:rPr lang="ko-KR" altLang="en-US" sz="700" dirty="0" err="1"/>
              <a:t>미래에셋대우가</a:t>
            </a:r>
            <a:r>
              <a:rPr lang="ko-KR" altLang="en-US" sz="700" dirty="0"/>
              <a:t> 얻는 수수료도 상당할 것으로 보인다</a:t>
            </a:r>
            <a:r>
              <a:rPr lang="en-US" altLang="ko-KR" sz="700" dirty="0"/>
              <a:t>. </a:t>
            </a:r>
            <a:r>
              <a:rPr lang="ko-KR" altLang="en-US" sz="700" dirty="0"/>
              <a:t>현재는 해당 건물을 담보로 </a:t>
            </a:r>
            <a:r>
              <a:rPr lang="ko-KR" altLang="en-US" sz="700" dirty="0" err="1"/>
              <a:t>리파이낸싱</a:t>
            </a:r>
            <a:r>
              <a:rPr lang="ko-KR" altLang="en-US" sz="700" dirty="0"/>
              <a:t> 중에 있다</a:t>
            </a:r>
            <a:r>
              <a:rPr lang="en-US" altLang="ko-KR" sz="700" dirty="0"/>
              <a:t>. </a:t>
            </a:r>
            <a:br>
              <a:rPr lang="en-US" altLang="ko-KR" sz="700" dirty="0"/>
            </a:br>
            <a:br>
              <a:rPr lang="en-US" altLang="ko-KR" sz="700" dirty="0"/>
            </a:br>
            <a:r>
              <a:rPr lang="en-US" altLang="ko-KR" sz="700" dirty="0"/>
              <a:t>KT</a:t>
            </a:r>
            <a:r>
              <a:rPr lang="ko-KR" altLang="en-US" sz="700" dirty="0"/>
              <a:t>전산센터는 지하</a:t>
            </a:r>
            <a:r>
              <a:rPr lang="en-US" altLang="ko-KR" sz="700" dirty="0"/>
              <a:t>3</a:t>
            </a:r>
            <a:r>
              <a:rPr lang="ko-KR" altLang="en-US" sz="700" dirty="0"/>
              <a:t>층에 지상 </a:t>
            </a:r>
            <a:r>
              <a:rPr lang="en-US" altLang="ko-KR" sz="700" dirty="0"/>
              <a:t>24</a:t>
            </a:r>
            <a:r>
              <a:rPr lang="ko-KR" altLang="en-US" sz="700" dirty="0"/>
              <a:t>층</a:t>
            </a:r>
            <a:r>
              <a:rPr lang="en-US" altLang="ko-KR" sz="700" dirty="0"/>
              <a:t>, </a:t>
            </a:r>
            <a:r>
              <a:rPr lang="ko-KR" altLang="en-US" sz="700" dirty="0"/>
              <a:t>연면적 </a:t>
            </a:r>
            <a:r>
              <a:rPr lang="en-US" altLang="ko-KR" sz="700" dirty="0"/>
              <a:t>9</a:t>
            </a:r>
            <a:r>
              <a:rPr lang="ko-KR" altLang="en-US" sz="700" dirty="0"/>
              <a:t>만㎡규모로</a:t>
            </a:r>
            <a:r>
              <a:rPr lang="en-US" altLang="ko-KR" sz="700" dirty="0"/>
              <a:t>, </a:t>
            </a:r>
            <a:r>
              <a:rPr lang="ko-KR" altLang="en-US" sz="700" dirty="0"/>
              <a:t>현재 </a:t>
            </a:r>
            <a:r>
              <a:rPr lang="en-US" altLang="ko-KR" sz="700" dirty="0"/>
              <a:t>KT</a:t>
            </a:r>
            <a:r>
              <a:rPr lang="ko-KR" altLang="en-US" sz="700" dirty="0"/>
              <a:t>파워텔과 스마트로</a:t>
            </a:r>
            <a:r>
              <a:rPr lang="en-US" altLang="ko-KR" sz="700" dirty="0"/>
              <a:t>, </a:t>
            </a:r>
            <a:r>
              <a:rPr lang="ko-KR" altLang="en-US" sz="700" dirty="0"/>
              <a:t>공연장 등이 </a:t>
            </a:r>
            <a:r>
              <a:rPr lang="ko-KR" altLang="en-US" sz="700" dirty="0" err="1"/>
              <a:t>입주해있다</a:t>
            </a:r>
            <a:r>
              <a:rPr lang="en-US" altLang="ko-KR" sz="700" dirty="0"/>
              <a:t>. </a:t>
            </a:r>
            <a:r>
              <a:rPr lang="ko-KR" altLang="en-US" sz="700" dirty="0"/>
              <a:t>지난 </a:t>
            </a:r>
            <a:r>
              <a:rPr lang="en-US" altLang="ko-KR" sz="700" dirty="0"/>
              <a:t>2012</a:t>
            </a:r>
            <a:r>
              <a:rPr lang="ko-KR" altLang="en-US" sz="700" dirty="0"/>
              <a:t>년 </a:t>
            </a:r>
            <a:r>
              <a:rPr lang="en-US" altLang="ko-KR" sz="700" dirty="0"/>
              <a:t>KT</a:t>
            </a:r>
            <a:r>
              <a:rPr lang="ko-KR" altLang="en-US" sz="700" dirty="0"/>
              <a:t>가 글로벌원자산운용에 해당 건물을 약 </a:t>
            </a:r>
            <a:r>
              <a:rPr lang="en-US" altLang="ko-KR" sz="700" dirty="0"/>
              <a:t>2300</a:t>
            </a:r>
            <a:r>
              <a:rPr lang="ko-KR" altLang="en-US" sz="700" dirty="0"/>
              <a:t>억원에 팔았는데</a:t>
            </a:r>
            <a:r>
              <a:rPr lang="en-US" altLang="ko-KR" sz="700" dirty="0"/>
              <a:t>, </a:t>
            </a:r>
            <a:r>
              <a:rPr lang="ko-KR" altLang="en-US" sz="700" dirty="0"/>
              <a:t>당시와 비교하면 약 </a:t>
            </a:r>
            <a:r>
              <a:rPr lang="en-US" altLang="ko-KR" sz="700" dirty="0"/>
              <a:t>1000</a:t>
            </a:r>
            <a:r>
              <a:rPr lang="ko-KR" altLang="en-US" sz="700" dirty="0"/>
              <a:t>억원이 뛰었다</a:t>
            </a:r>
            <a:r>
              <a:rPr lang="en-US" altLang="ko-KR" sz="700" dirty="0"/>
              <a:t>. </a:t>
            </a:r>
            <a:r>
              <a:rPr lang="ko-KR" altLang="en-US" sz="700" dirty="0"/>
              <a:t>해당 건물은 </a:t>
            </a:r>
            <a:r>
              <a:rPr lang="en-US" altLang="ko-KR" sz="700" dirty="0"/>
              <a:t>2007</a:t>
            </a:r>
            <a:r>
              <a:rPr lang="ko-KR" altLang="en-US" sz="700" dirty="0"/>
              <a:t>년 지어졌으며 글로벌원자산운용은 지난 </a:t>
            </a:r>
            <a:r>
              <a:rPr lang="en-US" altLang="ko-KR" sz="700" dirty="0"/>
              <a:t>2012</a:t>
            </a:r>
            <a:r>
              <a:rPr lang="ko-KR" altLang="en-US" sz="700" dirty="0"/>
              <a:t>년 </a:t>
            </a:r>
            <a:r>
              <a:rPr lang="en-US" altLang="ko-KR" sz="700" dirty="0"/>
              <a:t>9</a:t>
            </a:r>
            <a:r>
              <a:rPr lang="ko-KR" altLang="en-US" sz="700" dirty="0"/>
              <a:t>월부터 이 건물에 투자해왔다</a:t>
            </a:r>
            <a:r>
              <a:rPr lang="en-US" altLang="ko-KR" sz="700" dirty="0"/>
              <a:t>. </a:t>
            </a:r>
            <a:br>
              <a:rPr lang="en-US" altLang="ko-KR" sz="700" dirty="0"/>
            </a:br>
            <a:br>
              <a:rPr lang="en-US" altLang="ko-KR" sz="700" dirty="0"/>
            </a:br>
            <a:r>
              <a:rPr lang="ko-KR" altLang="en-US" sz="700" dirty="0"/>
              <a:t>업계 관계자는 “목동전산센터는 위치도 좋고</a:t>
            </a:r>
            <a:r>
              <a:rPr lang="en-US" altLang="ko-KR" sz="700" dirty="0"/>
              <a:t>, </a:t>
            </a:r>
            <a:r>
              <a:rPr lang="ko-KR" altLang="en-US" sz="700" dirty="0"/>
              <a:t>향후 경기가 좋아져 </a:t>
            </a:r>
            <a:r>
              <a:rPr lang="ko-KR" altLang="en-US" sz="700" dirty="0" err="1"/>
              <a:t>재매각할</a:t>
            </a:r>
            <a:r>
              <a:rPr lang="ko-KR" altLang="en-US" sz="700" dirty="0"/>
              <a:t> 때 더욱 비싸게 팔 수 있을 </a:t>
            </a:r>
            <a:r>
              <a:rPr lang="ko-KR" altLang="en-US" sz="700" dirty="0" err="1"/>
              <a:t>것”이라며</a:t>
            </a:r>
            <a:r>
              <a:rPr lang="ko-KR" altLang="en-US" sz="700" dirty="0"/>
              <a:t> “건물내 임대 수수료를 받을 수 있어 굉장히 안정적인 구조로 수익을 거둘 수 있을 </a:t>
            </a:r>
            <a:r>
              <a:rPr lang="ko-KR" altLang="en-US" sz="700" dirty="0" err="1"/>
              <a:t>것”이라고</a:t>
            </a:r>
            <a:r>
              <a:rPr lang="ko-KR" altLang="en-US" sz="700" dirty="0"/>
              <a:t> 밝혔다</a:t>
            </a:r>
            <a:r>
              <a:rPr lang="en-US" altLang="ko-KR" sz="700" dirty="0"/>
              <a:t>. </a:t>
            </a:r>
            <a:br>
              <a:rPr lang="en-US" altLang="ko-KR" sz="700" dirty="0"/>
            </a:br>
            <a:br>
              <a:rPr lang="en-US" altLang="ko-KR" sz="700" dirty="0"/>
            </a:br>
            <a:r>
              <a:rPr lang="ko-KR" altLang="en-US" sz="700" dirty="0" err="1"/>
              <a:t>미래에셋대우측도</a:t>
            </a:r>
            <a:r>
              <a:rPr lang="ko-KR" altLang="en-US" sz="700" dirty="0"/>
              <a:t> </a:t>
            </a:r>
            <a:r>
              <a:rPr lang="en-US" altLang="ko-KR" sz="700" dirty="0"/>
              <a:t>KT</a:t>
            </a:r>
            <a:r>
              <a:rPr lang="ko-KR" altLang="en-US" sz="700" dirty="0"/>
              <a:t>가 임차 중인 목동전산센터가 </a:t>
            </a:r>
            <a:r>
              <a:rPr lang="ko-KR" altLang="en-US" sz="700" dirty="0" err="1"/>
              <a:t>우량하다고</a:t>
            </a:r>
            <a:r>
              <a:rPr lang="ko-KR" altLang="en-US" sz="700" dirty="0"/>
              <a:t> 판단</a:t>
            </a:r>
            <a:r>
              <a:rPr lang="en-US" altLang="ko-KR" sz="700" dirty="0"/>
              <a:t>, </a:t>
            </a:r>
            <a:r>
              <a:rPr lang="ko-KR" altLang="en-US" sz="700" dirty="0" err="1"/>
              <a:t>올초부터</a:t>
            </a:r>
            <a:r>
              <a:rPr lang="ko-KR" altLang="en-US" sz="700" dirty="0"/>
              <a:t> 인수하기 위해 내부적인 논의를 계속 거친 것으로 전해졌다</a:t>
            </a:r>
            <a:r>
              <a:rPr lang="en-US" altLang="ko-KR" sz="700" dirty="0"/>
              <a:t>. </a:t>
            </a:r>
            <a:br>
              <a:rPr lang="en-US" altLang="ko-KR" sz="700" dirty="0"/>
            </a:br>
            <a:br>
              <a:rPr lang="en-US" altLang="ko-KR" sz="700" dirty="0"/>
            </a:br>
            <a:r>
              <a:rPr lang="ko-KR" altLang="en-US" sz="700" dirty="0"/>
              <a:t>한편 앞서 </a:t>
            </a:r>
            <a:r>
              <a:rPr lang="ko-KR" altLang="en-US" sz="700" dirty="0" err="1"/>
              <a:t>미래에셋대우는</a:t>
            </a:r>
            <a:r>
              <a:rPr lang="ko-KR" altLang="en-US" sz="700" dirty="0"/>
              <a:t> 국내 투자자중 유일하게 홍콩 </a:t>
            </a:r>
            <a:r>
              <a:rPr lang="ko-KR" altLang="en-US" sz="700" dirty="0" err="1"/>
              <a:t>카오룽</a:t>
            </a:r>
            <a:r>
              <a:rPr lang="en-US" altLang="ko-KR" sz="700" dirty="0"/>
              <a:t>(</a:t>
            </a:r>
            <a:r>
              <a:rPr lang="ko-KR" altLang="en-US" sz="700" dirty="0" err="1"/>
              <a:t>주룽</a:t>
            </a:r>
            <a:r>
              <a:rPr lang="en-US" altLang="ko-KR" sz="700" dirty="0"/>
              <a:t>)</a:t>
            </a:r>
            <a:r>
              <a:rPr lang="ko-KR" altLang="en-US" sz="700" dirty="0"/>
              <a:t>반도의 랜드마크 빌딩에 </a:t>
            </a:r>
            <a:r>
              <a:rPr lang="en-US" altLang="ko-KR" sz="700" dirty="0"/>
              <a:t>2800</a:t>
            </a:r>
            <a:r>
              <a:rPr lang="ko-KR" altLang="en-US" sz="700" dirty="0"/>
              <a:t>억원을 투자했다</a:t>
            </a:r>
            <a:r>
              <a:rPr lang="en-US" altLang="ko-KR" sz="700" dirty="0"/>
              <a:t>. </a:t>
            </a:r>
            <a:r>
              <a:rPr lang="ko-KR" altLang="en-US" sz="700" dirty="0"/>
              <a:t>홍콩에서 친환경 건물로 꼽히는 ‘</a:t>
            </a:r>
            <a:r>
              <a:rPr lang="ko-KR" altLang="en-US" sz="700" dirty="0" err="1"/>
              <a:t>골딘파이낸셜글로벌센터</a:t>
            </a:r>
            <a:r>
              <a:rPr lang="en-US" altLang="ko-KR" sz="700" dirty="0"/>
              <a:t>(GFGC</a:t>
            </a:r>
            <a:r>
              <a:rPr lang="ko-KR" altLang="en-US" sz="700" dirty="0"/>
              <a:t>빌딩</a:t>
            </a:r>
            <a:r>
              <a:rPr lang="en-US" altLang="ko-KR" sz="700" dirty="0"/>
              <a:t>)’</a:t>
            </a:r>
            <a:r>
              <a:rPr lang="ko-KR" altLang="en-US" sz="700" dirty="0"/>
              <a:t>의 </a:t>
            </a:r>
            <a:r>
              <a:rPr lang="ko-KR" altLang="en-US" sz="700" dirty="0" err="1"/>
              <a:t>중순위</a:t>
            </a:r>
            <a:r>
              <a:rPr lang="ko-KR" altLang="en-US" sz="700" dirty="0"/>
              <a:t> 대출 </a:t>
            </a:r>
            <a:r>
              <a:rPr lang="en-US" altLang="ko-KR" sz="700" dirty="0"/>
              <a:t>2800</a:t>
            </a:r>
            <a:r>
              <a:rPr lang="ko-KR" altLang="en-US" sz="700" dirty="0"/>
              <a:t>억원을 투자에 성공하며 글로벌 해외 부동산 시장에서도 두각을 나타내고 있다</a:t>
            </a:r>
            <a:r>
              <a:rPr lang="en-US" altLang="ko-KR" sz="700" dirty="0"/>
              <a:t>.</a:t>
            </a:r>
          </a:p>
          <a:p>
            <a:br>
              <a:rPr lang="ko-KR" altLang="en-US" sz="700" dirty="0"/>
            </a:br>
            <a:endParaRPr lang="en-US" altLang="ko-KR" sz="700" dirty="0"/>
          </a:p>
          <a:p>
            <a:endParaRPr lang="ko-KR" altLang="en-US" sz="7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D07EF6-CB3E-4078-AE75-C3AEE3CB598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4" b="6660"/>
          <a:stretch/>
        </p:blipFill>
        <p:spPr>
          <a:xfrm>
            <a:off x="675583" y="2780425"/>
            <a:ext cx="3171454" cy="279678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E98A1A8-96C4-4471-9362-4C8FBDDEC445}"/>
              </a:ext>
            </a:extLst>
          </p:cNvPr>
          <p:cNvSpPr txBox="1"/>
          <p:nvPr/>
        </p:nvSpPr>
        <p:spPr>
          <a:xfrm>
            <a:off x="7398779" y="3009782"/>
            <a:ext cx="3490441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연합뉴스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</a:t>
            </a:r>
          </a:p>
        </p:txBody>
      </p:sp>
      <p:sp>
        <p:nvSpPr>
          <p:cNvPr id="9" name="1/2 액자 8">
            <a:extLst>
              <a:ext uri="{FF2B5EF4-FFF2-40B4-BE49-F238E27FC236}">
                <a16:creationId xmlns:a16="http://schemas.microsoft.com/office/drawing/2014/main" id="{507DB058-EFE1-47D6-82FF-D5AB51A45092}"/>
              </a:ext>
            </a:extLst>
          </p:cNvPr>
          <p:cNvSpPr/>
          <p:nvPr/>
        </p:nvSpPr>
        <p:spPr>
          <a:xfrm rot="8119868">
            <a:off x="8526881" y="4253208"/>
            <a:ext cx="360040" cy="383504"/>
          </a:xfrm>
          <a:prstGeom prst="halfFra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023A6D2-D14A-4C75-8B67-5CB74B876193}"/>
              </a:ext>
            </a:extLst>
          </p:cNvPr>
          <p:cNvGrpSpPr/>
          <p:nvPr/>
        </p:nvGrpSpPr>
        <p:grpSpPr>
          <a:xfrm>
            <a:off x="3874214" y="2765095"/>
            <a:ext cx="244483" cy="45719"/>
            <a:chOff x="1691680" y="2256583"/>
            <a:chExt cx="244483" cy="45719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88A5D34-E555-44F5-90F0-091473C8BDD0}"/>
                </a:ext>
              </a:extLst>
            </p:cNvPr>
            <p:cNvSpPr/>
            <p:nvPr/>
          </p:nvSpPr>
          <p:spPr>
            <a:xfrm>
              <a:off x="1691680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65498570-688E-44F3-BF4B-D7E5144F84F2}"/>
                </a:ext>
              </a:extLst>
            </p:cNvPr>
            <p:cNvSpPr/>
            <p:nvPr/>
          </p:nvSpPr>
          <p:spPr>
            <a:xfrm>
              <a:off x="1791062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9D5C89A5-70BB-4520-9C94-806A0D1CDAAA}"/>
                </a:ext>
              </a:extLst>
            </p:cNvPr>
            <p:cNvSpPr/>
            <p:nvPr/>
          </p:nvSpPr>
          <p:spPr>
            <a:xfrm>
              <a:off x="1890444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AA1DCCA-FDBB-41BE-BB73-68C505AEE29E}"/>
              </a:ext>
            </a:extLst>
          </p:cNvPr>
          <p:cNvGrpSpPr/>
          <p:nvPr/>
        </p:nvGrpSpPr>
        <p:grpSpPr>
          <a:xfrm>
            <a:off x="3874214" y="6036309"/>
            <a:ext cx="244483" cy="45719"/>
            <a:chOff x="1691680" y="2256583"/>
            <a:chExt cx="244483" cy="45719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DFCB5B5-DFE6-42D8-986A-A9F99835A643}"/>
                </a:ext>
              </a:extLst>
            </p:cNvPr>
            <p:cNvSpPr/>
            <p:nvPr/>
          </p:nvSpPr>
          <p:spPr>
            <a:xfrm>
              <a:off x="1691680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E76291B-C98E-4E80-87CF-4667A2A7417D}"/>
                </a:ext>
              </a:extLst>
            </p:cNvPr>
            <p:cNvSpPr/>
            <p:nvPr/>
          </p:nvSpPr>
          <p:spPr>
            <a:xfrm>
              <a:off x="1791062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234741B-C9B5-4A27-A5EC-100FC47B630A}"/>
                </a:ext>
              </a:extLst>
            </p:cNvPr>
            <p:cNvSpPr/>
            <p:nvPr/>
          </p:nvSpPr>
          <p:spPr>
            <a:xfrm>
              <a:off x="1890444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6F98066-49EA-44B4-96B7-967992CBB838}"/>
              </a:ext>
            </a:extLst>
          </p:cNvPr>
          <p:cNvGrpSpPr/>
          <p:nvPr/>
        </p:nvGrpSpPr>
        <p:grpSpPr>
          <a:xfrm>
            <a:off x="8576636" y="2765095"/>
            <a:ext cx="244483" cy="45719"/>
            <a:chOff x="1691680" y="2256583"/>
            <a:chExt cx="244483" cy="45719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22753E86-26D7-404C-A32B-7BFBC1E76E44}"/>
                </a:ext>
              </a:extLst>
            </p:cNvPr>
            <p:cNvSpPr/>
            <p:nvPr/>
          </p:nvSpPr>
          <p:spPr>
            <a:xfrm>
              <a:off x="1691680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5329FD89-73FE-4F63-879B-1B0A65EF8671}"/>
                </a:ext>
              </a:extLst>
            </p:cNvPr>
            <p:cNvSpPr/>
            <p:nvPr/>
          </p:nvSpPr>
          <p:spPr>
            <a:xfrm>
              <a:off x="1791062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350C8EA-B6B8-46D1-A623-CCE93BD30429}"/>
                </a:ext>
              </a:extLst>
            </p:cNvPr>
            <p:cNvSpPr/>
            <p:nvPr/>
          </p:nvSpPr>
          <p:spPr>
            <a:xfrm>
              <a:off x="1890444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8251F3-5658-4B87-BB04-8243D72CB82F}"/>
              </a:ext>
            </a:extLst>
          </p:cNvPr>
          <p:cNvSpPr/>
          <p:nvPr/>
        </p:nvSpPr>
        <p:spPr>
          <a:xfrm>
            <a:off x="1826" y="1146814"/>
            <a:ext cx="4578947" cy="778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29715E-ED8F-44AF-9B0E-DA2A16546890}"/>
              </a:ext>
            </a:extLst>
          </p:cNvPr>
          <p:cNvSpPr txBox="1"/>
          <p:nvPr/>
        </p:nvSpPr>
        <p:spPr>
          <a:xfrm>
            <a:off x="1505222" y="1465039"/>
            <a:ext cx="155460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미래에셋대우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770D9ED-01FF-433E-B62E-895D86309928}"/>
              </a:ext>
            </a:extLst>
          </p:cNvPr>
          <p:cNvSpPr txBox="1"/>
          <p:nvPr/>
        </p:nvSpPr>
        <p:spPr>
          <a:xfrm>
            <a:off x="2393509" y="2140552"/>
            <a:ext cx="419471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경제   </a:t>
            </a:r>
            <a:r>
              <a:rPr lang="en-US" altLang="ko-KR" sz="1400" b="1" dirty="0">
                <a:latin typeface="+mn-ea"/>
              </a:rPr>
              <a:t>| 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IT_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과학 </a:t>
            </a:r>
            <a:r>
              <a:rPr lang="en-US" altLang="ko-KR" sz="1400" b="1" dirty="0">
                <a:latin typeface="+mn-ea"/>
              </a:rPr>
              <a:t>  |  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지역</a:t>
            </a:r>
            <a:r>
              <a:rPr lang="ko-KR" altLang="en-US" sz="1400" b="1" dirty="0">
                <a:latin typeface="+mn-ea"/>
              </a:rPr>
              <a:t>   </a:t>
            </a:r>
            <a:r>
              <a:rPr lang="en-US" altLang="ko-KR" sz="1400" b="1" dirty="0">
                <a:latin typeface="+mn-ea"/>
              </a:rPr>
              <a:t>|  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사회</a:t>
            </a:r>
          </a:p>
        </p:txBody>
      </p:sp>
    </p:spTree>
    <p:extLst>
      <p:ext uri="{BB962C8B-B14F-4D97-AF65-F5344CB8AC3E}">
        <p14:creationId xmlns:p14="http://schemas.microsoft.com/office/powerpoint/2010/main" val="1951347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77FB1ED-5C88-4E46-9249-3172ABDCB3FF}"/>
              </a:ext>
            </a:extLst>
          </p:cNvPr>
          <p:cNvSpPr txBox="1">
            <a:spLocks/>
          </p:cNvSpPr>
          <p:nvPr/>
        </p:nvSpPr>
        <p:spPr>
          <a:xfrm>
            <a:off x="827584" y="285293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How to classify?</a:t>
            </a:r>
            <a:endParaRPr lang="ko-KR" altLang="en-US" spc="300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2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04832439-EDB6-4185-8967-55B8E3A16A75}"/>
              </a:ext>
            </a:extLst>
          </p:cNvPr>
          <p:cNvSpPr/>
          <p:nvPr/>
        </p:nvSpPr>
        <p:spPr>
          <a:xfrm>
            <a:off x="152400" y="2125266"/>
            <a:ext cx="2606040" cy="518160"/>
          </a:xfrm>
          <a:prstGeom prst="wedgeRoundRectCallout">
            <a:avLst>
              <a:gd name="adj1" fmla="val 58114"/>
              <a:gd name="adj2" fmla="val 5514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Supervised learning</a:t>
            </a:r>
            <a:endParaRPr lang="ko-KR" altLang="en-US" sz="135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D775ADB-5CE7-4B5E-A683-F0EDE063991A}"/>
              </a:ext>
            </a:extLst>
          </p:cNvPr>
          <p:cNvSpPr/>
          <p:nvPr/>
        </p:nvSpPr>
        <p:spPr>
          <a:xfrm>
            <a:off x="1592583" y="5147851"/>
            <a:ext cx="595883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정답을 알려주며 학습시키며</a:t>
            </a:r>
            <a:r>
              <a:rPr lang="en-US" altLang="ko-KR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학습모형에 가장 가까운 정답을 유추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71F0E5-B4D7-4D99-B6A2-D9C998560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81" y="2820504"/>
            <a:ext cx="1178005" cy="117800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7B199D67-AF3A-44E5-BFC9-EB7311481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641" y="2820504"/>
            <a:ext cx="1178005" cy="117800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3CEAA6B-8C19-4B83-9925-B1724CAA1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111" y="2839998"/>
            <a:ext cx="1178005" cy="117800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FBBC3648-97F5-43D2-BC33-C9968AC1F8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475" y="2820504"/>
            <a:ext cx="1178005" cy="117800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71195AB-EA10-4609-AE1F-D4EC8926EC50}"/>
              </a:ext>
            </a:extLst>
          </p:cNvPr>
          <p:cNvSpPr txBox="1"/>
          <p:nvPr/>
        </p:nvSpPr>
        <p:spPr>
          <a:xfrm>
            <a:off x="1003581" y="4175587"/>
            <a:ext cx="1178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“A”</a:t>
            </a:r>
            <a:endParaRPr lang="ko-KR" altLang="en-US" sz="4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8FDBD8-8977-40E7-8EA1-D685790552DD}"/>
              </a:ext>
            </a:extLst>
          </p:cNvPr>
          <p:cNvSpPr txBox="1"/>
          <p:nvPr/>
        </p:nvSpPr>
        <p:spPr>
          <a:xfrm>
            <a:off x="2577111" y="4175587"/>
            <a:ext cx="1178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“B”</a:t>
            </a:r>
            <a:endParaRPr lang="ko-KR" altLang="en-US" sz="4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589251-7C3F-47DC-BF0F-337E1A9AE24E}"/>
              </a:ext>
            </a:extLst>
          </p:cNvPr>
          <p:cNvSpPr txBox="1"/>
          <p:nvPr/>
        </p:nvSpPr>
        <p:spPr>
          <a:xfrm>
            <a:off x="4150641" y="4175587"/>
            <a:ext cx="1178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“C”</a:t>
            </a:r>
            <a:endParaRPr lang="ko-KR" altLang="en-US" sz="4000" dirty="0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408D5DDA-FC49-4EB8-ADAC-195D1C6954C9}"/>
              </a:ext>
            </a:extLst>
          </p:cNvPr>
          <p:cNvSpPr/>
          <p:nvPr/>
        </p:nvSpPr>
        <p:spPr>
          <a:xfrm>
            <a:off x="5946859" y="3204675"/>
            <a:ext cx="496402" cy="468739"/>
          </a:xfrm>
          <a:prstGeom prst="rightArrow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E7C61CE-F94E-4376-B71F-68BEC22D3ADB}"/>
              </a:ext>
            </a:extLst>
          </p:cNvPr>
          <p:cNvSpPr txBox="1"/>
          <p:nvPr/>
        </p:nvSpPr>
        <p:spPr>
          <a:xfrm>
            <a:off x="6962415" y="4103370"/>
            <a:ext cx="1178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?</a:t>
            </a:r>
            <a:endParaRPr lang="ko-KR" altLang="en-US" sz="5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FB28F2-E067-4184-B90D-81E091D224F0}"/>
              </a:ext>
            </a:extLst>
          </p:cNvPr>
          <p:cNvSpPr txBox="1"/>
          <p:nvPr/>
        </p:nvSpPr>
        <p:spPr>
          <a:xfrm>
            <a:off x="6962415" y="4155947"/>
            <a:ext cx="1178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“C”</a:t>
            </a:r>
            <a:endParaRPr lang="ko-KR" altLang="en-US" sz="4000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96639D4-860F-48C3-8C53-F8FB37DBABB4}"/>
              </a:ext>
            </a:extLst>
          </p:cNvPr>
          <p:cNvSpPr txBox="1">
            <a:spLocks/>
          </p:cNvSpPr>
          <p:nvPr/>
        </p:nvSpPr>
        <p:spPr>
          <a:xfrm>
            <a:off x="812511" y="431602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How to classify?</a:t>
            </a:r>
            <a:endParaRPr lang="ko-KR" altLang="en-US" spc="300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1EFC8EA-07A7-49BF-A35B-EF07734170FC}"/>
              </a:ext>
            </a:extLst>
          </p:cNvPr>
          <p:cNvCxnSpPr>
            <a:cxnSpLocks/>
          </p:cNvCxnSpPr>
          <p:nvPr/>
        </p:nvCxnSpPr>
        <p:spPr>
          <a:xfrm>
            <a:off x="2555776" y="1268760"/>
            <a:ext cx="423373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3A607E43-732E-439F-B7F1-DDDE31A2377F}"/>
              </a:ext>
            </a:extLst>
          </p:cNvPr>
          <p:cNvSpPr/>
          <p:nvPr/>
        </p:nvSpPr>
        <p:spPr>
          <a:xfrm>
            <a:off x="6751374" y="1232756"/>
            <a:ext cx="72008" cy="7200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6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DA4A4A1-E932-4AAE-B6F8-FF8BA10BB3C6}"/>
              </a:ext>
            </a:extLst>
          </p:cNvPr>
          <p:cNvCxnSpPr>
            <a:cxnSpLocks/>
          </p:cNvCxnSpPr>
          <p:nvPr/>
        </p:nvCxnSpPr>
        <p:spPr>
          <a:xfrm flipV="1">
            <a:off x="4191370" y="2936845"/>
            <a:ext cx="0" cy="192364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34FDA99-2AB3-458E-94C4-8B49DE10E471}"/>
              </a:ext>
            </a:extLst>
          </p:cNvPr>
          <p:cNvCxnSpPr>
            <a:cxnSpLocks/>
          </p:cNvCxnSpPr>
          <p:nvPr/>
        </p:nvCxnSpPr>
        <p:spPr>
          <a:xfrm>
            <a:off x="4178053" y="4860486"/>
            <a:ext cx="3490997" cy="12505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BA8CF173-7E68-4B3F-AF17-5BF6F5041B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4637522" y="4172248"/>
            <a:ext cx="203790" cy="20137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33AC402-3CB9-42CB-B0F7-7C1A0B81BF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4739417" y="4071562"/>
            <a:ext cx="203790" cy="20137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77C56AB-2921-4DBB-A06F-D466BC276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5037311" y="4174444"/>
            <a:ext cx="203790" cy="20137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22CD187-4062-47BA-8F4A-A4C821AF8D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4832037" y="4332049"/>
            <a:ext cx="203790" cy="20137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E5A4862-FF16-49BA-91F0-10DF04C748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4612613" y="4307038"/>
            <a:ext cx="203790" cy="20137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B03FAFC-731B-403C-9C26-391E46EFAA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4531140" y="4193748"/>
            <a:ext cx="203790" cy="20137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2CD48DE-2A61-4829-A814-91FF2092CF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4954015" y="3779172"/>
            <a:ext cx="203790" cy="2013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68A8F67-E635-42A9-83CE-F62C3C2C1F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4764327" y="3894305"/>
            <a:ext cx="203790" cy="2013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9C5439B-BC05-4329-8D62-21C74DDB8C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5392214" y="4172439"/>
            <a:ext cx="203790" cy="20137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C8CC4E-19A3-459F-B5D8-30B23F13EC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4694830" y="4474303"/>
            <a:ext cx="203790" cy="20137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6C4ACBE-3E34-45B7-AD01-677C6945EC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4993260" y="4388644"/>
            <a:ext cx="203790" cy="20137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468CD9C-4CBF-4B0B-9598-5074BE4ECD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5207219" y="4394896"/>
            <a:ext cx="203790" cy="20137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FB30869-10F5-42B9-89CD-8742204392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5207219" y="4101936"/>
            <a:ext cx="203790" cy="20137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474A156-E984-4B29-A97C-3050295E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5165891" y="3890336"/>
            <a:ext cx="203790" cy="20137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A32038F-23F5-4806-B978-9908BB05A5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6397887" y="3343246"/>
            <a:ext cx="203790" cy="20137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4EE3190-7AAF-412D-A5CB-9396A1AF80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6506689" y="3286741"/>
            <a:ext cx="203790" cy="20137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D9C3095-21DB-4030-A097-CA512E612D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6599309" y="3439885"/>
            <a:ext cx="203790" cy="20137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562A32D-223B-4AC9-82CA-BE6758C67B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6814562" y="3788224"/>
            <a:ext cx="203790" cy="20137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22EC0C2-CE51-4311-95D4-43F66A61F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6394625" y="3561799"/>
            <a:ext cx="203790" cy="20137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B08B2D1-D28F-4D03-B76F-F76E4CB897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6240512" y="3194335"/>
            <a:ext cx="203790" cy="20137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86D4BD4-A280-4935-B48E-4A9642B5BD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6681980" y="3275943"/>
            <a:ext cx="203790" cy="20137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8A831FA-0FCF-4A34-960C-7F7226B19C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6563996" y="3037051"/>
            <a:ext cx="203790" cy="20137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F444DF2-0309-421D-811B-AF5AF45299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6876494" y="3346342"/>
            <a:ext cx="203790" cy="20137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C75927-FA04-4E27-90B8-4B8259E605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6579240" y="3751069"/>
            <a:ext cx="203790" cy="20137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D229598-1A20-44DC-A688-95827A5C20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6800730" y="3516940"/>
            <a:ext cx="203790" cy="201371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E0006B1-6DBD-4B3B-9FA7-750C3FFEA0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6911069" y="3610560"/>
            <a:ext cx="203790" cy="20137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F110EE58-098D-46A3-B629-14CF86C72F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6974491" y="3317114"/>
            <a:ext cx="203790" cy="201371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EE69594-998B-411B-A7B8-9D9EBD5874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6872596" y="3070924"/>
            <a:ext cx="203790" cy="201371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99A000F-23FC-4129-B143-BFA744B90A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6172803" y="3718311"/>
            <a:ext cx="203790" cy="20137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27FF0529-170B-49C9-AC60-EC8CD0A413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6504632" y="3577801"/>
            <a:ext cx="203790" cy="201371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C6EDB56A-0838-4EF2-AEB9-07C40DF370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5024180" y="3948222"/>
            <a:ext cx="203790" cy="201371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0EB7CCC-6464-425E-8CB6-C21ED6D8BD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6283342" y="2955829"/>
            <a:ext cx="203790" cy="20137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14C779-DA5D-4E3D-8C7F-1E482043B3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6098552" y="3315911"/>
            <a:ext cx="203790" cy="201371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74B476B0-953A-4C8B-976B-4A4FF8AF2C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6430382" y="3175402"/>
            <a:ext cx="203790" cy="20137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B18888D-F81F-474D-A000-E2A62BB6CC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4714508" y="3548850"/>
            <a:ext cx="203790" cy="201371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3F9EFA9A-787F-4077-9652-FF85ABB922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6430382" y="3915258"/>
            <a:ext cx="203790" cy="201371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E3C7C374-9A6F-4029-8875-F8C5DE30C7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4569386" y="3741657"/>
            <a:ext cx="203790" cy="201371"/>
          </a:xfrm>
          <a:prstGeom prst="rect">
            <a:avLst/>
          </a:prstGeom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6C65BEA9-7DDE-4213-979F-B6941F457BAA}"/>
              </a:ext>
            </a:extLst>
          </p:cNvPr>
          <p:cNvSpPr/>
          <p:nvPr/>
        </p:nvSpPr>
        <p:spPr>
          <a:xfrm>
            <a:off x="4304838" y="3429001"/>
            <a:ext cx="1376723" cy="1381466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72B5361-3846-47A2-8951-8F47E0B01BA5}"/>
              </a:ext>
            </a:extLst>
          </p:cNvPr>
          <p:cNvSpPr/>
          <p:nvPr/>
        </p:nvSpPr>
        <p:spPr>
          <a:xfrm>
            <a:off x="5930488" y="2811079"/>
            <a:ext cx="1376723" cy="138146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BDAADE4-D915-4088-AB57-545877932A4B}"/>
              </a:ext>
            </a:extLst>
          </p:cNvPr>
          <p:cNvCxnSpPr>
            <a:cxnSpLocks/>
          </p:cNvCxnSpPr>
          <p:nvPr/>
        </p:nvCxnSpPr>
        <p:spPr>
          <a:xfrm>
            <a:off x="5492519" y="3015219"/>
            <a:ext cx="675797" cy="1735851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776987C2-83A8-43EE-8FE9-E8CB7AB468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4999655" y="3588280"/>
            <a:ext cx="203790" cy="201371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0D828C1B-A31A-406D-9E3B-9B1D7572A9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4809967" y="3703414"/>
            <a:ext cx="203790" cy="201371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CF4F8BC8-4300-4997-8F20-95EE40C0B2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5265834" y="3821701"/>
            <a:ext cx="203790" cy="20137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929DEA98-1F87-4461-8AAE-36519F4F66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5099597" y="3519645"/>
            <a:ext cx="203790" cy="201371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6806A794-31EA-44E0-B941-3034693F6E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4406461" y="4023071"/>
            <a:ext cx="203790" cy="201371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7B0CDABF-9C6F-4715-BE57-596DA4E4FE3D}"/>
              </a:ext>
            </a:extLst>
          </p:cNvPr>
          <p:cNvSpPr/>
          <p:nvPr/>
        </p:nvSpPr>
        <p:spPr>
          <a:xfrm>
            <a:off x="1630833" y="5376878"/>
            <a:ext cx="595883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ahoma" panose="020B0604030504040204" pitchFamily="34" charset="0"/>
              </a:rPr>
              <a:t>정답을 따로 알려주지 않고</a:t>
            </a:r>
            <a:r>
              <a:rPr lang="en-US" altLang="ko-KR" sz="135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ahoma" panose="020B0604030504040204" pitchFamily="34" charset="0"/>
              </a:rPr>
              <a:t>(label</a:t>
            </a:r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ahoma" panose="020B0604030504040204" pitchFamily="34" charset="0"/>
              </a:rPr>
              <a:t>이 없다</a:t>
            </a:r>
            <a:r>
              <a:rPr lang="en-US" altLang="ko-KR" sz="135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ahoma" panose="020B0604030504040204" pitchFamily="34" charset="0"/>
              </a:rPr>
              <a:t>), </a:t>
            </a:r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ahoma" panose="020B0604030504040204" pitchFamily="34" charset="0"/>
              </a:rPr>
              <a:t>비슷한 데이터들을 군집화</a:t>
            </a:r>
          </a:p>
        </p:txBody>
      </p:sp>
      <p:sp>
        <p:nvSpPr>
          <p:cNvPr id="64" name="말풍선: 모서리가 둥근 사각형 63">
            <a:extLst>
              <a:ext uri="{FF2B5EF4-FFF2-40B4-BE49-F238E27FC236}">
                <a16:creationId xmlns:a16="http://schemas.microsoft.com/office/drawing/2014/main" id="{68ACD280-4047-4F8F-90C9-7CB765043F5F}"/>
              </a:ext>
            </a:extLst>
          </p:cNvPr>
          <p:cNvSpPr/>
          <p:nvPr/>
        </p:nvSpPr>
        <p:spPr>
          <a:xfrm>
            <a:off x="6385559" y="2125266"/>
            <a:ext cx="2606040" cy="518160"/>
          </a:xfrm>
          <a:prstGeom prst="wedgeRoundRectCallout">
            <a:avLst>
              <a:gd name="adj1" fmla="val -57968"/>
              <a:gd name="adj2" fmla="val 4779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Unsupervised learning</a:t>
            </a:r>
            <a:endParaRPr lang="ko-KR" altLang="en-US" sz="135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9D048E82-94E5-4A77-8E6E-029F267846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1724972" y="3238421"/>
            <a:ext cx="203790" cy="201371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EBAC3667-595B-4849-9B99-F4931D1614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2020662" y="3238421"/>
            <a:ext cx="203790" cy="201371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3A7063D0-3A6E-45D8-8668-A7CAF9C20D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2317797" y="3238421"/>
            <a:ext cx="203790" cy="20137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E72A43BB-D5C8-458B-8B2B-02A659C402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2607312" y="3238421"/>
            <a:ext cx="203790" cy="201371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995CCA23-4C93-4155-B31E-C58E00C1CE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1724972" y="3488017"/>
            <a:ext cx="203790" cy="201371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E3747CF-0FE6-494E-898D-53362231E9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2020662" y="3488017"/>
            <a:ext cx="203790" cy="201371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0E856AFD-111E-4578-B62F-193EA459A2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2317797" y="3488017"/>
            <a:ext cx="203790" cy="201371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A932F54A-849D-4E9B-9182-8982E13A18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2607312" y="3488017"/>
            <a:ext cx="203790" cy="20137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AC501457-4297-46D0-B185-4D388C69B6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1724972" y="3739672"/>
            <a:ext cx="203790" cy="201371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375DC5CB-65DF-4831-8DC7-A7FF083D12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2020662" y="3739672"/>
            <a:ext cx="203790" cy="201371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57D0520B-881D-4E34-9194-AA0CC0B255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2317797" y="3739672"/>
            <a:ext cx="203790" cy="201371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016229DE-37C9-47DD-99A7-4997387C2B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2607312" y="3739672"/>
            <a:ext cx="203790" cy="201371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4ABAEF4F-5AAB-4AFD-B123-289120B7C2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1724972" y="3985679"/>
            <a:ext cx="203790" cy="201371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9FEC51BF-0CEE-49E7-9A0F-BD71F923B4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2020662" y="3985679"/>
            <a:ext cx="203790" cy="201371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5BFD90AE-35BD-4E2D-B90E-CB4CA7B6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2317797" y="3985679"/>
            <a:ext cx="203790" cy="201371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5C41FBE3-D0CD-4540-96FB-5D6B6873825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2607312" y="3985679"/>
            <a:ext cx="203790" cy="201371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D54255A-42F1-445F-9D5C-64B1C03068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1724972" y="4231686"/>
            <a:ext cx="203790" cy="201371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FBA93219-483B-404B-B9CB-383796E06B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2020662" y="4231686"/>
            <a:ext cx="203790" cy="201371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EF8FFA8C-2469-4E68-BE3D-06B42E814B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2317797" y="4231686"/>
            <a:ext cx="203790" cy="201371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AC2342FA-8141-4753-B83B-48725A913C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2607312" y="4231686"/>
            <a:ext cx="203790" cy="201371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5CF27D6E-13AB-4BBD-81AE-C227FC0B0D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1724972" y="4476657"/>
            <a:ext cx="203790" cy="201371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AFB7BC8B-C187-4E27-9A2A-F00A17CE993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2020662" y="4476657"/>
            <a:ext cx="203790" cy="201371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9331C24D-B32B-4AB9-88B4-2152A22746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2317797" y="4476657"/>
            <a:ext cx="203790" cy="201371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66E438FB-F4A6-4D71-8A18-06FDAF76E2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2607312" y="4476657"/>
            <a:ext cx="203790" cy="201371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21E5A99F-089E-4E25-9909-EF01F5356F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2890221" y="3238421"/>
            <a:ext cx="203790" cy="201371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149C64DA-CE04-41F5-8153-016645F0E3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2890221" y="3488017"/>
            <a:ext cx="203790" cy="201371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081A1BBA-350D-4863-A8D6-0A76DF39E0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2890221" y="3739672"/>
            <a:ext cx="203790" cy="201371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2E982DF3-015D-44C6-B900-FBC6E0BCF8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2890221" y="3985679"/>
            <a:ext cx="203790" cy="201371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24CDEA6D-5EFD-4CEF-AFB7-95F0931C3F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2890221" y="4231686"/>
            <a:ext cx="203790" cy="201371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47CA6740-19B9-451E-97D5-C69766D2A2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2890221" y="4476657"/>
            <a:ext cx="203790" cy="201371"/>
          </a:xfrm>
          <a:prstGeom prst="rect">
            <a:avLst/>
          </a:prstGeom>
        </p:spPr>
      </p:pic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3F95C671-A368-4C25-8657-2981653BE429}"/>
              </a:ext>
            </a:extLst>
          </p:cNvPr>
          <p:cNvSpPr/>
          <p:nvPr/>
        </p:nvSpPr>
        <p:spPr>
          <a:xfrm>
            <a:off x="3550920" y="3718311"/>
            <a:ext cx="496402" cy="468739"/>
          </a:xfrm>
          <a:prstGeom prst="rightArrow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DDAF58D0-259A-46EC-B8C9-DB15CD7331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3172341" y="3238421"/>
            <a:ext cx="203790" cy="201371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2E3A5EE9-8BDA-47C1-80DB-F5A996CD88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3172341" y="3488017"/>
            <a:ext cx="203790" cy="201371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D88D1A4-A139-41A3-A33D-81230C9F12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3172341" y="3739672"/>
            <a:ext cx="203790" cy="201371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8481D98B-C528-4E5E-A15B-AA19641DB2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3172341" y="3985679"/>
            <a:ext cx="203790" cy="201371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F2CD032F-A7B1-4445-8D95-61D58E68B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3172341" y="4231686"/>
            <a:ext cx="203790" cy="201371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559F7A64-0084-4D9F-9583-3051A2EC43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720" b="13786"/>
          <a:stretch/>
        </p:blipFill>
        <p:spPr>
          <a:xfrm>
            <a:off x="3172341" y="4476657"/>
            <a:ext cx="203790" cy="201371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101E606-44E3-4846-9884-F40CFCEBF2B2}"/>
              </a:ext>
            </a:extLst>
          </p:cNvPr>
          <p:cNvSpPr txBox="1"/>
          <p:nvPr/>
        </p:nvSpPr>
        <p:spPr>
          <a:xfrm>
            <a:off x="4424754" y="2838217"/>
            <a:ext cx="117800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50" dirty="0"/>
              <a:t>“A”</a:t>
            </a:r>
            <a:endParaRPr lang="ko-KR" altLang="en-US" sz="40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EF2F72C-EE4C-44DC-8AE7-6EAD5682A11A}"/>
              </a:ext>
            </a:extLst>
          </p:cNvPr>
          <p:cNvSpPr txBox="1"/>
          <p:nvPr/>
        </p:nvSpPr>
        <p:spPr>
          <a:xfrm>
            <a:off x="6144408" y="4110501"/>
            <a:ext cx="97355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50" dirty="0"/>
              <a:t>“B”</a:t>
            </a:r>
            <a:endParaRPr lang="ko-KR" altLang="en-US" sz="4050" dirty="0"/>
          </a:p>
        </p:txBody>
      </p:sp>
      <p:sp>
        <p:nvSpPr>
          <p:cNvPr id="104" name="제목 1">
            <a:extLst>
              <a:ext uri="{FF2B5EF4-FFF2-40B4-BE49-F238E27FC236}">
                <a16:creationId xmlns:a16="http://schemas.microsoft.com/office/drawing/2014/main" id="{F677EB9E-3159-4F58-ABC1-482F08CE5C5D}"/>
              </a:ext>
            </a:extLst>
          </p:cNvPr>
          <p:cNvSpPr txBox="1">
            <a:spLocks/>
          </p:cNvSpPr>
          <p:nvPr/>
        </p:nvSpPr>
        <p:spPr>
          <a:xfrm>
            <a:off x="812511" y="431602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How to classify?</a:t>
            </a:r>
            <a:endParaRPr lang="ko-KR" altLang="en-US" spc="300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9A42E81F-6071-40D8-8C24-41BDFEA031E1}"/>
              </a:ext>
            </a:extLst>
          </p:cNvPr>
          <p:cNvCxnSpPr>
            <a:cxnSpLocks/>
          </p:cNvCxnSpPr>
          <p:nvPr/>
        </p:nvCxnSpPr>
        <p:spPr>
          <a:xfrm>
            <a:off x="2555776" y="1268760"/>
            <a:ext cx="423373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09127D76-3E95-4577-8BCA-CE4510C0C3A6}"/>
              </a:ext>
            </a:extLst>
          </p:cNvPr>
          <p:cNvSpPr/>
          <p:nvPr/>
        </p:nvSpPr>
        <p:spPr>
          <a:xfrm>
            <a:off x="6751374" y="1232756"/>
            <a:ext cx="72008" cy="7200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95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102" grpId="0"/>
      <p:bldP spid="10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BF4FC54-F40D-46B9-A40E-0C9590D7C8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6" b="20870"/>
          <a:stretch/>
        </p:blipFill>
        <p:spPr>
          <a:xfrm>
            <a:off x="2923418" y="2852936"/>
            <a:ext cx="3297163" cy="2268790"/>
          </a:xfrm>
          <a:prstGeom prst="rect">
            <a:avLst/>
          </a:prstGeom>
        </p:spPr>
      </p:pic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FDCD1F1E-0E30-44D4-8752-F68333894EB9}"/>
              </a:ext>
            </a:extLst>
          </p:cNvPr>
          <p:cNvSpPr/>
          <p:nvPr/>
        </p:nvSpPr>
        <p:spPr>
          <a:xfrm>
            <a:off x="152400" y="2125266"/>
            <a:ext cx="2606040" cy="518160"/>
          </a:xfrm>
          <a:prstGeom prst="wedgeRoundRectCallout">
            <a:avLst>
              <a:gd name="adj1" fmla="val 58114"/>
              <a:gd name="adj2" fmla="val 5514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Supervised learning</a:t>
            </a:r>
            <a:endParaRPr lang="ko-KR" altLang="en-US" sz="135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A5DF85CF-F0E6-4ADF-A4CD-AE04DD6D765A}"/>
              </a:ext>
            </a:extLst>
          </p:cNvPr>
          <p:cNvSpPr/>
          <p:nvPr/>
        </p:nvSpPr>
        <p:spPr>
          <a:xfrm>
            <a:off x="6385559" y="2125266"/>
            <a:ext cx="2606040" cy="518160"/>
          </a:xfrm>
          <a:prstGeom prst="wedgeRoundRectCallout">
            <a:avLst>
              <a:gd name="adj1" fmla="val -57968"/>
              <a:gd name="adj2" fmla="val 4779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Unsupervised learning</a:t>
            </a:r>
            <a:endParaRPr lang="ko-KR" altLang="en-US" sz="135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18E86AC-A541-4882-8053-36C4061A1CAD}"/>
              </a:ext>
            </a:extLst>
          </p:cNvPr>
          <p:cNvSpPr txBox="1">
            <a:spLocks/>
          </p:cNvSpPr>
          <p:nvPr/>
        </p:nvSpPr>
        <p:spPr>
          <a:xfrm>
            <a:off x="812511" y="431602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How to classify?</a:t>
            </a:r>
            <a:endParaRPr lang="ko-KR" altLang="en-US" spc="300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340E7C6-4803-408E-9595-8617B1032727}"/>
              </a:ext>
            </a:extLst>
          </p:cNvPr>
          <p:cNvCxnSpPr>
            <a:cxnSpLocks/>
          </p:cNvCxnSpPr>
          <p:nvPr/>
        </p:nvCxnSpPr>
        <p:spPr>
          <a:xfrm>
            <a:off x="2555776" y="1268760"/>
            <a:ext cx="423373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9B687921-D458-46D1-A16A-36CE18D35A56}"/>
              </a:ext>
            </a:extLst>
          </p:cNvPr>
          <p:cNvSpPr/>
          <p:nvPr/>
        </p:nvSpPr>
        <p:spPr>
          <a:xfrm>
            <a:off x="6751374" y="1232756"/>
            <a:ext cx="72008" cy="7200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62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77FB1ED-5C88-4E46-9249-3172ABDCB3FF}"/>
              </a:ext>
            </a:extLst>
          </p:cNvPr>
          <p:cNvSpPr txBox="1">
            <a:spLocks/>
          </p:cNvSpPr>
          <p:nvPr/>
        </p:nvSpPr>
        <p:spPr>
          <a:xfrm>
            <a:off x="827584" y="285293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Who use it?</a:t>
            </a:r>
            <a:endParaRPr lang="ko-KR" altLang="en-US" spc="300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31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B1EFAF3E-2597-4C34-AB26-625889BCF344}"/>
              </a:ext>
            </a:extLst>
          </p:cNvPr>
          <p:cNvGrpSpPr/>
          <p:nvPr/>
        </p:nvGrpSpPr>
        <p:grpSpPr>
          <a:xfrm>
            <a:off x="1894666" y="2166604"/>
            <a:ext cx="1856983" cy="1828800"/>
            <a:chOff x="862869" y="1832841"/>
            <a:chExt cx="791583" cy="73580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06A9635-EE5F-4093-81F7-33188E7D2A89}"/>
                </a:ext>
              </a:extLst>
            </p:cNvPr>
            <p:cNvSpPr/>
            <p:nvPr/>
          </p:nvSpPr>
          <p:spPr>
            <a:xfrm>
              <a:off x="926970" y="1893801"/>
              <a:ext cx="727482" cy="6748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EEC9816-0D11-462B-84CA-A4160B11FDE4}"/>
                </a:ext>
              </a:extLst>
            </p:cNvPr>
            <p:cNvGrpSpPr/>
            <p:nvPr/>
          </p:nvGrpSpPr>
          <p:grpSpPr>
            <a:xfrm>
              <a:off x="862869" y="1832841"/>
              <a:ext cx="776267" cy="674845"/>
              <a:chOff x="362518" y="257654"/>
              <a:chExt cx="738219" cy="674845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71B13AE-8DDE-4225-9528-BECFEFB6F664}"/>
                  </a:ext>
                </a:extLst>
              </p:cNvPr>
              <p:cNvSpPr txBox="1"/>
              <p:nvPr/>
            </p:nvSpPr>
            <p:spPr>
              <a:xfrm>
                <a:off x="438042" y="338106"/>
                <a:ext cx="662695" cy="594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5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Ebrima" pitchFamily="2" charset="0"/>
                    <a:ea typeface="Ebrima" pitchFamily="2" charset="0"/>
                    <a:cs typeface="Ebrima" pitchFamily="2" charset="0"/>
                  </a:rPr>
                  <a:t>New</a:t>
                </a:r>
              </a:p>
              <a:p>
                <a:pPr algn="ctr"/>
                <a:r>
                  <a:rPr lang="en-US" altLang="ko-KR" sz="4500" b="1" spc="450" dirty="0">
                    <a:solidFill>
                      <a:srgbClr val="266588"/>
                    </a:solidFill>
                    <a:latin typeface="Ebrima" pitchFamily="2" charset="0"/>
                    <a:cs typeface="Ebrima" pitchFamily="2" charset="0"/>
                  </a:rPr>
                  <a:t>Bit</a:t>
                </a:r>
                <a:endParaRPr lang="ko-KR" altLang="en-US" sz="4500" b="1" spc="450" dirty="0">
                  <a:solidFill>
                    <a:srgbClr val="266588"/>
                  </a:solidFill>
                  <a:latin typeface="Ebrima" pitchFamily="2" charset="0"/>
                  <a:cs typeface="Ebrima" pitchFamily="2" charset="0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302BF24-1334-4B91-8194-8ACB9E34B44A}"/>
                  </a:ext>
                </a:extLst>
              </p:cNvPr>
              <p:cNvSpPr/>
              <p:nvPr/>
            </p:nvSpPr>
            <p:spPr>
              <a:xfrm>
                <a:off x="362518" y="257654"/>
                <a:ext cx="691825" cy="6748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7207C96-6B73-4D33-B1ED-AB46BB859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049" y="4312881"/>
            <a:ext cx="1132343" cy="11323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2532766-32FD-4DB8-B2AB-16D058BE299A}"/>
              </a:ext>
            </a:extLst>
          </p:cNvPr>
          <p:cNvSpPr txBox="1"/>
          <p:nvPr/>
        </p:nvSpPr>
        <p:spPr>
          <a:xfrm>
            <a:off x="3593637" y="4659761"/>
            <a:ext cx="2690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워라밸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지킴이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199F0A-E6D8-4A83-9840-E91127778AF9}"/>
              </a:ext>
            </a:extLst>
          </p:cNvPr>
          <p:cNvSpPr txBox="1"/>
          <p:nvPr/>
        </p:nvSpPr>
        <p:spPr>
          <a:xfrm>
            <a:off x="4572000" y="2034251"/>
            <a:ext cx="3958152" cy="197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Enterprise Version</a:t>
            </a: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브랜드 마케팅  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 </a:t>
            </a:r>
            <a:r>
              <a:rPr lang="ko-KR" altLang="en-US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감정 분석</a:t>
            </a:r>
            <a:endParaRPr lang="en-US" altLang="ko-KR" sz="15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경쟁사 분석</a:t>
            </a:r>
            <a:endParaRPr lang="en-US" altLang="ko-KR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 및 협력사 분석</a:t>
            </a:r>
            <a:endParaRPr lang="en-US" altLang="ko-KR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EA2D40C-573E-4C1E-A887-AE8655530AEC}"/>
              </a:ext>
            </a:extLst>
          </p:cNvPr>
          <p:cNvSpPr txBox="1">
            <a:spLocks/>
          </p:cNvSpPr>
          <p:nvPr/>
        </p:nvSpPr>
        <p:spPr>
          <a:xfrm>
            <a:off x="827584" y="476672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Who use it?</a:t>
            </a:r>
            <a:endParaRPr lang="ko-KR" altLang="en-US" spc="300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620255A-85CF-4C49-A89C-3F7EC835196D}"/>
              </a:ext>
            </a:extLst>
          </p:cNvPr>
          <p:cNvCxnSpPr>
            <a:cxnSpLocks/>
          </p:cNvCxnSpPr>
          <p:nvPr/>
        </p:nvCxnSpPr>
        <p:spPr>
          <a:xfrm>
            <a:off x="3269547" y="1268760"/>
            <a:ext cx="29769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96880B34-8130-4A10-8F5D-98B334794DBC}"/>
              </a:ext>
            </a:extLst>
          </p:cNvPr>
          <p:cNvSpPr/>
          <p:nvPr/>
        </p:nvSpPr>
        <p:spPr>
          <a:xfrm>
            <a:off x="6208339" y="1232756"/>
            <a:ext cx="72008" cy="7200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61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73EBA-B946-4BC1-83BD-D97AD4B4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6490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altLang="ko-KR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What's the problem?</a:t>
            </a:r>
            <a:endParaRPr lang="ko-KR" altLang="en-US" spc="300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83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AAD03E3-DEA7-4170-9282-5D9828B8C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218" y="4355637"/>
            <a:ext cx="1132343" cy="1132343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87E28426-BE04-4508-A61B-C245D877B25A}"/>
              </a:ext>
            </a:extLst>
          </p:cNvPr>
          <p:cNvGrpSpPr/>
          <p:nvPr/>
        </p:nvGrpSpPr>
        <p:grpSpPr>
          <a:xfrm>
            <a:off x="6544159" y="2204864"/>
            <a:ext cx="1917916" cy="1828800"/>
            <a:chOff x="862869" y="1832841"/>
            <a:chExt cx="817557" cy="73580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AD90168-C19E-4A8B-8B4F-BBAEB17C5FFC}"/>
                </a:ext>
              </a:extLst>
            </p:cNvPr>
            <p:cNvGrpSpPr/>
            <p:nvPr/>
          </p:nvGrpSpPr>
          <p:grpSpPr>
            <a:xfrm>
              <a:off x="862869" y="1832841"/>
              <a:ext cx="817557" cy="682088"/>
              <a:chOff x="362518" y="257654"/>
              <a:chExt cx="777485" cy="68208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8F068E-1FB3-4509-9723-DFB8CA76E710}"/>
                  </a:ext>
                </a:extLst>
              </p:cNvPr>
              <p:cNvSpPr txBox="1"/>
              <p:nvPr/>
            </p:nvSpPr>
            <p:spPr>
              <a:xfrm>
                <a:off x="477308" y="345349"/>
                <a:ext cx="662695" cy="594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5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Ebrima" pitchFamily="2" charset="0"/>
                    <a:ea typeface="Ebrima" pitchFamily="2" charset="0"/>
                    <a:cs typeface="Ebrima" pitchFamily="2" charset="0"/>
                  </a:rPr>
                  <a:t>New</a:t>
                </a:r>
              </a:p>
              <a:p>
                <a:r>
                  <a:rPr lang="en-US" altLang="ko-KR" sz="4500" b="1" spc="450" dirty="0">
                    <a:solidFill>
                      <a:srgbClr val="266588"/>
                    </a:solidFill>
                    <a:latin typeface="Ebrima" pitchFamily="2" charset="0"/>
                    <a:cs typeface="Ebrima" pitchFamily="2" charset="0"/>
                  </a:rPr>
                  <a:t>Bit</a:t>
                </a:r>
                <a:endParaRPr lang="ko-KR" altLang="en-US" sz="4500" b="1" spc="450" dirty="0">
                  <a:solidFill>
                    <a:srgbClr val="266588"/>
                  </a:solidFill>
                  <a:latin typeface="Ebrima" pitchFamily="2" charset="0"/>
                  <a:cs typeface="Ebrima" pitchFamily="2" charset="0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B8E472B-E456-4B8B-AC34-5E6ED23165BD}"/>
                  </a:ext>
                </a:extLst>
              </p:cNvPr>
              <p:cNvSpPr/>
              <p:nvPr/>
            </p:nvSpPr>
            <p:spPr>
              <a:xfrm>
                <a:off x="362518" y="257654"/>
                <a:ext cx="691825" cy="6748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AE22ED0-5113-4A85-B69B-5698DBE08365}"/>
                </a:ext>
              </a:extLst>
            </p:cNvPr>
            <p:cNvSpPr/>
            <p:nvPr/>
          </p:nvSpPr>
          <p:spPr>
            <a:xfrm>
              <a:off x="926970" y="1893801"/>
              <a:ext cx="727482" cy="6748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2532766-32FD-4DB8-B2AB-16D058BE299A}"/>
              </a:ext>
            </a:extLst>
          </p:cNvPr>
          <p:cNvSpPr txBox="1"/>
          <p:nvPr/>
        </p:nvSpPr>
        <p:spPr>
          <a:xfrm>
            <a:off x="2951338" y="4701539"/>
            <a:ext cx="4144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 같이 원하는 곳에 갑시다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C27E2C-7672-42B6-A5DD-1D4C3123CA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038" y="3423096"/>
            <a:ext cx="312038" cy="312038"/>
          </a:xfrm>
          <a:prstGeom prst="rect">
            <a:avLst/>
          </a:prstGeom>
        </p:spPr>
      </p:pic>
      <p:pic>
        <p:nvPicPr>
          <p:cNvPr id="1028" name="Picture 4" descr="ì¤íìì ëí ì´ë¯¸ì§ ê²ìê²°ê³¼">
            <a:extLst>
              <a:ext uri="{FF2B5EF4-FFF2-40B4-BE49-F238E27FC236}">
                <a16:creationId xmlns:a16="http://schemas.microsoft.com/office/drawing/2014/main" id="{2782CB4D-E376-4E35-B44A-886056CBE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891" y="2204864"/>
            <a:ext cx="1828800" cy="1828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AAE7FE3-1A49-474F-95F9-7FED7586C7DE}"/>
              </a:ext>
            </a:extLst>
          </p:cNvPr>
          <p:cNvSpPr txBox="1"/>
          <p:nvPr/>
        </p:nvSpPr>
        <p:spPr>
          <a:xfrm>
            <a:off x="5139185" y="2966287"/>
            <a:ext cx="12015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endParaRPr lang="ko-KR" altLang="en-US" sz="2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32" name="Picture 8" descr="ììì¤ë·ì»´ì ëí ì´ë¯¸ì§ ê²ìê²°ê³¼">
            <a:extLst>
              <a:ext uri="{FF2B5EF4-FFF2-40B4-BE49-F238E27FC236}">
                <a16:creationId xmlns:a16="http://schemas.microsoft.com/office/drawing/2014/main" id="{215C3027-B942-4851-A406-B30589AA5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52" y="2205310"/>
            <a:ext cx="1828355" cy="18283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36B5BDCE-2FDC-4291-9615-752CE2EE22F9}"/>
              </a:ext>
            </a:extLst>
          </p:cNvPr>
          <p:cNvSpPr txBox="1">
            <a:spLocks/>
          </p:cNvSpPr>
          <p:nvPr/>
        </p:nvSpPr>
        <p:spPr>
          <a:xfrm>
            <a:off x="827584" y="476672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Who use it?</a:t>
            </a:r>
            <a:endParaRPr lang="ko-KR" altLang="en-US" spc="300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30B6FA-31A9-410E-8371-6C22264C5377}"/>
              </a:ext>
            </a:extLst>
          </p:cNvPr>
          <p:cNvCxnSpPr>
            <a:cxnSpLocks/>
          </p:cNvCxnSpPr>
          <p:nvPr/>
        </p:nvCxnSpPr>
        <p:spPr>
          <a:xfrm>
            <a:off x="3269547" y="1268760"/>
            <a:ext cx="29769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2807CB99-6BD7-415B-B47E-B47127333547}"/>
              </a:ext>
            </a:extLst>
          </p:cNvPr>
          <p:cNvSpPr/>
          <p:nvPr/>
        </p:nvSpPr>
        <p:spPr>
          <a:xfrm>
            <a:off x="6208339" y="1232756"/>
            <a:ext cx="72008" cy="7200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067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73EBA-B946-4BC1-83BD-D97AD4B4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80928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6000" dirty="0">
                <a:latin typeface="Calibri Light" panose="020F0302020204030204" pitchFamily="34" charset="0"/>
                <a:cs typeface="Calibri Light" panose="020F0302020204030204" pitchFamily="34" charset="0"/>
              </a:rPr>
              <a:t>Thank you!</a:t>
            </a:r>
            <a:endParaRPr lang="ko-KR" altLang="en-US" sz="6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65CFA7-F36D-4BC9-8BF6-834B019C1B09}"/>
              </a:ext>
            </a:extLst>
          </p:cNvPr>
          <p:cNvSpPr/>
          <p:nvPr/>
        </p:nvSpPr>
        <p:spPr>
          <a:xfrm>
            <a:off x="2081205" y="2322132"/>
            <a:ext cx="4981590" cy="1677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C0CE18-A95C-44BD-B7A6-2F35C039BD1F}"/>
              </a:ext>
            </a:extLst>
          </p:cNvPr>
          <p:cNvSpPr/>
          <p:nvPr/>
        </p:nvSpPr>
        <p:spPr>
          <a:xfrm>
            <a:off x="2233605" y="2474532"/>
            <a:ext cx="4981590" cy="1677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1556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2D69B04-74A8-4A22-8169-9EE371CFD9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49" y="2456167"/>
            <a:ext cx="1030661" cy="10306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E76BF9-828F-4681-88FE-B10E2E0199DA}"/>
              </a:ext>
            </a:extLst>
          </p:cNvPr>
          <p:cNvSpPr txBox="1"/>
          <p:nvPr/>
        </p:nvSpPr>
        <p:spPr>
          <a:xfrm>
            <a:off x="1259632" y="3565826"/>
            <a:ext cx="159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사내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직원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0C8DFE-11E6-4E7D-857C-CBAA9F88AA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978" y="4333356"/>
            <a:ext cx="1049382" cy="104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D92F57-6E87-4778-92E1-61CB1B34746B}"/>
              </a:ext>
            </a:extLst>
          </p:cNvPr>
          <p:cNvSpPr txBox="1"/>
          <p:nvPr/>
        </p:nvSpPr>
        <p:spPr>
          <a:xfrm>
            <a:off x="6492122" y="5497487"/>
            <a:ext cx="159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취업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준비생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E0F0DD35-C93A-426F-95CC-A662A790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899246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What's the problem?</a:t>
            </a:r>
            <a:endParaRPr lang="ko-KR" altLang="en-US" sz="3600" spc="300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51B69EB0-01B4-4FBE-8E97-B7A024A2142C}"/>
              </a:ext>
            </a:extLst>
          </p:cNvPr>
          <p:cNvSpPr/>
          <p:nvPr/>
        </p:nvSpPr>
        <p:spPr>
          <a:xfrm>
            <a:off x="2941070" y="2469946"/>
            <a:ext cx="4828048" cy="887046"/>
          </a:xfrm>
          <a:prstGeom prst="wedgeRectCallout">
            <a:avLst>
              <a:gd name="adj1" fmla="val -37899"/>
              <a:gd name="adj2" fmla="val 8754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FE46F7-188E-4AB0-873A-7A57778DD9B7}"/>
              </a:ext>
            </a:extLst>
          </p:cNvPr>
          <p:cNvSpPr txBox="1"/>
          <p:nvPr/>
        </p:nvSpPr>
        <p:spPr>
          <a:xfrm>
            <a:off x="2388945" y="2591307"/>
            <a:ext cx="6178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중요한 기사를 찾는데 시간이 오래 걸려요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BD6A85-278D-4D4B-9794-B0DCDA0104AB}"/>
              </a:ext>
            </a:extLst>
          </p:cNvPr>
          <p:cNvSpPr txBox="1"/>
          <p:nvPr/>
        </p:nvSpPr>
        <p:spPr>
          <a:xfrm>
            <a:off x="2193764" y="2953923"/>
            <a:ext cx="6178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 순 중요기사를 보기 힘들어요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id="{977D7366-28EF-41C6-A802-12EF9F21805E}"/>
              </a:ext>
            </a:extLst>
          </p:cNvPr>
          <p:cNvSpPr/>
          <p:nvPr/>
        </p:nvSpPr>
        <p:spPr>
          <a:xfrm>
            <a:off x="1475656" y="4365104"/>
            <a:ext cx="4699740" cy="887046"/>
          </a:xfrm>
          <a:prstGeom prst="wedgeRectCallout">
            <a:avLst>
              <a:gd name="adj1" fmla="val 39974"/>
              <a:gd name="adj2" fmla="val 8563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27F11-A417-44A8-973D-9A13CE0B76E2}"/>
              </a:ext>
            </a:extLst>
          </p:cNvPr>
          <p:cNvSpPr txBox="1"/>
          <p:nvPr/>
        </p:nvSpPr>
        <p:spPr>
          <a:xfrm>
            <a:off x="827584" y="4655963"/>
            <a:ext cx="617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비슷한 기사가 많아요</a:t>
            </a:r>
          </a:p>
        </p:txBody>
      </p:sp>
    </p:spTree>
    <p:extLst>
      <p:ext uri="{BB962C8B-B14F-4D97-AF65-F5344CB8AC3E}">
        <p14:creationId xmlns:p14="http://schemas.microsoft.com/office/powerpoint/2010/main" val="72087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2DED551-51A8-4143-9A55-935388289AB3}"/>
              </a:ext>
            </a:extLst>
          </p:cNvPr>
          <p:cNvSpPr/>
          <p:nvPr/>
        </p:nvSpPr>
        <p:spPr>
          <a:xfrm>
            <a:off x="3219073" y="2019610"/>
            <a:ext cx="2895976" cy="3000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3CAE1C-03FA-4B28-9326-24B1945C1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483" y="3782849"/>
            <a:ext cx="3548167" cy="1936437"/>
          </a:xfrm>
          <a:prstGeom prst="rect">
            <a:avLst/>
          </a:prstGeom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14A204-857C-4F63-8FC4-B40573E7FC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857"/>
          <a:stretch/>
        </p:blipFill>
        <p:spPr>
          <a:xfrm>
            <a:off x="920947" y="2524824"/>
            <a:ext cx="3548167" cy="3002017"/>
          </a:xfrm>
          <a:prstGeom prst="rect">
            <a:avLst/>
          </a:prstGeom>
          <a:ln>
            <a:noFill/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80A897B-8CC2-49D3-9727-F85CB6820E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428"/>
          <a:stretch/>
        </p:blipFill>
        <p:spPr>
          <a:xfrm>
            <a:off x="4757483" y="2524825"/>
            <a:ext cx="3548167" cy="1265645"/>
          </a:xfrm>
          <a:prstGeom prst="rect">
            <a:avLst/>
          </a:prstGeom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0681D2-BDF6-4AC3-AB3C-BB3C5322F0F9}"/>
              </a:ext>
            </a:extLst>
          </p:cNvPr>
          <p:cNvSpPr txBox="1"/>
          <p:nvPr/>
        </p:nvSpPr>
        <p:spPr>
          <a:xfrm>
            <a:off x="3059832" y="2049450"/>
            <a:ext cx="32198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3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 </a:t>
            </a:r>
            <a:r>
              <a:rPr lang="en-US" altLang="ko-KR" sz="13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135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미래에셋대우</a:t>
            </a:r>
            <a:r>
              <a:rPr lang="en-US" altLang="ko-KR" sz="13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 </a:t>
            </a:r>
            <a:r>
              <a:rPr lang="ko-KR" altLang="en-US" sz="13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뉴스검색</a:t>
            </a:r>
            <a:r>
              <a:rPr lang="en-US" altLang="ko-KR" sz="13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35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관련도순</a:t>
            </a:r>
            <a:r>
              <a:rPr lang="en-US" altLang="ko-KR" sz="13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3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277F98-96E1-46E4-B6D3-80341F45029C}"/>
              </a:ext>
            </a:extLst>
          </p:cNvPr>
          <p:cNvSpPr/>
          <p:nvPr/>
        </p:nvSpPr>
        <p:spPr>
          <a:xfrm>
            <a:off x="950001" y="2990878"/>
            <a:ext cx="372638" cy="138500"/>
          </a:xfrm>
          <a:prstGeom prst="rect">
            <a:avLst/>
          </a:prstGeom>
          <a:solidFill>
            <a:srgbClr val="FF0000">
              <a:alpha val="10000"/>
            </a:srgb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CA8DF0-D4E5-4B21-95F9-90E3017BD9A2}"/>
              </a:ext>
            </a:extLst>
          </p:cNvPr>
          <p:cNvSpPr/>
          <p:nvPr/>
        </p:nvSpPr>
        <p:spPr>
          <a:xfrm>
            <a:off x="3646911" y="3203366"/>
            <a:ext cx="372638" cy="1385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3A375F-E26B-418A-83E5-169A3533C2E5}"/>
              </a:ext>
            </a:extLst>
          </p:cNvPr>
          <p:cNvSpPr/>
          <p:nvPr/>
        </p:nvSpPr>
        <p:spPr>
          <a:xfrm>
            <a:off x="2945871" y="4384466"/>
            <a:ext cx="372638" cy="1385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8F6909-CA7A-47A6-A46E-2FFDBBC74C62}"/>
              </a:ext>
            </a:extLst>
          </p:cNvPr>
          <p:cNvSpPr/>
          <p:nvPr/>
        </p:nvSpPr>
        <p:spPr>
          <a:xfrm>
            <a:off x="3601191" y="5093126"/>
            <a:ext cx="372638" cy="1385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D2BEE3-5C9B-4801-8889-6F7976494B94}"/>
              </a:ext>
            </a:extLst>
          </p:cNvPr>
          <p:cNvSpPr/>
          <p:nvPr/>
        </p:nvSpPr>
        <p:spPr>
          <a:xfrm>
            <a:off x="5605251" y="2647106"/>
            <a:ext cx="372638" cy="1385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DAFA28-835C-49A8-BF61-B63C23F8D724}"/>
              </a:ext>
            </a:extLst>
          </p:cNvPr>
          <p:cNvSpPr/>
          <p:nvPr/>
        </p:nvSpPr>
        <p:spPr>
          <a:xfrm>
            <a:off x="5742411" y="3896668"/>
            <a:ext cx="372638" cy="1385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09EC6F-F3A8-40B3-B18D-AECE3BAC1BCE}"/>
              </a:ext>
            </a:extLst>
          </p:cNvPr>
          <p:cNvSpPr/>
          <p:nvPr/>
        </p:nvSpPr>
        <p:spPr>
          <a:xfrm>
            <a:off x="7182591" y="4600294"/>
            <a:ext cx="372638" cy="1385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D13789D9-6877-42D9-B2CD-8B761E54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899246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What's the problem?</a:t>
            </a:r>
            <a:endParaRPr lang="ko-KR" altLang="en-US" sz="3600" spc="300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59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551DF68-E058-41B1-A373-9D932C9F7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639"/>
          <a:stretch/>
        </p:blipFill>
        <p:spPr>
          <a:xfrm>
            <a:off x="2867665" y="2453372"/>
            <a:ext cx="3422507" cy="33780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D277F98-96E1-46E4-B6D3-80341F45029C}"/>
              </a:ext>
            </a:extLst>
          </p:cNvPr>
          <p:cNvSpPr/>
          <p:nvPr/>
        </p:nvSpPr>
        <p:spPr>
          <a:xfrm>
            <a:off x="3210739" y="2894128"/>
            <a:ext cx="372638" cy="138500"/>
          </a:xfrm>
          <a:prstGeom prst="rect">
            <a:avLst/>
          </a:prstGeom>
          <a:solidFill>
            <a:srgbClr val="FF0000">
              <a:alpha val="10000"/>
            </a:srgb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09EC6F-F3A8-40B3-B18D-AECE3BAC1BCE}"/>
              </a:ext>
            </a:extLst>
          </p:cNvPr>
          <p:cNvSpPr/>
          <p:nvPr/>
        </p:nvSpPr>
        <p:spPr>
          <a:xfrm>
            <a:off x="4274452" y="3202651"/>
            <a:ext cx="372638" cy="1385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D034F9-B1E1-4F70-A141-70CC16C5AA5F}"/>
              </a:ext>
            </a:extLst>
          </p:cNvPr>
          <p:cNvSpPr/>
          <p:nvPr/>
        </p:nvSpPr>
        <p:spPr>
          <a:xfrm>
            <a:off x="5602647" y="3758236"/>
            <a:ext cx="372638" cy="1385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10891F-D1C7-415B-8DC8-B673E0F5900D}"/>
              </a:ext>
            </a:extLst>
          </p:cNvPr>
          <p:cNvSpPr/>
          <p:nvPr/>
        </p:nvSpPr>
        <p:spPr>
          <a:xfrm>
            <a:off x="5654732" y="4313821"/>
            <a:ext cx="372638" cy="1385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D65CEE-33EC-4446-ACD4-8E7262E06AE7}"/>
              </a:ext>
            </a:extLst>
          </p:cNvPr>
          <p:cNvSpPr/>
          <p:nvPr/>
        </p:nvSpPr>
        <p:spPr>
          <a:xfrm>
            <a:off x="5662142" y="5312137"/>
            <a:ext cx="372638" cy="1385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55B0884-59A3-4E05-B38C-50B6FEF99938}"/>
              </a:ext>
            </a:extLst>
          </p:cNvPr>
          <p:cNvSpPr txBox="1">
            <a:spLocks/>
          </p:cNvSpPr>
          <p:nvPr/>
        </p:nvSpPr>
        <p:spPr>
          <a:xfrm>
            <a:off x="827584" y="8992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What's the problem?</a:t>
            </a:r>
            <a:endParaRPr lang="ko-KR" altLang="en-US" sz="3600" spc="300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53C30E6-5D92-4483-A1CF-015C2DAC4388}"/>
              </a:ext>
            </a:extLst>
          </p:cNvPr>
          <p:cNvSpPr/>
          <p:nvPr/>
        </p:nvSpPr>
        <p:spPr>
          <a:xfrm>
            <a:off x="3219073" y="2019610"/>
            <a:ext cx="2895976" cy="3000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58FDFF-CC52-4B81-9F68-2F5A61F760DE}"/>
              </a:ext>
            </a:extLst>
          </p:cNvPr>
          <p:cNvSpPr txBox="1"/>
          <p:nvPr/>
        </p:nvSpPr>
        <p:spPr>
          <a:xfrm>
            <a:off x="3059832" y="2049450"/>
            <a:ext cx="32198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3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 </a:t>
            </a:r>
            <a:r>
              <a:rPr lang="en-US" altLang="ko-KR" sz="13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135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미래에셋대우</a:t>
            </a:r>
            <a:r>
              <a:rPr lang="en-US" altLang="ko-KR" sz="13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 </a:t>
            </a:r>
            <a:r>
              <a:rPr lang="ko-KR" altLang="en-US" sz="13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뉴스검색</a:t>
            </a:r>
            <a:r>
              <a:rPr lang="en-US" altLang="ko-KR" sz="13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35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최신순</a:t>
            </a:r>
            <a:r>
              <a:rPr lang="en-US" altLang="ko-KR" sz="13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3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547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C38B4C40-5A1F-4286-BA8C-54B772C39855}"/>
              </a:ext>
            </a:extLst>
          </p:cNvPr>
          <p:cNvSpPr txBox="1">
            <a:spLocks/>
          </p:cNvSpPr>
          <p:nvPr/>
        </p:nvSpPr>
        <p:spPr>
          <a:xfrm>
            <a:off x="827584" y="285293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Why New Bit??</a:t>
            </a:r>
            <a:endParaRPr lang="ko-KR" altLang="en-US" spc="300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60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880" y="335699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New_Bit</a:t>
            </a:r>
            <a:endParaRPr lang="ko-KR" altLang="en-US" dirty="0"/>
          </a:p>
        </p:txBody>
      </p:sp>
      <p:sp>
        <p:nvSpPr>
          <p:cNvPr id="7" name="AutoShape 6" descr="laptop tehnologie Obiect gadget marca proiecta multimedia calculator personal dispozitiv electronic hardware-ul computerului Hardware-ul computerului personal"/>
          <p:cNvSpPr>
            <a:spLocks noChangeAspect="1" noChangeArrowheads="1"/>
          </p:cNvSpPr>
          <p:nvPr/>
        </p:nvSpPr>
        <p:spPr bwMode="auto">
          <a:xfrm>
            <a:off x="320675" y="116006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38545" y="4320033"/>
            <a:ext cx="4968552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검색창</a:t>
            </a:r>
            <a:endParaRPr lang="ko-KR" altLang="en-US" dirty="0"/>
          </a:p>
        </p:txBody>
      </p:sp>
      <p:pic>
        <p:nvPicPr>
          <p:cNvPr id="2058" name="Picture 10" descr="cool image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44000" cy="377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-20976" y="1124745"/>
            <a:ext cx="9144000" cy="3770426"/>
          </a:xfrm>
          <a:prstGeom prst="rect">
            <a:avLst/>
          </a:prstGeom>
          <a:solidFill>
            <a:srgbClr val="000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65823" y="2525995"/>
            <a:ext cx="410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Build your new insight with us</a:t>
            </a:r>
            <a:endParaRPr lang="ko-KR" altLang="en-US" sz="16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7663" y="2936557"/>
            <a:ext cx="595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All you want is here</a:t>
            </a:r>
            <a:r>
              <a:rPr lang="ko-KR" altLang="en-US" sz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Exploring a web new trend, and being a leader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699792" y="4304129"/>
            <a:ext cx="4104456" cy="261610"/>
            <a:chOff x="2699792" y="4365104"/>
            <a:chExt cx="4104456" cy="261610"/>
          </a:xfrm>
        </p:grpSpPr>
        <p:sp>
          <p:nvSpPr>
            <p:cNvPr id="14" name="TextBox 13">
              <a:hlinkClick r:id="rId4" action="ppaction://hlinksldjump"/>
            </p:cNvPr>
            <p:cNvSpPr txBox="1"/>
            <p:nvPr/>
          </p:nvSpPr>
          <p:spPr>
            <a:xfrm>
              <a:off x="2699792" y="4365104"/>
              <a:ext cx="4104456" cy="26161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err="1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검색어</a:t>
              </a:r>
              <a:r>
                <a:rPr lang="ko-KR" altLang="en-US" sz="11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또는 주제 입력</a:t>
              </a: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261" b="96543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4407738"/>
              <a:ext cx="226929" cy="193921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CC06740-5BF6-403C-97F9-C8533CAEDADF}"/>
              </a:ext>
            </a:extLst>
          </p:cNvPr>
          <p:cNvGrpSpPr/>
          <p:nvPr/>
        </p:nvGrpSpPr>
        <p:grpSpPr>
          <a:xfrm>
            <a:off x="179512" y="266395"/>
            <a:ext cx="1313373" cy="1146381"/>
            <a:chOff x="210716" y="318485"/>
            <a:chExt cx="1313373" cy="1146381"/>
          </a:xfrm>
        </p:grpSpPr>
        <p:sp>
          <p:nvSpPr>
            <p:cNvPr id="32" name="AutoShape 6" descr="laptop tehnologie Obiect gadget marca proiecta multimedia calculator personal dispozitiv electronic hardware-ul computerului Hardware-ul computerului personal">
              <a:extLst>
                <a:ext uri="{FF2B5EF4-FFF2-40B4-BE49-F238E27FC236}">
                  <a16:creationId xmlns:a16="http://schemas.microsoft.com/office/drawing/2014/main" id="{933725B5-22C9-45B4-806A-9E3CD1B414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0675" y="1160065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43D7B2B-65A1-413A-B759-8C5DF601EB47}"/>
                </a:ext>
              </a:extLst>
            </p:cNvPr>
            <p:cNvGrpSpPr/>
            <p:nvPr/>
          </p:nvGrpSpPr>
          <p:grpSpPr>
            <a:xfrm>
              <a:off x="210716" y="318485"/>
              <a:ext cx="1313373" cy="806259"/>
              <a:chOff x="168275" y="191238"/>
              <a:chExt cx="1313373" cy="806259"/>
            </a:xfrm>
          </p:grpSpPr>
          <p:sp>
            <p:nvSpPr>
              <p:cNvPr id="36" name="AutoShape 4" descr="laptop tehnologie Obiect gadget marca proiecta multimedia calculator personal dispozitiv electronic hardware-ul computerului Hardware-ul computerului personal">
                <a:extLst>
                  <a:ext uri="{FF2B5EF4-FFF2-40B4-BE49-F238E27FC236}">
                    <a16:creationId xmlns:a16="http://schemas.microsoft.com/office/drawing/2014/main" id="{27348D1C-6C68-4371-9BF1-EE4EBF04A6F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275" y="692696"/>
                <a:ext cx="304800" cy="304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8BB464AF-9B2F-491F-AA4D-525AD9B9F49C}"/>
                  </a:ext>
                </a:extLst>
              </p:cNvPr>
              <p:cNvGrpSpPr/>
              <p:nvPr/>
            </p:nvGrpSpPr>
            <p:grpSpPr>
              <a:xfrm>
                <a:off x="327213" y="191238"/>
                <a:ext cx="1154435" cy="674845"/>
                <a:chOff x="362518" y="257654"/>
                <a:chExt cx="1154435" cy="674845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70A276-22D1-4E34-AC81-85C362BACA85}"/>
                    </a:ext>
                  </a:extLst>
                </p:cNvPr>
                <p:cNvSpPr txBox="1"/>
                <p:nvPr/>
              </p:nvSpPr>
              <p:spPr>
                <a:xfrm>
                  <a:off x="452608" y="345349"/>
                  <a:ext cx="1064345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Ebrima" pitchFamily="2" charset="0"/>
                      <a:ea typeface="Ebrima" pitchFamily="2" charset="0"/>
                      <a:cs typeface="Ebrima" pitchFamily="2" charset="0"/>
                    </a:rPr>
                    <a:t>New</a:t>
                  </a:r>
                </a:p>
                <a:p>
                  <a:r>
                    <a:rPr lang="en-US" altLang="ko-KR" sz="1400" b="1" spc="600" dirty="0">
                      <a:solidFill>
                        <a:srgbClr val="266588"/>
                      </a:solidFill>
                      <a:latin typeface="Ebrima" pitchFamily="2" charset="0"/>
                      <a:cs typeface="Ebrima" pitchFamily="2" charset="0"/>
                    </a:rPr>
                    <a:t>Bit</a:t>
                  </a:r>
                  <a:endParaRPr lang="ko-KR" altLang="en-US" sz="1400" b="1" spc="600" dirty="0">
                    <a:solidFill>
                      <a:srgbClr val="266588"/>
                    </a:solidFill>
                    <a:latin typeface="Ebrima" pitchFamily="2" charset="0"/>
                    <a:cs typeface="Ebrima" pitchFamily="2" charset="0"/>
                  </a:endParaRP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5E15BEBA-3931-4F58-ACDE-0FFFC86BBEF4}"/>
                    </a:ext>
                  </a:extLst>
                </p:cNvPr>
                <p:cNvSpPr/>
                <p:nvPr/>
              </p:nvSpPr>
              <p:spPr>
                <a:xfrm>
                  <a:off x="362518" y="257654"/>
                  <a:ext cx="691825" cy="67484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0B6D66E-6EF2-4054-87DD-706CD556A044}"/>
                </a:ext>
              </a:extLst>
            </p:cNvPr>
            <p:cNvSpPr/>
            <p:nvPr/>
          </p:nvSpPr>
          <p:spPr>
            <a:xfrm>
              <a:off x="430614" y="379445"/>
              <a:ext cx="691825" cy="6748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00BBD22-EDDE-4719-94E4-C1279191E5B4}"/>
              </a:ext>
            </a:extLst>
          </p:cNvPr>
          <p:cNvSpPr txBox="1"/>
          <p:nvPr/>
        </p:nvSpPr>
        <p:spPr>
          <a:xfrm>
            <a:off x="827584" y="5168225"/>
            <a:ext cx="2052228" cy="27699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Who we are</a:t>
            </a:r>
            <a:endParaRPr lang="ko-KR" altLang="en-US" sz="120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8C3878-DED8-4B82-8B43-B42152A03DEA}"/>
              </a:ext>
            </a:extLst>
          </p:cNvPr>
          <p:cNvSpPr txBox="1"/>
          <p:nvPr/>
        </p:nvSpPr>
        <p:spPr>
          <a:xfrm>
            <a:off x="2205917" y="5854306"/>
            <a:ext cx="997931" cy="5078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pc="-1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카테고리 별 대표 기사 추출하여 중복 기사 제거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73ED0D-5918-4605-9766-85B4E74F5B6E}"/>
              </a:ext>
            </a:extLst>
          </p:cNvPr>
          <p:cNvSpPr txBox="1"/>
          <p:nvPr/>
        </p:nvSpPr>
        <p:spPr>
          <a:xfrm>
            <a:off x="4287949" y="5638282"/>
            <a:ext cx="1228117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기사 타임라인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14DCED-09FC-40F4-AEFE-52ADB6A47C8A}"/>
              </a:ext>
            </a:extLst>
          </p:cNvPr>
          <p:cNvSpPr txBox="1"/>
          <p:nvPr/>
        </p:nvSpPr>
        <p:spPr>
          <a:xfrm>
            <a:off x="6771551" y="5638282"/>
            <a:ext cx="1368152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비교 분석 시각화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4" name="Picture 14" descr="classification icon pngì ëí ì´ë¯¸ì§ ê²ìê²°ê³¼">
            <a:extLst>
              <a:ext uri="{FF2B5EF4-FFF2-40B4-BE49-F238E27FC236}">
                <a16:creationId xmlns:a16="http://schemas.microsoft.com/office/drawing/2014/main" id="{D897DE49-3FE5-4412-997A-BF0BD77E4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609" y="5609259"/>
            <a:ext cx="591696" cy="59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timeline icon pngì ëí ì´ë¯¸ì§ ê²ìê²°ê³¼">
            <a:extLst>
              <a:ext uri="{FF2B5EF4-FFF2-40B4-BE49-F238E27FC236}">
                <a16:creationId xmlns:a16="http://schemas.microsoft.com/office/drawing/2014/main" id="{7C6F0513-30B4-4E2A-B333-DCE13E581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23" y="5654022"/>
            <a:ext cx="490526" cy="4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8" descr="graph icon pngì ëí ì´ë¯¸ì§ ê²ìê²°ê³¼">
            <a:extLst>
              <a:ext uri="{FF2B5EF4-FFF2-40B4-BE49-F238E27FC236}">
                <a16:creationId xmlns:a16="http://schemas.microsoft.com/office/drawing/2014/main" id="{E4230BA7-E429-4076-AEC1-F85B44C3B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34" y="5517232"/>
            <a:ext cx="697114" cy="69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F7FFD27-6FF9-447B-BCA5-C5BEB7A5E88F}"/>
              </a:ext>
            </a:extLst>
          </p:cNvPr>
          <p:cNvSpPr txBox="1"/>
          <p:nvPr/>
        </p:nvSpPr>
        <p:spPr>
          <a:xfrm>
            <a:off x="4211960" y="5854306"/>
            <a:ext cx="1372133" cy="5078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pc="-1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대표 기사 빈도를 </a:t>
            </a:r>
            <a:endParaRPr lang="en-US" altLang="ko-KR" sz="900" spc="-15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900" spc="-150" dirty="0" err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시간순으로</a:t>
            </a:r>
            <a:r>
              <a:rPr lang="ko-KR" altLang="en-US" sz="900" spc="-1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출력하여 </a:t>
            </a:r>
            <a:endParaRPr lang="en-US" altLang="ko-KR" sz="900" spc="-15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900" spc="-1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중요한 기사 선별 기능 제공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73FFD4-3A4C-4CCB-A707-C92923909433}"/>
              </a:ext>
            </a:extLst>
          </p:cNvPr>
          <p:cNvSpPr txBox="1"/>
          <p:nvPr/>
        </p:nvSpPr>
        <p:spPr>
          <a:xfrm>
            <a:off x="1948098" y="5638282"/>
            <a:ext cx="1512168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카테고리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별 기사 제공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6D0102-9EEF-4D82-B7DD-41194179BDC1}"/>
              </a:ext>
            </a:extLst>
          </p:cNvPr>
          <p:cNvSpPr txBox="1"/>
          <p:nvPr/>
        </p:nvSpPr>
        <p:spPr>
          <a:xfrm>
            <a:off x="6732240" y="5853637"/>
            <a:ext cx="1368152" cy="5078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pc="-1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한 번의 클릭으로 </a:t>
            </a:r>
            <a:endParaRPr lang="en-US" altLang="ko-KR" sz="900" spc="-15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900" spc="-1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다수 기업들의 뉴스 </a:t>
            </a:r>
            <a:endParaRPr lang="en-US" altLang="ko-KR" sz="900" spc="-15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900" spc="-150" dirty="0" err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트렌드를</a:t>
            </a:r>
            <a:r>
              <a:rPr lang="ko-KR" altLang="en-US" sz="900" spc="-1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시각화하여 제공 </a:t>
            </a:r>
          </a:p>
        </p:txBody>
      </p:sp>
    </p:spTree>
    <p:extLst>
      <p:ext uri="{BB962C8B-B14F-4D97-AF65-F5344CB8AC3E}">
        <p14:creationId xmlns:p14="http://schemas.microsoft.com/office/powerpoint/2010/main" val="42252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880" y="335699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New_Bit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38545" y="4320033"/>
            <a:ext cx="4968552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검색창</a:t>
            </a:r>
            <a:endParaRPr lang="ko-KR" altLang="en-US" dirty="0"/>
          </a:p>
        </p:txBody>
      </p:sp>
      <p:pic>
        <p:nvPicPr>
          <p:cNvPr id="2058" name="Picture 10" descr="cool image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44000" cy="377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-20976" y="1124745"/>
            <a:ext cx="9144000" cy="3770426"/>
          </a:xfrm>
          <a:prstGeom prst="rect">
            <a:avLst/>
          </a:prstGeom>
          <a:solidFill>
            <a:srgbClr val="000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65823" y="2525995"/>
            <a:ext cx="410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Build your new insight with us</a:t>
            </a:r>
            <a:endParaRPr lang="ko-KR" altLang="en-US" sz="16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7663" y="2936557"/>
            <a:ext cx="595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All you want is here</a:t>
            </a:r>
            <a:r>
              <a:rPr lang="ko-KR" altLang="en-US" sz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Exploring a web new trend, and being a leader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7584" y="5168225"/>
            <a:ext cx="2052228" cy="27699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Who we are</a:t>
            </a:r>
            <a:endParaRPr lang="ko-KR" altLang="en-US" sz="120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699792" y="4304129"/>
            <a:ext cx="4104456" cy="261610"/>
            <a:chOff x="2699792" y="4365104"/>
            <a:chExt cx="4104456" cy="261610"/>
          </a:xfrm>
        </p:grpSpPr>
        <p:sp>
          <p:nvSpPr>
            <p:cNvPr id="14" name="TextBox 13">
              <a:hlinkClick r:id="rId4" action="ppaction://hlinksldjump"/>
            </p:cNvPr>
            <p:cNvSpPr txBox="1"/>
            <p:nvPr/>
          </p:nvSpPr>
          <p:spPr>
            <a:xfrm>
              <a:off x="2699792" y="4365104"/>
              <a:ext cx="4104456" cy="26161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err="1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미래에셋대우</a:t>
              </a:r>
              <a:endParaRPr lang="ko-KR" altLang="en-US" sz="11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261" b="96543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4407738"/>
              <a:ext cx="226929" cy="193921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4287949" y="5638282"/>
            <a:ext cx="1228117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기사 타임라인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71551" y="5638282"/>
            <a:ext cx="1368152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비교 분석 시각화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62" name="Picture 14" descr="classification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609" y="5609259"/>
            <a:ext cx="591696" cy="59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timeline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23" y="5654022"/>
            <a:ext cx="490526" cy="4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graph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34" y="5517232"/>
            <a:ext cx="697114" cy="69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211960" y="5854306"/>
            <a:ext cx="1372133" cy="5078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pc="-1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대표 기사 빈도를 </a:t>
            </a:r>
            <a:endParaRPr lang="en-US" altLang="ko-KR" sz="900" spc="-15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900" spc="-150" dirty="0" err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시간순으로</a:t>
            </a:r>
            <a:r>
              <a:rPr lang="ko-KR" altLang="en-US" sz="900" spc="-1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출력하여 </a:t>
            </a:r>
            <a:endParaRPr lang="en-US" altLang="ko-KR" sz="900" spc="-15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900" spc="-1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중요한 기사 선별 기능 제공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48098" y="5638282"/>
            <a:ext cx="1512168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카테고리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별 기사 제공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32240" y="5853637"/>
            <a:ext cx="1368152" cy="5078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pc="-1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한 번의 클릭으로 </a:t>
            </a:r>
            <a:endParaRPr lang="en-US" altLang="ko-KR" sz="900" spc="-15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900" spc="-1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다수 기업들의 뉴스 </a:t>
            </a:r>
            <a:endParaRPr lang="en-US" altLang="ko-KR" sz="900" spc="-15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900" spc="-150" dirty="0" err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트렌드를</a:t>
            </a:r>
            <a:r>
              <a:rPr lang="ko-KR" altLang="en-US" sz="900" spc="-1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시각화하여 제공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41DC0F2-661E-4824-AD14-DC9EA3333E81}"/>
              </a:ext>
            </a:extLst>
          </p:cNvPr>
          <p:cNvGrpSpPr/>
          <p:nvPr/>
        </p:nvGrpSpPr>
        <p:grpSpPr>
          <a:xfrm>
            <a:off x="179512" y="266395"/>
            <a:ext cx="1313373" cy="1146381"/>
            <a:chOff x="210716" y="318485"/>
            <a:chExt cx="1313373" cy="1146381"/>
          </a:xfrm>
        </p:grpSpPr>
        <p:sp>
          <p:nvSpPr>
            <p:cNvPr id="7" name="AutoShape 6" descr="laptop tehnologie Obiect gadget marca proiecta multimedia calculator personal dispozitiv electronic hardware-ul computerului Hardware-ul computerului personal"/>
            <p:cNvSpPr>
              <a:spLocks noChangeAspect="1" noChangeArrowheads="1"/>
            </p:cNvSpPr>
            <p:nvPr/>
          </p:nvSpPr>
          <p:spPr bwMode="auto">
            <a:xfrm>
              <a:off x="320675" y="1160065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210716" y="318485"/>
              <a:ext cx="1313373" cy="806259"/>
              <a:chOff x="168275" y="191238"/>
              <a:chExt cx="1313373" cy="806259"/>
            </a:xfrm>
          </p:grpSpPr>
          <p:sp>
            <p:nvSpPr>
              <p:cNvPr id="6" name="AutoShape 4" descr="laptop tehnologie Obiect gadget marca proiecta multimedia calculator personal dispozitiv electronic hardware-ul computerului Hardware-ul computerului personal"/>
              <p:cNvSpPr>
                <a:spLocks noChangeAspect="1" noChangeArrowheads="1"/>
              </p:cNvSpPr>
              <p:nvPr/>
            </p:nvSpPr>
            <p:spPr bwMode="auto">
              <a:xfrm>
                <a:off x="168275" y="692696"/>
                <a:ext cx="304800" cy="304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327213" y="191238"/>
                <a:ext cx="1154435" cy="674845"/>
                <a:chOff x="362518" y="257654"/>
                <a:chExt cx="1154435" cy="674845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452608" y="345349"/>
                  <a:ext cx="1064345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Ebrima" pitchFamily="2" charset="0"/>
                      <a:ea typeface="Ebrima" pitchFamily="2" charset="0"/>
                      <a:cs typeface="Ebrima" pitchFamily="2" charset="0"/>
                    </a:rPr>
                    <a:t>New</a:t>
                  </a:r>
                </a:p>
                <a:p>
                  <a:r>
                    <a:rPr lang="en-US" altLang="ko-KR" sz="1400" b="1" spc="600" dirty="0">
                      <a:solidFill>
                        <a:srgbClr val="266588"/>
                      </a:solidFill>
                      <a:latin typeface="Ebrima" pitchFamily="2" charset="0"/>
                      <a:cs typeface="Ebrima" pitchFamily="2" charset="0"/>
                    </a:rPr>
                    <a:t>Bit</a:t>
                  </a:r>
                  <a:endParaRPr lang="ko-KR" altLang="en-US" sz="1400" b="1" spc="600" dirty="0">
                    <a:solidFill>
                      <a:srgbClr val="266588"/>
                    </a:solidFill>
                    <a:latin typeface="Ebrima" pitchFamily="2" charset="0"/>
                    <a:cs typeface="Ebrima" pitchFamily="2" charset="0"/>
                  </a:endParaRPr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362518" y="257654"/>
                  <a:ext cx="691825" cy="67484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1773339-AE93-430A-910D-D87EDF15C52B}"/>
                </a:ext>
              </a:extLst>
            </p:cNvPr>
            <p:cNvSpPr/>
            <p:nvPr/>
          </p:nvSpPr>
          <p:spPr>
            <a:xfrm>
              <a:off x="430614" y="379445"/>
              <a:ext cx="691825" cy="6748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E0175E0-32F2-4E23-A81A-55E23FCA29A2}"/>
              </a:ext>
            </a:extLst>
          </p:cNvPr>
          <p:cNvSpPr txBox="1"/>
          <p:nvPr/>
        </p:nvSpPr>
        <p:spPr>
          <a:xfrm>
            <a:off x="2205917" y="5854306"/>
            <a:ext cx="997931" cy="5078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pc="-1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카테고리 별 대표 기사 추출하여 중복 기사 제거</a:t>
            </a:r>
          </a:p>
        </p:txBody>
      </p:sp>
    </p:spTree>
    <p:extLst>
      <p:ext uri="{BB962C8B-B14F-4D97-AF65-F5344CB8AC3E}">
        <p14:creationId xmlns:p14="http://schemas.microsoft.com/office/powerpoint/2010/main" val="202417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hlinkClick r:id="rId2" action="ppaction://hlinksldjump"/>
            <a:extLst>
              <a:ext uri="{FF2B5EF4-FFF2-40B4-BE49-F238E27FC236}">
                <a16:creationId xmlns:a16="http://schemas.microsoft.com/office/drawing/2014/main" id="{09429F20-CB29-46BB-B267-F8DA6DA855E3}"/>
              </a:ext>
            </a:extLst>
          </p:cNvPr>
          <p:cNvSpPr/>
          <p:nvPr/>
        </p:nvSpPr>
        <p:spPr>
          <a:xfrm>
            <a:off x="397" y="1141516"/>
            <a:ext cx="9143603" cy="778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560BD2-EA99-4AC3-8696-DD0674622BD7}"/>
              </a:ext>
            </a:extLst>
          </p:cNvPr>
          <p:cNvSpPr/>
          <p:nvPr/>
        </p:nvSpPr>
        <p:spPr>
          <a:xfrm>
            <a:off x="4769773" y="2275710"/>
            <a:ext cx="4194715" cy="3957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4391EA-F888-4740-B35A-3E01AD9D8F0B}"/>
              </a:ext>
            </a:extLst>
          </p:cNvPr>
          <p:cNvSpPr/>
          <p:nvPr/>
        </p:nvSpPr>
        <p:spPr>
          <a:xfrm>
            <a:off x="197768" y="2275711"/>
            <a:ext cx="4176459" cy="3957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"/>
            <a:ext cx="9144000" cy="11247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20072" y="642174"/>
            <a:ext cx="80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Home</a:t>
            </a:r>
            <a:endParaRPr lang="ko-KR" altLang="en-US" sz="16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00192" y="640477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Category</a:t>
            </a:r>
            <a:endParaRPr lang="ko-KR" altLang="en-US" sz="1600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54475" y="640477"/>
            <a:ext cx="80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Topic</a:t>
            </a:r>
            <a:endParaRPr lang="ko-KR" altLang="en-US" sz="1600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37812" y="1268760"/>
            <a:ext cx="115342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검색어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0" y="1124745"/>
            <a:ext cx="4572000" cy="80527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572000" y="1124745"/>
            <a:ext cx="4572000" cy="80527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505222" y="1465039"/>
            <a:ext cx="155460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미래에셋대우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44008" y="1268760"/>
            <a:ext cx="115342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키워드 추가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65564" y="2418566"/>
            <a:ext cx="3810892" cy="28469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미래에셋대우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기사 빈도 </a:t>
            </a: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시계열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그래프</a:t>
            </a:r>
          </a:p>
        </p:txBody>
      </p:sp>
      <p:graphicFrame>
        <p:nvGraphicFramePr>
          <p:cNvPr id="49" name="차트 48"/>
          <p:cNvGraphicFramePr/>
          <p:nvPr>
            <p:extLst>
              <p:ext uri="{D42A27DB-BD31-4B8C-83A1-F6EECF244321}">
                <p14:modId xmlns:p14="http://schemas.microsoft.com/office/powerpoint/2010/main" val="2430469523"/>
              </p:ext>
            </p:extLst>
          </p:nvPr>
        </p:nvGraphicFramePr>
        <p:xfrm>
          <a:off x="4769768" y="2923783"/>
          <a:ext cx="4176464" cy="3309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73076" y="2418566"/>
            <a:ext cx="3810892" cy="28469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미래에셋대우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기사 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Category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분포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D61171C-6D55-403C-9394-09DA48D81F21}"/>
              </a:ext>
            </a:extLst>
          </p:cNvPr>
          <p:cNvGrpSpPr/>
          <p:nvPr/>
        </p:nvGrpSpPr>
        <p:grpSpPr>
          <a:xfrm>
            <a:off x="179512" y="266395"/>
            <a:ext cx="1313373" cy="1146381"/>
            <a:chOff x="210716" y="318485"/>
            <a:chExt cx="1313373" cy="1146381"/>
          </a:xfrm>
        </p:grpSpPr>
        <p:sp>
          <p:nvSpPr>
            <p:cNvPr id="29" name="AutoShape 6" descr="laptop tehnologie Obiect gadget marca proiecta multimedia calculator personal dispozitiv electronic hardware-ul computerului Hardware-ul computerului personal">
              <a:extLst>
                <a:ext uri="{FF2B5EF4-FFF2-40B4-BE49-F238E27FC236}">
                  <a16:creationId xmlns:a16="http://schemas.microsoft.com/office/drawing/2014/main" id="{305583E6-0516-4DA5-AC79-A2A58EFFC9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0675" y="1160065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143CDBB-1321-4F8F-9F95-D302AEE3C23F}"/>
                </a:ext>
              </a:extLst>
            </p:cNvPr>
            <p:cNvGrpSpPr/>
            <p:nvPr/>
          </p:nvGrpSpPr>
          <p:grpSpPr>
            <a:xfrm>
              <a:off x="210716" y="318485"/>
              <a:ext cx="1313373" cy="806259"/>
              <a:chOff x="168275" y="191238"/>
              <a:chExt cx="1313373" cy="806259"/>
            </a:xfrm>
          </p:grpSpPr>
          <p:sp>
            <p:nvSpPr>
              <p:cNvPr id="35" name="AutoShape 4" descr="laptop tehnologie Obiect gadget marca proiecta multimedia calculator personal dispozitiv electronic hardware-ul computerului Hardware-ul computerului personal">
                <a:extLst>
                  <a:ext uri="{FF2B5EF4-FFF2-40B4-BE49-F238E27FC236}">
                    <a16:creationId xmlns:a16="http://schemas.microsoft.com/office/drawing/2014/main" id="{22B78B6F-26CF-4DA8-A8C3-DE3AF6096FE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275" y="692696"/>
                <a:ext cx="304800" cy="304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785F20C7-5201-4854-B0EC-6A276C53EE2E}"/>
                  </a:ext>
                </a:extLst>
              </p:cNvPr>
              <p:cNvGrpSpPr/>
              <p:nvPr/>
            </p:nvGrpSpPr>
            <p:grpSpPr>
              <a:xfrm>
                <a:off x="327213" y="191238"/>
                <a:ext cx="1154435" cy="674845"/>
                <a:chOff x="362518" y="257654"/>
                <a:chExt cx="1154435" cy="67484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8037EB5-1080-470C-8B0B-8DD6191C98D4}"/>
                    </a:ext>
                  </a:extLst>
                </p:cNvPr>
                <p:cNvSpPr txBox="1"/>
                <p:nvPr/>
              </p:nvSpPr>
              <p:spPr>
                <a:xfrm>
                  <a:off x="452608" y="345349"/>
                  <a:ext cx="1064345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>
                      <a:solidFill>
                        <a:schemeClr val="bg1"/>
                      </a:solidFill>
                      <a:latin typeface="Ebrima" pitchFamily="2" charset="0"/>
                      <a:ea typeface="Ebrima" pitchFamily="2" charset="0"/>
                      <a:cs typeface="Ebrima" pitchFamily="2" charset="0"/>
                    </a:rPr>
                    <a:t>New</a:t>
                  </a:r>
                </a:p>
                <a:p>
                  <a:r>
                    <a:rPr lang="en-US" altLang="ko-KR" sz="1400" b="1" spc="600" dirty="0">
                      <a:solidFill>
                        <a:schemeClr val="bg1"/>
                      </a:solidFill>
                      <a:latin typeface="Ebrima" pitchFamily="2" charset="0"/>
                      <a:cs typeface="Ebrima" pitchFamily="2" charset="0"/>
                    </a:rPr>
                    <a:t>Bit</a:t>
                  </a:r>
                  <a:endParaRPr lang="ko-KR" altLang="en-US" sz="1400" b="1" spc="600" dirty="0">
                    <a:solidFill>
                      <a:schemeClr val="bg1"/>
                    </a:solidFill>
                    <a:latin typeface="Ebrima" pitchFamily="2" charset="0"/>
                    <a:cs typeface="Ebrima" pitchFamily="2" charset="0"/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4A1FCEE5-D024-486D-9BDC-1BFDC589555C}"/>
                    </a:ext>
                  </a:extLst>
                </p:cNvPr>
                <p:cNvSpPr/>
                <p:nvPr/>
              </p:nvSpPr>
              <p:spPr>
                <a:xfrm>
                  <a:off x="362518" y="257654"/>
                  <a:ext cx="691825" cy="674845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C31084B-B444-4A89-AEEA-1B072E2C0B32}"/>
                </a:ext>
              </a:extLst>
            </p:cNvPr>
            <p:cNvSpPr/>
            <p:nvPr/>
          </p:nvSpPr>
          <p:spPr>
            <a:xfrm>
              <a:off x="430614" y="379445"/>
              <a:ext cx="691825" cy="6748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7" name="차트 46">
            <a:extLst>
              <a:ext uri="{FF2B5EF4-FFF2-40B4-BE49-F238E27FC236}">
                <a16:creationId xmlns:a16="http://schemas.microsoft.com/office/drawing/2014/main" id="{F1EBA793-A515-4059-9FD5-7EE6EE15BF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3172000"/>
              </p:ext>
            </p:extLst>
          </p:nvPr>
        </p:nvGraphicFramePr>
        <p:xfrm>
          <a:off x="484313" y="3139806"/>
          <a:ext cx="3458646" cy="2825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3" name="그룹 42">
            <a:extLst>
              <a:ext uri="{FF2B5EF4-FFF2-40B4-BE49-F238E27FC236}">
                <a16:creationId xmlns:a16="http://schemas.microsoft.com/office/drawing/2014/main" id="{D0D40F6F-FEBE-4110-A792-B389288B1F0C}"/>
              </a:ext>
            </a:extLst>
          </p:cNvPr>
          <p:cNvGrpSpPr/>
          <p:nvPr/>
        </p:nvGrpSpPr>
        <p:grpSpPr>
          <a:xfrm>
            <a:off x="3942366" y="2418566"/>
            <a:ext cx="244483" cy="45719"/>
            <a:chOff x="1691680" y="2256583"/>
            <a:chExt cx="244483" cy="4571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952B4C6-A98E-4C4F-992F-D69D4521860C}"/>
                </a:ext>
              </a:extLst>
            </p:cNvPr>
            <p:cNvSpPr/>
            <p:nvPr/>
          </p:nvSpPr>
          <p:spPr>
            <a:xfrm>
              <a:off x="1691680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7B6ADEB-1539-4FE2-A755-1EE53AC3ADBF}"/>
                </a:ext>
              </a:extLst>
            </p:cNvPr>
            <p:cNvSpPr/>
            <p:nvPr/>
          </p:nvSpPr>
          <p:spPr>
            <a:xfrm>
              <a:off x="1791062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BA57CF6-DC36-46F5-AC68-64FF19626559}"/>
                </a:ext>
              </a:extLst>
            </p:cNvPr>
            <p:cNvSpPr/>
            <p:nvPr/>
          </p:nvSpPr>
          <p:spPr>
            <a:xfrm>
              <a:off x="1890444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21E8096-E47A-461B-909D-2E9B8AE754A6}"/>
              </a:ext>
            </a:extLst>
          </p:cNvPr>
          <p:cNvGrpSpPr/>
          <p:nvPr/>
        </p:nvGrpSpPr>
        <p:grpSpPr>
          <a:xfrm>
            <a:off x="8575988" y="2418566"/>
            <a:ext cx="244483" cy="45719"/>
            <a:chOff x="1691680" y="2256583"/>
            <a:chExt cx="244483" cy="4571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33261F3-D653-4A75-9DD1-3E94DDB5E15A}"/>
                </a:ext>
              </a:extLst>
            </p:cNvPr>
            <p:cNvSpPr/>
            <p:nvPr/>
          </p:nvSpPr>
          <p:spPr>
            <a:xfrm>
              <a:off x="1691680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EB2D664-FBA9-486D-8767-CFDE33A41B4F}"/>
                </a:ext>
              </a:extLst>
            </p:cNvPr>
            <p:cNvSpPr/>
            <p:nvPr/>
          </p:nvSpPr>
          <p:spPr>
            <a:xfrm>
              <a:off x="1791062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A1AAB61C-9879-4DB3-971C-3D616364D484}"/>
                </a:ext>
              </a:extLst>
            </p:cNvPr>
            <p:cNvSpPr/>
            <p:nvPr/>
          </p:nvSpPr>
          <p:spPr>
            <a:xfrm>
              <a:off x="1890444" y="2256583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60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756</Words>
  <Application>Microsoft Office PowerPoint</Application>
  <PresentationFormat>화면 슬라이드 쇼(4:3)</PresentationFormat>
  <Paragraphs>191</Paragraphs>
  <Slides>21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Tahoma</vt:lpstr>
      <vt:lpstr>나눔바른고딕</vt:lpstr>
      <vt:lpstr>Arial</vt:lpstr>
      <vt:lpstr>Ebrima</vt:lpstr>
      <vt:lpstr>나눔고딕</vt:lpstr>
      <vt:lpstr>맑은 고딕</vt:lpstr>
      <vt:lpstr>Calibri Light</vt:lpstr>
      <vt:lpstr>Office 테마</vt:lpstr>
      <vt:lpstr>PowerPoint 프레젠테이션</vt:lpstr>
      <vt:lpstr>What's the problem?</vt:lpstr>
      <vt:lpstr>What's the problem?</vt:lpstr>
      <vt:lpstr>What's the problem?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17513 </cp:lastModifiedBy>
  <cp:revision>48</cp:revision>
  <dcterms:created xsi:type="dcterms:W3CDTF">2019-06-13T08:27:52Z</dcterms:created>
  <dcterms:modified xsi:type="dcterms:W3CDTF">2019-06-15T11:29:10Z</dcterms:modified>
</cp:coreProperties>
</file>