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4"/>
  </p:sldMasterIdLst>
  <p:notesMasterIdLst>
    <p:notesMasterId r:id="rId11"/>
  </p:notesMasterIdLst>
  <p:handoutMasterIdLst>
    <p:handoutMasterId r:id="rId12"/>
  </p:handoutMasterIdLst>
  <p:sldIdLst>
    <p:sldId id="317" r:id="rId5"/>
    <p:sldId id="309" r:id="rId6"/>
    <p:sldId id="311" r:id="rId7"/>
    <p:sldId id="312" r:id="rId8"/>
    <p:sldId id="316" r:id="rId9"/>
    <p:sldId id="31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5405" autoAdjust="0"/>
  </p:normalViewPr>
  <p:slideViewPr>
    <p:cSldViewPr snapToGrid="0">
      <p:cViewPr varScale="1">
        <p:scale>
          <a:sx n="111" d="100"/>
          <a:sy n="111" d="100"/>
        </p:scale>
        <p:origin x="2226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6BA39-B6D1-97C8-DCB5-B4FC42C6B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71956-E5F8-B145-C7B9-656C327B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E9A83-5199-21B9-9C2A-82B4F098AC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DE8FB2-2479-26D9-FE09-4467BBC1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3740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414116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4423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01226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52097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9283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591098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2508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245898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40427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089724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2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18008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2255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401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131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7024853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73315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23087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2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292FD8-4861-DB2E-35C0-68DBF7257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858503E-1F42-240A-23C8-87612B2D1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096C655-E1E4-BD45-CE61-1A2F7999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23E4376-B7E0-9988-41A7-67A646038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60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530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42072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630E46-373E-F77D-0AB0-2AA86648F973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78067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5" r:id="rId20"/>
    <p:sldLayoutId id="2147483706" r:id="rId21"/>
    <p:sldLayoutId id="2147483707" r:id="rId22"/>
    <p:sldLayoutId id="2147483675" r:id="rId23"/>
    <p:sldLayoutId id="2147483651" r:id="rId24"/>
    <p:sldLayoutId id="2147483654" r:id="rId2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b="1" dirty="0">
                <a:solidFill>
                  <a:schemeClr val="tx1"/>
                </a:solidFill>
              </a:rPr>
              <a:t>Agentic RAG Chatbot</a:t>
            </a:r>
            <a:br>
              <a:rPr lang="en-IN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114" y="948906"/>
            <a:ext cx="7534656" cy="9144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System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329EE4-57B3-96EB-BAE5-7BEA113D4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14" y="2844332"/>
            <a:ext cx="4606889" cy="29668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6F6873-8E64-ED8F-7B9D-8E733BCFAFD3}"/>
              </a:ext>
            </a:extLst>
          </p:cNvPr>
          <p:cNvSpPr txBox="1"/>
          <p:nvPr/>
        </p:nvSpPr>
        <p:spPr>
          <a:xfrm>
            <a:off x="5312960" y="2250282"/>
            <a:ext cx="2982918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Agent Roles:</a:t>
            </a:r>
          </a:p>
          <a:p>
            <a:endParaRPr lang="en-IN" dirty="0"/>
          </a:p>
          <a:p>
            <a:r>
              <a:rPr lang="en-IN" sz="1500" b="1" dirty="0"/>
              <a:t>1. IngestionAgent:</a:t>
            </a:r>
            <a:r>
              <a:rPr lang="en-IN" sz="1500" dirty="0"/>
              <a:t> Parses and chunks the content</a:t>
            </a:r>
          </a:p>
          <a:p>
            <a:endParaRPr lang="en-IN" sz="1500" dirty="0"/>
          </a:p>
          <a:p>
            <a:r>
              <a:rPr lang="en-IN" sz="1500" b="1" dirty="0"/>
              <a:t>2. RetrievalAgent:</a:t>
            </a:r>
            <a:r>
              <a:rPr lang="en-IN" sz="1500" dirty="0"/>
              <a:t> Embeds and performs semantic search and fetches relevant context</a:t>
            </a:r>
          </a:p>
          <a:p>
            <a:endParaRPr lang="en-IN" sz="1500" dirty="0"/>
          </a:p>
          <a:p>
            <a:r>
              <a:rPr lang="en-IN" sz="1500" b="1" dirty="0"/>
              <a:t>3. LLMResponseAgent:</a:t>
            </a:r>
            <a:r>
              <a:rPr lang="en-IN" sz="1500" dirty="0"/>
              <a:t> Builds prompt, interacts with LLM, returns response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C8A036-970D-8DC3-89A2-8C50EB70BED8}"/>
              </a:ext>
            </a:extLst>
          </p:cNvPr>
          <p:cNvSpPr txBox="1"/>
          <p:nvPr/>
        </p:nvSpPr>
        <p:spPr>
          <a:xfrm>
            <a:off x="8508521" y="2249070"/>
            <a:ext cx="368347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Workflow:</a:t>
            </a:r>
          </a:p>
          <a:p>
            <a:endParaRPr lang="en-IN" dirty="0"/>
          </a:p>
          <a:p>
            <a:r>
              <a:rPr lang="en-IN" sz="1500" dirty="0"/>
              <a:t>1. User uploads document(s)</a:t>
            </a:r>
          </a:p>
          <a:p>
            <a:endParaRPr lang="en-IN" sz="1500" dirty="0"/>
          </a:p>
          <a:p>
            <a:r>
              <a:rPr lang="en-IN" sz="1500" dirty="0"/>
              <a:t>2. IngestionAgent processes and indexes chunks</a:t>
            </a:r>
          </a:p>
          <a:p>
            <a:endParaRPr lang="en-IN" sz="1500" dirty="0"/>
          </a:p>
          <a:p>
            <a:r>
              <a:rPr lang="en-IN" sz="1500" dirty="0"/>
              <a:t>3. User submits question</a:t>
            </a:r>
          </a:p>
          <a:p>
            <a:endParaRPr lang="en-IN" sz="1500" dirty="0"/>
          </a:p>
          <a:p>
            <a:r>
              <a:rPr lang="en-IN" sz="1500" dirty="0"/>
              <a:t>4. RetrievalAgent finds top-k relevant chunks</a:t>
            </a:r>
          </a:p>
          <a:p>
            <a:endParaRPr lang="en-IN" sz="1500" dirty="0"/>
          </a:p>
          <a:p>
            <a:r>
              <a:rPr lang="en-IN" sz="1500" dirty="0"/>
              <a:t>5. LLMResponseAgent forms prompt and fetches answer</a:t>
            </a:r>
          </a:p>
          <a:p>
            <a:endParaRPr lang="en-IN" sz="1500" dirty="0"/>
          </a:p>
          <a:p>
            <a:r>
              <a:rPr lang="en-IN" sz="1500" dirty="0"/>
              <a:t>6. UI displays answer + citations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4A097-AD63-6D68-167D-856FAC7A7493}"/>
              </a:ext>
            </a:extLst>
          </p:cNvPr>
          <p:cNvSpPr txBox="1"/>
          <p:nvPr/>
        </p:nvSpPr>
        <p:spPr>
          <a:xfrm>
            <a:off x="396815" y="2250282"/>
            <a:ext cx="4085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Architecture and Flow Diagram: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Technology Stack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74783" y="2125376"/>
            <a:ext cx="9092243" cy="3904488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Frontend: 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Gradio UI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LLM: 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</a:effectLst>
              </a:rPr>
              <a:t>Groq (LLaMA 70B) via API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Embeddings: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sentence-transformers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Vector DB: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Chroma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Backend Agents: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 (modular)</a:t>
            </a:r>
          </a:p>
          <a:p>
            <a:r>
              <a:rPr lang="en-US" b="1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File Parsing:</a:t>
            </a:r>
            <a:r>
              <a:rPr lang="en-US" dirty="0">
                <a:solidFill>
                  <a:schemeClr val="tx1"/>
                </a:soli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PyMuPDF, python-pptx, python-docx, Pandas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tx1"/>
                </a:solidFill>
              </a:rPr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10524227" cy="39044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1. Handling unstructured documents and tables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2. Ensuring efficient chunking and retrieval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3. Prompt formatting for optimal LLM answers</a:t>
            </a:r>
          </a:p>
        </p:txBody>
      </p:sp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5" y="232183"/>
            <a:ext cx="10360152" cy="9144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Ui screenshots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6731BF-7CA0-3BBE-FF33-271688DBB8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346" y="1462043"/>
            <a:ext cx="4019335" cy="22300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DA752F-366D-0DDB-A72F-21550DBBA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6297" y="1462044"/>
            <a:ext cx="4025703" cy="223008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B299AA-657F-5275-B3AC-4552C9D387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6" y="3790599"/>
            <a:ext cx="4019335" cy="22265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53A3BB8-48D0-10DC-5112-381C80BB2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0346" y="3775353"/>
            <a:ext cx="4019335" cy="224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F5C40F-4115-1285-5DFB-74E6D492A3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155" y="3762169"/>
            <a:ext cx="4021844" cy="22300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60B550E-89C1-1BE9-5E28-9A89A09396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96" y="1456007"/>
            <a:ext cx="4019335" cy="2218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D9D1-5387-C727-4201-D79979042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B780685-892E-B28E-40DD-99F94B08D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85" y="293298"/>
            <a:ext cx="7534656" cy="91440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future enhancements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9601CA-309A-73DA-D394-21A82C3E41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B1BB50-F7F6-BA0D-22C2-CCDA55C3749D}"/>
              </a:ext>
            </a:extLst>
          </p:cNvPr>
          <p:cNvSpPr txBox="1"/>
          <p:nvPr/>
        </p:nvSpPr>
        <p:spPr>
          <a:xfrm>
            <a:off x="176784" y="1461056"/>
            <a:ext cx="5477774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1. Specific-document Querying</a:t>
            </a:r>
          </a:p>
          <a:p>
            <a:r>
              <a:rPr lang="en-IN" sz="1500" dirty="0"/>
              <a:t>Allow users to query across specific documents.</a:t>
            </a:r>
          </a:p>
          <a:p>
            <a:endParaRPr lang="en-IN" sz="1500" dirty="0"/>
          </a:p>
          <a:p>
            <a:r>
              <a:rPr lang="en-IN" sz="1500" b="1" dirty="0"/>
              <a:t>2. Model Switching / Custom LLM Backends</a:t>
            </a:r>
          </a:p>
          <a:p>
            <a:r>
              <a:rPr lang="en-IN" sz="1500" dirty="0"/>
              <a:t>- Support switching between models like GPT-4, Claude, Mistral, or private local models.</a:t>
            </a:r>
          </a:p>
          <a:p>
            <a:r>
              <a:rPr lang="en-IN" sz="1500" dirty="0"/>
              <a:t>- Add dropdown in UI to select model provider and customize prompts accordingly.</a:t>
            </a:r>
          </a:p>
          <a:p>
            <a:endParaRPr lang="en-IN" sz="1500" dirty="0"/>
          </a:p>
          <a:p>
            <a:r>
              <a:rPr lang="en-IN" sz="1500" b="1" dirty="0"/>
              <a:t>3. Metadata Filtering &amp; Advanced Search</a:t>
            </a:r>
          </a:p>
          <a:p>
            <a:r>
              <a:rPr lang="en-IN" sz="1500" dirty="0"/>
              <a:t>- Filter results by:</a:t>
            </a:r>
          </a:p>
          <a:p>
            <a:pPr lvl="1"/>
            <a:r>
              <a:rPr lang="en-IN" sz="1500" dirty="0"/>
              <a:t>Source (filename)</a:t>
            </a:r>
          </a:p>
          <a:p>
            <a:pPr lvl="1"/>
            <a:r>
              <a:rPr lang="en-IN" sz="1500" dirty="0"/>
              <a:t>Page number</a:t>
            </a:r>
          </a:p>
          <a:p>
            <a:pPr lvl="1"/>
            <a:r>
              <a:rPr lang="en-IN" sz="1500" dirty="0"/>
              <a:t>Table/slides only</a:t>
            </a:r>
          </a:p>
          <a:p>
            <a:r>
              <a:rPr lang="en-IN" sz="1500" dirty="0"/>
              <a:t>- UI controls to help users narrow down context chunks manually.</a:t>
            </a:r>
          </a:p>
          <a:p>
            <a:endParaRPr lang="en-IN" sz="1500" dirty="0"/>
          </a:p>
          <a:p>
            <a:r>
              <a:rPr lang="en-IN" sz="1500" b="1" dirty="0"/>
              <a:t>4. Session Management &amp; User Authentication</a:t>
            </a:r>
          </a:p>
          <a:p>
            <a:r>
              <a:rPr lang="en-IN" sz="1500" dirty="0"/>
              <a:t>- Enable login sessions per user.</a:t>
            </a:r>
          </a:p>
          <a:p>
            <a:r>
              <a:rPr lang="en-IN" sz="1500" dirty="0"/>
              <a:t>- Store personal document sets and maintain per-user retrieval history.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93790F-3E16-0910-902B-A8C3EF47EAD1}"/>
              </a:ext>
            </a:extLst>
          </p:cNvPr>
          <p:cNvSpPr txBox="1"/>
          <p:nvPr/>
        </p:nvSpPr>
        <p:spPr>
          <a:xfrm>
            <a:off x="5546786" y="1461056"/>
            <a:ext cx="6468430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500" b="1" dirty="0"/>
              <a:t>5. Background Processing &amp; Async Queues</a:t>
            </a:r>
          </a:p>
          <a:p>
            <a:r>
              <a:rPr lang="en-IN" sz="1500" dirty="0"/>
              <a:t>Enable batch ingestion of large documents without UI lag.</a:t>
            </a:r>
          </a:p>
          <a:p>
            <a:r>
              <a:rPr lang="en-IN" sz="1500" dirty="0"/>
              <a:t>Move ingestion to a Celery or async worker model for scalability.</a:t>
            </a:r>
          </a:p>
          <a:p>
            <a:endParaRPr lang="en-IN" sz="1500" dirty="0"/>
          </a:p>
          <a:p>
            <a:r>
              <a:rPr lang="en-IN" sz="1500" b="1" dirty="0"/>
              <a:t>6. Deployment on Cloud</a:t>
            </a:r>
          </a:p>
          <a:p>
            <a:r>
              <a:rPr lang="en-IN" sz="1500" dirty="0"/>
              <a:t>- Add Docker + Railway/Vercel/AWS deployment support.</a:t>
            </a:r>
          </a:p>
          <a:p>
            <a:r>
              <a:rPr lang="en-IN" sz="1500" dirty="0"/>
              <a:t>- Host as a persistent web service with storage + logs + uptime monitoring.</a:t>
            </a:r>
          </a:p>
          <a:p>
            <a:endParaRPr lang="en-IN" sz="1500" dirty="0"/>
          </a:p>
          <a:p>
            <a:r>
              <a:rPr lang="en-IN" sz="1500" b="1" dirty="0"/>
              <a:t>7. PDF Highlighted Answer Report</a:t>
            </a:r>
          </a:p>
          <a:p>
            <a:r>
              <a:rPr lang="en-IN" sz="1500" dirty="0"/>
              <a:t>- Auto-generate a PDF report with:</a:t>
            </a:r>
          </a:p>
          <a:p>
            <a:pPr lvl="1"/>
            <a:r>
              <a:rPr lang="en-IN" sz="1500" dirty="0"/>
              <a:t>User’s question</a:t>
            </a:r>
          </a:p>
          <a:p>
            <a:pPr lvl="1"/>
            <a:r>
              <a:rPr lang="en-IN" sz="1500" dirty="0"/>
              <a:t>Generated answer</a:t>
            </a:r>
          </a:p>
          <a:p>
            <a:pPr lvl="1"/>
            <a:r>
              <a:rPr lang="en-IN" sz="1500" dirty="0"/>
              <a:t>Citations</a:t>
            </a:r>
          </a:p>
          <a:p>
            <a:pPr lvl="1"/>
            <a:r>
              <a:rPr lang="en-IN" sz="1500" dirty="0"/>
              <a:t>Highlighted context passages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6642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51</TotalTime>
  <Words>367</Words>
  <Application>Microsoft Office PowerPoint</Application>
  <PresentationFormat>Widescreen</PresentationFormat>
  <Paragraphs>78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Century Gothic</vt:lpstr>
      <vt:lpstr>Courier New</vt:lpstr>
      <vt:lpstr>Sagona Book</vt:lpstr>
      <vt:lpstr>Mesh</vt:lpstr>
      <vt:lpstr>Agentic RAG Chatbot </vt:lpstr>
      <vt:lpstr>System Architecture</vt:lpstr>
      <vt:lpstr>Technology Stack</vt:lpstr>
      <vt:lpstr>Challenges faced</vt:lpstr>
      <vt:lpstr>Ui screenshots</vt:lpstr>
      <vt:lpstr>future enhancements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Prasuk Jain</dc:creator>
  <cp:lastModifiedBy>Prasuk Jain</cp:lastModifiedBy>
  <cp:revision>3</cp:revision>
  <dcterms:created xsi:type="dcterms:W3CDTF">2025-07-26T18:18:58Z</dcterms:created>
  <dcterms:modified xsi:type="dcterms:W3CDTF">2025-07-26T19:10:02Z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