
<file path=[Content_Types].xml><?xml version="1.0" encoding="utf-8"?>
<Types xmlns="http://schemas.openxmlformats.org/package/2006/content-types">
  <Default Extension="png" ContentType="image/png"/>
  <Default Extension="tiff" ContentType="image/tif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324" r:id="rId4"/>
    <p:sldId id="293" r:id="rId5"/>
    <p:sldId id="263" r:id="rId6"/>
    <p:sldId id="257" r:id="rId7"/>
    <p:sldId id="258" r:id="rId8"/>
    <p:sldId id="294" r:id="rId9"/>
    <p:sldId id="295" r:id="rId10"/>
    <p:sldId id="296" r:id="rId11"/>
    <p:sldId id="297" r:id="rId12"/>
    <p:sldId id="298" r:id="rId13"/>
    <p:sldId id="299" r:id="rId14"/>
    <p:sldId id="300" r:id="rId16"/>
    <p:sldId id="301" r:id="rId17"/>
    <p:sldId id="302" r:id="rId18"/>
    <p:sldId id="303" r:id="rId19"/>
    <p:sldId id="305" r:id="rId20"/>
    <p:sldId id="306" r:id="rId21"/>
    <p:sldId id="327" r:id="rId22"/>
    <p:sldId id="325" r:id="rId23"/>
    <p:sldId id="326" r:id="rId24"/>
    <p:sldId id="307" r:id="rId25"/>
    <p:sldId id="322" r:id="rId26"/>
    <p:sldId id="308" r:id="rId27"/>
    <p:sldId id="309" r:id="rId28"/>
    <p:sldId id="310" r:id="rId29"/>
    <p:sldId id="323" r:id="rId30"/>
    <p:sldId id="311" r:id="rId31"/>
    <p:sldId id="312" r:id="rId32"/>
    <p:sldId id="313" r:id="rId33"/>
    <p:sldId id="314" r:id="rId34"/>
    <p:sldId id="315" r:id="rId35"/>
    <p:sldId id="316" r:id="rId36"/>
    <p:sldId id="317" r:id="rId37"/>
    <p:sldId id="318" r:id="rId38"/>
    <p:sldId id="320" r:id="rId39"/>
    <p:sldId id="321" r:id="rId40"/>
    <p:sldId id="319" r:id="rId41"/>
    <p:sldId id="29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3"/>
    <p:restoredTop sz="94565"/>
  </p:normalViewPr>
  <p:slideViewPr>
    <p:cSldViewPr snapToGrid="0" snapToObjects="1">
      <p:cViewPr varScale="1">
        <p:scale>
          <a:sx n="89" d="100"/>
          <a:sy n="89" d="100"/>
        </p:scale>
        <p:origin x="2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AFA15-6EE8-924D-8698-540945F58A9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9B359-B020-D843-BC07-D84D7BBE439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69B359-B020-D843-BC07-D84D7BBE439D}"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2E2DD97E-A314-504C-A17D-924F660898F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484597-1013-4943-AC72-793B01CD96C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DD97E-A314-504C-A17D-924F660898F9}"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84597-1013-4943-AC72-793B01CD96C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github.com/bytedance/xgplay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tiff"/><Relationship Id="rId1" Type="http://schemas.openxmlformats.org/officeDocument/2006/relationships/image" Target="../media/image3.tif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tiff"/><Relationship Id="rId1" Type="http://schemas.openxmlformats.org/officeDocument/2006/relationships/image" Target="../media/image5.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madshall/babel-plugin-bulk-import" TargetMode="Externa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tif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rgbClr val="FF0000"/>
                </a:solidFill>
                <a:latin typeface="STXinwei" panose="02010800040101010101" charset="-122"/>
                <a:ea typeface="STXinwei" panose="02010800040101010101" charset="-122"/>
                <a:cs typeface="STXinwei" panose="02010800040101010101" charset="-122"/>
              </a:rPr>
              <a:t>前端</a:t>
            </a:r>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架构 </a:t>
            </a:r>
            <a:r>
              <a:rPr kumimoji="1" lang="en-US" altLang="zh-CN" dirty="0" smtClean="0">
                <a:solidFill>
                  <a:srgbClr val="FF0000"/>
                </a:solidFill>
                <a:latin typeface="STXinwei" panose="02010800040101010101" charset="-122"/>
                <a:ea typeface="STXinwei" panose="02010800040101010101" charset="-122"/>
                <a:cs typeface="STXinwei" panose="02010800040101010101" charset="-122"/>
              </a:rPr>
              <a:t>-</a:t>
            </a:r>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 微</a:t>
            </a:r>
            <a:r>
              <a:rPr kumimoji="1" lang="zh-CN" altLang="en-US" dirty="0">
                <a:solidFill>
                  <a:srgbClr val="FF0000"/>
                </a:solidFill>
                <a:latin typeface="STXinwei" panose="02010800040101010101" charset="-122"/>
                <a:ea typeface="STXinwei" panose="02010800040101010101" charset="-122"/>
                <a:cs typeface="STXinwei" panose="02010800040101010101" charset="-122"/>
              </a:rPr>
              <a:t>内核篇</a:t>
            </a:r>
            <a:endParaRPr kumimoji="1" lang="zh-CN" altLang="en-US"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副标题 2"/>
          <p:cNvSpPr>
            <a:spLocks noGrp="1"/>
          </p:cNvSpPr>
          <p:nvPr>
            <p:ph type="subTitle" idx="1"/>
          </p:nvPr>
        </p:nvSpPr>
        <p:spPr>
          <a:xfrm>
            <a:off x="6580251" y="3509963"/>
            <a:ext cx="4230624" cy="713930"/>
          </a:xfrm>
        </p:spPr>
        <p:txBody>
          <a:bodyPr/>
          <a:lstStyle/>
          <a:p>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 </a:t>
            </a:r>
            <a:r>
              <a:rPr kumimoji="1" lang="en-US" altLang="zh-CN" dirty="0" smtClean="0">
                <a:solidFill>
                  <a:srgbClr val="FF0000"/>
                </a:solidFill>
                <a:latin typeface="STXinwei" panose="02010800040101010101" charset="-122"/>
                <a:ea typeface="STXinwei" panose="02010800040101010101" charset="-122"/>
                <a:cs typeface="STXinwei" panose="02010800040101010101" charset="-122"/>
              </a:rPr>
              <a:t>-</a:t>
            </a:r>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 陈欢斌</a:t>
            </a:r>
            <a:endParaRPr kumimoji="1" lang="zh-CN" altLang="en-US"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586" y="773850"/>
            <a:ext cx="4006225" cy="523220"/>
          </a:xfrm>
          <a:prstGeom prst="rect">
            <a:avLst/>
          </a:prstGeom>
        </p:spPr>
        <p:txBody>
          <a:bodyPr wrap="none">
            <a:spAutoFit/>
          </a:bodyPr>
          <a:lstStyle/>
          <a:p>
            <a:r>
              <a:rPr lang="en-US" altLang="zh-CN" sz="2800" dirty="0" smtClean="0">
                <a:solidFill>
                  <a:srgbClr val="FF0000"/>
                </a:solidFill>
                <a:latin typeface="STXinwei" panose="02010800040101010101" charset="-122"/>
                <a:ea typeface="STXinwei" panose="02010800040101010101" charset="-122"/>
                <a:cs typeface="STXinwei" panose="02010800040101010101" charset="-122"/>
              </a:rPr>
              <a:t>Babel </a:t>
            </a:r>
            <a:r>
              <a:rPr lang="zh-CN" altLang="en-US" sz="2800" dirty="0">
                <a:solidFill>
                  <a:srgbClr val="FF0000"/>
                </a:solidFill>
                <a:latin typeface="STXinwei" panose="02010800040101010101" charset="-122"/>
                <a:ea typeface="STXinwei" panose="02010800040101010101" charset="-122"/>
                <a:cs typeface="STXinwei" panose="02010800040101010101" charset="-122"/>
              </a:rPr>
              <a:t>的微内核架构实现</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1264716" y="1598938"/>
            <a:ext cx="9884547" cy="707886"/>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Babel 是现代前端领域必备的 JS 编译器，它是一个源码到源码的编译</a:t>
            </a:r>
            <a:r>
              <a:rPr lang="zh-CN" altLang="en-US" sz="2000" dirty="0" smtClean="0">
                <a:latin typeface="STXinwei" panose="02010800040101010101" charset="-122"/>
                <a:ea typeface="STXinwei" panose="02010800040101010101" charset="-122"/>
                <a:cs typeface="STXinwei" panose="02010800040101010101" charset="-122"/>
              </a:rPr>
              <a:t>器。</a:t>
            </a:r>
            <a:r>
              <a:rPr lang="zh-CN" altLang="en-US" sz="2000" dirty="0">
                <a:latin typeface="STXinwei" panose="02010800040101010101" charset="-122"/>
                <a:ea typeface="STXinwei" panose="02010800040101010101" charset="-122"/>
                <a:cs typeface="STXinwei" panose="02010800040101010101" charset="-122"/>
              </a:rPr>
              <a:t>为面对快速变化而异构的前端环境，Babel 也使用了 Plugin 微内核架构来扩展自身的编译生命周期。</a:t>
            </a:r>
            <a:endParaRPr lang="zh-CN" altLang="en-US" sz="2000" dirty="0">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1264715" y="2645085"/>
            <a:ext cx="9563707" cy="2092881"/>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Babel 的生命周期主要抽象为 3 个核心阶段</a:t>
            </a:r>
            <a:r>
              <a:rPr lang="zh-CN" altLang="en-US" sz="2000" dirty="0" smtClean="0">
                <a:latin typeface="STXinwei" panose="02010800040101010101" charset="-122"/>
                <a:ea typeface="STXinwei" panose="02010800040101010101" charset="-122"/>
                <a:cs typeface="STXinwei" panose="02010800040101010101" charset="-122"/>
              </a:rPr>
              <a:t>：</a:t>
            </a:r>
            <a:endParaRPr lang="en-US" altLang="zh-CN" sz="2000" dirty="0" smtClean="0">
              <a:latin typeface="STXinwei" panose="02010800040101010101" charset="-122"/>
              <a:ea typeface="STXinwei" panose="02010800040101010101" charset="-122"/>
              <a:cs typeface="STXinwei" panose="02010800040101010101" charset="-122"/>
            </a:endParaRPr>
          </a:p>
          <a:p>
            <a:endParaRPr lang="en-US" altLang="zh-CN" sz="2000" dirty="0" smtClean="0">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r>
              <a:rPr lang="zh-CN" altLang="en-US" dirty="0" smtClean="0">
                <a:latin typeface="STXinwei" panose="02010800040101010101" charset="-122"/>
                <a:ea typeface="STXinwei" panose="02010800040101010101" charset="-122"/>
                <a:cs typeface="STXinwei" panose="02010800040101010101" charset="-122"/>
              </a:rPr>
              <a:t>解析</a:t>
            </a:r>
            <a:r>
              <a:rPr lang="zh-CN" altLang="en-US" dirty="0">
                <a:latin typeface="STXinwei" panose="02010800040101010101" charset="-122"/>
                <a:ea typeface="STXinwei" panose="02010800040101010101" charset="-122"/>
                <a:cs typeface="STXinwei" panose="02010800040101010101" charset="-122"/>
              </a:rPr>
              <a:t>（parse）- 进行词法</a:t>
            </a:r>
            <a:r>
              <a:rPr lang="zh-CN" altLang="en-US" dirty="0" smtClean="0">
                <a:latin typeface="STXinwei" panose="02010800040101010101" charset="-122"/>
                <a:ea typeface="STXinwei" panose="02010800040101010101" charset="-122"/>
                <a:cs typeface="STXinwei" panose="02010800040101010101" charset="-122"/>
              </a:rPr>
              <a:t>分析和</a:t>
            </a:r>
            <a:r>
              <a:rPr lang="zh-CN" altLang="en-US" dirty="0">
                <a:latin typeface="STXinwei" panose="02010800040101010101" charset="-122"/>
                <a:ea typeface="STXinwei" panose="02010800040101010101" charset="-122"/>
                <a:cs typeface="STXinwei" panose="02010800040101010101" charset="-122"/>
              </a:rPr>
              <a:t>语法</a:t>
            </a:r>
            <a:r>
              <a:rPr lang="zh-CN" altLang="en-US" dirty="0" smtClean="0">
                <a:latin typeface="STXinwei" panose="02010800040101010101" charset="-122"/>
                <a:ea typeface="STXinwei" panose="02010800040101010101" charset="-122"/>
                <a:cs typeface="STXinwei" panose="02010800040101010101" charset="-122"/>
              </a:rPr>
              <a:t>分析以</a:t>
            </a:r>
            <a:r>
              <a:rPr lang="zh-CN" altLang="en-US" dirty="0">
                <a:latin typeface="STXinwei" panose="02010800040101010101" charset="-122"/>
                <a:ea typeface="STXinwei" panose="02010800040101010101" charset="-122"/>
                <a:cs typeface="STXinwei" panose="02010800040101010101" charset="-122"/>
              </a:rPr>
              <a:t>生成 AST(抽象语法树</a:t>
            </a:r>
            <a:r>
              <a:rPr lang="zh-CN" altLang="en-US" dirty="0" smtClean="0">
                <a:latin typeface="STXinwei" panose="02010800040101010101" charset="-122"/>
                <a:ea typeface="STXinwei" panose="02010800040101010101" charset="-122"/>
                <a:cs typeface="STXinwei" panose="02010800040101010101" charset="-122"/>
              </a:rPr>
              <a:t>)</a:t>
            </a:r>
            <a:endParaRPr lang="en-US" altLang="zh-CN" dirty="0" smtClean="0">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endParaRPr lang="en-US" altLang="zh-CN" dirty="0" smtClean="0">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r>
              <a:rPr lang="zh-CN" altLang="en-US" dirty="0" smtClean="0">
                <a:latin typeface="STXinwei" panose="02010800040101010101" charset="-122"/>
                <a:ea typeface="STXinwei" panose="02010800040101010101" charset="-122"/>
                <a:cs typeface="STXinwei" panose="02010800040101010101" charset="-122"/>
              </a:rPr>
              <a:t>转换 </a:t>
            </a:r>
            <a:r>
              <a:rPr lang="zh-CN" altLang="en-US" dirty="0">
                <a:latin typeface="STXinwei" panose="02010800040101010101" charset="-122"/>
                <a:ea typeface="STXinwei" panose="02010800040101010101" charset="-122"/>
                <a:cs typeface="STXinwei" panose="02010800040101010101" charset="-122"/>
              </a:rPr>
              <a:t>(transform) - </a:t>
            </a:r>
            <a:r>
              <a:rPr lang="zh-CN" altLang="en-US" dirty="0" smtClean="0">
                <a:latin typeface="STXinwei" panose="02010800040101010101" charset="-122"/>
                <a:ea typeface="STXinwei" panose="02010800040101010101" charset="-122"/>
                <a:cs typeface="STXinwei" panose="02010800040101010101" charset="-122"/>
              </a:rPr>
              <a:t>对AST </a:t>
            </a:r>
            <a:r>
              <a:rPr lang="zh-CN" altLang="en-US" dirty="0">
                <a:latin typeface="STXinwei" panose="02010800040101010101" charset="-122"/>
                <a:ea typeface="STXinwei" panose="02010800040101010101" charset="-122"/>
                <a:cs typeface="STXinwei" panose="02010800040101010101" charset="-122"/>
              </a:rPr>
              <a:t>进行相应的转换操作，</a:t>
            </a:r>
            <a:r>
              <a:rPr lang="zh-CN" altLang="en-US" dirty="0">
                <a:solidFill>
                  <a:srgbClr val="FF0000"/>
                </a:solidFill>
                <a:latin typeface="STXinwei" panose="02010800040101010101" charset="-122"/>
                <a:ea typeface="STXinwei" panose="02010800040101010101" charset="-122"/>
                <a:cs typeface="STXinwei" panose="02010800040101010101" charset="-122"/>
              </a:rPr>
              <a:t>此处实现了丰富的 Plugin </a:t>
            </a:r>
            <a:r>
              <a:rPr lang="zh-CN" altLang="en-US" dirty="0" smtClean="0">
                <a:solidFill>
                  <a:srgbClr val="FF0000"/>
                </a:solidFill>
                <a:latin typeface="STXinwei" panose="02010800040101010101" charset="-122"/>
                <a:ea typeface="STXinwei" panose="02010800040101010101" charset="-122"/>
                <a:cs typeface="STXinwei" panose="02010800040101010101" charset="-122"/>
              </a:rPr>
              <a:t>机制</a:t>
            </a:r>
            <a:endParaRPr lang="en-US" altLang="zh-CN" dirty="0" smtClean="0">
              <a:solidFill>
                <a:srgbClr val="FF0000"/>
              </a:solidFill>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endParaRPr lang="en-US" altLang="zh-CN" dirty="0" smtClean="0">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r>
              <a:rPr lang="zh-CN" altLang="en-US" dirty="0" smtClean="0">
                <a:latin typeface="STXinwei" panose="02010800040101010101" charset="-122"/>
                <a:ea typeface="STXinwei" panose="02010800040101010101" charset="-122"/>
                <a:cs typeface="STXinwei" panose="02010800040101010101" charset="-122"/>
              </a:rPr>
              <a:t>生成 </a:t>
            </a:r>
            <a:r>
              <a:rPr lang="zh-CN" altLang="en-US" dirty="0">
                <a:latin typeface="STXinwei" panose="02010800040101010101" charset="-122"/>
                <a:ea typeface="STXinwei" panose="02010800040101010101" charset="-122"/>
                <a:cs typeface="STXinwei" panose="02010800040101010101" charset="-122"/>
              </a:rPr>
              <a:t>(generate) - 根据 AST 生成目标代码</a:t>
            </a:r>
            <a:endParaRPr lang="zh-CN" altLang="en-US" dirty="0">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1264716" y="5230115"/>
            <a:ext cx="9563707" cy="1015663"/>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目前看来，</a:t>
            </a:r>
            <a:r>
              <a:rPr lang="en-US" altLang="zh-CN" sz="2000" dirty="0">
                <a:latin typeface="STXinwei" panose="02010800040101010101" charset="-122"/>
                <a:ea typeface="STXinwei" panose="02010800040101010101" charset="-122"/>
                <a:cs typeface="STXinwei" panose="02010800040101010101" charset="-122"/>
              </a:rPr>
              <a:t>Babel </a:t>
            </a:r>
            <a:r>
              <a:rPr lang="zh-CN" altLang="en-US" sz="2000" dirty="0">
                <a:latin typeface="STXinwei" panose="02010800040101010101" charset="-122"/>
                <a:ea typeface="STXinwei" panose="02010800040101010101" charset="-122"/>
                <a:cs typeface="STXinwei" panose="02010800040101010101" charset="-122"/>
              </a:rPr>
              <a:t>由于解析阶段的复杂性，解析阶段暂时没有微内核架构支撑，但转换阶段实现了清晰微内核架构，可以方便的编写 </a:t>
            </a:r>
            <a:r>
              <a:rPr lang="en-US" altLang="zh-CN" sz="2000" dirty="0">
                <a:latin typeface="STXinwei" panose="02010800040101010101" charset="-122"/>
                <a:ea typeface="STXinwei" panose="02010800040101010101" charset="-122"/>
                <a:cs typeface="STXinwei" panose="02010800040101010101" charset="-122"/>
              </a:rPr>
              <a:t>plugin </a:t>
            </a:r>
            <a:r>
              <a:rPr lang="zh-CN" altLang="en-US" sz="2000" dirty="0">
                <a:latin typeface="STXinwei" panose="02010800040101010101" charset="-122"/>
                <a:ea typeface="STXinwei" panose="02010800040101010101" charset="-122"/>
                <a:cs typeface="STXinwei" panose="02010800040101010101" charset="-122"/>
              </a:rPr>
              <a:t>来支撑语法转换，生成阶段比较简单，直接根据转换阶段生成的 </a:t>
            </a:r>
            <a:r>
              <a:rPr lang="en-US" altLang="zh-CN" sz="2000" dirty="0">
                <a:latin typeface="STXinwei" panose="02010800040101010101" charset="-122"/>
                <a:ea typeface="STXinwei" panose="02010800040101010101" charset="-122"/>
                <a:cs typeface="STXinwei" panose="02010800040101010101" charset="-122"/>
              </a:rPr>
              <a:t>AST </a:t>
            </a:r>
            <a:r>
              <a:rPr lang="zh-CN" altLang="en-US" sz="2000" dirty="0">
                <a:latin typeface="STXinwei" panose="02010800040101010101" charset="-122"/>
                <a:ea typeface="STXinwei" panose="02010800040101010101" charset="-122"/>
                <a:cs typeface="STXinwei" panose="02010800040101010101" charset="-122"/>
              </a:rPr>
              <a:t>输出即可，不需要微内核架构。</a:t>
            </a:r>
            <a:endParaRPr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586" y="773850"/>
            <a:ext cx="4006225" cy="523220"/>
          </a:xfrm>
          <a:prstGeom prst="rect">
            <a:avLst/>
          </a:prstGeom>
        </p:spPr>
        <p:txBody>
          <a:bodyPr wrap="none">
            <a:spAutoFit/>
          </a:bodyPr>
          <a:lstStyle/>
          <a:p>
            <a:r>
              <a:rPr lang="en-US" altLang="zh-CN" sz="2800" dirty="0" smtClean="0">
                <a:solidFill>
                  <a:srgbClr val="FF0000"/>
                </a:solidFill>
                <a:latin typeface="STXinwei" panose="02010800040101010101" charset="-122"/>
                <a:ea typeface="STXinwei" panose="02010800040101010101" charset="-122"/>
                <a:cs typeface="STXinwei" panose="02010800040101010101" charset="-122"/>
              </a:rPr>
              <a:t>Babel </a:t>
            </a:r>
            <a:r>
              <a:rPr lang="zh-CN" altLang="en-US" sz="2800" dirty="0">
                <a:solidFill>
                  <a:srgbClr val="FF0000"/>
                </a:solidFill>
                <a:latin typeface="STXinwei" panose="02010800040101010101" charset="-122"/>
                <a:ea typeface="STXinwei" panose="02010800040101010101" charset="-122"/>
                <a:cs typeface="STXinwei" panose="02010800040101010101" charset="-122"/>
              </a:rPr>
              <a:t>的微内核架构实现</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11" name="内容占位符 3"/>
          <p:cNvPicPr>
            <a:picLocks noGrp="1" noChangeAspect="1"/>
          </p:cNvPicPr>
          <p:nvPr>
            <p:ph idx="1"/>
          </p:nvPr>
        </p:nvPicPr>
        <p:blipFill>
          <a:blip r:embed="rId1"/>
          <a:stretch>
            <a:fillRect/>
          </a:stretch>
        </p:blipFill>
        <p:spPr>
          <a:xfrm>
            <a:off x="2230582" y="2148318"/>
            <a:ext cx="6630006" cy="27504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586" y="773850"/>
            <a:ext cx="4006225" cy="523220"/>
          </a:xfrm>
          <a:prstGeom prst="rect">
            <a:avLst/>
          </a:prstGeom>
        </p:spPr>
        <p:txBody>
          <a:bodyPr wrap="none">
            <a:spAutoFit/>
          </a:bodyPr>
          <a:lstStyle/>
          <a:p>
            <a:r>
              <a:rPr lang="en-US" altLang="zh-CN" sz="2800" dirty="0" smtClean="0">
                <a:solidFill>
                  <a:srgbClr val="FF0000"/>
                </a:solidFill>
                <a:latin typeface="STXinwei" panose="02010800040101010101" charset="-122"/>
                <a:ea typeface="STXinwei" panose="02010800040101010101" charset="-122"/>
                <a:cs typeface="STXinwei" panose="02010800040101010101" charset="-122"/>
              </a:rPr>
              <a:t>Babel </a:t>
            </a:r>
            <a:r>
              <a:rPr lang="zh-CN" altLang="en-US" sz="2800" dirty="0">
                <a:solidFill>
                  <a:srgbClr val="FF0000"/>
                </a:solidFill>
                <a:latin typeface="STXinwei" panose="02010800040101010101" charset="-122"/>
                <a:ea typeface="STXinwei" panose="02010800040101010101" charset="-122"/>
                <a:cs typeface="STXinwei" panose="02010800040101010101" charset="-122"/>
              </a:rPr>
              <a:t>的微内核架构实现</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0173750" y="896960"/>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解析阶段</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1177635" y="1529320"/>
            <a:ext cx="9805556" cy="1477328"/>
          </a:xfrm>
          <a:prstGeom prst="rect">
            <a:avLst/>
          </a:prstGeom>
        </p:spPr>
        <p:txBody>
          <a:bodyPr wrap="square">
            <a:spAutoFit/>
          </a:bodyPr>
          <a:lstStyle/>
          <a:p>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解析阶段将源代码解析</a:t>
            </a:r>
            <a:r>
              <a:rPr lang="zh-CN" altLang="en-US"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为</a:t>
            </a:r>
            <a:r>
              <a:rPr lang="en-US" altLang="zh-CN"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AST</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抽象语法树</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 </a:t>
            </a:r>
            <a:r>
              <a:rPr lang="zh-CN" altLang="en-US"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 </a:t>
            </a:r>
            <a:r>
              <a:rPr lang="en-US" altLang="zh-CN"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Babel </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暂时并没有对普通开发者暴露 </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plugin </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开发接口，而是使用继承的方式来进行扩展，实现不同语言的解析器。所以如果想要支持新的语法，此阶段需要直接往 </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Babel </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中提交相应的 </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PR</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，但相应的转换阶段代码可以用 </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plugin </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的方式进行开发</a:t>
            </a:r>
            <a:r>
              <a:rPr lang="zh-CN" altLang="en-US"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endParaRPr lang="en-US" altLang="zh-CN"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endPar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这里列举了 </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Babel </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中常用的 </a:t>
            </a:r>
            <a:r>
              <a:rPr lang="en-US" altLang="zh-CN"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Parser </a:t>
            </a:r>
            <a:r>
              <a:rPr lang="zh-CN" altLang="en-US"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类型</a:t>
            </a:r>
            <a:endParaRPr lang="zh-CN" altLang="en-US" b="0" i="0" dirty="0">
              <a:solidFill>
                <a:schemeClr val="tx1">
                  <a:lumMod val="85000"/>
                  <a:lumOff val="15000"/>
                </a:schemeClr>
              </a:solidFill>
              <a:effectLst/>
              <a:latin typeface="STXinwei" panose="02010800040101010101" charset="-122"/>
              <a:ea typeface="STXinwei" panose="02010800040101010101" charset="-122"/>
              <a:cs typeface="STXinwei" panose="02010800040101010101" charset="-122"/>
            </a:endParaRPr>
          </a:p>
        </p:txBody>
      </p:sp>
      <p:pic>
        <p:nvPicPr>
          <p:cNvPr id="6" name="图片 5"/>
          <p:cNvPicPr>
            <a:picLocks noChangeAspect="1"/>
          </p:cNvPicPr>
          <p:nvPr/>
        </p:nvPicPr>
        <p:blipFill>
          <a:blip r:embed="rId1"/>
          <a:stretch>
            <a:fillRect/>
          </a:stretch>
        </p:blipFill>
        <p:spPr>
          <a:xfrm>
            <a:off x="3771901" y="3093983"/>
            <a:ext cx="4372264" cy="35096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586" y="773850"/>
            <a:ext cx="4006225" cy="523220"/>
          </a:xfrm>
          <a:prstGeom prst="rect">
            <a:avLst/>
          </a:prstGeom>
        </p:spPr>
        <p:txBody>
          <a:bodyPr wrap="none">
            <a:spAutoFit/>
          </a:bodyPr>
          <a:lstStyle/>
          <a:p>
            <a:r>
              <a:rPr lang="en-US" altLang="zh-CN" sz="2800" dirty="0" smtClean="0">
                <a:solidFill>
                  <a:srgbClr val="FF0000"/>
                </a:solidFill>
                <a:latin typeface="STXinwei" panose="02010800040101010101" charset="-122"/>
                <a:ea typeface="STXinwei" panose="02010800040101010101" charset="-122"/>
                <a:cs typeface="STXinwei" panose="02010800040101010101" charset="-122"/>
              </a:rPr>
              <a:t>Babel </a:t>
            </a:r>
            <a:r>
              <a:rPr lang="zh-CN" altLang="en-US" sz="2800" dirty="0">
                <a:solidFill>
                  <a:srgbClr val="FF0000"/>
                </a:solidFill>
                <a:latin typeface="STXinwei" panose="02010800040101010101" charset="-122"/>
                <a:ea typeface="STXinwei" panose="02010800040101010101" charset="-122"/>
                <a:cs typeface="STXinwei" panose="02010800040101010101" charset="-122"/>
              </a:rPr>
              <a:t>的微内核架构实现</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0145175" y="850794"/>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转换阶段</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1177635" y="1529320"/>
            <a:ext cx="9805556" cy="646331"/>
          </a:xfrm>
          <a:prstGeom prst="rect">
            <a:avLst/>
          </a:prstGeom>
        </p:spPr>
        <p:txBody>
          <a:bodyPr wrap="square">
            <a:spAutoFit/>
          </a:bodyPr>
          <a:lstStyle/>
          <a:p>
            <a:r>
              <a:rPr lang="zh-CN" altLang="en-US" dirty="0">
                <a:latin typeface="STXinwei" panose="02010800040101010101" charset="-122"/>
                <a:ea typeface="STXinwei" panose="02010800040101010101" charset="-122"/>
                <a:cs typeface="STXinwei" panose="02010800040101010101" charset="-122"/>
              </a:rPr>
              <a:t>在解析阶段结束后，会生成 </a:t>
            </a:r>
            <a:r>
              <a:rPr lang="en-US" altLang="zh-CN" dirty="0">
                <a:latin typeface="STXinwei" panose="02010800040101010101" charset="-122"/>
                <a:ea typeface="STXinwei" panose="02010800040101010101" charset="-122"/>
                <a:cs typeface="STXinwei" panose="02010800040101010101" charset="-122"/>
              </a:rPr>
              <a:t>AST</a:t>
            </a:r>
            <a:r>
              <a:rPr lang="zh-CN" altLang="en-US" dirty="0">
                <a:latin typeface="STXinwei" panose="02010800040101010101" charset="-122"/>
                <a:ea typeface="STXinwei" panose="02010800040101010101" charset="-122"/>
                <a:cs typeface="STXinwei" panose="02010800040101010101" charset="-122"/>
              </a:rPr>
              <a:t>，转换阶段主要就是对 </a:t>
            </a:r>
            <a:r>
              <a:rPr lang="en-US" altLang="zh-CN" dirty="0" err="1">
                <a:latin typeface="STXinwei" panose="02010800040101010101" charset="-122"/>
                <a:ea typeface="STXinwei" panose="02010800040101010101" charset="-122"/>
                <a:cs typeface="STXinwei" panose="02010800040101010101" charset="-122"/>
              </a:rPr>
              <a:t>ASTNode</a:t>
            </a:r>
            <a:r>
              <a:rPr lang="en-US" altLang="zh-CN" dirty="0">
                <a:latin typeface="STXinwei" panose="02010800040101010101" charset="-122"/>
                <a:ea typeface="STXinwei" panose="02010800040101010101" charset="-122"/>
                <a:cs typeface="STXinwei" panose="02010800040101010101" charset="-122"/>
              </a:rPr>
              <a:t> </a:t>
            </a:r>
            <a:r>
              <a:rPr lang="zh-CN" altLang="en-US" dirty="0">
                <a:latin typeface="STXinwei" panose="02010800040101010101" charset="-122"/>
                <a:ea typeface="STXinwei" panose="02010800040101010101" charset="-122"/>
                <a:cs typeface="STXinwei" panose="02010800040101010101" charset="-122"/>
              </a:rPr>
              <a:t>进行操作。所有的转换代码都可以用 </a:t>
            </a:r>
            <a:r>
              <a:rPr lang="en-US" altLang="zh-CN" dirty="0">
                <a:latin typeface="STXinwei" panose="02010800040101010101" charset="-122"/>
                <a:ea typeface="STXinwei" panose="02010800040101010101" charset="-122"/>
                <a:cs typeface="STXinwei" panose="02010800040101010101" charset="-122"/>
              </a:rPr>
              <a:t>plugin </a:t>
            </a:r>
            <a:r>
              <a:rPr lang="zh-CN" altLang="en-US" dirty="0">
                <a:latin typeface="STXinwei" panose="02010800040101010101" charset="-122"/>
                <a:ea typeface="STXinwei" panose="02010800040101010101" charset="-122"/>
                <a:cs typeface="STXinwei" panose="02010800040101010101" charset="-122"/>
              </a:rPr>
              <a:t>的方式实现相应的 </a:t>
            </a:r>
            <a:r>
              <a:rPr lang="en-US" altLang="zh-CN" dirty="0">
                <a:latin typeface="STXinwei" panose="02010800040101010101" charset="-122"/>
                <a:ea typeface="STXinwei" panose="02010800040101010101" charset="-122"/>
                <a:cs typeface="STXinwei" panose="02010800040101010101" charset="-122"/>
              </a:rPr>
              <a:t>Visitor </a:t>
            </a:r>
            <a:r>
              <a:rPr lang="zh-CN" altLang="en-US" dirty="0">
                <a:latin typeface="STXinwei" panose="02010800040101010101" charset="-122"/>
                <a:ea typeface="STXinwei" panose="02010800040101010101" charset="-122"/>
                <a:cs typeface="STXinwei" panose="02010800040101010101" charset="-122"/>
              </a:rPr>
              <a:t>来提供。</a:t>
            </a:r>
            <a:endParaRPr lang="zh-CN" altLang="en-US" b="0" i="0" dirty="0">
              <a:solidFill>
                <a:srgbClr val="34495E"/>
              </a:solidFill>
              <a:effectLst/>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177635" y="2407901"/>
            <a:ext cx="8731878" cy="369332"/>
          </a:xfrm>
          <a:prstGeom prst="rect">
            <a:avLst/>
          </a:prstGeom>
        </p:spPr>
        <p:txBody>
          <a:bodyPr wrap="none">
            <a:spAutoFit/>
          </a:bodyPr>
          <a:lstStyle/>
          <a:p>
            <a:r>
              <a:rPr lang="zh-CN" altLang="en-US" dirty="0">
                <a:latin typeface="STXinwei" panose="02010800040101010101" charset="-122"/>
                <a:ea typeface="STXinwei" panose="02010800040101010101" charset="-122"/>
                <a:cs typeface="STXinwei" panose="02010800040101010101" charset="-122"/>
              </a:rPr>
              <a:t>这里是一个非常简单的 </a:t>
            </a:r>
            <a:r>
              <a:rPr lang="en-US" altLang="zh-CN" dirty="0">
                <a:latin typeface="STXinwei" panose="02010800040101010101" charset="-122"/>
                <a:ea typeface="STXinwei" panose="02010800040101010101" charset="-122"/>
                <a:cs typeface="STXinwei" panose="02010800040101010101" charset="-122"/>
              </a:rPr>
              <a:t>Babel </a:t>
            </a:r>
            <a:r>
              <a:rPr lang="zh-CN" altLang="en-US" dirty="0">
                <a:latin typeface="STXinwei" panose="02010800040101010101" charset="-122"/>
                <a:ea typeface="STXinwei" panose="02010800040101010101" charset="-122"/>
                <a:cs typeface="STXinwei" panose="02010800040101010101" charset="-122"/>
              </a:rPr>
              <a:t>插件</a:t>
            </a:r>
            <a:r>
              <a:rPr lang="zh-CN" altLang="en-US" dirty="0" smtClean="0">
                <a:latin typeface="STXinwei" panose="02010800040101010101" charset="-122"/>
                <a:ea typeface="STXinwei" panose="02010800040101010101" charset="-122"/>
                <a:cs typeface="STXinwei" panose="02010800040101010101" charset="-122"/>
              </a:rPr>
              <a:t>，</a:t>
            </a:r>
            <a:r>
              <a:rPr lang="zh-CN" altLang="en-US" dirty="0">
                <a:latin typeface="STXinwei" panose="02010800040101010101" charset="-122"/>
                <a:ea typeface="STXinwei" panose="02010800040101010101" charset="-122"/>
                <a:cs typeface="STXinwei" panose="02010800040101010101" charset="-122"/>
              </a:rPr>
              <a:t>用于处理 </a:t>
            </a:r>
            <a:r>
              <a:rPr lang="en-US" altLang="zh-CN" dirty="0">
                <a:latin typeface="STXinwei" panose="02010800040101010101" charset="-122"/>
                <a:ea typeface="STXinwei" panose="02010800040101010101" charset="-122"/>
                <a:cs typeface="STXinwei" panose="02010800040101010101" charset="-122"/>
              </a:rPr>
              <a:t>=== </a:t>
            </a:r>
            <a:r>
              <a:rPr lang="zh-CN" altLang="en-US" dirty="0">
                <a:latin typeface="STXinwei" panose="02010800040101010101" charset="-122"/>
                <a:ea typeface="STXinwei" panose="02010800040101010101" charset="-122"/>
                <a:cs typeface="STXinwei" panose="02010800040101010101" charset="-122"/>
              </a:rPr>
              <a:t>的</a:t>
            </a:r>
            <a:r>
              <a:rPr lang="zh-CN" altLang="en-US" dirty="0" smtClean="0">
                <a:latin typeface="STXinwei" panose="02010800040101010101" charset="-122"/>
                <a:ea typeface="STXinwei" panose="02010800040101010101" charset="-122"/>
                <a:cs typeface="STXinwei" panose="02010800040101010101" charset="-122"/>
              </a:rPr>
              <a:t>表达式左侧为</a:t>
            </a:r>
            <a:r>
              <a:rPr lang="en-US" altLang="zh-CN" dirty="0" err="1" smtClean="0">
                <a:latin typeface="STXinwei" panose="02010800040101010101" charset="-122"/>
                <a:ea typeface="STXinwei" panose="02010800040101010101" charset="-122"/>
                <a:cs typeface="STXinwei" panose="02010800040101010101" charset="-122"/>
              </a:rPr>
              <a:t>yun</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右侧为</a:t>
            </a:r>
            <a:r>
              <a:rPr lang="en-US" altLang="zh-CN" dirty="0" smtClean="0">
                <a:latin typeface="STXinwei" panose="02010800040101010101" charset="-122"/>
                <a:ea typeface="STXinwei" panose="02010800040101010101" charset="-122"/>
                <a:cs typeface="STXinwei" panose="02010800040101010101" charset="-122"/>
              </a:rPr>
              <a:t>song</a:t>
            </a:r>
            <a:endParaRPr lang="zh-CN" altLang="en-US" dirty="0">
              <a:latin typeface="STXinwei" panose="02010800040101010101" charset="-122"/>
              <a:ea typeface="STXinwei" panose="02010800040101010101" charset="-122"/>
              <a:cs typeface="STXinwei" panose="02010800040101010101" charset="-122"/>
            </a:endParaRPr>
          </a:p>
        </p:txBody>
      </p:sp>
      <p:pic>
        <p:nvPicPr>
          <p:cNvPr id="7" name="图片 6"/>
          <p:cNvPicPr>
            <a:picLocks noChangeAspect="1"/>
          </p:cNvPicPr>
          <p:nvPr/>
        </p:nvPicPr>
        <p:blipFill>
          <a:blip r:embed="rId1"/>
          <a:stretch>
            <a:fillRect/>
          </a:stretch>
        </p:blipFill>
        <p:spPr>
          <a:xfrm>
            <a:off x="2726698" y="2888672"/>
            <a:ext cx="5725238" cy="35894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586" y="773850"/>
            <a:ext cx="4006225" cy="523220"/>
          </a:xfrm>
          <a:prstGeom prst="rect">
            <a:avLst/>
          </a:prstGeom>
        </p:spPr>
        <p:txBody>
          <a:bodyPr wrap="none">
            <a:spAutoFit/>
          </a:bodyPr>
          <a:lstStyle/>
          <a:p>
            <a:r>
              <a:rPr lang="en-US" altLang="zh-CN" sz="2800" dirty="0" smtClean="0">
                <a:solidFill>
                  <a:srgbClr val="FF0000"/>
                </a:solidFill>
                <a:latin typeface="STXinwei" panose="02010800040101010101" charset="-122"/>
                <a:ea typeface="STXinwei" panose="02010800040101010101" charset="-122"/>
                <a:cs typeface="STXinwei" panose="02010800040101010101" charset="-122"/>
              </a:rPr>
              <a:t>Babel </a:t>
            </a:r>
            <a:r>
              <a:rPr lang="zh-CN" altLang="en-US" sz="2800" dirty="0">
                <a:solidFill>
                  <a:srgbClr val="FF0000"/>
                </a:solidFill>
                <a:latin typeface="STXinwei" panose="02010800040101010101" charset="-122"/>
                <a:ea typeface="STXinwei" panose="02010800040101010101" charset="-122"/>
                <a:cs typeface="STXinwei" panose="02010800040101010101" charset="-122"/>
              </a:rPr>
              <a:t>的微内核架构实现</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0145175" y="850794"/>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生成阶段</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944055" y="2097917"/>
            <a:ext cx="7846654" cy="400110"/>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生成阶段比较简单，直接根据转换阶段生成的 </a:t>
            </a:r>
            <a:r>
              <a:rPr lang="en-US" altLang="zh-CN" sz="2000" dirty="0">
                <a:latin typeface="STXinwei" panose="02010800040101010101" charset="-122"/>
                <a:ea typeface="STXinwei" panose="02010800040101010101" charset="-122"/>
                <a:cs typeface="STXinwei" panose="02010800040101010101" charset="-122"/>
              </a:rPr>
              <a:t>AST </a:t>
            </a:r>
            <a:r>
              <a:rPr lang="zh-CN" altLang="en-US" sz="2000" dirty="0">
                <a:latin typeface="STXinwei" panose="02010800040101010101" charset="-122"/>
                <a:ea typeface="STXinwei" panose="02010800040101010101" charset="-122"/>
                <a:cs typeface="STXinwei" panose="02010800040101010101" charset="-122"/>
              </a:rPr>
              <a:t>输出</a:t>
            </a:r>
            <a:r>
              <a:rPr lang="zh-CN" altLang="en-US" sz="2000" dirty="0" smtClean="0">
                <a:latin typeface="STXinwei" panose="02010800040101010101" charset="-122"/>
                <a:ea typeface="STXinwei" panose="02010800040101010101" charset="-122"/>
                <a:cs typeface="STXinwei" panose="02010800040101010101" charset="-122"/>
              </a:rPr>
              <a:t>即可。</a:t>
            </a:r>
            <a:endParaRPr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08338" y="3177234"/>
            <a:ext cx="2592600" cy="476539"/>
          </a:xfrm>
        </p:spPr>
        <p:txBody>
          <a:bodyPr>
            <a:noAutofit/>
          </a:bodyPr>
          <a:lstStyle/>
          <a:p>
            <a:r>
              <a:rPr lang="zh-CN" altLang="en-US" sz="3600" dirty="0">
                <a:solidFill>
                  <a:srgbClr val="FF0000"/>
                </a:solidFill>
                <a:latin typeface="STXinwei" panose="02010800040101010101" charset="-122"/>
                <a:ea typeface="STXinwei" panose="02010800040101010101" charset="-122"/>
                <a:cs typeface="STXinwei" panose="02010800040101010101" charset="-122"/>
              </a:rPr>
              <a:t>架构</a:t>
            </a:r>
            <a:r>
              <a:rPr lang="zh-CN" altLang="en-US" sz="3600" dirty="0" smtClean="0">
                <a:solidFill>
                  <a:srgbClr val="FF0000"/>
                </a:solidFill>
                <a:latin typeface="STXinwei" panose="02010800040101010101" charset="-122"/>
                <a:ea typeface="STXinwei" panose="02010800040101010101" charset="-122"/>
                <a:cs typeface="STXinwei" panose="02010800040101010101" charset="-122"/>
              </a:rPr>
              <a:t>分析</a:t>
            </a:r>
            <a:endParaRPr kumimoji="1" lang="zh-CN" alt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639417" y="666602"/>
            <a:ext cx="1980029"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西瓜视频播放器</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090862" y="1160351"/>
            <a:ext cx="10010275" cy="707886"/>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微内核架构模式包括两种类型的架构组件：核心系统和插件模块。在西瓜视频播放器中核心系统是由 </a:t>
            </a:r>
            <a:r>
              <a:rPr lang="en-US" altLang="zh-CN" sz="2000" dirty="0">
                <a:solidFill>
                  <a:srgbClr val="2B2B2B"/>
                </a:solidFill>
                <a:latin typeface="STXinwei" panose="02010800040101010101" charset="-122"/>
                <a:ea typeface="STXinwei" panose="02010800040101010101" charset="-122"/>
                <a:cs typeface="STXinwei" panose="02010800040101010101" charset="-122"/>
              </a:rPr>
              <a:t>Player </a:t>
            </a:r>
            <a:r>
              <a:rPr lang="zh-CN" altLang="en-US" sz="2000" dirty="0">
                <a:solidFill>
                  <a:srgbClr val="2B2B2B"/>
                </a:solidFill>
                <a:latin typeface="STXinwei" panose="02010800040101010101" charset="-122"/>
                <a:ea typeface="STXinwei" panose="02010800040101010101" charset="-122"/>
                <a:cs typeface="STXinwei" panose="02010800040101010101" charset="-122"/>
              </a:rPr>
              <a:t>类来实现</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8" name="图片 7"/>
          <p:cNvPicPr>
            <a:picLocks noChangeAspect="1"/>
          </p:cNvPicPr>
          <p:nvPr/>
        </p:nvPicPr>
        <p:blipFill>
          <a:blip r:embed="rId1"/>
          <a:stretch>
            <a:fillRect/>
          </a:stretch>
        </p:blipFill>
        <p:spPr>
          <a:xfrm>
            <a:off x="4676274" y="1868237"/>
            <a:ext cx="3962400" cy="4813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687543" y="608202"/>
            <a:ext cx="1980029"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西瓜视频播放器</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946483" y="1366285"/>
            <a:ext cx="9545053" cy="707886"/>
          </a:xfrm>
          <a:prstGeom prst="rect">
            <a:avLst/>
          </a:prstGeom>
        </p:spPr>
        <p:txBody>
          <a:bodyPr wrap="square">
            <a:spAutoFit/>
          </a:bodyPr>
          <a:lstStyle/>
          <a:p>
            <a:r>
              <a:rPr lang="zh-CN" altLang="en-US" sz="2000" dirty="0" smtClean="0">
                <a:latin typeface="STXinwei" panose="02010800040101010101" charset="-122"/>
                <a:ea typeface="STXinwei" panose="02010800040101010101" charset="-122"/>
                <a:cs typeface="STXinwei" panose="02010800040101010101" charset="-122"/>
              </a:rPr>
              <a:t>插件</a:t>
            </a:r>
            <a:r>
              <a:rPr lang="zh-CN" altLang="en-US" sz="2000" dirty="0">
                <a:latin typeface="STXinwei" panose="02010800040101010101" charset="-122"/>
                <a:ea typeface="STXinwei" panose="02010800040101010101" charset="-122"/>
                <a:cs typeface="STXinwei" panose="02010800040101010101" charset="-122"/>
              </a:rPr>
              <a:t>模块主要就是西瓜视频播放器中的各种内置插件，比如控制条的音量控制组件、播放器贴</a:t>
            </a:r>
            <a:r>
              <a:rPr lang="zh-CN" altLang="en-US" sz="2000" dirty="0" smtClean="0">
                <a:latin typeface="STXinwei" panose="02010800040101010101" charset="-122"/>
                <a:ea typeface="STXinwei" panose="02010800040101010101" charset="-122"/>
                <a:cs typeface="STXinwei" panose="02010800040101010101" charset="-122"/>
              </a:rPr>
              <a:t>图、</a:t>
            </a:r>
            <a:r>
              <a:rPr lang="zh-CN" altLang="en-US" sz="2000" dirty="0">
                <a:latin typeface="STXinwei" panose="02010800040101010101" charset="-122"/>
                <a:ea typeface="STXinwei" panose="02010800040101010101" charset="-122"/>
                <a:cs typeface="STXinwei" panose="02010800040101010101" charset="-122"/>
              </a:rPr>
              <a:t>播放器下载控件等</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9" name="图片 8"/>
          <p:cNvPicPr>
            <a:picLocks noChangeAspect="1"/>
          </p:cNvPicPr>
          <p:nvPr/>
        </p:nvPicPr>
        <p:blipFill>
          <a:blip r:embed="rId1"/>
          <a:stretch>
            <a:fillRect/>
          </a:stretch>
        </p:blipFill>
        <p:spPr>
          <a:xfrm>
            <a:off x="4613698" y="1720228"/>
            <a:ext cx="5073845" cy="4945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423850" y="577424"/>
            <a:ext cx="1980029"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西瓜视频播放器</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177218" y="2626168"/>
            <a:ext cx="10326860" cy="1261884"/>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对于微内核的核心系统设计来说，它涉及三个关键技术：</a:t>
            </a:r>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插件管理、插件连接和插件通信</a:t>
            </a:r>
            <a:r>
              <a:rPr lang="zh-CN" altLang="en-US" sz="2000" dirty="0">
                <a:solidFill>
                  <a:srgbClr val="2B2B2B"/>
                </a:solidFill>
                <a:latin typeface="STXinwei" panose="02010800040101010101" charset="-122"/>
                <a:ea typeface="STXinwei" panose="02010800040101010101" charset="-122"/>
                <a:cs typeface="STXinwei" panose="02010800040101010101" charset="-122"/>
              </a:rPr>
              <a:t>。下面我们将围绕这三个关键点来逐步分析西瓜视频</a:t>
            </a:r>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播放器的微内核是</a:t>
            </a:r>
            <a:r>
              <a:rPr lang="zh-CN" altLang="en-US" sz="2000" dirty="0">
                <a:solidFill>
                  <a:srgbClr val="2B2B2B"/>
                </a:solidFill>
                <a:latin typeface="STXinwei" panose="02010800040101010101" charset="-122"/>
                <a:ea typeface="STXinwei" panose="02010800040101010101" charset="-122"/>
                <a:cs typeface="STXinwei" panose="02010800040101010101" charset="-122"/>
              </a:rPr>
              <a:t>如何实现的。</a:t>
            </a:r>
            <a:endParaRPr lang="zh-CN" altLang="en-US" sz="2000" dirty="0">
              <a:solidFill>
                <a:srgbClr val="2B2B2B"/>
              </a:solidFill>
              <a:latin typeface="STXinwei" panose="02010800040101010101" charset="-122"/>
              <a:ea typeface="STXinwei" panose="02010800040101010101" charset="-122"/>
              <a:cs typeface="STXinwei" panose="02010800040101010101" charset="-122"/>
            </a:endParaRPr>
          </a:p>
          <a:p>
            <a:br>
              <a:rPr lang="zh-CN" altLang="en-US" dirty="0">
                <a:latin typeface="STXinwei" panose="02010800040101010101" charset="-122"/>
                <a:ea typeface="STXinwei" panose="02010800040101010101" charset="-122"/>
                <a:cs typeface="STXinwei" panose="02010800040101010101" charset="-122"/>
              </a:rPr>
            </a:br>
            <a:r>
              <a:rPr lang="en-US" altLang="zh-CN" dirty="0" smtClean="0">
                <a:latin typeface="STXinwei" panose="02010800040101010101" charset="-122"/>
                <a:ea typeface="STXinwei" panose="02010800040101010101" charset="-122"/>
                <a:cs typeface="STXinwei" panose="02010800040101010101" charset="-122"/>
              </a:rPr>
              <a:t>PS:</a:t>
            </a:r>
            <a:r>
              <a:rPr lang="zh-CN" altLang="en-US" dirty="0" smtClean="0">
                <a:latin typeface="STXinwei" panose="02010800040101010101" charset="-122"/>
                <a:ea typeface="STXinwei" panose="02010800040101010101" charset="-122"/>
                <a:cs typeface="STXinwei" panose="02010800040101010101" charset="-122"/>
              </a:rPr>
              <a:t> 后面的</a:t>
            </a:r>
            <a:r>
              <a:rPr lang="en-US" altLang="zh-CN" dirty="0" err="1" smtClean="0">
                <a:latin typeface="STXinwei" panose="02010800040101010101" charset="-122"/>
                <a:ea typeface="STXinwei" panose="02010800040101010101" charset="-122"/>
                <a:cs typeface="STXinwei" panose="02010800040101010101" charset="-122"/>
              </a:rPr>
              <a:t>ppt</a:t>
            </a:r>
            <a:r>
              <a:rPr lang="zh-CN" altLang="en-US" dirty="0" smtClean="0">
                <a:latin typeface="STXinwei" panose="02010800040101010101" charset="-122"/>
                <a:ea typeface="STXinwei" panose="02010800040101010101" charset="-122"/>
                <a:cs typeface="STXinwei" panose="02010800040101010101" charset="-122"/>
              </a:rPr>
              <a:t>代码参考了西瓜播放器</a:t>
            </a:r>
            <a:r>
              <a:rPr lang="zh-CN" altLang="en-US" dirty="0" smtClean="0">
                <a:latin typeface="STXinwei" panose="02010800040101010101" charset="-122"/>
                <a:ea typeface="STXinwei" panose="02010800040101010101" charset="-122"/>
                <a:cs typeface="STXinwei" panose="02010800040101010101" charset="-122"/>
                <a:hlinkClick r:id="rId1"/>
              </a:rPr>
              <a:t>源码</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但是有些简化和改动</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64878" y="3020775"/>
            <a:ext cx="5973110"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分析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b="1" dirty="0">
                <a:solidFill>
                  <a:srgbClr val="FF0000"/>
                </a:solidFill>
                <a:latin typeface="STXinwei" panose="02010800040101010101" charset="-122"/>
                <a:ea typeface="STXinwei" panose="02010800040101010101" charset="-122"/>
                <a:cs typeface="STXinwei" panose="02010800040101010101" charset="-122"/>
              </a:rPr>
              <a:t>video/audio</a:t>
            </a:r>
            <a:r>
              <a:rPr lang="zh-CN" altLang="en-US" sz="3200" b="1" dirty="0">
                <a:solidFill>
                  <a:srgbClr val="FF0000"/>
                </a:solidFill>
                <a:latin typeface="STXinwei" panose="02010800040101010101" charset="-122"/>
                <a:ea typeface="STXinwei" panose="02010800040101010101" charset="-122"/>
                <a:cs typeface="STXinwei" panose="02010800040101010101" charset="-122"/>
              </a:rPr>
              <a:t>前置知识</a:t>
            </a:r>
            <a:endParaRPr lang="zh-CN" altLang="en-US" sz="3200" b="1"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7127" y="453510"/>
            <a:ext cx="1107996" cy="646331"/>
          </a:xfrm>
          <a:prstGeom prst="rect">
            <a:avLst/>
          </a:prstGeom>
        </p:spPr>
        <p:txBody>
          <a:bodyPr wrap="none">
            <a:spAutoFit/>
          </a:bodyPr>
          <a:lstStyle/>
          <a:p>
            <a:r>
              <a:rPr lang="zh-CN" altLang="en-US" sz="3600" dirty="0" smtClean="0">
                <a:solidFill>
                  <a:srgbClr val="FF0000"/>
                </a:solidFill>
                <a:latin typeface="STXinwei" panose="02010800040101010101" charset="-122"/>
                <a:ea typeface="STXinwei" panose="02010800040101010101" charset="-122"/>
                <a:cs typeface="STXinwei" panose="02010800040101010101" charset="-122"/>
              </a:rPr>
              <a:t>概述</a:t>
            </a:r>
            <a:endParaRPr lang="zh-CN" altLang="en-US" sz="3600" dirty="0"/>
          </a:p>
        </p:txBody>
      </p:sp>
      <p:sp>
        <p:nvSpPr>
          <p:cNvPr id="2" name="矩形 1"/>
          <p:cNvSpPr/>
          <p:nvPr/>
        </p:nvSpPr>
        <p:spPr>
          <a:xfrm>
            <a:off x="1481957" y="1958459"/>
            <a:ext cx="3916457" cy="3785652"/>
          </a:xfrm>
          <a:prstGeom prst="rect">
            <a:avLst/>
          </a:prstGeom>
        </p:spPr>
        <p:txBody>
          <a:bodyPr wrap="none">
            <a:spAutoFit/>
          </a:bodyPr>
          <a:lstStyle/>
          <a:p>
            <a:pPr marL="342900" indent="-342900">
              <a:buFont typeface="Wingdings" panose="05000000000000000000" pitchFamily="2" charset="2"/>
              <a:buChar char="Ø"/>
            </a:pPr>
            <a:r>
              <a:rPr lang="zh-CN" altLang="en-US" sz="2400" dirty="0">
                <a:latin typeface="STXinwei" panose="02010800040101010101" charset="-122"/>
                <a:ea typeface="STXinwei" panose="02010800040101010101" charset="-122"/>
                <a:cs typeface="STXinwei" panose="02010800040101010101" charset="-122"/>
              </a:rPr>
              <a:t>什么是微内核</a:t>
            </a:r>
            <a:r>
              <a:rPr lang="zh-CN" altLang="en-US" sz="2400" dirty="0" smtClean="0">
                <a:latin typeface="STXinwei" panose="02010800040101010101" charset="-122"/>
                <a:ea typeface="STXinwei" panose="02010800040101010101" charset="-122"/>
                <a:cs typeface="STXinwei" panose="02010800040101010101" charset="-122"/>
              </a:rPr>
              <a:t>架构</a:t>
            </a:r>
            <a:endParaRPr lang="en-US" altLang="zh-CN" sz="2400" dirty="0" smtClean="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endParaRPr lang="en-US" altLang="zh-CN" sz="2400" dirty="0" smtClean="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endParaRPr lang="en-US" altLang="zh-CN" sz="2400" dirty="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r>
              <a:rPr lang="zh-CN" altLang="en-US" sz="2400" dirty="0">
                <a:latin typeface="STXinwei" panose="02010800040101010101" charset="-122"/>
                <a:ea typeface="STXinwei" panose="02010800040101010101" charset="-122"/>
                <a:cs typeface="STXinwei" panose="02010800040101010101" charset="-122"/>
              </a:rPr>
              <a:t>微内核在前端的一些</a:t>
            </a:r>
            <a:r>
              <a:rPr lang="zh-CN" altLang="en-US" sz="2400" dirty="0" smtClean="0">
                <a:latin typeface="STXinwei" panose="02010800040101010101" charset="-122"/>
                <a:ea typeface="STXinwei" panose="02010800040101010101" charset="-122"/>
                <a:cs typeface="STXinwei" panose="02010800040101010101" charset="-122"/>
              </a:rPr>
              <a:t>应用</a:t>
            </a:r>
            <a:endParaRPr lang="en-US" altLang="zh-CN" sz="2400" dirty="0" smtClean="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endParaRPr lang="zh-CN" altLang="en-US" sz="2400" dirty="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endParaRPr lang="en-US" altLang="zh-CN" sz="2400" dirty="0" smtClean="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r>
              <a:rPr lang="zh-CN" altLang="en-US" sz="2400" dirty="0">
                <a:latin typeface="STXinwei" panose="02010800040101010101" charset="-122"/>
                <a:ea typeface="STXinwei" panose="02010800040101010101" charset="-122"/>
                <a:cs typeface="STXinwei" panose="02010800040101010101" charset="-122"/>
              </a:rPr>
              <a:t>架构</a:t>
            </a:r>
            <a:r>
              <a:rPr lang="zh-CN" altLang="en-US" sz="2400" dirty="0" smtClean="0">
                <a:latin typeface="STXinwei" panose="02010800040101010101" charset="-122"/>
                <a:ea typeface="STXinwei" panose="02010800040101010101" charset="-122"/>
                <a:cs typeface="STXinwei" panose="02010800040101010101" charset="-122"/>
              </a:rPr>
              <a:t>分析</a:t>
            </a:r>
            <a:endParaRPr lang="en-US" altLang="zh-CN" sz="2400" dirty="0" smtClean="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endParaRPr lang="zh-CN" altLang="en-US" sz="2400" dirty="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endParaRPr lang="en-US" altLang="zh-CN" sz="2400" dirty="0" smtClean="0">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r>
              <a:rPr lang="zh-CN" altLang="en-US" sz="2400" dirty="0">
                <a:latin typeface="STXinwei" panose="02010800040101010101" charset="-122"/>
                <a:ea typeface="STXinwei" panose="02010800040101010101" charset="-122"/>
                <a:cs typeface="STXinwei" panose="02010800040101010101" charset="-122"/>
              </a:rPr>
              <a:t>示例</a:t>
            </a:r>
            <a:r>
              <a:rPr lang="zh-CN" altLang="en-US" sz="2400" dirty="0" smtClean="0">
                <a:latin typeface="STXinwei" panose="02010800040101010101" charset="-122"/>
                <a:ea typeface="STXinwei" panose="02010800040101010101" charset="-122"/>
                <a:cs typeface="STXinwei" panose="02010800040101010101" charset="-122"/>
              </a:rPr>
              <a:t>代码</a:t>
            </a:r>
            <a:endParaRPr lang="zh-CN" altLang="en-US" sz="24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118943" y="577424"/>
            <a:ext cx="2595582" cy="400110"/>
          </a:xfrm>
          <a:prstGeom prst="rect">
            <a:avLst/>
          </a:prstGeom>
        </p:spPr>
        <p:txBody>
          <a:bodyPr wrap="none">
            <a:spAutoFit/>
          </a:bodyPr>
          <a:lstStyle/>
          <a:p>
            <a:r>
              <a:rPr lang="en-US" altLang="zh-CN" sz="2000" b="1" dirty="0">
                <a:solidFill>
                  <a:srgbClr val="FF0000"/>
                </a:solidFill>
                <a:latin typeface="STXinwei" panose="02010800040101010101" charset="-122"/>
                <a:ea typeface="STXinwei" panose="02010800040101010101" charset="-122"/>
                <a:cs typeface="STXinwei" panose="02010800040101010101" charset="-122"/>
              </a:rPr>
              <a:t>v</a:t>
            </a:r>
            <a:r>
              <a:rPr lang="en-US" altLang="zh-CN" sz="2000" b="1" dirty="0" smtClean="0">
                <a:solidFill>
                  <a:srgbClr val="FF0000"/>
                </a:solidFill>
                <a:latin typeface="STXinwei" panose="02010800040101010101" charset="-122"/>
                <a:ea typeface="STXinwei" panose="02010800040101010101" charset="-122"/>
                <a:cs typeface="STXinwei" panose="02010800040101010101" charset="-122"/>
              </a:rPr>
              <a:t>ideo/audio</a:t>
            </a:r>
            <a:r>
              <a:rPr lang="zh-CN" altLang="en-US" sz="2000" b="1" dirty="0" smtClean="0">
                <a:solidFill>
                  <a:srgbClr val="FF0000"/>
                </a:solidFill>
                <a:latin typeface="STXinwei" panose="02010800040101010101" charset="-122"/>
                <a:ea typeface="STXinwei" panose="02010800040101010101" charset="-122"/>
                <a:cs typeface="STXinwei" panose="02010800040101010101" charset="-122"/>
              </a:rPr>
              <a:t>前置知识</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98033" y="1759506"/>
            <a:ext cx="3337773" cy="400110"/>
          </a:xfrm>
          <a:prstGeom prst="rect">
            <a:avLst/>
          </a:prstGeom>
        </p:spPr>
        <p:txBody>
          <a:bodyPr wrap="none">
            <a:spAutoFit/>
          </a:bodyPr>
          <a:lstStyle/>
          <a:p>
            <a:r>
              <a:rPr lang="sk-SK" altLang="zh-CN" sz="2000" b="1" dirty="0">
                <a:solidFill>
                  <a:srgbClr val="000000"/>
                </a:solidFill>
                <a:latin typeface="STXinwei" panose="02010800040101010101" charset="-122"/>
                <a:ea typeface="STXinwei" panose="02010800040101010101" charset="-122"/>
                <a:cs typeface="STXinwei" panose="02010800040101010101" charset="-122"/>
              </a:rPr>
              <a:t>html</a:t>
            </a:r>
            <a:r>
              <a:rPr lang="zh-CN" altLang="sk-SK" sz="2000" b="1" dirty="0">
                <a:solidFill>
                  <a:srgbClr val="000000"/>
                </a:solidFill>
                <a:latin typeface="STXinwei" panose="02010800040101010101" charset="-122"/>
                <a:ea typeface="STXinwei" panose="02010800040101010101" charset="-122"/>
                <a:cs typeface="STXinwei" panose="02010800040101010101" charset="-122"/>
              </a:rPr>
              <a:t>中</a:t>
            </a:r>
            <a:r>
              <a:rPr lang="sk-SK" altLang="zh-CN" sz="2000" b="1" dirty="0">
                <a:solidFill>
                  <a:srgbClr val="000000"/>
                </a:solidFill>
                <a:latin typeface="STXinwei" panose="02010800040101010101" charset="-122"/>
                <a:ea typeface="STXinwei" panose="02010800040101010101" charset="-122"/>
                <a:cs typeface="STXinwei" panose="02010800040101010101" charset="-122"/>
              </a:rPr>
              <a:t>video/audio</a:t>
            </a:r>
            <a:r>
              <a:rPr lang="zh-CN" altLang="sk-SK" sz="2000" b="1" dirty="0">
                <a:solidFill>
                  <a:srgbClr val="000000"/>
                </a:solidFill>
                <a:latin typeface="STXinwei" panose="02010800040101010101" charset="-122"/>
                <a:ea typeface="STXinwei" panose="02010800040101010101" charset="-122"/>
                <a:cs typeface="STXinwei" panose="02010800040101010101" charset="-122"/>
              </a:rPr>
              <a:t>标签属性</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6" name="图片 5"/>
          <p:cNvPicPr>
            <a:picLocks noChangeAspect="1"/>
          </p:cNvPicPr>
          <p:nvPr/>
        </p:nvPicPr>
        <p:blipFill>
          <a:blip r:embed="rId1"/>
          <a:stretch>
            <a:fillRect/>
          </a:stretch>
        </p:blipFill>
        <p:spPr>
          <a:xfrm>
            <a:off x="998033" y="2316265"/>
            <a:ext cx="4639949" cy="3127272"/>
          </a:xfrm>
          <a:prstGeom prst="rect">
            <a:avLst/>
          </a:prstGeom>
        </p:spPr>
      </p:pic>
      <p:sp>
        <p:nvSpPr>
          <p:cNvPr id="7" name="矩形 6"/>
          <p:cNvSpPr/>
          <p:nvPr/>
        </p:nvSpPr>
        <p:spPr>
          <a:xfrm>
            <a:off x="6356947" y="1759506"/>
            <a:ext cx="3039615" cy="400110"/>
          </a:xfrm>
          <a:prstGeom prst="rect">
            <a:avLst/>
          </a:prstGeom>
        </p:spPr>
        <p:txBody>
          <a:bodyPr wrap="none">
            <a:spAutoFit/>
          </a:bodyPr>
          <a:lstStyle/>
          <a:p>
            <a:r>
              <a:rPr lang="en-US" altLang="zh-CN" sz="2000" b="1" dirty="0">
                <a:solidFill>
                  <a:srgbClr val="000000"/>
                </a:solidFill>
                <a:latin typeface="STXinwei" panose="02010800040101010101" charset="-122"/>
                <a:ea typeface="STXinwei" panose="02010800040101010101" charset="-122"/>
                <a:cs typeface="STXinwei" panose="02010800040101010101" charset="-122"/>
              </a:rPr>
              <a:t>JS</a:t>
            </a:r>
            <a:r>
              <a:rPr lang="zh-CN" altLang="en-US" sz="2000" b="1" dirty="0">
                <a:solidFill>
                  <a:srgbClr val="000000"/>
                </a:solidFill>
                <a:latin typeface="STXinwei" panose="02010800040101010101" charset="-122"/>
                <a:ea typeface="STXinwei" panose="02010800040101010101" charset="-122"/>
                <a:cs typeface="STXinwei" panose="02010800040101010101" charset="-122"/>
              </a:rPr>
              <a:t>中</a:t>
            </a:r>
            <a:r>
              <a:rPr lang="en-US" altLang="zh-CN" sz="2000" b="1" dirty="0">
                <a:solidFill>
                  <a:srgbClr val="000000"/>
                </a:solidFill>
                <a:latin typeface="STXinwei" panose="02010800040101010101" charset="-122"/>
                <a:ea typeface="STXinwei" panose="02010800040101010101" charset="-122"/>
                <a:cs typeface="STXinwei" panose="02010800040101010101" charset="-122"/>
              </a:rPr>
              <a:t>video/audio</a:t>
            </a:r>
            <a:r>
              <a:rPr lang="zh-CN" altLang="en-US" sz="2000" b="1" dirty="0">
                <a:solidFill>
                  <a:srgbClr val="000000"/>
                </a:solidFill>
                <a:latin typeface="STXinwei" panose="02010800040101010101" charset="-122"/>
                <a:ea typeface="STXinwei" panose="02010800040101010101" charset="-122"/>
                <a:cs typeface="STXinwei" panose="02010800040101010101" charset="-122"/>
              </a:rPr>
              <a:t>对象方法</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8" name="图片 7"/>
          <p:cNvPicPr>
            <a:picLocks noChangeAspect="1"/>
          </p:cNvPicPr>
          <p:nvPr/>
        </p:nvPicPr>
        <p:blipFill>
          <a:blip r:embed="rId2"/>
          <a:stretch>
            <a:fillRect/>
          </a:stretch>
        </p:blipFill>
        <p:spPr>
          <a:xfrm>
            <a:off x="6356947" y="2316265"/>
            <a:ext cx="5209666" cy="36147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323838" y="577424"/>
            <a:ext cx="2571538" cy="400110"/>
          </a:xfrm>
          <a:prstGeom prst="rect">
            <a:avLst/>
          </a:prstGeom>
        </p:spPr>
        <p:txBody>
          <a:bodyPr wrap="none">
            <a:spAutoFit/>
          </a:bodyPr>
          <a:lstStyle/>
          <a:p>
            <a:r>
              <a:rPr lang="en-US" altLang="zh-CN" sz="2000" b="1" smtClean="0">
                <a:solidFill>
                  <a:srgbClr val="FF0000"/>
                </a:solidFill>
                <a:latin typeface="STXinwei" panose="02010800040101010101" charset="-122"/>
                <a:ea typeface="STXinwei" panose="02010800040101010101" charset="-122"/>
                <a:cs typeface="STXinwei" panose="02010800040101010101" charset="-122"/>
              </a:rPr>
              <a:t>video/audio</a:t>
            </a:r>
            <a:r>
              <a:rPr lang="zh-CN" altLang="en-US" sz="2000" b="1" dirty="0" smtClean="0">
                <a:solidFill>
                  <a:srgbClr val="FF0000"/>
                </a:solidFill>
                <a:latin typeface="STXinwei" panose="02010800040101010101" charset="-122"/>
                <a:ea typeface="STXinwei" panose="02010800040101010101" charset="-122"/>
                <a:cs typeface="STXinwei" panose="02010800040101010101" charset="-122"/>
              </a:rPr>
              <a:t>前置知识</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098892" y="1264550"/>
            <a:ext cx="3039615" cy="400110"/>
          </a:xfrm>
          <a:prstGeom prst="rect">
            <a:avLst/>
          </a:prstGeom>
        </p:spPr>
        <p:txBody>
          <a:bodyPr wrap="none">
            <a:spAutoFit/>
          </a:bodyPr>
          <a:lstStyle/>
          <a:p>
            <a:r>
              <a:rPr lang="en-US" altLang="zh-CN" sz="2000" b="1" smtClean="0">
                <a:latin typeface="STXinwei" panose="02010800040101010101" charset="-122"/>
                <a:ea typeface="STXinwei" panose="02010800040101010101" charset="-122"/>
                <a:cs typeface="STXinwei" panose="02010800040101010101" charset="-122"/>
              </a:rPr>
              <a:t>JS</a:t>
            </a:r>
            <a:r>
              <a:rPr lang="zh-CN" altLang="en-US" sz="2000" b="1" dirty="0">
                <a:latin typeface="STXinwei" panose="02010800040101010101" charset="-122"/>
                <a:ea typeface="STXinwei" panose="02010800040101010101" charset="-122"/>
                <a:cs typeface="STXinwei" panose="02010800040101010101" charset="-122"/>
              </a:rPr>
              <a:t>中</a:t>
            </a:r>
            <a:r>
              <a:rPr lang="en-US" altLang="zh-CN" sz="2000" b="1" dirty="0">
                <a:latin typeface="STXinwei" panose="02010800040101010101" charset="-122"/>
                <a:ea typeface="STXinwei" panose="02010800040101010101" charset="-122"/>
                <a:cs typeface="STXinwei" panose="02010800040101010101" charset="-122"/>
              </a:rPr>
              <a:t>video/audio</a:t>
            </a:r>
            <a:r>
              <a:rPr lang="zh-CN" altLang="en-US" sz="2000" b="1" dirty="0">
                <a:latin typeface="STXinwei" panose="02010800040101010101" charset="-122"/>
                <a:ea typeface="STXinwei" panose="02010800040101010101" charset="-122"/>
                <a:cs typeface="STXinwei" panose="02010800040101010101" charset="-122"/>
              </a:rPr>
              <a:t>对象属性</a:t>
            </a:r>
            <a:endParaRPr lang="zh-CN" altLang="en-US" sz="2000" dirty="0">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6056910" y="1343473"/>
            <a:ext cx="3039615" cy="400110"/>
          </a:xfrm>
          <a:prstGeom prst="rect">
            <a:avLst/>
          </a:prstGeom>
        </p:spPr>
        <p:txBody>
          <a:bodyPr wrap="none">
            <a:spAutoFit/>
          </a:bodyPr>
          <a:lstStyle/>
          <a:p>
            <a:r>
              <a:rPr lang="en-US" altLang="zh-CN" sz="2000" b="1" dirty="0">
                <a:latin typeface="STXinwei" panose="02010800040101010101" charset="-122"/>
                <a:ea typeface="STXinwei" panose="02010800040101010101" charset="-122"/>
                <a:cs typeface="STXinwei" panose="02010800040101010101" charset="-122"/>
              </a:rPr>
              <a:t>JS</a:t>
            </a:r>
            <a:r>
              <a:rPr lang="zh-CN" altLang="en-US" sz="2000" b="1" dirty="0">
                <a:latin typeface="STXinwei" panose="02010800040101010101" charset="-122"/>
                <a:ea typeface="STXinwei" panose="02010800040101010101" charset="-122"/>
                <a:cs typeface="STXinwei" panose="02010800040101010101" charset="-122"/>
              </a:rPr>
              <a:t>中</a:t>
            </a:r>
            <a:r>
              <a:rPr lang="en-US" altLang="zh-CN" sz="2000" b="1" dirty="0">
                <a:latin typeface="STXinwei" panose="02010800040101010101" charset="-122"/>
                <a:ea typeface="STXinwei" panose="02010800040101010101" charset="-122"/>
                <a:cs typeface="STXinwei" panose="02010800040101010101" charset="-122"/>
              </a:rPr>
              <a:t>video/audio</a:t>
            </a:r>
            <a:r>
              <a:rPr lang="zh-CN" altLang="en-US" sz="2000" b="1" dirty="0">
                <a:latin typeface="STXinwei" panose="02010800040101010101" charset="-122"/>
                <a:ea typeface="STXinwei" panose="02010800040101010101" charset="-122"/>
                <a:cs typeface="STXinwei" panose="02010800040101010101" charset="-122"/>
              </a:rPr>
              <a:t>对象事件</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2" name="图片 1"/>
          <p:cNvPicPr>
            <a:picLocks noChangeAspect="1"/>
          </p:cNvPicPr>
          <p:nvPr/>
        </p:nvPicPr>
        <p:blipFill>
          <a:blip r:embed="rId1"/>
          <a:stretch>
            <a:fillRect/>
          </a:stretch>
        </p:blipFill>
        <p:spPr>
          <a:xfrm>
            <a:off x="1185240" y="1744147"/>
            <a:ext cx="4096141" cy="4771568"/>
          </a:xfrm>
          <a:prstGeom prst="rect">
            <a:avLst/>
          </a:prstGeom>
        </p:spPr>
      </p:pic>
      <p:pic>
        <p:nvPicPr>
          <p:cNvPr id="9" name="图片 8"/>
          <p:cNvPicPr>
            <a:picLocks noChangeAspect="1"/>
          </p:cNvPicPr>
          <p:nvPr/>
        </p:nvPicPr>
        <p:blipFill>
          <a:blip r:embed="rId2"/>
          <a:stretch>
            <a:fillRect/>
          </a:stretch>
        </p:blipFill>
        <p:spPr>
          <a:xfrm>
            <a:off x="6056910" y="1778691"/>
            <a:ext cx="4172940" cy="4737024"/>
          </a:xfrm>
          <a:prstGeom prst="rect">
            <a:avLst/>
          </a:prstGeom>
        </p:spPr>
      </p:pic>
      <p:sp>
        <p:nvSpPr>
          <p:cNvPr id="10" name="矩形 9"/>
          <p:cNvSpPr/>
          <p:nvPr/>
        </p:nvSpPr>
        <p:spPr>
          <a:xfrm>
            <a:off x="9948033" y="2901433"/>
            <a:ext cx="2101857" cy="338554"/>
          </a:xfrm>
          <a:prstGeom prst="rect">
            <a:avLst/>
          </a:prstGeom>
        </p:spPr>
        <p:txBody>
          <a:bodyPr wrap="none">
            <a:spAutoFit/>
          </a:bodyPr>
          <a:lstStyle/>
          <a:p>
            <a:r>
              <a:rPr lang="zh-CN" altLang="en-US" sz="1600" b="1" dirty="0" smtClean="0">
                <a:latin typeface="STXinwei" panose="02010800040101010101" charset="-122"/>
                <a:ea typeface="STXinwei" panose="02010800040101010101" charset="-122"/>
                <a:cs typeface="STXinwei" panose="02010800040101010101" charset="-122"/>
              </a:rPr>
              <a:t>示例代码</a:t>
            </a:r>
            <a:r>
              <a:rPr lang="en-US" altLang="zh-CN" sz="1600" b="1" dirty="0" smtClean="0">
                <a:latin typeface="STXinwei" panose="02010800040101010101" charset="-122"/>
                <a:ea typeface="STXinwei" panose="02010800040101010101" charset="-122"/>
                <a:cs typeface="STXinwei" panose="02010800040101010101" charset="-122"/>
              </a:rPr>
              <a:t>:</a:t>
            </a:r>
            <a:r>
              <a:rPr lang="zh-CN" altLang="en-US" sz="1600" b="1" dirty="0" smtClean="0">
                <a:latin typeface="STXinwei" panose="02010800040101010101" charset="-122"/>
                <a:ea typeface="STXinwei" panose="02010800040101010101" charset="-122"/>
                <a:cs typeface="STXinwei" panose="02010800040101010101" charset="-122"/>
              </a:rPr>
              <a:t> </a:t>
            </a:r>
            <a:r>
              <a:rPr lang="en-US" altLang="zh-CN" sz="1600" b="1" dirty="0" err="1" smtClean="0">
                <a:latin typeface="STXinwei" panose="02010800040101010101" charset="-122"/>
                <a:ea typeface="STXinwei" panose="02010800040101010101" charset="-122"/>
                <a:cs typeface="STXinwei" panose="02010800040101010101" charset="-122"/>
              </a:rPr>
              <a:t>demo.html</a:t>
            </a:r>
            <a:endParaRPr lang="zh-CN" altLang="en-US" sz="16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50765" y="3092213"/>
            <a:ext cx="3793026"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分析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zh-CN" altLang="en-US" sz="3200" b="1" dirty="0" smtClean="0">
                <a:solidFill>
                  <a:srgbClr val="FF0000"/>
                </a:solidFill>
                <a:latin typeface="STXinwei" panose="02010800040101010101" charset="-122"/>
                <a:ea typeface="STXinwei" panose="02010800040101010101" charset="-122"/>
                <a:cs typeface="STXinwei" panose="02010800040101010101" charset="-122"/>
              </a:rPr>
              <a:t>插</a:t>
            </a:r>
            <a:r>
              <a:rPr lang="zh-CN" altLang="en-US" sz="3200" b="1" dirty="0">
                <a:solidFill>
                  <a:srgbClr val="FF0000"/>
                </a:solidFill>
                <a:latin typeface="STXinwei" panose="02010800040101010101" charset="-122"/>
                <a:ea typeface="STXinwei" panose="02010800040101010101" charset="-122"/>
                <a:cs typeface="STXinwei" panose="02010800040101010101" charset="-122"/>
              </a:rPr>
              <a:t>件</a:t>
            </a:r>
            <a:r>
              <a:rPr lang="zh-CN" altLang="en-US" sz="3200" b="1" dirty="0" smtClean="0">
                <a:solidFill>
                  <a:srgbClr val="FF0000"/>
                </a:solidFill>
                <a:latin typeface="STXinwei" panose="02010800040101010101" charset="-122"/>
                <a:ea typeface="STXinwei" panose="02010800040101010101" charset="-122"/>
                <a:cs typeface="STXinwei" panose="02010800040101010101" charset="-122"/>
              </a:rPr>
              <a:t>管理</a:t>
            </a:r>
            <a:endParaRPr lang="zh-CN" altLang="en-US" sz="3200" b="1"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792003" y="577424"/>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插件管理</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80746" y="1573269"/>
            <a:ext cx="9801726" cy="1323439"/>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核心系统需要知道当前有哪些插件可用，如何加载这些插件，什么时候加载插件。常见的实现方法是插件注册表机制。核心系统提供插件注册表（可以是配置文件，也可以是代码，还可以是数据库），插件注册表含有每个插件模块的信息，包括它的名字、位置、加载时机（启动就加载，或是按需加载）等。</a:t>
            </a:r>
            <a:endParaRPr lang="zh-CN" altLang="en-US" sz="2000"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980745" y="4329143"/>
            <a:ext cx="5949443" cy="707886"/>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在分析西瓜视频播放器插件管理机制前，我们先来看一下 </a:t>
            </a:r>
            <a:r>
              <a:rPr lang="en-US" altLang="zh-CN" sz="2000" dirty="0" err="1">
                <a:latin typeface="STXinwei" panose="02010800040101010101" charset="-122"/>
                <a:ea typeface="STXinwei" panose="02010800040101010101" charset="-122"/>
                <a:cs typeface="STXinwei" panose="02010800040101010101" charset="-122"/>
              </a:rPr>
              <a:t>xgplayer</a:t>
            </a:r>
            <a:r>
              <a:rPr lang="en-US" altLang="zh-CN" sz="2000" dirty="0">
                <a:latin typeface="STXinwei" panose="02010800040101010101" charset="-122"/>
                <a:ea typeface="STXinwei" panose="02010800040101010101" charset="-122"/>
                <a:cs typeface="STXinwei" panose="02010800040101010101" charset="-122"/>
              </a:rPr>
              <a:t>/packages/</a:t>
            </a:r>
            <a:r>
              <a:rPr lang="en-US" altLang="zh-CN" sz="2000" dirty="0" err="1">
                <a:latin typeface="STXinwei" panose="02010800040101010101" charset="-122"/>
                <a:ea typeface="STXinwei" panose="02010800040101010101" charset="-122"/>
                <a:cs typeface="STXinwei" panose="02010800040101010101" charset="-122"/>
              </a:rPr>
              <a:t>xgplayer</a:t>
            </a:r>
            <a:r>
              <a:rPr lang="en-US" altLang="zh-CN" sz="2000" dirty="0">
                <a:latin typeface="STXinwei" panose="02010800040101010101" charset="-122"/>
                <a:ea typeface="STXinwei" panose="02010800040101010101" charset="-122"/>
                <a:cs typeface="STXinwei" panose="02010800040101010101" charset="-122"/>
              </a:rPr>
              <a:t>/</a:t>
            </a:r>
            <a:r>
              <a:rPr lang="en-US" altLang="zh-CN" sz="2000" dirty="0" err="1">
                <a:latin typeface="STXinwei" panose="02010800040101010101" charset="-122"/>
                <a:ea typeface="STXinwei" panose="02010800040101010101" charset="-122"/>
                <a:cs typeface="STXinwei" panose="02010800040101010101" charset="-122"/>
              </a:rPr>
              <a:t>src</a:t>
            </a:r>
            <a:r>
              <a:rPr lang="zh-CN" altLang="en-US" sz="2000" dirty="0">
                <a:solidFill>
                  <a:srgbClr val="2B2B2B"/>
                </a:solidFill>
                <a:latin typeface="STXinwei" panose="02010800040101010101" charset="-122"/>
                <a:ea typeface="STXinwei" panose="02010800040101010101" charset="-122"/>
                <a:cs typeface="STXinwei" panose="02010800040101010101" charset="-122"/>
              </a:rPr>
              <a:t> 目录结构：</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7" name="图片 6"/>
          <p:cNvPicPr>
            <a:picLocks noChangeAspect="1"/>
          </p:cNvPicPr>
          <p:nvPr/>
        </p:nvPicPr>
        <p:blipFill>
          <a:blip r:embed="rId1"/>
          <a:stretch>
            <a:fillRect/>
          </a:stretch>
        </p:blipFill>
        <p:spPr>
          <a:xfrm>
            <a:off x="7090611" y="2792470"/>
            <a:ext cx="1777614" cy="37196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795326" y="583349"/>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插件管理</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80746" y="1573269"/>
            <a:ext cx="9801726" cy="707886"/>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通过观察以上目录结构，我们可以发现西瓜视频播放器的插件都统一存放在 </a:t>
            </a:r>
            <a:r>
              <a:rPr lang="en-US" altLang="zh-CN" sz="2000" dirty="0">
                <a:latin typeface="STXinwei" panose="02010800040101010101" charset="-122"/>
                <a:ea typeface="STXinwei" panose="02010800040101010101" charset="-122"/>
                <a:cs typeface="STXinwei" panose="02010800040101010101" charset="-122"/>
              </a:rPr>
              <a:t>control</a:t>
            </a:r>
            <a:r>
              <a:rPr lang="zh-CN" altLang="en-US" sz="2000" dirty="0">
                <a:latin typeface="STXinwei" panose="02010800040101010101" charset="-122"/>
                <a:ea typeface="STXinwei" panose="02010800040101010101" charset="-122"/>
                <a:cs typeface="STXinwei" panose="02010800040101010101" charset="-122"/>
              </a:rPr>
              <a:t> 目录下。那么现在问题来了，这些插件是如何被加载的？什么时候被加载？</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8" name="图片 7"/>
          <p:cNvPicPr>
            <a:picLocks noChangeAspect="1"/>
          </p:cNvPicPr>
          <p:nvPr/>
        </p:nvPicPr>
        <p:blipFill>
          <a:blip r:embed="rId1"/>
          <a:stretch>
            <a:fillRect/>
          </a:stretch>
        </p:blipFill>
        <p:spPr>
          <a:xfrm>
            <a:off x="2581752" y="2517607"/>
            <a:ext cx="5461000" cy="1790700"/>
          </a:xfrm>
          <a:prstGeom prst="rect">
            <a:avLst/>
          </a:prstGeom>
        </p:spPr>
      </p:pic>
      <p:sp>
        <p:nvSpPr>
          <p:cNvPr id="9" name="矩形 8"/>
          <p:cNvSpPr/>
          <p:nvPr/>
        </p:nvSpPr>
        <p:spPr>
          <a:xfrm>
            <a:off x="980745" y="4978478"/>
            <a:ext cx="10826244" cy="707886"/>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从 </a:t>
            </a:r>
            <a:r>
              <a:rPr lang="en-US" altLang="zh-CN" sz="2000" dirty="0" err="1">
                <a:latin typeface="STXinwei" panose="02010800040101010101" charset="-122"/>
                <a:ea typeface="STXinwei" panose="02010800040101010101" charset="-122"/>
                <a:cs typeface="STXinwei" panose="02010800040101010101" charset="-122"/>
              </a:rPr>
              <a:t>index.js</a:t>
            </a:r>
            <a:r>
              <a:rPr lang="zh-CN" altLang="en-US" sz="2000" dirty="0">
                <a:solidFill>
                  <a:srgbClr val="2B2B2B"/>
                </a:solidFill>
                <a:latin typeface="STXinwei" panose="02010800040101010101" charset="-122"/>
                <a:ea typeface="STXinwei" panose="02010800040101010101" charset="-122"/>
                <a:cs typeface="STXinwei" panose="02010800040101010101" charset="-122"/>
              </a:rPr>
              <a:t> 文件中，我们发现在第二行代码中使用了</a:t>
            </a:r>
            <a:r>
              <a:rPr lang="zh-CN" altLang="en-US" sz="2000" dirty="0">
                <a:solidFill>
                  <a:srgbClr val="FF0000"/>
                </a:solidFill>
                <a:latin typeface="STXinwei" panose="02010800040101010101" charset="-122"/>
                <a:ea typeface="STXinwei" panose="02010800040101010101" charset="-122"/>
                <a:cs typeface="STXinwei" panose="02010800040101010101" charset="-122"/>
              </a:rPr>
              <a:t> </a:t>
            </a:r>
            <a:r>
              <a:rPr lang="en-US" altLang="zh-CN" sz="2000" dirty="0">
                <a:solidFill>
                  <a:srgbClr val="FF0000"/>
                </a:solidFill>
                <a:latin typeface="STXinwei" panose="02010800040101010101" charset="-122"/>
                <a:ea typeface="STXinwei" panose="02010800040101010101" charset="-122"/>
                <a:cs typeface="STXinwei" panose="02010800040101010101" charset="-122"/>
              </a:rPr>
              <a:t>import * as Controls from './control/*.</a:t>
            </a:r>
            <a:r>
              <a:rPr lang="en-US" altLang="zh-CN" sz="2000" dirty="0" err="1">
                <a:solidFill>
                  <a:srgbClr val="FF0000"/>
                </a:solidFill>
                <a:latin typeface="STXinwei" panose="02010800040101010101" charset="-122"/>
                <a:ea typeface="STXinwei" panose="02010800040101010101" charset="-122"/>
                <a:cs typeface="STXinwei" panose="02010800040101010101" charset="-122"/>
              </a:rPr>
              <a:t>js</a:t>
            </a:r>
            <a:r>
              <a:rPr lang="en-US" altLang="zh-CN" sz="2000" dirty="0">
                <a:solidFill>
                  <a:srgbClr val="FF0000"/>
                </a:solidFill>
                <a:latin typeface="STXinwei" panose="02010800040101010101" charset="-122"/>
                <a:ea typeface="STXinwei" panose="02010800040101010101" charset="-122"/>
                <a:cs typeface="STXinwei" panose="02010800040101010101" charset="-122"/>
              </a:rPr>
              <a:t>'</a:t>
            </a:r>
            <a:r>
              <a:rPr lang="zh-CN" altLang="en-US" sz="2000" dirty="0">
                <a:solidFill>
                  <a:schemeClr val="accent6">
                    <a:lumMod val="75000"/>
                  </a:schemeClr>
                </a:solidFill>
                <a:latin typeface="STXinwei" panose="02010800040101010101" charset="-122"/>
                <a:ea typeface="STXinwei" panose="02010800040101010101" charset="-122"/>
                <a:cs typeface="STXinwei" panose="02010800040101010101" charset="-122"/>
              </a:rPr>
              <a:t> </a:t>
            </a:r>
            <a:r>
              <a:rPr lang="zh-CN" altLang="en-US" sz="2000" dirty="0">
                <a:solidFill>
                  <a:srgbClr val="2B2B2B"/>
                </a:solidFill>
                <a:latin typeface="STXinwei" panose="02010800040101010101" charset="-122"/>
                <a:ea typeface="STXinwei" panose="02010800040101010101" charset="-122"/>
                <a:cs typeface="STXinwei" panose="02010800040101010101" charset="-122"/>
              </a:rPr>
              <a:t>语句批量导入播放器的所有内置插件。该功能是借助 </a:t>
            </a:r>
            <a:r>
              <a:rPr lang="en-US" altLang="zh-CN" sz="2000" dirty="0">
                <a:solidFill>
                  <a:srgbClr val="40B8FA"/>
                </a:solidFill>
                <a:latin typeface="STXinwei" panose="02010800040101010101" charset="-122"/>
                <a:ea typeface="STXinwei" panose="02010800040101010101" charset="-122"/>
                <a:cs typeface="STXinwei" panose="02010800040101010101" charset="-122"/>
                <a:hlinkClick r:id="rId2"/>
              </a:rPr>
              <a:t>babel-plugin-bulk-import</a:t>
            </a:r>
            <a:r>
              <a:rPr lang="zh-CN" altLang="en-US" sz="2000" dirty="0">
                <a:solidFill>
                  <a:srgbClr val="2B2B2B"/>
                </a:solidFill>
                <a:latin typeface="STXinwei" panose="02010800040101010101" charset="-122"/>
                <a:ea typeface="STXinwei" panose="02010800040101010101" charset="-122"/>
                <a:cs typeface="STXinwei" panose="02010800040101010101" charset="-122"/>
              </a:rPr>
              <a:t> 这个插件来实现的。</a:t>
            </a:r>
            <a:endParaRPr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783795" y="577333"/>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插件管理</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80746" y="1573269"/>
            <a:ext cx="9801726" cy="1323439"/>
          </a:xfrm>
          <a:prstGeom prst="rect">
            <a:avLst/>
          </a:prstGeom>
        </p:spPr>
        <p:txBody>
          <a:bodyPr wrap="square">
            <a:spAutoFit/>
          </a:bodyPr>
          <a:lstStyle/>
          <a:p>
            <a:r>
              <a:rPr lang="zh-CN" altLang="en-US" sz="2000" dirty="0" smtClean="0">
                <a:latin typeface="STXinwei" panose="02010800040101010101" charset="-122"/>
                <a:ea typeface="STXinwei" panose="02010800040101010101" charset="-122"/>
                <a:cs typeface="STXinwei" panose="02010800040101010101" charset="-122"/>
              </a:rPr>
              <a:t>我们还</a:t>
            </a:r>
            <a:r>
              <a:rPr lang="zh-CN" altLang="en-US" sz="2000" dirty="0">
                <a:latin typeface="STXinwei" panose="02010800040101010101" charset="-122"/>
                <a:ea typeface="STXinwei" panose="02010800040101010101" charset="-122"/>
                <a:cs typeface="STXinwei" panose="02010800040101010101" charset="-122"/>
              </a:rPr>
              <a:t>可以借助 </a:t>
            </a:r>
            <a:r>
              <a:rPr lang="en-US" altLang="zh-CN" sz="2000" dirty="0" err="1">
                <a:latin typeface="STXinwei" panose="02010800040101010101" charset="-122"/>
                <a:ea typeface="STXinwei" panose="02010800040101010101" charset="-122"/>
                <a:cs typeface="STXinwei" panose="02010800040101010101" charset="-122"/>
              </a:rPr>
              <a:t>Webpack</a:t>
            </a:r>
            <a:r>
              <a:rPr lang="en-US" altLang="zh-CN" sz="2000" dirty="0">
                <a:latin typeface="STXinwei" panose="02010800040101010101" charset="-122"/>
                <a:ea typeface="STXinwei" panose="02010800040101010101" charset="-122"/>
                <a:cs typeface="STXinwei" panose="02010800040101010101" charset="-122"/>
              </a:rPr>
              <a:t> context API </a:t>
            </a:r>
            <a:r>
              <a:rPr lang="zh-CN" altLang="en-US" sz="2000" dirty="0">
                <a:latin typeface="STXinwei" panose="02010800040101010101" charset="-122"/>
                <a:ea typeface="STXinwei" panose="02010800040101010101" charset="-122"/>
                <a:cs typeface="STXinwei" panose="02010800040101010101" charset="-122"/>
              </a:rPr>
              <a:t>来实现，通过执行 </a:t>
            </a:r>
            <a:r>
              <a:rPr lang="en-US" altLang="zh-CN" sz="2000" dirty="0" err="1">
                <a:latin typeface="STXinwei" panose="02010800040101010101" charset="-122"/>
                <a:ea typeface="STXinwei" panose="02010800040101010101" charset="-122"/>
                <a:cs typeface="STXinwei" panose="02010800040101010101" charset="-122"/>
              </a:rPr>
              <a:t>require.context</a:t>
            </a:r>
            <a:r>
              <a:rPr lang="en-US" altLang="zh-CN" sz="2000" dirty="0">
                <a:latin typeface="STXinwei" panose="02010800040101010101" charset="-122"/>
                <a:ea typeface="STXinwei" panose="02010800040101010101" charset="-122"/>
                <a:cs typeface="STXinwei" panose="02010800040101010101" charset="-122"/>
              </a:rPr>
              <a:t> </a:t>
            </a:r>
            <a:r>
              <a:rPr lang="zh-CN" altLang="en-US" sz="2000" dirty="0">
                <a:latin typeface="STXinwei" panose="02010800040101010101" charset="-122"/>
                <a:ea typeface="STXinwei" panose="02010800040101010101" charset="-122"/>
                <a:cs typeface="STXinwei" panose="02010800040101010101" charset="-122"/>
              </a:rPr>
              <a:t>函数获取一个特定的上下文，就可以实现自动化导入模块。在前端工程中，如果遇到从一个文件夹引入很多模块的情况，可以使用这个 </a:t>
            </a:r>
            <a:r>
              <a:rPr lang="en-US" altLang="zh-CN" sz="2000" dirty="0">
                <a:latin typeface="STXinwei" panose="02010800040101010101" charset="-122"/>
                <a:ea typeface="STXinwei" panose="02010800040101010101" charset="-122"/>
                <a:cs typeface="STXinwei" panose="02010800040101010101" charset="-122"/>
              </a:rPr>
              <a:t>API</a:t>
            </a:r>
            <a:r>
              <a:rPr lang="zh-CN" altLang="en-US" sz="2000" dirty="0">
                <a:latin typeface="STXinwei" panose="02010800040101010101" charset="-122"/>
                <a:ea typeface="STXinwei" panose="02010800040101010101" charset="-122"/>
                <a:cs typeface="STXinwei" panose="02010800040101010101" charset="-122"/>
              </a:rPr>
              <a:t>，它会遍历文件夹中的指定文件，然后自动导入模块，而不需要每次显式的调用 </a:t>
            </a:r>
            <a:r>
              <a:rPr lang="en-US" altLang="zh-CN" sz="2000" dirty="0">
                <a:latin typeface="STXinwei" panose="02010800040101010101" charset="-122"/>
                <a:ea typeface="STXinwei" panose="02010800040101010101" charset="-122"/>
                <a:cs typeface="STXinwei" panose="02010800040101010101" charset="-122"/>
              </a:rPr>
              <a:t>import </a:t>
            </a:r>
            <a:r>
              <a:rPr lang="zh-CN" altLang="en-US" sz="2000" dirty="0">
                <a:latin typeface="STXinwei" panose="02010800040101010101" charset="-122"/>
                <a:ea typeface="STXinwei" panose="02010800040101010101" charset="-122"/>
                <a:cs typeface="STXinwei" panose="02010800040101010101" charset="-122"/>
              </a:rPr>
              <a:t>导入模块。</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2" name="图片 1"/>
          <p:cNvPicPr>
            <a:picLocks noChangeAspect="1"/>
          </p:cNvPicPr>
          <p:nvPr/>
        </p:nvPicPr>
        <p:blipFill>
          <a:blip r:embed="rId1"/>
          <a:stretch>
            <a:fillRect/>
          </a:stretch>
        </p:blipFill>
        <p:spPr>
          <a:xfrm>
            <a:off x="2245226" y="3878513"/>
            <a:ext cx="6578600" cy="2501900"/>
          </a:xfrm>
          <a:prstGeom prst="rect">
            <a:avLst/>
          </a:prstGeom>
        </p:spPr>
      </p:pic>
      <p:sp>
        <p:nvSpPr>
          <p:cNvPr id="6" name="矩形 5"/>
          <p:cNvSpPr/>
          <p:nvPr/>
        </p:nvSpPr>
        <p:spPr>
          <a:xfrm>
            <a:off x="1430976" y="3242052"/>
            <a:ext cx="4685898" cy="400110"/>
          </a:xfrm>
          <a:prstGeom prst="rect">
            <a:avLst/>
          </a:prstGeom>
        </p:spPr>
        <p:txBody>
          <a:bodyPr wrap="none">
            <a:spAutoFit/>
          </a:bodyPr>
          <a:lstStyle/>
          <a:p>
            <a:r>
              <a:rPr lang="en-US" altLang="zh-CN" sz="2000" dirty="0" err="1">
                <a:solidFill>
                  <a:srgbClr val="2B2B2B"/>
                </a:solidFill>
                <a:latin typeface="STXinwei" panose="02010800040101010101" charset="-122"/>
                <a:ea typeface="STXinwei" panose="02010800040101010101" charset="-122"/>
                <a:cs typeface="STXinwei" panose="02010800040101010101" charset="-122"/>
              </a:rPr>
              <a:t>Webpack</a:t>
            </a:r>
            <a:r>
              <a:rPr lang="en-US" altLang="zh-CN" sz="2000" dirty="0">
                <a:solidFill>
                  <a:srgbClr val="2B2B2B"/>
                </a:solidFill>
                <a:latin typeface="STXinwei" panose="02010800040101010101" charset="-122"/>
                <a:ea typeface="STXinwei" panose="02010800040101010101" charset="-122"/>
                <a:cs typeface="STXinwei" panose="02010800040101010101" charset="-122"/>
              </a:rPr>
              <a:t> context API </a:t>
            </a:r>
            <a:r>
              <a:rPr lang="zh-CN" altLang="en-US" sz="2000" dirty="0">
                <a:solidFill>
                  <a:srgbClr val="2B2B2B"/>
                </a:solidFill>
                <a:latin typeface="STXinwei" panose="02010800040101010101" charset="-122"/>
                <a:ea typeface="STXinwei" panose="02010800040101010101" charset="-122"/>
                <a:cs typeface="STXinwei" panose="02010800040101010101" charset="-122"/>
              </a:rPr>
              <a:t>的</a:t>
            </a:r>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使用示例如下</a:t>
            </a:r>
            <a:r>
              <a:rPr lang="zh-CN" altLang="en-US" sz="2000" dirty="0">
                <a:solidFill>
                  <a:srgbClr val="2B2B2B"/>
                </a:solidFill>
                <a:latin typeface="STXinwei" panose="02010800040101010101" charset="-122"/>
                <a:ea typeface="STXinwei" panose="02010800040101010101" charset="-122"/>
                <a:cs typeface="STXinwei" panose="02010800040101010101" charset="-122"/>
              </a:rPr>
              <a:t>：</a:t>
            </a:r>
            <a:endParaRPr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783794" y="577424"/>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插件管理</a:t>
            </a:r>
            <a:endParaRPr lang="zh-CN" altLang="en-US" sz="2000" b="1" i="0" dirty="0">
              <a:solidFill>
                <a:srgbClr val="FF0000"/>
              </a:solidFill>
              <a:effectLst/>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80746" y="1573269"/>
            <a:ext cx="9801726" cy="707886"/>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如果不想使用播放器中的内置控件，可以通过</a:t>
            </a:r>
            <a:r>
              <a:rPr lang="en-US" altLang="zh-CN" sz="2000" dirty="0">
                <a:latin typeface="STXinwei" panose="02010800040101010101" charset="-122"/>
                <a:ea typeface="STXinwei" panose="02010800040101010101" charset="-122"/>
                <a:cs typeface="STXinwei" panose="02010800040101010101" charset="-122"/>
              </a:rPr>
              <a:t>ignores </a:t>
            </a:r>
            <a:r>
              <a:rPr lang="zh-CN" altLang="en-US" sz="2000" dirty="0">
                <a:latin typeface="STXinwei" panose="02010800040101010101" charset="-122"/>
                <a:ea typeface="STXinwei" panose="02010800040101010101" charset="-122"/>
                <a:cs typeface="STXinwei" panose="02010800040101010101" charset="-122"/>
              </a:rPr>
              <a:t>配置项关闭，使用自己开发的相同功能插件进行替换</a:t>
            </a:r>
            <a:r>
              <a:rPr lang="zh-CN" altLang="en-US" sz="2000" dirty="0" smtClean="0">
                <a:latin typeface="STXinwei" panose="02010800040101010101" charset="-122"/>
                <a:ea typeface="STXinwei" panose="02010800040101010101" charset="-122"/>
                <a:cs typeface="STXinwei" panose="02010800040101010101" charset="-122"/>
              </a:rPr>
              <a:t>：</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7" name="图片 6"/>
          <p:cNvPicPr>
            <a:picLocks noChangeAspect="1"/>
          </p:cNvPicPr>
          <p:nvPr/>
        </p:nvPicPr>
        <p:blipFill>
          <a:blip r:embed="rId1"/>
          <a:stretch>
            <a:fillRect/>
          </a:stretch>
        </p:blipFill>
        <p:spPr>
          <a:xfrm>
            <a:off x="2439987" y="2784557"/>
            <a:ext cx="6160384" cy="30393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50765" y="3092213"/>
            <a:ext cx="3793026"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分析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zh-CN" altLang="en-US" sz="3200" b="1" dirty="0" smtClean="0">
                <a:solidFill>
                  <a:srgbClr val="FF0000"/>
                </a:solidFill>
                <a:latin typeface="STXinwei" panose="02010800040101010101" charset="-122"/>
                <a:ea typeface="STXinwei" panose="02010800040101010101" charset="-122"/>
                <a:cs typeface="STXinwei" panose="02010800040101010101" charset="-122"/>
              </a:rPr>
              <a:t>插件连接</a:t>
            </a:r>
            <a:endParaRPr lang="zh-CN" altLang="en-US" sz="3200" b="1"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835093" y="589209"/>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插件连接</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80746" y="1573269"/>
            <a:ext cx="9801726" cy="707886"/>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插件连接是指插件如何连接到核心系统。通常来说，核心系统必须指定插件和核心系统的连接规范，然后插件按照规范实现，核心系统按照规范加载即可。</a:t>
            </a:r>
            <a:endParaRPr lang="zh-CN" altLang="en-US" sz="2000" dirty="0">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980746" y="2538336"/>
            <a:ext cx="4477508" cy="400110"/>
          </a:xfrm>
          <a:prstGeom prst="rect">
            <a:avLst/>
          </a:prstGeom>
        </p:spPr>
        <p:txBody>
          <a:bodyPr wrap="non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这里我们以简单的 </a:t>
            </a:r>
            <a:r>
              <a:rPr lang="en-US" altLang="zh-CN" sz="2000" dirty="0">
                <a:latin typeface="STXinwei" panose="02010800040101010101" charset="-122"/>
                <a:ea typeface="STXinwei" panose="02010800040101010101" charset="-122"/>
                <a:cs typeface="STXinwei" panose="02010800040101010101" charset="-122"/>
              </a:rPr>
              <a:t>loading</a:t>
            </a:r>
            <a:r>
              <a:rPr lang="zh-CN" altLang="en-US" sz="2000" dirty="0">
                <a:solidFill>
                  <a:srgbClr val="2B2B2B"/>
                </a:solidFill>
                <a:latin typeface="STXinwei" panose="02010800040101010101" charset="-122"/>
                <a:ea typeface="STXinwei" panose="02010800040101010101" charset="-122"/>
                <a:cs typeface="STXinwei" panose="02010800040101010101" charset="-122"/>
              </a:rPr>
              <a:t> </a:t>
            </a:r>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插件</a:t>
            </a:r>
            <a:r>
              <a:rPr lang="zh-CN" altLang="en-US" sz="2000" dirty="0">
                <a:solidFill>
                  <a:srgbClr val="2B2B2B"/>
                </a:solidFill>
                <a:latin typeface="STXinwei" panose="02010800040101010101" charset="-122"/>
                <a:ea typeface="STXinwei" panose="02010800040101010101" charset="-122"/>
                <a:cs typeface="STXinwei" panose="02010800040101010101" charset="-122"/>
              </a:rPr>
              <a:t>为</a:t>
            </a:r>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例：</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6" name="图片 5"/>
          <p:cNvPicPr>
            <a:picLocks noChangeAspect="1"/>
          </p:cNvPicPr>
          <p:nvPr/>
        </p:nvPicPr>
        <p:blipFill>
          <a:blip r:embed="rId1"/>
          <a:stretch>
            <a:fillRect/>
          </a:stretch>
        </p:blipFill>
        <p:spPr>
          <a:xfrm>
            <a:off x="1781288" y="3056603"/>
            <a:ext cx="8053805" cy="319814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831921" y="669757"/>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插件连接</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80746" y="1573269"/>
            <a:ext cx="9801726" cy="707886"/>
          </a:xfrm>
          <a:prstGeom prst="rect">
            <a:avLst/>
          </a:prstGeom>
        </p:spPr>
        <p:txBody>
          <a:bodyPr wrap="square">
            <a:spAutoFit/>
          </a:bodyPr>
          <a:lstStyle/>
          <a:p>
            <a:r>
              <a:rPr lang="zh-CN" altLang="en-US" sz="2000" dirty="0" smtClean="0">
                <a:latin typeface="STXinwei" panose="02010800040101010101" charset="-122"/>
                <a:ea typeface="STXinwei" panose="02010800040101010101" charset="-122"/>
                <a:cs typeface="STXinwei" panose="02010800040101010101" charset="-122"/>
              </a:rPr>
              <a:t>上面代码</a:t>
            </a:r>
            <a:r>
              <a:rPr lang="zh-CN" altLang="en-US" sz="2000" dirty="0">
                <a:latin typeface="STXinwei" panose="02010800040101010101" charset="-122"/>
                <a:ea typeface="STXinwei" panose="02010800040101010101" charset="-122"/>
                <a:cs typeface="STXinwei" panose="02010800040101010101" charset="-122"/>
              </a:rPr>
              <a:t>中，最重要的是最后一行，即 </a:t>
            </a:r>
            <a:r>
              <a:rPr lang="en-US" altLang="zh-CN" sz="2000" dirty="0" err="1">
                <a:latin typeface="STXinwei" panose="02010800040101010101" charset="-122"/>
                <a:ea typeface="STXinwei" panose="02010800040101010101" charset="-122"/>
                <a:cs typeface="STXinwei" panose="02010800040101010101" charset="-122"/>
              </a:rPr>
              <a:t>Player.install</a:t>
            </a:r>
            <a:r>
              <a:rPr lang="en-US" altLang="zh-CN" sz="2000" dirty="0">
                <a:latin typeface="STXinwei" panose="02010800040101010101" charset="-122"/>
                <a:ea typeface="STXinwei" panose="02010800040101010101" charset="-122"/>
                <a:cs typeface="STXinwei" panose="02010800040101010101" charset="-122"/>
              </a:rPr>
              <a:t>('loading', loading)</a:t>
            </a:r>
            <a:r>
              <a:rPr lang="zh-CN" altLang="en-US" sz="2000" dirty="0">
                <a:latin typeface="STXinwei" panose="02010800040101010101" charset="-122"/>
                <a:ea typeface="STXinwei" panose="02010800040101010101" charset="-122"/>
                <a:cs typeface="STXinwei" panose="02010800040101010101" charset="-122"/>
              </a:rPr>
              <a:t> 这一行。顾名思义，</a:t>
            </a:r>
            <a:r>
              <a:rPr lang="en-US" altLang="zh-CN" sz="2000" dirty="0">
                <a:latin typeface="STXinwei" panose="02010800040101010101" charset="-122"/>
                <a:ea typeface="STXinwei" panose="02010800040101010101" charset="-122"/>
                <a:cs typeface="STXinwei" panose="02010800040101010101" charset="-122"/>
              </a:rPr>
              <a:t>install</a:t>
            </a:r>
            <a:r>
              <a:rPr lang="zh-CN" altLang="en-US" sz="2000" dirty="0">
                <a:latin typeface="STXinwei" panose="02010800040101010101" charset="-122"/>
                <a:ea typeface="STXinwei" panose="02010800040101010101" charset="-122"/>
                <a:cs typeface="STXinwei" panose="02010800040101010101" charset="-122"/>
              </a:rPr>
              <a:t> 方法是用来安装插件其具体实现如下：</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7" name="图片 6"/>
          <p:cNvPicPr>
            <a:picLocks noChangeAspect="1"/>
          </p:cNvPicPr>
          <p:nvPr/>
        </p:nvPicPr>
        <p:blipFill>
          <a:blip r:embed="rId1"/>
          <a:stretch>
            <a:fillRect/>
          </a:stretch>
        </p:blipFill>
        <p:spPr>
          <a:xfrm>
            <a:off x="3003471" y="2435558"/>
            <a:ext cx="5126117" cy="40500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40414" y="2710935"/>
            <a:ext cx="3877985" cy="646331"/>
          </a:xfrm>
          <a:prstGeom prst="rect">
            <a:avLst/>
          </a:prstGeom>
        </p:spPr>
        <p:txBody>
          <a:bodyPr wrap="none">
            <a:spAutoFit/>
          </a:bodyPr>
          <a:lstStyle/>
          <a:p>
            <a:r>
              <a:rPr lang="zh-CN" altLang="en-US" sz="3600" dirty="0">
                <a:solidFill>
                  <a:srgbClr val="FF0000"/>
                </a:solidFill>
                <a:latin typeface="STXinwei" panose="02010800040101010101" charset="-122"/>
                <a:ea typeface="STXinwei" panose="02010800040101010101" charset="-122"/>
                <a:cs typeface="STXinwei" panose="02010800040101010101" charset="-122"/>
              </a:rPr>
              <a:t>什么是微内核</a:t>
            </a:r>
            <a:r>
              <a:rPr lang="zh-CN" altLang="en-US" sz="3600" dirty="0" smtClean="0">
                <a:solidFill>
                  <a:srgbClr val="FF0000"/>
                </a:solidFill>
                <a:latin typeface="STXinwei" panose="02010800040101010101" charset="-122"/>
                <a:ea typeface="STXinwei" panose="02010800040101010101" charset="-122"/>
                <a:cs typeface="STXinwei" panose="02010800040101010101" charset="-122"/>
              </a:rPr>
              <a:t>架构</a:t>
            </a:r>
            <a:endParaRPr lang="zh-CN" altLang="en-US" sz="3600"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799837" y="577424"/>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插件连接</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980746" y="1573269"/>
            <a:ext cx="10315074" cy="1323439"/>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通过观察以上代码可知，</a:t>
            </a:r>
            <a:r>
              <a:rPr lang="en-US" altLang="zh-CN" sz="2000" dirty="0">
                <a:latin typeface="STXinwei" panose="02010800040101010101" charset="-122"/>
                <a:ea typeface="STXinwei" panose="02010800040101010101" charset="-122"/>
                <a:cs typeface="STXinwei" panose="02010800040101010101" charset="-122"/>
              </a:rPr>
              <a:t>install</a:t>
            </a:r>
            <a:r>
              <a:rPr lang="zh-CN" altLang="en-US" sz="2000" dirty="0">
                <a:latin typeface="STXinwei" panose="02010800040101010101" charset="-122"/>
                <a:ea typeface="STXinwei" panose="02010800040101010101" charset="-122"/>
                <a:cs typeface="STXinwei" panose="02010800040101010101" charset="-122"/>
              </a:rPr>
              <a:t> 方法支持两个参数 </a:t>
            </a:r>
            <a:r>
              <a:rPr lang="en-US" altLang="zh-CN" sz="2000" dirty="0">
                <a:latin typeface="STXinwei" panose="02010800040101010101" charset="-122"/>
                <a:ea typeface="STXinwei" panose="02010800040101010101" charset="-122"/>
                <a:cs typeface="STXinwei" panose="02010800040101010101" charset="-122"/>
              </a:rPr>
              <a:t>name</a:t>
            </a:r>
            <a:r>
              <a:rPr lang="zh-CN" altLang="en-US" sz="2000" dirty="0">
                <a:latin typeface="STXinwei" panose="02010800040101010101" charset="-122"/>
                <a:ea typeface="STXinwei" panose="02010800040101010101" charset="-122"/>
                <a:cs typeface="STXinwei" panose="02010800040101010101" charset="-122"/>
              </a:rPr>
              <a:t> 和 </a:t>
            </a:r>
            <a:r>
              <a:rPr lang="en-US" altLang="zh-CN" sz="2000" dirty="0">
                <a:latin typeface="STXinwei" panose="02010800040101010101" charset="-122"/>
                <a:ea typeface="STXinwei" panose="02010800040101010101" charset="-122"/>
                <a:cs typeface="STXinwei" panose="02010800040101010101" charset="-122"/>
              </a:rPr>
              <a:t>descriptor</a:t>
            </a:r>
            <a:r>
              <a:rPr lang="zh-CN" altLang="en-US" sz="2000" dirty="0">
                <a:latin typeface="STXinwei" panose="02010800040101010101" charset="-122"/>
                <a:ea typeface="STXinwei" panose="02010800040101010101" charset="-122"/>
                <a:cs typeface="STXinwei" panose="02010800040101010101" charset="-122"/>
              </a:rPr>
              <a:t>，分别表示插件名称和插件描述器。当调用 </a:t>
            </a:r>
            <a:r>
              <a:rPr lang="en-US" altLang="zh-CN" sz="2000" dirty="0" err="1">
                <a:latin typeface="STXinwei" panose="02010800040101010101" charset="-122"/>
                <a:ea typeface="STXinwei" panose="02010800040101010101" charset="-122"/>
                <a:cs typeface="STXinwei" panose="02010800040101010101" charset="-122"/>
              </a:rPr>
              <a:t>Player.install</a:t>
            </a:r>
            <a:r>
              <a:rPr lang="zh-CN" altLang="en-US" sz="2000" dirty="0">
                <a:latin typeface="STXinwei" panose="02010800040101010101" charset="-122"/>
                <a:ea typeface="STXinwei" panose="02010800040101010101" charset="-122"/>
                <a:cs typeface="STXinwei" panose="02010800040101010101" charset="-122"/>
              </a:rPr>
              <a:t> 方法后，会把插件信息注册到 </a:t>
            </a:r>
            <a:r>
              <a:rPr lang="en-US" altLang="zh-CN" sz="2000" dirty="0">
                <a:latin typeface="STXinwei" panose="02010800040101010101" charset="-122"/>
                <a:ea typeface="STXinwei" panose="02010800040101010101" charset="-122"/>
                <a:cs typeface="STXinwei" panose="02010800040101010101" charset="-122"/>
              </a:rPr>
              <a:t>Player </a:t>
            </a:r>
            <a:r>
              <a:rPr lang="zh-CN" altLang="en-US" sz="2000" dirty="0">
                <a:latin typeface="STXinwei" panose="02010800040101010101" charset="-122"/>
                <a:ea typeface="STXinwei" panose="02010800040101010101" charset="-122"/>
                <a:cs typeface="STXinwei" panose="02010800040101010101" charset="-122"/>
              </a:rPr>
              <a:t>类的 </a:t>
            </a:r>
            <a:r>
              <a:rPr lang="en-US" altLang="zh-CN" sz="2000" dirty="0">
                <a:latin typeface="STXinwei" panose="02010800040101010101" charset="-122"/>
                <a:ea typeface="STXinwei" panose="02010800040101010101" charset="-122"/>
                <a:cs typeface="STXinwei" panose="02010800040101010101" charset="-122"/>
              </a:rPr>
              <a:t>plugins</a:t>
            </a:r>
            <a:r>
              <a:rPr lang="zh-CN" altLang="en-US" sz="2000" dirty="0">
                <a:latin typeface="STXinwei" panose="02010800040101010101" charset="-122"/>
                <a:ea typeface="STXinwei" panose="02010800040101010101" charset="-122"/>
                <a:cs typeface="STXinwei" panose="02010800040101010101" charset="-122"/>
              </a:rPr>
              <a:t> 命名空间下。需要注意的是，这里仅仅是完成插件的注册操作。在利用 </a:t>
            </a:r>
            <a:r>
              <a:rPr lang="en-US" altLang="zh-CN" sz="2000" dirty="0">
                <a:latin typeface="STXinwei" panose="02010800040101010101" charset="-122"/>
                <a:ea typeface="STXinwei" panose="02010800040101010101" charset="-122"/>
                <a:cs typeface="STXinwei" panose="02010800040101010101" charset="-122"/>
              </a:rPr>
              <a:t>Player</a:t>
            </a:r>
            <a:r>
              <a:rPr lang="zh-CN" altLang="en-US" sz="2000" dirty="0">
                <a:latin typeface="STXinwei" panose="02010800040101010101" charset="-122"/>
                <a:ea typeface="STXinwei" panose="02010800040101010101" charset="-122"/>
                <a:cs typeface="STXinwei" panose="02010800040101010101" charset="-122"/>
              </a:rPr>
              <a:t> 类创建播放器实例的时候，才会进行插件初始化操作</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2" name="图片 1"/>
          <p:cNvPicPr>
            <a:picLocks noChangeAspect="1"/>
          </p:cNvPicPr>
          <p:nvPr/>
        </p:nvPicPr>
        <p:blipFill>
          <a:blip r:embed="rId1"/>
          <a:stretch>
            <a:fillRect/>
          </a:stretch>
        </p:blipFill>
        <p:spPr>
          <a:xfrm>
            <a:off x="3236495" y="3049002"/>
            <a:ext cx="5378868" cy="2472544"/>
          </a:xfrm>
          <a:prstGeom prst="rect">
            <a:avLst/>
          </a:prstGeom>
        </p:spPr>
      </p:pic>
      <p:sp>
        <p:nvSpPr>
          <p:cNvPr id="6" name="矩形 5"/>
          <p:cNvSpPr/>
          <p:nvPr/>
        </p:nvSpPr>
        <p:spPr>
          <a:xfrm>
            <a:off x="980746" y="5925736"/>
            <a:ext cx="10315074" cy="707886"/>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在 </a:t>
            </a:r>
            <a:r>
              <a:rPr lang="en-US" altLang="zh-CN" sz="2000" dirty="0">
                <a:latin typeface="STXinwei" panose="02010800040101010101" charset="-122"/>
                <a:ea typeface="STXinwei" panose="02010800040101010101" charset="-122"/>
                <a:cs typeface="STXinwei" panose="02010800040101010101" charset="-122"/>
              </a:rPr>
              <a:t>Player</a:t>
            </a:r>
            <a:r>
              <a:rPr lang="zh-CN" altLang="en-US" sz="2000" dirty="0">
                <a:solidFill>
                  <a:srgbClr val="2B2B2B"/>
                </a:solidFill>
                <a:latin typeface="STXinwei" panose="02010800040101010101" charset="-122"/>
                <a:ea typeface="STXinwei" panose="02010800040101010101" charset="-122"/>
                <a:cs typeface="STXinwei" panose="02010800040101010101" charset="-122"/>
              </a:rPr>
              <a:t> 类构造函数中会调用 </a:t>
            </a:r>
            <a:r>
              <a:rPr lang="en-US" altLang="zh-CN" sz="2000" dirty="0" err="1">
                <a:latin typeface="STXinwei" panose="02010800040101010101" charset="-122"/>
                <a:ea typeface="STXinwei" panose="02010800040101010101" charset="-122"/>
                <a:cs typeface="STXinwei" panose="02010800040101010101" charset="-122"/>
              </a:rPr>
              <a:t>pluginsCall</a:t>
            </a:r>
            <a:r>
              <a:rPr lang="zh-CN" altLang="en-US" sz="2000" dirty="0">
                <a:solidFill>
                  <a:srgbClr val="2B2B2B"/>
                </a:solidFill>
                <a:latin typeface="STXinwei" panose="02010800040101010101" charset="-122"/>
                <a:ea typeface="STXinwei" panose="02010800040101010101" charset="-122"/>
                <a:cs typeface="STXinwei" panose="02010800040101010101" charset="-122"/>
              </a:rPr>
              <a:t> 方法来初始化插件，其中 </a:t>
            </a:r>
            <a:r>
              <a:rPr lang="en-US" altLang="zh-CN" sz="2000" dirty="0" err="1">
                <a:latin typeface="STXinwei" panose="02010800040101010101" charset="-122"/>
                <a:ea typeface="STXinwei" panose="02010800040101010101" charset="-122"/>
                <a:cs typeface="STXinwei" panose="02010800040101010101" charset="-122"/>
              </a:rPr>
              <a:t>pluginsCall</a:t>
            </a:r>
            <a:r>
              <a:rPr lang="zh-CN" altLang="en-US" sz="2000" dirty="0">
                <a:solidFill>
                  <a:srgbClr val="2B2B2B"/>
                </a:solidFill>
                <a:latin typeface="STXinwei" panose="02010800040101010101" charset="-122"/>
                <a:ea typeface="STXinwei" panose="02010800040101010101" charset="-122"/>
                <a:cs typeface="STXinwei" panose="02010800040101010101" charset="-122"/>
              </a:rPr>
              <a:t> 方法的具体实现如下：</a:t>
            </a:r>
            <a:endParaRPr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591135" y="1822784"/>
            <a:ext cx="5854700" cy="3886200"/>
          </a:xfrm>
          <a:prstGeom prst="rect">
            <a:avLst/>
          </a:prstGeom>
        </p:spPr>
      </p:pic>
      <p:sp>
        <p:nvSpPr>
          <p:cNvPr id="5" name="矩形 4"/>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9767753" y="577424"/>
            <a:ext cx="1210588" cy="400110"/>
          </a:xfrm>
          <a:prstGeom prst="rect">
            <a:avLst/>
          </a:prstGeom>
        </p:spPr>
        <p:txBody>
          <a:bodyPr wrap="none">
            <a:spAutoFit/>
          </a:bodyPr>
          <a:lstStyle/>
          <a:p>
            <a:r>
              <a:rPr lang="zh-CN" altLang="en-US" sz="2000" b="1" dirty="0">
                <a:solidFill>
                  <a:srgbClr val="FF0000"/>
                </a:solidFill>
                <a:latin typeface="STXinwei" panose="02010800040101010101" charset="-122"/>
                <a:ea typeface="STXinwei" panose="02010800040101010101" charset="-122"/>
                <a:cs typeface="STXinwei" panose="02010800040101010101" charset="-122"/>
              </a:rPr>
              <a:t>插件连接</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44045" y="3086078"/>
            <a:ext cx="3793026"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分析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zh-CN" altLang="en-US" sz="3200" b="1" dirty="0" smtClean="0">
                <a:solidFill>
                  <a:srgbClr val="FF0000"/>
                </a:solidFill>
                <a:latin typeface="STXinwei" panose="02010800040101010101" charset="-122"/>
                <a:ea typeface="STXinwei" panose="02010800040101010101" charset="-122"/>
                <a:cs typeface="STXinwei" panose="02010800040101010101" charset="-122"/>
              </a:rPr>
              <a:t>插</a:t>
            </a:r>
            <a:r>
              <a:rPr lang="zh-CN" altLang="en-US" sz="3200" b="1" dirty="0">
                <a:solidFill>
                  <a:srgbClr val="FF0000"/>
                </a:solidFill>
                <a:latin typeface="STXinwei" panose="02010800040101010101" charset="-122"/>
                <a:ea typeface="STXinwei" panose="02010800040101010101" charset="-122"/>
                <a:cs typeface="STXinwei" panose="02010800040101010101" charset="-122"/>
              </a:rPr>
              <a:t>件</a:t>
            </a:r>
            <a:r>
              <a:rPr lang="zh-CN" altLang="en-US" sz="3200" b="1" dirty="0" smtClean="0">
                <a:solidFill>
                  <a:srgbClr val="FF0000"/>
                </a:solidFill>
                <a:latin typeface="STXinwei" panose="02010800040101010101" charset="-122"/>
                <a:ea typeface="STXinwei" panose="02010800040101010101" charset="-122"/>
                <a:cs typeface="STXinwei" panose="02010800040101010101" charset="-122"/>
              </a:rPr>
              <a:t>通信</a:t>
            </a:r>
            <a:endParaRPr lang="zh-CN" altLang="en-US" sz="3200" b="1"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0152763" y="577424"/>
            <a:ext cx="1210588" cy="400110"/>
          </a:xfrm>
          <a:prstGeom prst="rect">
            <a:avLst/>
          </a:prstGeom>
        </p:spPr>
        <p:txBody>
          <a:bodyPr wrap="none">
            <a:spAutoFit/>
          </a:bodyPr>
          <a:lstStyle/>
          <a:p>
            <a:r>
              <a:rPr lang="zh-CN" altLang="en-US" sz="2000" b="1" dirty="0" smtClean="0">
                <a:solidFill>
                  <a:srgbClr val="FF0000"/>
                </a:solidFill>
                <a:latin typeface="STXinwei" panose="02010800040101010101" charset="-122"/>
                <a:ea typeface="STXinwei" panose="02010800040101010101" charset="-122"/>
                <a:cs typeface="STXinwei" panose="02010800040101010101" charset="-122"/>
              </a:rPr>
              <a:t>插件通信</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379620" y="1738876"/>
            <a:ext cx="8983579" cy="1323439"/>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插件通信是指插件间的通信。虽然设计的时候插件间是完全解耦的，但实际业务运行过程中，必然会出现某个业务流程需要多个插件协作，这就要求两个插件间进行通信；</a:t>
            </a:r>
            <a:r>
              <a:rPr lang="zh-CN" altLang="en-US" sz="2000" b="1" dirty="0">
                <a:solidFill>
                  <a:srgbClr val="3594F7"/>
                </a:solidFill>
                <a:latin typeface="STXinwei" panose="02010800040101010101" charset="-122"/>
                <a:ea typeface="STXinwei" panose="02010800040101010101" charset="-122"/>
                <a:cs typeface="STXinwei" panose="02010800040101010101" charset="-122"/>
              </a:rPr>
              <a:t>「由于插件之间没有直接联系，通信必须通过核心系统，因此核心系统需要提供插件通信机制」</a:t>
            </a:r>
            <a:r>
              <a:rPr lang="zh-CN" altLang="en-US" sz="2000" dirty="0">
                <a:solidFill>
                  <a:srgbClr val="2B2B2B"/>
                </a:solidFill>
                <a:latin typeface="STXinwei" panose="02010800040101010101" charset="-122"/>
                <a:ea typeface="STXinwei" panose="02010800040101010101" charset="-122"/>
                <a:cs typeface="STXinwei" panose="02010800040101010101" charset="-122"/>
              </a:rPr>
              <a:t>。</a:t>
            </a:r>
            <a:endParaRPr lang="zh-CN" altLang="en-US" sz="2000" dirty="0">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379620" y="4047535"/>
            <a:ext cx="6705602" cy="1323439"/>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这种情况和计算机类似，计算机的 </a:t>
            </a:r>
            <a:r>
              <a:rPr lang="en-US" altLang="zh-CN" sz="2000" dirty="0">
                <a:solidFill>
                  <a:srgbClr val="2B2B2B"/>
                </a:solidFill>
                <a:latin typeface="STXinwei" panose="02010800040101010101" charset="-122"/>
                <a:ea typeface="STXinwei" panose="02010800040101010101" charset="-122"/>
                <a:cs typeface="STXinwei" panose="02010800040101010101" charset="-122"/>
              </a:rPr>
              <a:t>CPU</a:t>
            </a:r>
            <a:r>
              <a:rPr lang="zh-CN" altLang="en-US" sz="2000" dirty="0">
                <a:solidFill>
                  <a:srgbClr val="2B2B2B"/>
                </a:solidFill>
                <a:latin typeface="STXinwei" panose="02010800040101010101" charset="-122"/>
                <a:ea typeface="STXinwei" panose="02010800040101010101" charset="-122"/>
                <a:cs typeface="STXinwei" panose="02010800040101010101" charset="-122"/>
              </a:rPr>
              <a:t>、硬盘、内存、网卡是独立设计的配置，但计算机运行过程中，</a:t>
            </a:r>
            <a:r>
              <a:rPr lang="en-US" altLang="zh-CN" sz="2000" dirty="0">
                <a:solidFill>
                  <a:srgbClr val="2B2B2B"/>
                </a:solidFill>
                <a:latin typeface="STXinwei" panose="02010800040101010101" charset="-122"/>
                <a:ea typeface="STXinwei" panose="02010800040101010101" charset="-122"/>
                <a:cs typeface="STXinwei" panose="02010800040101010101" charset="-122"/>
              </a:rPr>
              <a:t>CPU </a:t>
            </a:r>
            <a:r>
              <a:rPr lang="zh-CN" altLang="en-US" sz="2000" dirty="0">
                <a:solidFill>
                  <a:srgbClr val="2B2B2B"/>
                </a:solidFill>
                <a:latin typeface="STXinwei" panose="02010800040101010101" charset="-122"/>
                <a:ea typeface="STXinwei" panose="02010800040101010101" charset="-122"/>
                <a:cs typeface="STXinwei" panose="02010800040101010101" charset="-122"/>
              </a:rPr>
              <a:t>和内存、内存和硬盘肯定是有通信的，计算机通过主板上的总线提供了这些组件之间的通信功能。</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4" name="图片 3"/>
          <p:cNvPicPr>
            <a:picLocks noChangeAspect="1"/>
          </p:cNvPicPr>
          <p:nvPr/>
        </p:nvPicPr>
        <p:blipFill>
          <a:blip r:embed="rId1"/>
          <a:stretch>
            <a:fillRect/>
          </a:stretch>
        </p:blipFill>
        <p:spPr>
          <a:xfrm>
            <a:off x="8117498" y="3721209"/>
            <a:ext cx="3245853" cy="25317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0152763" y="577424"/>
            <a:ext cx="1210588" cy="400110"/>
          </a:xfrm>
          <a:prstGeom prst="rect">
            <a:avLst/>
          </a:prstGeom>
        </p:spPr>
        <p:txBody>
          <a:bodyPr wrap="none">
            <a:spAutoFit/>
          </a:bodyPr>
          <a:lstStyle/>
          <a:p>
            <a:r>
              <a:rPr lang="zh-CN" altLang="en-US" sz="2000" b="1" dirty="0" smtClean="0">
                <a:solidFill>
                  <a:srgbClr val="FF0000"/>
                </a:solidFill>
                <a:latin typeface="STXinwei" panose="02010800040101010101" charset="-122"/>
                <a:ea typeface="STXinwei" panose="02010800040101010101" charset="-122"/>
                <a:cs typeface="STXinwei" panose="02010800040101010101" charset="-122"/>
              </a:rPr>
              <a:t>插件通信</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379620" y="1650856"/>
            <a:ext cx="8983579" cy="707886"/>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下面我们以 </a:t>
            </a:r>
            <a:r>
              <a:rPr lang="en-US" altLang="zh-CN" sz="2000" dirty="0">
                <a:latin typeface="STXinwei" panose="02010800040101010101" charset="-122"/>
                <a:ea typeface="STXinwei" panose="02010800040101010101" charset="-122"/>
                <a:cs typeface="STXinwei" panose="02010800040101010101" charset="-122"/>
              </a:rPr>
              <a:t>poster</a:t>
            </a:r>
            <a:r>
              <a:rPr lang="zh-CN" altLang="en-US" sz="2000" dirty="0">
                <a:latin typeface="STXinwei" panose="02010800040101010101" charset="-122"/>
                <a:ea typeface="STXinwei" panose="02010800040101010101" charset="-122"/>
                <a:cs typeface="STXinwei" panose="02010800040101010101" charset="-122"/>
              </a:rPr>
              <a:t> 内置插件为例。</a:t>
            </a:r>
            <a:r>
              <a:rPr lang="en-US" altLang="zh-CN" sz="2000" dirty="0">
                <a:latin typeface="STXinwei" panose="02010800040101010101" charset="-122"/>
                <a:ea typeface="STXinwei" panose="02010800040101010101" charset="-122"/>
                <a:cs typeface="STXinwei" panose="02010800040101010101" charset="-122"/>
              </a:rPr>
              <a:t>poster</a:t>
            </a:r>
            <a:r>
              <a:rPr lang="zh-CN" altLang="en-US" sz="2000" dirty="0">
                <a:latin typeface="STXinwei" panose="02010800040101010101" charset="-122"/>
                <a:ea typeface="STXinwei" panose="02010800040101010101" charset="-122"/>
                <a:cs typeface="STXinwei" panose="02010800040101010101" charset="-122"/>
              </a:rPr>
              <a:t> 插件用于设置播放器的封面图，该图是当播放器初始化后在用户点击播放按钮前显示的图像。</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7" name="图片 6"/>
          <p:cNvPicPr>
            <a:picLocks noChangeAspect="1"/>
          </p:cNvPicPr>
          <p:nvPr/>
        </p:nvPicPr>
        <p:blipFill>
          <a:blip r:embed="rId1"/>
          <a:stretch>
            <a:fillRect/>
          </a:stretch>
        </p:blipFill>
        <p:spPr>
          <a:xfrm>
            <a:off x="2007017" y="3208589"/>
            <a:ext cx="6465470" cy="3115016"/>
          </a:xfrm>
          <a:prstGeom prst="rect">
            <a:avLst/>
          </a:prstGeom>
        </p:spPr>
      </p:pic>
      <p:sp>
        <p:nvSpPr>
          <p:cNvPr id="8" name="矩形 7"/>
          <p:cNvSpPr/>
          <p:nvPr/>
        </p:nvSpPr>
        <p:spPr>
          <a:xfrm>
            <a:off x="1878593" y="2648271"/>
            <a:ext cx="3005951" cy="400110"/>
          </a:xfrm>
          <a:prstGeom prst="rect">
            <a:avLst/>
          </a:prstGeom>
        </p:spPr>
        <p:txBody>
          <a:bodyPr wrap="non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该插件的使用方式如下：</a:t>
            </a:r>
            <a:endParaRPr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0152763" y="577424"/>
            <a:ext cx="1210588" cy="400110"/>
          </a:xfrm>
          <a:prstGeom prst="rect">
            <a:avLst/>
          </a:prstGeom>
        </p:spPr>
        <p:txBody>
          <a:bodyPr wrap="none">
            <a:spAutoFit/>
          </a:bodyPr>
          <a:lstStyle/>
          <a:p>
            <a:r>
              <a:rPr lang="zh-CN" altLang="en-US" sz="2000" b="1" dirty="0" smtClean="0">
                <a:solidFill>
                  <a:srgbClr val="FF0000"/>
                </a:solidFill>
                <a:latin typeface="STXinwei" panose="02010800040101010101" charset="-122"/>
                <a:ea typeface="STXinwei" panose="02010800040101010101" charset="-122"/>
                <a:cs typeface="STXinwei" panose="02010800040101010101" charset="-122"/>
              </a:rPr>
              <a:t>插件通信</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610356" y="1175759"/>
            <a:ext cx="2598822" cy="369332"/>
          </a:xfrm>
          <a:prstGeom prst="rect">
            <a:avLst/>
          </a:prstGeom>
        </p:spPr>
        <p:txBody>
          <a:bodyPr wrap="square">
            <a:spAutoFit/>
          </a:bodyPr>
          <a:lstStyle/>
          <a:p>
            <a:r>
              <a:rPr lang="zh-CN" altLang="en-US" dirty="0">
                <a:latin typeface="STXinwei" panose="02010800040101010101" charset="-122"/>
                <a:ea typeface="STXinwei" panose="02010800040101010101" charset="-122"/>
                <a:cs typeface="STXinwei" panose="02010800040101010101" charset="-122"/>
              </a:rPr>
              <a:t>该插件的对应</a:t>
            </a:r>
            <a:r>
              <a:rPr lang="zh-CN" altLang="en-US" dirty="0" smtClean="0">
                <a:latin typeface="STXinwei" panose="02010800040101010101" charset="-122"/>
                <a:ea typeface="STXinwei" panose="02010800040101010101" charset="-122"/>
                <a:cs typeface="STXinwei" panose="02010800040101010101" charset="-122"/>
              </a:rPr>
              <a:t>源码：</a:t>
            </a:r>
            <a:endParaRPr lang="zh-CN" altLang="en-US" dirty="0">
              <a:latin typeface="STXinwei" panose="02010800040101010101" charset="-122"/>
              <a:ea typeface="STXinwei" panose="02010800040101010101" charset="-122"/>
              <a:cs typeface="STXinwei" panose="02010800040101010101" charset="-122"/>
            </a:endParaRPr>
          </a:p>
        </p:txBody>
      </p:sp>
      <p:pic>
        <p:nvPicPr>
          <p:cNvPr id="3" name="图片 2"/>
          <p:cNvPicPr>
            <a:picLocks noChangeAspect="1"/>
          </p:cNvPicPr>
          <p:nvPr/>
        </p:nvPicPr>
        <p:blipFill>
          <a:blip r:embed="rId1"/>
          <a:stretch>
            <a:fillRect/>
          </a:stretch>
        </p:blipFill>
        <p:spPr>
          <a:xfrm>
            <a:off x="1642440" y="1650983"/>
            <a:ext cx="4628522" cy="4677243"/>
          </a:xfrm>
          <a:prstGeom prst="rect">
            <a:avLst/>
          </a:prstGeom>
        </p:spPr>
      </p:pic>
      <p:sp>
        <p:nvSpPr>
          <p:cNvPr id="4" name="矩形 3"/>
          <p:cNvSpPr/>
          <p:nvPr/>
        </p:nvSpPr>
        <p:spPr>
          <a:xfrm>
            <a:off x="6432884" y="2106941"/>
            <a:ext cx="5759116" cy="1200329"/>
          </a:xfrm>
          <a:prstGeom prst="rect">
            <a:avLst/>
          </a:prstGeom>
        </p:spPr>
        <p:txBody>
          <a:bodyPr wrap="square">
            <a:spAutoFit/>
          </a:bodyPr>
          <a:lstStyle/>
          <a:p>
            <a:r>
              <a:rPr lang="zh-CN" altLang="en-US" dirty="0">
                <a:solidFill>
                  <a:srgbClr val="2B2B2B"/>
                </a:solidFill>
                <a:latin typeface="STXinwei" panose="02010800040101010101" charset="-122"/>
                <a:ea typeface="STXinwei" panose="02010800040101010101" charset="-122"/>
                <a:cs typeface="STXinwei" panose="02010800040101010101" charset="-122"/>
              </a:rPr>
              <a:t>通过观察源码可知，该插件首先通过监听播放器的 </a:t>
            </a:r>
            <a:r>
              <a:rPr lang="en-US" altLang="zh-CN" dirty="0">
                <a:latin typeface="STXinwei" panose="02010800040101010101" charset="-122"/>
                <a:ea typeface="STXinwei" panose="02010800040101010101" charset="-122"/>
                <a:cs typeface="STXinwei" panose="02010800040101010101" charset="-122"/>
              </a:rPr>
              <a:t>play</a:t>
            </a:r>
            <a:r>
              <a:rPr lang="zh-CN" altLang="en-US" dirty="0">
                <a:solidFill>
                  <a:srgbClr val="2B2B2B"/>
                </a:solidFill>
                <a:latin typeface="STXinwei" panose="02010800040101010101" charset="-122"/>
                <a:ea typeface="STXinwei" panose="02010800040101010101" charset="-122"/>
                <a:cs typeface="STXinwei" panose="02010800040101010101" charset="-122"/>
              </a:rPr>
              <a:t> 事件来隐藏 </a:t>
            </a:r>
            <a:r>
              <a:rPr lang="en-US" altLang="zh-CN" dirty="0">
                <a:latin typeface="STXinwei" panose="02010800040101010101" charset="-122"/>
                <a:ea typeface="STXinwei" panose="02010800040101010101" charset="-122"/>
                <a:cs typeface="STXinwei" panose="02010800040101010101" charset="-122"/>
              </a:rPr>
              <a:t>poster</a:t>
            </a:r>
            <a:r>
              <a:rPr lang="zh-CN" altLang="en-US" dirty="0">
                <a:solidFill>
                  <a:srgbClr val="2B2B2B"/>
                </a:solidFill>
                <a:latin typeface="STXinwei" panose="02010800040101010101" charset="-122"/>
                <a:ea typeface="STXinwei" panose="02010800040101010101" charset="-122"/>
                <a:cs typeface="STXinwei" panose="02010800040101010101" charset="-122"/>
              </a:rPr>
              <a:t> 海报。此外还会监听播放器的 </a:t>
            </a:r>
            <a:r>
              <a:rPr lang="en-US" altLang="zh-CN" dirty="0" err="1">
                <a:latin typeface="STXinwei" panose="02010800040101010101" charset="-122"/>
                <a:ea typeface="STXinwei" panose="02010800040101010101" charset="-122"/>
                <a:cs typeface="STXinwei" panose="02010800040101010101" charset="-122"/>
              </a:rPr>
              <a:t>destory</a:t>
            </a:r>
            <a:r>
              <a:rPr lang="zh-CN" altLang="en-US" dirty="0">
                <a:solidFill>
                  <a:srgbClr val="2B2B2B"/>
                </a:solidFill>
                <a:latin typeface="STXinwei" panose="02010800040101010101" charset="-122"/>
                <a:ea typeface="STXinwei" panose="02010800040101010101" charset="-122"/>
                <a:cs typeface="STXinwei" panose="02010800040101010101" charset="-122"/>
              </a:rPr>
              <a:t> 事件来实现清理操作，比如移除 </a:t>
            </a:r>
            <a:r>
              <a:rPr lang="en-US" altLang="zh-CN" dirty="0">
                <a:latin typeface="STXinwei" panose="02010800040101010101" charset="-122"/>
                <a:ea typeface="STXinwei" panose="02010800040101010101" charset="-122"/>
                <a:cs typeface="STXinwei" panose="02010800040101010101" charset="-122"/>
              </a:rPr>
              <a:t>play</a:t>
            </a:r>
            <a:r>
              <a:rPr lang="zh-CN" altLang="en-US" dirty="0">
                <a:solidFill>
                  <a:srgbClr val="2B2B2B"/>
                </a:solidFill>
                <a:latin typeface="STXinwei" panose="02010800040101010101" charset="-122"/>
                <a:ea typeface="STXinwei" panose="02010800040101010101" charset="-122"/>
                <a:cs typeface="STXinwei" panose="02010800040101010101" charset="-122"/>
              </a:rPr>
              <a:t> 事件的监听器和 </a:t>
            </a:r>
            <a:r>
              <a:rPr lang="en-US" altLang="zh-CN" dirty="0">
                <a:latin typeface="STXinwei" panose="02010800040101010101" charset="-122"/>
                <a:ea typeface="STXinwei" panose="02010800040101010101" charset="-122"/>
                <a:cs typeface="STXinwei" panose="02010800040101010101" charset="-122"/>
              </a:rPr>
              <a:t>destroy</a:t>
            </a:r>
            <a:r>
              <a:rPr lang="zh-CN" altLang="en-US" dirty="0">
                <a:solidFill>
                  <a:srgbClr val="2B2B2B"/>
                </a:solidFill>
                <a:latin typeface="STXinwei" panose="02010800040101010101" charset="-122"/>
                <a:ea typeface="STXinwei" panose="02010800040101010101" charset="-122"/>
                <a:cs typeface="STXinwei" panose="02010800040101010101" charset="-122"/>
              </a:rPr>
              <a:t> 事件。</a:t>
            </a:r>
            <a:endParaRPr lang="zh-CN" altLang="en-US" dirty="0">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6432884" y="3790346"/>
            <a:ext cx="5502442" cy="1477328"/>
          </a:xfrm>
          <a:prstGeom prst="rect">
            <a:avLst/>
          </a:prstGeom>
        </p:spPr>
        <p:txBody>
          <a:bodyPr wrap="square">
            <a:spAutoFit/>
          </a:bodyPr>
          <a:lstStyle/>
          <a:p>
            <a:r>
              <a:rPr lang="zh-CN" altLang="en-US" dirty="0">
                <a:solidFill>
                  <a:srgbClr val="2B2B2B"/>
                </a:solidFill>
                <a:latin typeface="STXinwei" panose="02010800040101010101" charset="-122"/>
                <a:ea typeface="STXinwei" panose="02010800040101010101" charset="-122"/>
                <a:cs typeface="STXinwei" panose="02010800040101010101" charset="-122"/>
              </a:rPr>
              <a:t>要实现上述功能，在源码中是通过 </a:t>
            </a:r>
            <a:r>
              <a:rPr lang="en-US" altLang="zh-CN" dirty="0">
                <a:solidFill>
                  <a:srgbClr val="2B2B2B"/>
                </a:solidFill>
                <a:latin typeface="STXinwei" panose="02010800040101010101" charset="-122"/>
                <a:ea typeface="STXinwei" panose="02010800040101010101" charset="-122"/>
                <a:cs typeface="STXinwei" panose="02010800040101010101" charset="-122"/>
              </a:rPr>
              <a:t>player </a:t>
            </a:r>
            <a:r>
              <a:rPr lang="zh-CN" altLang="en-US" dirty="0">
                <a:solidFill>
                  <a:srgbClr val="2B2B2B"/>
                </a:solidFill>
                <a:latin typeface="STXinwei" panose="02010800040101010101" charset="-122"/>
                <a:ea typeface="STXinwei" panose="02010800040101010101" charset="-122"/>
                <a:cs typeface="STXinwei" panose="02010800040101010101" charset="-122"/>
              </a:rPr>
              <a:t>实例提供的 </a:t>
            </a:r>
            <a:r>
              <a:rPr lang="en-US" altLang="zh-CN" dirty="0">
                <a:latin typeface="STXinwei" panose="02010800040101010101" charset="-122"/>
                <a:ea typeface="STXinwei" panose="02010800040101010101" charset="-122"/>
                <a:cs typeface="STXinwei" panose="02010800040101010101" charset="-122"/>
              </a:rPr>
              <a:t>on</a:t>
            </a:r>
            <a:r>
              <a:rPr lang="zh-CN" altLang="en-US" dirty="0">
                <a:solidFill>
                  <a:srgbClr val="2B2B2B"/>
                </a:solidFill>
                <a:latin typeface="STXinwei" panose="02010800040101010101" charset="-122"/>
                <a:ea typeface="STXinwei" panose="02010800040101010101" charset="-122"/>
                <a:cs typeface="STXinwei" panose="02010800040101010101" charset="-122"/>
              </a:rPr>
              <a:t>、</a:t>
            </a:r>
            <a:r>
              <a:rPr lang="en-US" altLang="zh-CN" dirty="0">
                <a:latin typeface="STXinwei" panose="02010800040101010101" charset="-122"/>
                <a:ea typeface="STXinwei" panose="02010800040101010101" charset="-122"/>
                <a:cs typeface="STXinwei" panose="02010800040101010101" charset="-122"/>
              </a:rPr>
              <a:t>off</a:t>
            </a:r>
            <a:r>
              <a:rPr lang="zh-CN" altLang="en-US" dirty="0">
                <a:solidFill>
                  <a:srgbClr val="2B2B2B"/>
                </a:solidFill>
                <a:latin typeface="STXinwei" panose="02010800040101010101" charset="-122"/>
                <a:ea typeface="STXinwei" panose="02010800040101010101" charset="-122"/>
                <a:cs typeface="STXinwei" panose="02010800040101010101" charset="-122"/>
              </a:rPr>
              <a:t> 和 </a:t>
            </a:r>
            <a:r>
              <a:rPr lang="en-US" altLang="zh-CN" dirty="0">
                <a:latin typeface="STXinwei" panose="02010800040101010101" charset="-122"/>
                <a:ea typeface="STXinwei" panose="02010800040101010101" charset="-122"/>
                <a:cs typeface="STXinwei" panose="02010800040101010101" charset="-122"/>
              </a:rPr>
              <a:t>once</a:t>
            </a:r>
            <a:r>
              <a:rPr lang="zh-CN" altLang="en-US" dirty="0">
                <a:solidFill>
                  <a:srgbClr val="2B2B2B"/>
                </a:solidFill>
                <a:latin typeface="STXinwei" panose="02010800040101010101" charset="-122"/>
                <a:ea typeface="STXinwei" panose="02010800040101010101" charset="-122"/>
                <a:cs typeface="STXinwei" panose="02010800040101010101" charset="-122"/>
              </a:rPr>
              <a:t> 三个方法来</a:t>
            </a:r>
            <a:r>
              <a:rPr lang="zh-CN" altLang="en-US" dirty="0" smtClean="0">
                <a:solidFill>
                  <a:srgbClr val="2B2B2B"/>
                </a:solidFill>
                <a:latin typeface="STXinwei" panose="02010800040101010101" charset="-122"/>
                <a:ea typeface="STXinwei" panose="02010800040101010101" charset="-122"/>
                <a:cs typeface="STXinwei" panose="02010800040101010101" charset="-122"/>
              </a:rPr>
              <a:t>实现</a:t>
            </a:r>
            <a:r>
              <a:rPr lang="en-US" altLang="zh-CN" dirty="0" smtClean="0">
                <a:solidFill>
                  <a:srgbClr val="2B2B2B"/>
                </a:solidFill>
                <a:latin typeface="STXinwei" panose="02010800040101010101" charset="-122"/>
                <a:ea typeface="STXinwei" panose="02010800040101010101" charset="-122"/>
                <a:cs typeface="STXinwei" panose="02010800040101010101" charset="-122"/>
              </a:rPr>
              <a:t>,</a:t>
            </a:r>
            <a:r>
              <a:rPr lang="zh-CN" altLang="en-US" dirty="0" smtClean="0">
                <a:solidFill>
                  <a:srgbClr val="2B2B2B"/>
                </a:solidFill>
                <a:latin typeface="STXinwei" panose="02010800040101010101" charset="-122"/>
                <a:ea typeface="STXinwei" panose="02010800040101010101" charset="-122"/>
                <a:cs typeface="STXinwei" panose="02010800040101010101" charset="-122"/>
              </a:rPr>
              <a:t> </a:t>
            </a:r>
            <a:r>
              <a:rPr lang="zh-CN" altLang="en-US" dirty="0" smtClean="0">
                <a:latin typeface="STXinwei" panose="02010800040101010101" charset="-122"/>
                <a:ea typeface="STXinwei" panose="02010800040101010101" charset="-122"/>
                <a:cs typeface="STXinwei" panose="02010800040101010101" charset="-122"/>
              </a:rPr>
              <a:t>那么</a:t>
            </a:r>
            <a:r>
              <a:rPr lang="zh-CN" altLang="en-US" dirty="0">
                <a:latin typeface="STXinwei" panose="02010800040101010101" charset="-122"/>
                <a:ea typeface="STXinwei" panose="02010800040101010101" charset="-122"/>
                <a:cs typeface="STXinwei" panose="02010800040101010101" charset="-122"/>
              </a:rPr>
              <a:t>上述的三个方法来自哪里呢</a:t>
            </a:r>
            <a:r>
              <a:rPr lang="zh-CN" altLang="en-US" dirty="0" smtClean="0">
                <a:latin typeface="STXinwei" panose="02010800040101010101" charset="-122"/>
                <a:ea typeface="STXinwei" panose="02010800040101010101" charset="-122"/>
                <a:cs typeface="STXinwei" panose="02010800040101010101" charset="-122"/>
              </a:rPr>
              <a:t>？</a:t>
            </a:r>
            <a:r>
              <a:rPr lang="zh-CN" altLang="en-US" dirty="0">
                <a:latin typeface="STXinwei" panose="02010800040101010101" charset="-122"/>
                <a:ea typeface="STXinwei" panose="02010800040101010101" charset="-122"/>
                <a:cs typeface="STXinwei" panose="02010800040101010101" charset="-122"/>
              </a:rPr>
              <a:t>我们发现上述方法是 </a:t>
            </a:r>
            <a:r>
              <a:rPr lang="en-US" altLang="zh-CN" dirty="0">
                <a:latin typeface="STXinwei" panose="02010800040101010101" charset="-122"/>
                <a:ea typeface="STXinwei" panose="02010800040101010101" charset="-122"/>
                <a:cs typeface="STXinwei" panose="02010800040101010101" charset="-122"/>
              </a:rPr>
              <a:t>Player </a:t>
            </a:r>
            <a:r>
              <a:rPr lang="zh-CN" altLang="en-US" dirty="0">
                <a:latin typeface="STXinwei" panose="02010800040101010101" charset="-122"/>
                <a:ea typeface="STXinwei" panose="02010800040101010101" charset="-122"/>
                <a:cs typeface="STXinwei" panose="02010800040101010101" charset="-122"/>
              </a:rPr>
              <a:t>类通过继承 </a:t>
            </a:r>
            <a:r>
              <a:rPr lang="en-US" altLang="zh-CN" dirty="0">
                <a:latin typeface="STXinwei" panose="02010800040101010101" charset="-122"/>
                <a:ea typeface="STXinwei" panose="02010800040101010101" charset="-122"/>
                <a:cs typeface="STXinwei" panose="02010800040101010101" charset="-122"/>
              </a:rPr>
              <a:t>Proxy </a:t>
            </a:r>
            <a:r>
              <a:rPr lang="zh-CN" altLang="en-US" dirty="0">
                <a:latin typeface="STXinwei" panose="02010800040101010101" charset="-122"/>
                <a:ea typeface="STXinwei" panose="02010800040101010101" charset="-122"/>
                <a:cs typeface="STXinwei" panose="02010800040101010101" charset="-122"/>
              </a:rPr>
              <a:t>类，在 </a:t>
            </a:r>
            <a:r>
              <a:rPr lang="en-US" altLang="zh-CN" dirty="0">
                <a:latin typeface="STXinwei" panose="02010800040101010101" charset="-122"/>
                <a:ea typeface="STXinwei" panose="02010800040101010101" charset="-122"/>
                <a:cs typeface="STXinwei" panose="02010800040101010101" charset="-122"/>
              </a:rPr>
              <a:t>Proxy </a:t>
            </a:r>
            <a:r>
              <a:rPr lang="zh-CN" altLang="en-US" dirty="0">
                <a:latin typeface="STXinwei" panose="02010800040101010101" charset="-122"/>
                <a:ea typeface="STXinwei" panose="02010800040101010101" charset="-122"/>
                <a:cs typeface="STXinwei" panose="02010800040101010101" charset="-122"/>
              </a:rPr>
              <a:t>类中又通过构造继承的方式继承于来自 </a:t>
            </a:r>
            <a:r>
              <a:rPr lang="en-US" altLang="zh-CN" dirty="0" smtClean="0">
                <a:latin typeface="STXinwei" panose="02010800040101010101" charset="-122"/>
                <a:ea typeface="STXinwei" panose="02010800040101010101" charset="-122"/>
                <a:cs typeface="STXinwei" panose="02010800040101010101" charset="-122"/>
              </a:rPr>
              <a:t>events</a:t>
            </a:r>
            <a:r>
              <a:rPr lang="zh-CN" altLang="en-US" dirty="0" smtClean="0">
                <a:latin typeface="STXinwei" panose="02010800040101010101" charset="-122"/>
                <a:ea typeface="STXinwei" panose="02010800040101010101" charset="-122"/>
                <a:cs typeface="STXinwei" panose="02010800040101010101" charset="-122"/>
              </a:rPr>
              <a:t>的 </a:t>
            </a:r>
            <a:r>
              <a:rPr lang="en-US" altLang="zh-CN" dirty="0" err="1">
                <a:latin typeface="STXinwei" panose="02010800040101010101" charset="-122"/>
                <a:ea typeface="STXinwei" panose="02010800040101010101" charset="-122"/>
                <a:cs typeface="STXinwei" panose="02010800040101010101" charset="-122"/>
              </a:rPr>
              <a:t>EventEmitter</a:t>
            </a:r>
            <a:r>
              <a:rPr lang="en-US" altLang="zh-CN" dirty="0">
                <a:latin typeface="STXinwei" panose="02010800040101010101" charset="-122"/>
                <a:ea typeface="STXinwei" panose="02010800040101010101" charset="-122"/>
                <a:cs typeface="STXinwei" panose="02010800040101010101" charset="-122"/>
              </a:rPr>
              <a:t> </a:t>
            </a:r>
            <a:r>
              <a:rPr lang="zh-CN" altLang="en-US" dirty="0">
                <a:latin typeface="STXinwei" panose="02010800040101010101" charset="-122"/>
                <a:ea typeface="STXinwei" panose="02010800040101010101" charset="-122"/>
                <a:cs typeface="STXinwei" panose="02010800040101010101" charset="-122"/>
              </a:rPr>
              <a:t>类来实现的。</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0152763" y="577424"/>
            <a:ext cx="1210588" cy="400110"/>
          </a:xfrm>
          <a:prstGeom prst="rect">
            <a:avLst/>
          </a:prstGeom>
        </p:spPr>
        <p:txBody>
          <a:bodyPr wrap="none">
            <a:spAutoFit/>
          </a:bodyPr>
          <a:lstStyle/>
          <a:p>
            <a:r>
              <a:rPr lang="zh-CN" altLang="en-US" sz="2000" b="1" dirty="0" smtClean="0">
                <a:solidFill>
                  <a:srgbClr val="FF0000"/>
                </a:solidFill>
                <a:latin typeface="STXinwei" panose="02010800040101010101" charset="-122"/>
                <a:ea typeface="STXinwei" panose="02010800040101010101" charset="-122"/>
                <a:cs typeface="STXinwei" panose="02010800040101010101" charset="-122"/>
              </a:rPr>
              <a:t>插件通信</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041375" y="1186206"/>
            <a:ext cx="10160025" cy="400110"/>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在 </a:t>
            </a:r>
            <a:r>
              <a:rPr lang="en-US" altLang="zh-CN" sz="2000" dirty="0">
                <a:latin typeface="STXinwei" panose="02010800040101010101" charset="-122"/>
                <a:ea typeface="STXinwei" panose="02010800040101010101" charset="-122"/>
                <a:cs typeface="STXinwei" panose="02010800040101010101" charset="-122"/>
              </a:rPr>
              <a:t>poster</a:t>
            </a:r>
            <a:r>
              <a:rPr lang="zh-CN" altLang="en-US" sz="2000" dirty="0">
                <a:latin typeface="STXinwei" panose="02010800040101010101" charset="-122"/>
                <a:ea typeface="STXinwei" panose="02010800040101010101" charset="-122"/>
                <a:cs typeface="STXinwei" panose="02010800040101010101" charset="-122"/>
              </a:rPr>
              <a:t> 插件中的监听了播放器的 </a:t>
            </a:r>
            <a:r>
              <a:rPr lang="en-US" altLang="zh-CN" sz="2000" dirty="0">
                <a:latin typeface="STXinwei" panose="02010800040101010101" charset="-122"/>
                <a:ea typeface="STXinwei" panose="02010800040101010101" charset="-122"/>
                <a:cs typeface="STXinwei" panose="02010800040101010101" charset="-122"/>
              </a:rPr>
              <a:t>play</a:t>
            </a:r>
            <a:r>
              <a:rPr lang="zh-CN" altLang="en-US" sz="2000" dirty="0">
                <a:latin typeface="STXinwei" panose="02010800040101010101" charset="-122"/>
                <a:ea typeface="STXinwei" panose="02010800040101010101" charset="-122"/>
                <a:cs typeface="STXinwei" panose="02010800040101010101" charset="-122"/>
              </a:rPr>
              <a:t> 和 </a:t>
            </a:r>
            <a:r>
              <a:rPr lang="en-US" altLang="zh-CN" sz="2000" dirty="0">
                <a:latin typeface="STXinwei" panose="02010800040101010101" charset="-122"/>
                <a:ea typeface="STXinwei" panose="02010800040101010101" charset="-122"/>
                <a:cs typeface="STXinwei" panose="02010800040101010101" charset="-122"/>
              </a:rPr>
              <a:t>destroy</a:t>
            </a:r>
            <a:r>
              <a:rPr lang="zh-CN" altLang="en-US" sz="2000" dirty="0">
                <a:latin typeface="STXinwei" panose="02010800040101010101" charset="-122"/>
                <a:ea typeface="STXinwei" panose="02010800040101010101" charset="-122"/>
                <a:cs typeface="STXinwei" panose="02010800040101010101" charset="-122"/>
              </a:rPr>
              <a:t> 事件，那这些事件是什么时候会触发呢？</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4" name="图片 3"/>
          <p:cNvPicPr>
            <a:picLocks noChangeAspect="1"/>
          </p:cNvPicPr>
          <p:nvPr/>
        </p:nvPicPr>
        <p:blipFill>
          <a:blip r:embed="rId1"/>
          <a:stretch>
            <a:fillRect/>
          </a:stretch>
        </p:blipFill>
        <p:spPr>
          <a:xfrm>
            <a:off x="3523028" y="1671877"/>
            <a:ext cx="4555393" cy="46498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9370" y="485092"/>
            <a:ext cx="1826141" cy="584775"/>
          </a:xfrm>
          <a:prstGeom prst="rect">
            <a:avLst/>
          </a:prstGeom>
        </p:spPr>
        <p:txBody>
          <a:bodyPr wrap="none">
            <a:sp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架构分析</a:t>
            </a:r>
            <a:endParaRPr lang="zh-CN" altLang="en-US" sz="3200"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0152763" y="577424"/>
            <a:ext cx="1210588" cy="400110"/>
          </a:xfrm>
          <a:prstGeom prst="rect">
            <a:avLst/>
          </a:prstGeom>
        </p:spPr>
        <p:txBody>
          <a:bodyPr wrap="none">
            <a:spAutoFit/>
          </a:bodyPr>
          <a:lstStyle/>
          <a:p>
            <a:r>
              <a:rPr lang="zh-CN" altLang="en-US" sz="2000" b="1" dirty="0" smtClean="0">
                <a:solidFill>
                  <a:srgbClr val="FF0000"/>
                </a:solidFill>
                <a:latin typeface="STXinwei" panose="02010800040101010101" charset="-122"/>
                <a:ea typeface="STXinwei" panose="02010800040101010101" charset="-122"/>
                <a:cs typeface="STXinwei" panose="02010800040101010101" charset="-122"/>
              </a:rPr>
              <a:t>插件通信</a:t>
            </a:r>
            <a:endParaRPr lang="zh-CN" altLang="en-US" sz="2000" b="1" dirty="0">
              <a:solidFill>
                <a:srgbClr val="FF0000"/>
              </a:solidFill>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041374" y="2027486"/>
            <a:ext cx="10057693" cy="707886"/>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可以看到</a:t>
            </a:r>
            <a:r>
              <a:rPr lang="en-US" altLang="zh-CN" sz="2000" dirty="0">
                <a:solidFill>
                  <a:srgbClr val="2B2B2B"/>
                </a:solidFill>
                <a:latin typeface="STXinwei" panose="02010800040101010101" charset="-122"/>
                <a:ea typeface="STXinwei" panose="02010800040101010101" charset="-122"/>
                <a:cs typeface="STXinwei" panose="02010800040101010101" charset="-122"/>
              </a:rPr>
              <a:t>,</a:t>
            </a:r>
            <a:r>
              <a:rPr lang="zh-CN" altLang="en-US" sz="2000" dirty="0">
                <a:solidFill>
                  <a:srgbClr val="2B2B2B"/>
                </a:solidFill>
                <a:latin typeface="STXinwei" panose="02010800040101010101" charset="-122"/>
                <a:ea typeface="STXinwei" panose="02010800040101010101" charset="-122"/>
                <a:cs typeface="STXinwei" panose="02010800040101010101" charset="-122"/>
              </a:rPr>
              <a:t> 初始化的时候，会通过调用 </a:t>
            </a:r>
            <a:r>
              <a:rPr lang="en-US" altLang="zh-CN" sz="2000" dirty="0">
                <a:solidFill>
                  <a:srgbClr val="2B2B2B"/>
                </a:solidFill>
                <a:latin typeface="STXinwei" panose="02010800040101010101" charset="-122"/>
                <a:ea typeface="STXinwei" panose="02010800040101010101" charset="-122"/>
                <a:cs typeface="STXinwei" panose="02010800040101010101" charset="-122"/>
              </a:rPr>
              <a:t>Video </a:t>
            </a:r>
            <a:r>
              <a:rPr lang="zh-CN" altLang="en-US" sz="2000" dirty="0">
                <a:solidFill>
                  <a:srgbClr val="2B2B2B"/>
                </a:solidFill>
                <a:latin typeface="STXinwei" panose="02010800040101010101" charset="-122"/>
                <a:ea typeface="STXinwei" panose="02010800040101010101" charset="-122"/>
                <a:cs typeface="STXinwei" panose="02010800040101010101" charset="-122"/>
              </a:rPr>
              <a:t>元素的 </a:t>
            </a:r>
            <a:r>
              <a:rPr lang="en-US" altLang="zh-CN" sz="2000" dirty="0" err="1">
                <a:solidFill>
                  <a:srgbClr val="2B2B2B"/>
                </a:solidFill>
                <a:latin typeface="STXinwei" panose="02010800040101010101" charset="-122"/>
                <a:ea typeface="STXinwei" panose="02010800040101010101" charset="-122"/>
                <a:cs typeface="STXinwei" panose="02010800040101010101" charset="-122"/>
              </a:rPr>
              <a:t>addEventListener</a:t>
            </a:r>
            <a:r>
              <a:rPr lang="en-US" altLang="zh-CN" sz="2000" dirty="0">
                <a:solidFill>
                  <a:srgbClr val="2B2B2B"/>
                </a:solidFill>
                <a:latin typeface="STXinwei" panose="02010800040101010101" charset="-122"/>
                <a:ea typeface="STXinwei" panose="02010800040101010101" charset="-122"/>
                <a:cs typeface="STXinwei" panose="02010800040101010101" charset="-122"/>
              </a:rPr>
              <a:t> </a:t>
            </a:r>
            <a:r>
              <a:rPr lang="zh-CN" altLang="en-US" sz="2000" dirty="0">
                <a:solidFill>
                  <a:srgbClr val="2B2B2B"/>
                </a:solidFill>
                <a:latin typeface="STXinwei" panose="02010800040101010101" charset="-122"/>
                <a:ea typeface="STXinwei" panose="02010800040101010101" charset="-122"/>
                <a:cs typeface="STXinwei" panose="02010800040101010101" charset="-122"/>
              </a:rPr>
              <a:t>方法来监听各种原生事件，在对应的事件处理函数中，会调用 </a:t>
            </a:r>
            <a:r>
              <a:rPr lang="en-US" altLang="zh-CN" sz="2000" dirty="0">
                <a:solidFill>
                  <a:srgbClr val="2B2B2B"/>
                </a:solidFill>
                <a:latin typeface="STXinwei" panose="02010800040101010101" charset="-122"/>
                <a:ea typeface="STXinwei" panose="02010800040101010101" charset="-122"/>
                <a:cs typeface="STXinwei" panose="02010800040101010101" charset="-122"/>
              </a:rPr>
              <a:t>emit </a:t>
            </a:r>
            <a:r>
              <a:rPr lang="zh-CN" altLang="en-US" sz="2000" dirty="0">
                <a:solidFill>
                  <a:srgbClr val="2B2B2B"/>
                </a:solidFill>
                <a:latin typeface="STXinwei" panose="02010800040101010101" charset="-122"/>
                <a:ea typeface="STXinwei" panose="02010800040101010101" charset="-122"/>
                <a:cs typeface="STXinwei" panose="02010800040101010101" charset="-122"/>
              </a:rPr>
              <a:t>方法进行事件派发。</a:t>
            </a:r>
            <a:endParaRPr lang="zh-CN" altLang="en-US" sz="2000" dirty="0">
              <a:solidFill>
                <a:srgbClr val="2B2B2B"/>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041374" y="3209062"/>
            <a:ext cx="9888563" cy="1323439"/>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销毁时</a:t>
            </a:r>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，在</a:t>
            </a:r>
            <a:r>
              <a:rPr lang="zh-CN" altLang="en-US" sz="2000" dirty="0">
                <a:solidFill>
                  <a:srgbClr val="2B2B2B"/>
                </a:solidFill>
                <a:latin typeface="STXinwei" panose="02010800040101010101" charset="-122"/>
                <a:ea typeface="STXinwei" panose="02010800040101010101" charset="-122"/>
                <a:cs typeface="STXinwei" panose="02010800040101010101" charset="-122"/>
              </a:rPr>
              <a:t>该方法内部，会继续调用 </a:t>
            </a:r>
            <a:r>
              <a:rPr lang="en-US" altLang="zh-CN" sz="2000" dirty="0">
                <a:latin typeface="STXinwei" panose="02010800040101010101" charset="-122"/>
                <a:ea typeface="STXinwei" panose="02010800040101010101" charset="-122"/>
                <a:cs typeface="STXinwei" panose="02010800040101010101" charset="-122"/>
              </a:rPr>
              <a:t>emit</a:t>
            </a:r>
            <a:r>
              <a:rPr lang="zh-CN" altLang="en-US" sz="2000" dirty="0">
                <a:solidFill>
                  <a:srgbClr val="2B2B2B"/>
                </a:solidFill>
                <a:latin typeface="STXinwei" panose="02010800040101010101" charset="-122"/>
                <a:ea typeface="STXinwei" panose="02010800040101010101" charset="-122"/>
                <a:cs typeface="STXinwei" panose="02010800040101010101" charset="-122"/>
              </a:rPr>
              <a:t> 方法来发射 </a:t>
            </a:r>
            <a:r>
              <a:rPr lang="en-US" altLang="zh-CN" sz="2000" dirty="0">
                <a:latin typeface="STXinwei" panose="02010800040101010101" charset="-122"/>
                <a:ea typeface="STXinwei" panose="02010800040101010101" charset="-122"/>
                <a:cs typeface="STXinwei" panose="02010800040101010101" charset="-122"/>
              </a:rPr>
              <a:t>destroy</a:t>
            </a:r>
            <a:r>
              <a:rPr lang="zh-CN" altLang="en-US" sz="2000" dirty="0">
                <a:solidFill>
                  <a:srgbClr val="2B2B2B"/>
                </a:solidFill>
                <a:latin typeface="STXinwei" panose="02010800040101010101" charset="-122"/>
                <a:ea typeface="STXinwei" panose="02010800040101010101" charset="-122"/>
                <a:cs typeface="STXinwei" panose="02010800040101010101" charset="-122"/>
              </a:rPr>
              <a:t> 事件。之后，若其它插件有监听 </a:t>
            </a:r>
            <a:r>
              <a:rPr lang="en-US" altLang="zh-CN" sz="2000" dirty="0">
                <a:latin typeface="STXinwei" panose="02010800040101010101" charset="-122"/>
                <a:ea typeface="STXinwei" panose="02010800040101010101" charset="-122"/>
                <a:cs typeface="STXinwei" panose="02010800040101010101" charset="-122"/>
              </a:rPr>
              <a:t>destroy</a:t>
            </a:r>
            <a:r>
              <a:rPr lang="zh-CN" altLang="en-US" sz="2000" dirty="0">
                <a:solidFill>
                  <a:srgbClr val="2B2B2B"/>
                </a:solidFill>
                <a:latin typeface="STXinwei" panose="02010800040101010101" charset="-122"/>
                <a:ea typeface="STXinwei" panose="02010800040101010101" charset="-122"/>
                <a:cs typeface="STXinwei" panose="02010800040101010101" charset="-122"/>
              </a:rPr>
              <a:t> 事件，那么将会触发对应的事件处理函数，执行相应的清理工作。而对于插件之间的通信，同样也可以借助 </a:t>
            </a:r>
            <a:r>
              <a:rPr lang="en-US" altLang="zh-CN" sz="2000" dirty="0">
                <a:latin typeface="STXinwei" panose="02010800040101010101" charset="-122"/>
                <a:ea typeface="STXinwei" panose="02010800040101010101" charset="-122"/>
                <a:cs typeface="STXinwei" panose="02010800040101010101" charset="-122"/>
              </a:rPr>
              <a:t>player</a:t>
            </a:r>
            <a:r>
              <a:rPr lang="zh-CN" altLang="en-US" sz="2000" dirty="0">
                <a:solidFill>
                  <a:srgbClr val="2B2B2B"/>
                </a:solidFill>
                <a:latin typeface="STXinwei" panose="02010800040101010101" charset="-122"/>
                <a:ea typeface="STXinwei" panose="02010800040101010101" charset="-122"/>
                <a:cs typeface="STXinwei" panose="02010800040101010101" charset="-122"/>
              </a:rPr>
              <a:t> 播放器对象上事件相关的 </a:t>
            </a:r>
            <a:r>
              <a:rPr lang="en-US" altLang="zh-CN" sz="2000" dirty="0">
                <a:solidFill>
                  <a:srgbClr val="2B2B2B"/>
                </a:solidFill>
                <a:latin typeface="STXinwei" panose="02010800040101010101" charset="-122"/>
                <a:ea typeface="STXinwei" panose="02010800040101010101" charset="-122"/>
                <a:cs typeface="STXinwei" panose="02010800040101010101" charset="-122"/>
              </a:rPr>
              <a:t>API </a:t>
            </a:r>
            <a:r>
              <a:rPr lang="zh-CN" altLang="en-US" sz="2000" dirty="0">
                <a:solidFill>
                  <a:srgbClr val="2B2B2B"/>
                </a:solidFill>
                <a:latin typeface="STXinwei" panose="02010800040101010101" charset="-122"/>
                <a:ea typeface="STXinwei" panose="02010800040101010101" charset="-122"/>
                <a:cs typeface="STXinwei" panose="02010800040101010101" charset="-122"/>
              </a:rPr>
              <a:t>来实现，这里就不再展开。</a:t>
            </a:r>
            <a:endParaRPr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9875" y="2536825"/>
            <a:ext cx="5676900" cy="1325563"/>
          </a:xfrm>
        </p:spPr>
        <p:txBody>
          <a:bodyPr>
            <a:normAutofit/>
          </a:bodyPr>
          <a:lstStyle/>
          <a:p>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示例代码</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2000" dirty="0" err="1" smtClean="0">
                <a:latin typeface="STXinwei" panose="02010800040101010101" charset="-122"/>
                <a:ea typeface="STXinwei" panose="02010800040101010101" charset="-122"/>
                <a:cs typeface="STXinwei" panose="02010800040101010101" charset="-122"/>
              </a:rPr>
              <a:t>index.html</a:t>
            </a:r>
            <a:endParaRPr kumimoji="1"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0430" y="3370063"/>
            <a:ext cx="1005403" cy="584775"/>
          </a:xfrm>
          <a:prstGeom prst="rect">
            <a:avLst/>
          </a:prstGeom>
        </p:spPr>
        <p:txBody>
          <a:bodyPr wrap="none">
            <a:spAutoFit/>
          </a:bodyPr>
          <a:lstStyle/>
          <a:p>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谢谢</a:t>
            </a:r>
            <a:endParaRPr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2050" name="Picture 2" descr="https://timgsa.baidu.com/timg?image&amp;quality=80&amp;size=b9999_10000&amp;sec=1598865388177&amp;di=e45abeb3559b7bb0926544c87dac1a10&amp;imgtype=0&amp;src=http%3A%2F%2F5b0988e595225.cdn.sohucs.com%2Fq_70%2Cc_zoom%2Cw_640%2Fimages%2F20180219%2Fda6f0ab1ae5b4acb9840883d85acb629.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7817" y="2336571"/>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8298" y="634969"/>
            <a:ext cx="3057247" cy="523220"/>
          </a:xfrm>
          <a:prstGeom prst="rect">
            <a:avLst/>
          </a:prstGeom>
        </p:spPr>
        <p:txBody>
          <a:bodyPr wrap="none">
            <a:spAutoFit/>
          </a:bodyPr>
          <a:lstStyle/>
          <a:p>
            <a:r>
              <a:rPr lang="zh-CN" altLang="en-US" sz="2800" dirty="0">
                <a:solidFill>
                  <a:srgbClr val="FF0000"/>
                </a:solidFill>
                <a:latin typeface="STXinwei" panose="02010800040101010101" charset="-122"/>
                <a:ea typeface="STXinwei" panose="02010800040101010101" charset="-122"/>
                <a:cs typeface="STXinwei" panose="02010800040101010101" charset="-122"/>
              </a:rPr>
              <a:t>什么</a:t>
            </a:r>
            <a:r>
              <a:rPr lang="zh-CN" altLang="en-US" sz="2800" dirty="0" smtClean="0">
                <a:solidFill>
                  <a:srgbClr val="FF0000"/>
                </a:solidFill>
                <a:latin typeface="STXinwei" panose="02010800040101010101" charset="-122"/>
                <a:ea typeface="STXinwei" panose="02010800040101010101" charset="-122"/>
                <a:cs typeface="STXinwei" panose="02010800040101010101" charset="-122"/>
              </a:rPr>
              <a:t>是微内核架构</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2" name="矩形 1"/>
          <p:cNvSpPr/>
          <p:nvPr/>
        </p:nvSpPr>
        <p:spPr>
          <a:xfrm>
            <a:off x="1760795" y="2280315"/>
            <a:ext cx="8611931" cy="2554545"/>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微内核架构（</a:t>
            </a:r>
            <a:r>
              <a:rPr lang="en-US" altLang="zh-CN" sz="2000" dirty="0">
                <a:solidFill>
                  <a:srgbClr val="2B2B2B"/>
                </a:solidFill>
                <a:latin typeface="STXinwei" panose="02010800040101010101" charset="-122"/>
                <a:ea typeface="STXinwei" panose="02010800040101010101" charset="-122"/>
                <a:cs typeface="STXinwei" panose="02010800040101010101" charset="-122"/>
              </a:rPr>
              <a:t>Microkernel Architecture</a:t>
            </a:r>
            <a:r>
              <a:rPr lang="zh-CN" altLang="en-US" sz="2000" dirty="0">
                <a:solidFill>
                  <a:srgbClr val="2B2B2B"/>
                </a:solidFill>
                <a:latin typeface="STXinwei" panose="02010800040101010101" charset="-122"/>
                <a:ea typeface="STXinwei" panose="02010800040101010101" charset="-122"/>
                <a:cs typeface="STXinwei" panose="02010800040101010101" charset="-122"/>
              </a:rPr>
              <a:t>），有时也被称为插件化架构（</a:t>
            </a:r>
            <a:r>
              <a:rPr lang="en-US" altLang="zh-CN" sz="2000" dirty="0">
                <a:solidFill>
                  <a:srgbClr val="2B2B2B"/>
                </a:solidFill>
                <a:latin typeface="STXinwei" panose="02010800040101010101" charset="-122"/>
                <a:ea typeface="STXinwei" panose="02010800040101010101" charset="-122"/>
                <a:cs typeface="STXinwei" panose="02010800040101010101" charset="-122"/>
              </a:rPr>
              <a:t>Plug-in Architecture</a:t>
            </a:r>
            <a:r>
              <a:rPr lang="zh-CN" altLang="en-US" sz="2000" dirty="0">
                <a:solidFill>
                  <a:srgbClr val="2B2B2B"/>
                </a:solidFill>
                <a:latin typeface="STXinwei" panose="02010800040101010101" charset="-122"/>
                <a:ea typeface="STXinwei" panose="02010800040101010101" charset="-122"/>
                <a:cs typeface="STXinwei" panose="02010800040101010101" charset="-122"/>
              </a:rPr>
              <a:t>），是一种面向功能进行拆分的可扩展性架构，通常用于实现基于产品的应用。微内核架构模式允许你将其他应用程序功能作为插件添加到核心应用程序，从而提供可扩展性以及功能分离和隔离</a:t>
            </a:r>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a:t>
            </a:r>
            <a:endParaRPr lang="en-US" altLang="zh-CN" sz="2000" dirty="0" smtClean="0">
              <a:solidFill>
                <a:srgbClr val="2B2B2B"/>
              </a:solidFill>
              <a:latin typeface="STXinwei" panose="02010800040101010101" charset="-122"/>
              <a:ea typeface="STXinwei" panose="02010800040101010101" charset="-122"/>
              <a:cs typeface="STXinwei" panose="02010800040101010101" charset="-122"/>
            </a:endParaRPr>
          </a:p>
          <a:p>
            <a:endParaRPr lang="zh-CN" altLang="en-US" sz="2000" dirty="0">
              <a:solidFill>
                <a:srgbClr val="2B2B2B"/>
              </a:solidFill>
              <a:latin typeface="STXinwei" panose="02010800040101010101" charset="-122"/>
              <a:ea typeface="STXinwei" panose="02010800040101010101" charset="-122"/>
              <a:cs typeface="STXinwei" panose="02010800040101010101" charset="-122"/>
            </a:endParaRPr>
          </a:p>
          <a:p>
            <a:r>
              <a:rPr lang="zh-CN" altLang="en-US" sz="2000" dirty="0">
                <a:solidFill>
                  <a:srgbClr val="2B2B2B"/>
                </a:solidFill>
                <a:latin typeface="STXinwei" panose="02010800040101010101" charset="-122"/>
                <a:ea typeface="STXinwei" panose="02010800040101010101" charset="-122"/>
                <a:cs typeface="STXinwei" panose="02010800040101010101" charset="-122"/>
              </a:rPr>
              <a:t>微内核架构模式包括两种类型的架构组件：核心系统（</a:t>
            </a:r>
            <a:r>
              <a:rPr lang="en-US" altLang="zh-CN" sz="2000" dirty="0">
                <a:solidFill>
                  <a:srgbClr val="2B2B2B"/>
                </a:solidFill>
                <a:latin typeface="STXinwei" panose="02010800040101010101" charset="-122"/>
                <a:ea typeface="STXinwei" panose="02010800040101010101" charset="-122"/>
                <a:cs typeface="STXinwei" panose="02010800040101010101" charset="-122"/>
              </a:rPr>
              <a:t>Core System</a:t>
            </a:r>
            <a:r>
              <a:rPr lang="zh-CN" altLang="en-US" sz="2000" dirty="0">
                <a:solidFill>
                  <a:srgbClr val="2B2B2B"/>
                </a:solidFill>
                <a:latin typeface="STXinwei" panose="02010800040101010101" charset="-122"/>
                <a:ea typeface="STXinwei" panose="02010800040101010101" charset="-122"/>
                <a:cs typeface="STXinwei" panose="02010800040101010101" charset="-122"/>
              </a:rPr>
              <a:t>）和插件模块（</a:t>
            </a:r>
            <a:r>
              <a:rPr lang="en-US" altLang="zh-CN" sz="2000" dirty="0">
                <a:solidFill>
                  <a:srgbClr val="2B2B2B"/>
                </a:solidFill>
                <a:latin typeface="STXinwei" panose="02010800040101010101" charset="-122"/>
                <a:ea typeface="STXinwei" panose="02010800040101010101" charset="-122"/>
                <a:cs typeface="STXinwei" panose="02010800040101010101" charset="-122"/>
              </a:rPr>
              <a:t>Plug-in modules</a:t>
            </a:r>
            <a:r>
              <a:rPr lang="zh-CN" altLang="en-US" sz="2000" dirty="0">
                <a:solidFill>
                  <a:srgbClr val="2B2B2B"/>
                </a:solidFill>
                <a:latin typeface="STXinwei" panose="02010800040101010101" charset="-122"/>
                <a:ea typeface="STXinwei" panose="02010800040101010101" charset="-122"/>
                <a:cs typeface="STXinwei" panose="02010800040101010101" charset="-122"/>
              </a:rPr>
              <a:t>）。</a:t>
            </a:r>
            <a:r>
              <a:rPr lang="zh-CN" altLang="en-US" sz="2000" b="1" dirty="0">
                <a:solidFill>
                  <a:srgbClr val="3594F7"/>
                </a:solidFill>
                <a:latin typeface="STXinwei" panose="02010800040101010101" charset="-122"/>
                <a:ea typeface="STXinwei" panose="02010800040101010101" charset="-122"/>
                <a:cs typeface="STXinwei" panose="02010800040101010101" charset="-122"/>
              </a:rPr>
              <a:t>「应用逻辑被分割为独立的插件模块和核心系统，提供了可扩展性、灵活性、功能隔离和自定义处理逻辑的特性。」</a:t>
            </a:r>
            <a:endParaRPr lang="zh-CN" altLang="en-US" sz="2000" b="0" i="0" dirty="0">
              <a:solidFill>
                <a:srgbClr val="2B2B2B"/>
              </a:solidFill>
              <a:effectLst/>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997" y="225921"/>
            <a:ext cx="10515600" cy="939207"/>
          </a:xfrm>
        </p:spPr>
        <p:txBody>
          <a:bodyPr>
            <a:normAutofit/>
          </a:bodyPr>
          <a:lstStyle/>
          <a:p>
            <a:r>
              <a:rPr lang="zh-CN" altLang="en-US" sz="2800" dirty="0">
                <a:solidFill>
                  <a:srgbClr val="FF0000"/>
                </a:solidFill>
                <a:latin typeface="STXinwei" panose="02010800040101010101" charset="-122"/>
                <a:ea typeface="STXinwei" panose="02010800040101010101" charset="-122"/>
                <a:cs typeface="STXinwei" panose="02010800040101010101" charset="-122"/>
              </a:rPr>
              <a:t>什么是微内核架构</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1304924" y="1588628"/>
            <a:ext cx="9353548" cy="1323439"/>
          </a:xfrm>
          <a:prstGeom prst="rect">
            <a:avLst/>
          </a:prstGeom>
        </p:spPr>
        <p:txBody>
          <a:bodyPr wrap="square">
            <a:spAutoFit/>
          </a:bodyPr>
          <a:lstStyle/>
          <a:p>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核心系统功能</a:t>
            </a:r>
            <a:r>
              <a:rPr lang="zh-CN" altLang="en-US" sz="2000" dirty="0">
                <a:solidFill>
                  <a:srgbClr val="2B2B2B"/>
                </a:solidFill>
                <a:latin typeface="STXinwei" panose="02010800040101010101" charset="-122"/>
                <a:ea typeface="STXinwei" panose="02010800040101010101" charset="-122"/>
                <a:cs typeface="STXinwei" panose="02010800040101010101" charset="-122"/>
              </a:rPr>
              <a:t>相对稳定，不会因为业务功能扩展而不断修改，而插件模块是可以根据实际业务功能的需要不断地调整或扩展。</a:t>
            </a:r>
            <a:r>
              <a:rPr lang="zh-CN" altLang="en-US" sz="2000" b="1" dirty="0">
                <a:solidFill>
                  <a:srgbClr val="3594F7"/>
                </a:solidFill>
                <a:latin typeface="STXinwei" panose="02010800040101010101" charset="-122"/>
                <a:ea typeface="STXinwei" panose="02010800040101010101" charset="-122"/>
                <a:cs typeface="STXinwei" panose="02010800040101010101" charset="-122"/>
              </a:rPr>
              <a:t>「微内核架构的本质就是将可能需要不断变化的部分封装在插件中，从而达到快速灵活扩展的目的，而又不影响整体系统的稳定。」</a:t>
            </a:r>
            <a:endParaRPr lang="zh-CN" altLang="en-US" sz="2000" dirty="0">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1304925" y="3335567"/>
            <a:ext cx="6824664" cy="707886"/>
          </a:xfrm>
          <a:prstGeom prst="rect">
            <a:avLst/>
          </a:prstGeom>
        </p:spPr>
        <p:txBody>
          <a:bodyPr wrap="square">
            <a:spAutoFit/>
          </a:bodyPr>
          <a:lstStyle/>
          <a:p>
            <a:r>
              <a:rPr lang="zh-CN" altLang="en-US" sz="2000" dirty="0">
                <a:solidFill>
                  <a:srgbClr val="2B2B2B"/>
                </a:solidFill>
                <a:latin typeface="STXinwei" panose="02010800040101010101" charset="-122"/>
                <a:ea typeface="STXinwei" panose="02010800040101010101" charset="-122"/>
                <a:cs typeface="STXinwei" panose="02010800040101010101" charset="-122"/>
              </a:rPr>
              <a:t>微内核架构的核心系统通常提供系统运行所需的最小功能集。许多操作系统使用的就是微内核架构，这也是它名字的由来。</a:t>
            </a:r>
            <a:endParaRPr lang="zh-CN" altLang="en-US" sz="2000" dirty="0">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1304924" y="4742317"/>
            <a:ext cx="9567863" cy="1015663"/>
          </a:xfrm>
          <a:prstGeom prst="rect">
            <a:avLst/>
          </a:prstGeom>
        </p:spPr>
        <p:txBody>
          <a:bodyPr wrap="square">
            <a:spAutoFit/>
          </a:bodyPr>
          <a:lstStyle/>
          <a:p>
            <a:r>
              <a:rPr lang="zh-CN" altLang="en-US" sz="2000" dirty="0" smtClean="0">
                <a:solidFill>
                  <a:srgbClr val="2B2B2B"/>
                </a:solidFill>
                <a:latin typeface="STXinwei" panose="02010800040101010101" charset="-122"/>
                <a:ea typeface="STXinwei" panose="02010800040101010101" charset="-122"/>
                <a:cs typeface="STXinwei" panose="02010800040101010101" charset="-122"/>
              </a:rPr>
              <a:t>插件</a:t>
            </a:r>
            <a:r>
              <a:rPr lang="zh-CN" altLang="en-US" sz="2000" dirty="0">
                <a:solidFill>
                  <a:srgbClr val="2B2B2B"/>
                </a:solidFill>
                <a:latin typeface="STXinwei" panose="02010800040101010101" charset="-122"/>
                <a:ea typeface="STXinwei" panose="02010800040101010101" charset="-122"/>
                <a:cs typeface="STXinwei" panose="02010800040101010101" charset="-122"/>
              </a:rPr>
              <a:t>模块是独立的模块，包含特定的处理、额外的功能和自定义代码，来向核心系统增强或扩展额外的业务能力。</a:t>
            </a:r>
            <a:r>
              <a:rPr lang="zh-CN" altLang="en-US" sz="2000" b="1" dirty="0">
                <a:solidFill>
                  <a:srgbClr val="3594F7"/>
                </a:solidFill>
                <a:latin typeface="STXinwei" panose="02010800040101010101" charset="-122"/>
                <a:ea typeface="STXinwei" panose="02010800040101010101" charset="-122"/>
                <a:cs typeface="STXinwei" panose="02010800040101010101" charset="-122"/>
              </a:rPr>
              <a:t>「通常插件模块之间也是独立的，也有一些插件是依赖于若干其它插件的。重要的是，尽量减少插件之间的通信以避免依赖的问题。」</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6" name="图片 5"/>
          <p:cNvPicPr>
            <a:picLocks noChangeAspect="1"/>
          </p:cNvPicPr>
          <p:nvPr/>
        </p:nvPicPr>
        <p:blipFill>
          <a:blip r:embed="rId1"/>
          <a:stretch>
            <a:fillRect/>
          </a:stretch>
        </p:blipFill>
        <p:spPr>
          <a:xfrm>
            <a:off x="8186741" y="2712890"/>
            <a:ext cx="3406192" cy="20437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0298" y="529709"/>
            <a:ext cx="3416320" cy="523220"/>
          </a:xfrm>
          <a:prstGeom prst="rect">
            <a:avLst/>
          </a:prstGeom>
        </p:spPr>
        <p:txBody>
          <a:bodyPr wrap="none">
            <a:spAutoFit/>
          </a:bodyPr>
          <a:lstStyle/>
          <a:p>
            <a:r>
              <a:rPr kumimoji="1" lang="zh-CN" altLang="en-US" sz="2800" dirty="0">
                <a:solidFill>
                  <a:srgbClr val="FF0000"/>
                </a:solidFill>
                <a:latin typeface="STXinwei" panose="02010800040101010101" charset="-122"/>
                <a:ea typeface="STXinwei" panose="02010800040101010101" charset="-122"/>
                <a:cs typeface="STXinwei" panose="02010800040101010101" charset="-122"/>
              </a:rPr>
              <a:t>微内核</a:t>
            </a:r>
            <a:r>
              <a:rPr kumimoji="1" lang="zh-CN" altLang="en-US" sz="2800" dirty="0" smtClean="0">
                <a:solidFill>
                  <a:srgbClr val="FF0000"/>
                </a:solidFill>
                <a:latin typeface="STXinwei" panose="02010800040101010101" charset="-122"/>
                <a:ea typeface="STXinwei" panose="02010800040101010101" charset="-122"/>
                <a:cs typeface="STXinwei" panose="02010800040101010101" charset="-122"/>
              </a:rPr>
              <a:t>架构的优缺点</a:t>
            </a:r>
            <a:endParaRPr kumimoji="1" lang="en-US" altLang="zh-CN"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998115" y="2150630"/>
            <a:ext cx="6276976" cy="3477875"/>
          </a:xfrm>
          <a:prstGeom prst="rect">
            <a:avLst/>
          </a:prstGeom>
        </p:spPr>
        <p:txBody>
          <a:bodyPr wrap="square">
            <a:spAutoFit/>
          </a:bodyPr>
          <a:lstStyle/>
          <a:p>
            <a:pPr marL="285750" indent="-285750">
              <a:buFont typeface="Wingdings" panose="05000000000000000000" pitchFamily="2" charset="2"/>
              <a:buChar char="Ø"/>
            </a:pPr>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灵活性高：整体灵活性是对环境变化快速响应的能力。由于插件之间的低耦合，改变通常是隔离的，可以快速实现。通常，核心系统是稳定且快速的，具有一定的健壮性，几乎不需要修改</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endPar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endPar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可测试性：插件可以独立测试，也很容易被模拟，不需修改核心系统就可以演示或构建新特性的原型</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endPar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endPar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pPr marL="285750" indent="-285750">
              <a:buFont typeface="Wingdings" panose="05000000000000000000" pitchFamily="2" charset="2"/>
              <a:buChar char="Ø"/>
            </a:pPr>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性能高：虽然微内核架构本身不会使应用高性能，但通常使用微内核架构构建的应用性能都还不错，因为可以自定义或者裁剪掉不需要的功能。</a:t>
            </a:r>
            <a:endParaRPr lang="zh-CN" altLang="en-US" sz="2000" b="0" i="0" dirty="0">
              <a:solidFill>
                <a:schemeClr val="tx1">
                  <a:lumMod val="85000"/>
                  <a:lumOff val="15000"/>
                </a:schemeClr>
              </a:solidFill>
              <a:effectLst/>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1019175" y="1481316"/>
            <a:ext cx="894797" cy="461665"/>
          </a:xfrm>
          <a:prstGeom prst="rect">
            <a:avLst/>
          </a:prstGeom>
        </p:spPr>
        <p:txBody>
          <a:bodyPr wrap="none">
            <a:spAutoFit/>
          </a:bodyPr>
          <a:lstStyle/>
          <a:p>
            <a:r>
              <a:rPr lang="zh-CN" altLang="en-US" sz="2400" dirty="0" smtClean="0">
                <a:solidFill>
                  <a:srgbClr val="FF0000"/>
                </a:solidFill>
                <a:latin typeface="STXinwei" panose="02010800040101010101" charset="-122"/>
                <a:ea typeface="STXinwei" panose="02010800040101010101" charset="-122"/>
                <a:cs typeface="STXinwei" panose="02010800040101010101" charset="-122"/>
              </a:rPr>
              <a:t>优点</a:t>
            </a:r>
            <a:r>
              <a:rPr lang="en-US" altLang="zh-CN" sz="2400" dirty="0" smtClean="0">
                <a:solidFill>
                  <a:srgbClr val="FF0000"/>
                </a:solidFill>
                <a:latin typeface="STXinwei" panose="02010800040101010101" charset="-122"/>
                <a:ea typeface="STXinwei" panose="02010800040101010101" charset="-122"/>
                <a:cs typeface="STXinwei" panose="02010800040101010101" charset="-122"/>
              </a:rPr>
              <a:t>:</a:t>
            </a:r>
            <a:endParaRPr lang="zh-CN" altLang="en-US" sz="2400" dirty="0">
              <a:solidFill>
                <a:srgbClr val="FF0000"/>
              </a:solidFill>
            </a:endParaRPr>
          </a:p>
        </p:txBody>
      </p:sp>
      <p:sp>
        <p:nvSpPr>
          <p:cNvPr id="8" name="矩形 7"/>
          <p:cNvSpPr/>
          <p:nvPr/>
        </p:nvSpPr>
        <p:spPr>
          <a:xfrm>
            <a:off x="7158043" y="1481316"/>
            <a:ext cx="970137" cy="461665"/>
          </a:xfrm>
          <a:prstGeom prst="rect">
            <a:avLst/>
          </a:prstGeom>
        </p:spPr>
        <p:txBody>
          <a:bodyPr wrap="none">
            <a:spAutoFit/>
          </a:bodyPr>
          <a:lstStyle/>
          <a:p>
            <a:r>
              <a:rPr lang="zh-CN" altLang="en-US" sz="2400" dirty="0" smtClean="0">
                <a:solidFill>
                  <a:srgbClr val="FF0000"/>
                </a:solidFill>
                <a:latin typeface="STXinwei" panose="02010800040101010101" charset="-122"/>
                <a:ea typeface="STXinwei" panose="02010800040101010101" charset="-122"/>
                <a:cs typeface="STXinwei" panose="02010800040101010101" charset="-122"/>
              </a:rPr>
              <a:t>缺点</a:t>
            </a:r>
            <a:r>
              <a:rPr lang="en-US" altLang="zh-CN" sz="24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24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 </a:t>
            </a:r>
            <a:endParaRPr lang="zh-CN" altLang="en-US" sz="2400" dirty="0">
              <a:solidFill>
                <a:schemeClr val="tx1">
                  <a:lumMod val="85000"/>
                  <a:lumOff val="15000"/>
                </a:schemeClr>
              </a:solidFill>
            </a:endParaRPr>
          </a:p>
        </p:txBody>
      </p:sp>
      <p:sp>
        <p:nvSpPr>
          <p:cNvPr id="9" name="矩形 8"/>
          <p:cNvSpPr/>
          <p:nvPr/>
        </p:nvSpPr>
        <p:spPr>
          <a:xfrm>
            <a:off x="7158037" y="2150630"/>
            <a:ext cx="4757737" cy="3785652"/>
          </a:xfrm>
          <a:prstGeom prst="rect">
            <a:avLst/>
          </a:prstGeom>
        </p:spPr>
        <p:txBody>
          <a:bodyPr wrap="square">
            <a:spAutoFit/>
          </a:bodyPr>
          <a:lstStyle/>
          <a:p>
            <a:pPr marL="342900" indent="-342900">
              <a:buFont typeface="Wingdings" panose="05000000000000000000" pitchFamily="2" charset="2"/>
              <a:buChar char="Ø"/>
            </a:pP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维护成本</a:t>
            </a:r>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较</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高</a:t>
            </a:r>
            <a:r>
              <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  如果有多个插件</a:t>
            </a:r>
            <a:r>
              <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 由于这些插件都注册到核心系统上</a:t>
            </a:r>
            <a:r>
              <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  一些插件可能依赖于其它插件或共用相同的数据</a:t>
            </a:r>
            <a:r>
              <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 当出现问题时 排除比较麻烦</a:t>
            </a:r>
            <a:endParaRPr lang="en-US" altLang="zh-CN"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 </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    </a:t>
            </a:r>
            <a:endPar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endPar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endParaRPr lang="en-US" altLang="zh-CN"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endParaRPr lang="en-US" altLang="zh-CN"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pPr marL="342900" indent="-342900">
              <a:buFont typeface="Wingdings" panose="05000000000000000000" pitchFamily="2" charset="2"/>
              <a:buChar char="Ø"/>
            </a:pPr>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开发成本提高</a:t>
            </a:r>
            <a:r>
              <a:rPr lang="en-US" altLang="zh-CN"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a:t>
            </a:r>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 开发者需要去理解核心系统的运行流程和插件的开发实现</a:t>
            </a:r>
            <a:endParaRPr lang="zh-CN" altLang="en-US" sz="2000" dirty="0">
              <a:solidFill>
                <a:schemeClr val="tx1">
                  <a:lumMod val="85000"/>
                  <a:lumOff val="15000"/>
                </a:schemeClr>
              </a:solidFill>
            </a:endParaRPr>
          </a:p>
          <a:p>
            <a:endPar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a:p>
            <a:endPar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p:txBody>
      </p:sp>
      <p:sp>
        <p:nvSpPr>
          <p:cNvPr id="12" name="矩形 11"/>
          <p:cNvSpPr/>
          <p:nvPr/>
        </p:nvSpPr>
        <p:spPr>
          <a:xfrm>
            <a:off x="7643112" y="3560100"/>
            <a:ext cx="3887603" cy="369332"/>
          </a:xfrm>
          <a:prstGeom prst="rect">
            <a:avLst/>
          </a:prstGeom>
        </p:spPr>
        <p:txBody>
          <a:bodyPr wrap="none">
            <a:spAutoFit/>
          </a:bodyPr>
          <a:lstStyle/>
          <a:p>
            <a:r>
              <a:rPr lang="en-US" altLang="zh-CN" dirty="0" smtClean="0">
                <a:solidFill>
                  <a:schemeClr val="accent1">
                    <a:lumMod val="75000"/>
                  </a:schemeClr>
                </a:solidFill>
                <a:latin typeface="STXinwei" panose="02010800040101010101" charset="-122"/>
                <a:ea typeface="STXinwei" panose="02010800040101010101" charset="-122"/>
                <a:cs typeface="STXinwei" panose="02010800040101010101" charset="-122"/>
              </a:rPr>
              <a:t>PS:</a:t>
            </a:r>
            <a:r>
              <a:rPr lang="zh-CN" altLang="en-US" dirty="0" smtClean="0">
                <a:solidFill>
                  <a:schemeClr val="accent1">
                    <a:lumMod val="75000"/>
                  </a:schemeClr>
                </a:solidFill>
                <a:latin typeface="STXinwei" panose="02010800040101010101" charset="-122"/>
                <a:ea typeface="STXinwei" panose="02010800040101010101" charset="-122"/>
                <a:cs typeface="STXinwei" panose="02010800040101010101" charset="-122"/>
              </a:rPr>
              <a:t> </a:t>
            </a:r>
            <a:r>
              <a:rPr lang="zh-CN" altLang="en-US" dirty="0">
                <a:solidFill>
                  <a:schemeClr val="accent1">
                    <a:lumMod val="75000"/>
                  </a:schemeClr>
                </a:solidFill>
                <a:latin typeface="STXinwei" panose="02010800040101010101" charset="-122"/>
                <a:ea typeface="STXinwei" panose="02010800040101010101" charset="-122"/>
                <a:cs typeface="STXinwei" panose="02010800040101010101" charset="-122"/>
              </a:rPr>
              <a:t>插件依赖的问题可通过</a:t>
            </a:r>
            <a:r>
              <a:rPr lang="en-US" altLang="zh-CN" dirty="0">
                <a:solidFill>
                  <a:schemeClr val="accent1">
                    <a:lumMod val="75000"/>
                  </a:schemeClr>
                </a:solidFill>
                <a:latin typeface="STXinwei" panose="02010800040101010101" charset="-122"/>
                <a:ea typeface="STXinwei" panose="02010800040101010101" charset="-122"/>
                <a:cs typeface="STXinwei" panose="02010800040101010101" charset="-122"/>
              </a:rPr>
              <a:t>preset</a:t>
            </a:r>
            <a:r>
              <a:rPr lang="zh-CN" altLang="en-US" dirty="0">
                <a:solidFill>
                  <a:schemeClr val="accent1">
                    <a:lumMod val="75000"/>
                  </a:schemeClr>
                </a:solidFill>
                <a:latin typeface="STXinwei" panose="02010800040101010101" charset="-122"/>
                <a:ea typeface="STXinwei" panose="02010800040101010101" charset="-122"/>
                <a:cs typeface="STXinwei" panose="02010800040101010101" charset="-122"/>
              </a:rPr>
              <a:t>解决</a:t>
            </a:r>
            <a:endParaRPr lang="zh-CN" alt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4612" y="2969111"/>
            <a:ext cx="5262979" cy="646331"/>
          </a:xfrm>
          <a:prstGeom prst="rect">
            <a:avLst/>
          </a:prstGeom>
        </p:spPr>
        <p:txBody>
          <a:bodyPr wrap="none">
            <a:spAutoFit/>
          </a:bodyPr>
          <a:lstStyle/>
          <a:p>
            <a:r>
              <a:rPr lang="zh-CN" altLang="en-US" sz="3600" dirty="0" smtClean="0">
                <a:solidFill>
                  <a:srgbClr val="FF0000"/>
                </a:solidFill>
                <a:latin typeface="STXinwei" panose="02010800040101010101" charset="-122"/>
                <a:ea typeface="STXinwei" panose="02010800040101010101" charset="-122"/>
                <a:cs typeface="STXinwei" panose="02010800040101010101" charset="-122"/>
              </a:rPr>
              <a:t>微内核在</a:t>
            </a:r>
            <a:r>
              <a:rPr lang="zh-CN" altLang="en-US" sz="3600" dirty="0">
                <a:solidFill>
                  <a:srgbClr val="FF0000"/>
                </a:solidFill>
                <a:latin typeface="STXinwei" panose="02010800040101010101" charset="-122"/>
                <a:ea typeface="STXinwei" panose="02010800040101010101" charset="-122"/>
                <a:cs typeface="STXinwei" panose="02010800040101010101" charset="-122"/>
              </a:rPr>
              <a:t>前端</a:t>
            </a:r>
            <a:r>
              <a:rPr lang="zh-CN" altLang="en-US" sz="3600" dirty="0" smtClean="0">
                <a:solidFill>
                  <a:srgbClr val="FF0000"/>
                </a:solidFill>
                <a:latin typeface="STXinwei" panose="02010800040101010101" charset="-122"/>
                <a:ea typeface="STXinwei" panose="02010800040101010101" charset="-122"/>
                <a:cs typeface="STXinwei" panose="02010800040101010101" charset="-122"/>
              </a:rPr>
              <a:t>的一些应用</a:t>
            </a: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586" y="773850"/>
            <a:ext cx="4230645" cy="523220"/>
          </a:xfrm>
          <a:prstGeom prst="rect">
            <a:avLst/>
          </a:prstGeom>
        </p:spPr>
        <p:txBody>
          <a:bodyPr wrap="none">
            <a:spAutoFit/>
          </a:bodyPr>
          <a:lstStyle/>
          <a:p>
            <a:r>
              <a:rPr lang="en-US" altLang="zh-CN" sz="2800" dirty="0">
                <a:solidFill>
                  <a:srgbClr val="FF0000"/>
                </a:solidFill>
                <a:latin typeface="STXinwei" panose="02010800040101010101" charset="-122"/>
                <a:ea typeface="STXinwei" panose="02010800040101010101" charset="-122"/>
                <a:cs typeface="STXinwei" panose="02010800040101010101" charset="-122"/>
              </a:rPr>
              <a:t>jQuery </a:t>
            </a:r>
            <a:r>
              <a:rPr lang="zh-CN" altLang="en-US" sz="2800" dirty="0">
                <a:solidFill>
                  <a:srgbClr val="FF0000"/>
                </a:solidFill>
                <a:latin typeface="STXinwei" panose="02010800040101010101" charset="-122"/>
                <a:ea typeface="STXinwei" panose="02010800040101010101" charset="-122"/>
                <a:cs typeface="STXinwei" panose="02010800040101010101" charset="-122"/>
              </a:rPr>
              <a:t>的微内核架构实现</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1171074" y="2158512"/>
            <a:ext cx="5021179" cy="707886"/>
          </a:xfrm>
          <a:prstGeom prst="rect">
            <a:avLst/>
          </a:prstGeom>
        </p:spPr>
        <p:txBody>
          <a:bodyPr wrap="square">
            <a:spAutoFit/>
          </a:bodyPr>
          <a:lstStyle/>
          <a:p>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我们可以简单地通过向 </a:t>
            </a:r>
            <a:r>
              <a:rPr lang="en-US" altLang="zh-CN"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jQuery</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和 </a:t>
            </a:r>
            <a:r>
              <a:rPr lang="en-US" altLang="zh-CN" sz="2000" dirty="0" err="1"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jQuery.fn</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对象</a:t>
            </a:r>
            <a:r>
              <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rPr>
              <a:t>添加一个新的函数属性来</a:t>
            </a:r>
            <a:r>
              <a:rPr lang="zh-CN" altLang="en-US" sz="2000" dirty="0" smtClean="0">
                <a:solidFill>
                  <a:schemeClr val="tx1">
                    <a:lumMod val="85000"/>
                    <a:lumOff val="15000"/>
                  </a:schemeClr>
                </a:solidFill>
                <a:latin typeface="STXinwei" panose="02010800040101010101" charset="-122"/>
                <a:ea typeface="STXinwei" panose="02010800040101010101" charset="-122"/>
                <a:cs typeface="STXinwei" panose="02010800040101010101" charset="-122"/>
              </a:rPr>
              <a:t>编写插件</a:t>
            </a:r>
            <a:endParaRPr lang="zh-CN" altLang="en-US" sz="2000" dirty="0">
              <a:solidFill>
                <a:schemeClr val="tx1">
                  <a:lumMod val="85000"/>
                  <a:lumOff val="15000"/>
                </a:schemeClr>
              </a:solidFill>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6918827" y="2312400"/>
            <a:ext cx="1289135" cy="400110"/>
          </a:xfrm>
          <a:prstGeom prst="rect">
            <a:avLst/>
          </a:prstGeom>
        </p:spPr>
        <p:txBody>
          <a:bodyPr wrap="none">
            <a:spAutoFit/>
          </a:bodyPr>
          <a:lstStyle/>
          <a:p>
            <a:r>
              <a:rPr lang="zh-CN" altLang="en-US" sz="2000" dirty="0" smtClean="0">
                <a:latin typeface="STXinwei" panose="02010800040101010101" charset="-122"/>
                <a:ea typeface="STXinwei" panose="02010800040101010101" charset="-122"/>
                <a:cs typeface="STXinwei" panose="02010800040101010101" charset="-122"/>
              </a:rPr>
              <a:t>具体使用</a:t>
            </a:r>
            <a:r>
              <a:rPr lang="en-US" altLang="zh-CN" sz="2000" dirty="0" smtClean="0">
                <a:latin typeface="STXinwei" panose="02010800040101010101" charset="-122"/>
                <a:ea typeface="STXinwei" panose="02010800040101010101" charset="-122"/>
                <a:cs typeface="STXinwei" panose="02010800040101010101" charset="-122"/>
              </a:rPr>
              <a:t>:</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10" name="图片 9"/>
          <p:cNvPicPr>
            <a:picLocks noChangeAspect="1"/>
          </p:cNvPicPr>
          <p:nvPr/>
        </p:nvPicPr>
        <p:blipFill>
          <a:blip r:embed="rId1"/>
          <a:stretch>
            <a:fillRect/>
          </a:stretch>
        </p:blipFill>
        <p:spPr>
          <a:xfrm>
            <a:off x="1395663" y="3132556"/>
            <a:ext cx="4572000" cy="2806700"/>
          </a:xfrm>
          <a:prstGeom prst="rect">
            <a:avLst/>
          </a:prstGeom>
        </p:spPr>
      </p:pic>
      <p:pic>
        <p:nvPicPr>
          <p:cNvPr id="11" name="图片 10"/>
          <p:cNvPicPr>
            <a:picLocks noChangeAspect="1"/>
          </p:cNvPicPr>
          <p:nvPr/>
        </p:nvPicPr>
        <p:blipFill>
          <a:blip r:embed="rId2"/>
          <a:stretch>
            <a:fillRect/>
          </a:stretch>
        </p:blipFill>
        <p:spPr>
          <a:xfrm>
            <a:off x="7043152" y="3132556"/>
            <a:ext cx="4394200" cy="279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586" y="773850"/>
            <a:ext cx="4230645" cy="523220"/>
          </a:xfrm>
          <a:prstGeom prst="rect">
            <a:avLst/>
          </a:prstGeom>
        </p:spPr>
        <p:txBody>
          <a:bodyPr wrap="none">
            <a:spAutoFit/>
          </a:bodyPr>
          <a:lstStyle/>
          <a:p>
            <a:r>
              <a:rPr lang="en-US" altLang="zh-CN" sz="2800" dirty="0">
                <a:solidFill>
                  <a:srgbClr val="FF0000"/>
                </a:solidFill>
                <a:latin typeface="STXinwei" panose="02010800040101010101" charset="-122"/>
                <a:ea typeface="STXinwei" panose="02010800040101010101" charset="-122"/>
                <a:cs typeface="STXinwei" panose="02010800040101010101" charset="-122"/>
              </a:rPr>
              <a:t>jQuery </a:t>
            </a:r>
            <a:r>
              <a:rPr lang="zh-CN" altLang="en-US" sz="2800" dirty="0">
                <a:solidFill>
                  <a:srgbClr val="FF0000"/>
                </a:solidFill>
                <a:latin typeface="STXinwei" panose="02010800040101010101" charset="-122"/>
                <a:ea typeface="STXinwei" panose="02010800040101010101" charset="-122"/>
                <a:cs typeface="STXinwei" panose="02010800040101010101" charset="-122"/>
              </a:rPr>
              <a:t>的微内核架构实现</a:t>
            </a:r>
            <a:endParaRPr lang="zh-CN" altLang="en-US" sz="2800"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994611" y="1427667"/>
            <a:ext cx="9208168" cy="400110"/>
          </a:xfrm>
          <a:prstGeom prst="rect">
            <a:avLst/>
          </a:prstGeom>
        </p:spPr>
        <p:txBody>
          <a:bodyPr wrap="square">
            <a:spAutoFit/>
          </a:bodyPr>
          <a:lstStyle/>
          <a:p>
            <a:r>
              <a:rPr lang="zh-CN" altLang="en-US" sz="2000" dirty="0">
                <a:latin typeface="STXinwei" panose="02010800040101010101" charset="-122"/>
                <a:ea typeface="STXinwei" panose="02010800040101010101" charset="-122"/>
                <a:cs typeface="STXinwei" panose="02010800040101010101" charset="-122"/>
              </a:rPr>
              <a:t>这么简单的插件机制，</a:t>
            </a:r>
            <a:r>
              <a:rPr lang="en-US" altLang="zh-CN" sz="2000" dirty="0">
                <a:latin typeface="STXinwei" panose="02010800040101010101" charset="-122"/>
                <a:ea typeface="STXinwei" panose="02010800040101010101" charset="-122"/>
                <a:cs typeface="STXinwei" panose="02010800040101010101" charset="-122"/>
              </a:rPr>
              <a:t>jQuery </a:t>
            </a:r>
            <a:r>
              <a:rPr lang="zh-CN" altLang="en-US" sz="2000" dirty="0">
                <a:latin typeface="STXinwei" panose="02010800040101010101" charset="-122"/>
                <a:ea typeface="STXinwei" panose="02010800040101010101" charset="-122"/>
                <a:cs typeface="STXinwei" panose="02010800040101010101" charset="-122"/>
              </a:rPr>
              <a:t>是如何实现的呢？</a:t>
            </a:r>
            <a:r>
              <a:rPr lang="en-US" altLang="zh-CN" sz="2000" dirty="0">
                <a:latin typeface="STXinwei" panose="02010800040101010101" charset="-122"/>
                <a:ea typeface="STXinwei" panose="02010800040101010101" charset="-122"/>
                <a:cs typeface="STXinwei" panose="02010800040101010101" charset="-122"/>
              </a:rPr>
              <a:t>jQuery </a:t>
            </a:r>
            <a:r>
              <a:rPr lang="zh-CN" altLang="en-US" sz="2000" dirty="0">
                <a:latin typeface="STXinwei" panose="02010800040101010101" charset="-122"/>
                <a:ea typeface="STXinwei" panose="02010800040101010101" charset="-122"/>
                <a:cs typeface="STXinwei" panose="02010800040101010101" charset="-122"/>
              </a:rPr>
              <a:t>采用了原型设计模式</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2" name="图片 1"/>
          <p:cNvPicPr>
            <a:picLocks noChangeAspect="1"/>
          </p:cNvPicPr>
          <p:nvPr/>
        </p:nvPicPr>
        <p:blipFill>
          <a:blip r:embed="rId1"/>
          <a:stretch>
            <a:fillRect/>
          </a:stretch>
        </p:blipFill>
        <p:spPr>
          <a:xfrm>
            <a:off x="1155031" y="1958374"/>
            <a:ext cx="4639401" cy="4423128"/>
          </a:xfrm>
          <a:prstGeom prst="rect">
            <a:avLst/>
          </a:prstGeom>
        </p:spPr>
      </p:pic>
      <p:pic>
        <p:nvPicPr>
          <p:cNvPr id="3" name="图片 2"/>
          <p:cNvPicPr>
            <a:picLocks noChangeAspect="1"/>
          </p:cNvPicPr>
          <p:nvPr/>
        </p:nvPicPr>
        <p:blipFill>
          <a:blip r:embed="rId2"/>
          <a:stretch>
            <a:fillRect/>
          </a:stretch>
        </p:blipFill>
        <p:spPr>
          <a:xfrm>
            <a:off x="6025426" y="1958374"/>
            <a:ext cx="3950592" cy="4587784"/>
          </a:xfrm>
          <a:prstGeom prst="rect">
            <a:avLst/>
          </a:prstGeom>
        </p:spPr>
      </p:pic>
      <p:sp>
        <p:nvSpPr>
          <p:cNvPr id="6" name="矩形 5"/>
          <p:cNvSpPr/>
          <p:nvPr/>
        </p:nvSpPr>
        <p:spPr>
          <a:xfrm>
            <a:off x="10202779" y="3303940"/>
            <a:ext cx="1866217" cy="338554"/>
          </a:xfrm>
          <a:prstGeom prst="rect">
            <a:avLst/>
          </a:prstGeom>
        </p:spPr>
        <p:txBody>
          <a:bodyPr wrap="none">
            <a:spAutoFit/>
          </a:bodyPr>
          <a:lstStyle/>
          <a:p>
            <a:r>
              <a:rPr lang="zh-CN" altLang="en-US" sz="1600" smtClean="0">
                <a:latin typeface="STXinwei" panose="02010800040101010101" charset="-122"/>
                <a:ea typeface="STXinwei" panose="02010800040101010101" charset="-122"/>
                <a:cs typeface="STXinwei" panose="02010800040101010101" charset="-122"/>
              </a:rPr>
              <a:t>查看</a:t>
            </a:r>
            <a:r>
              <a:rPr lang="zh-CN" altLang="en-US" sz="1600" dirty="0" smtClean="0">
                <a:latin typeface="STXinwei" panose="02010800040101010101" charset="-122"/>
                <a:ea typeface="STXinwei" panose="02010800040101010101" charset="-122"/>
                <a:cs typeface="STXinwei" panose="02010800040101010101" charset="-122"/>
              </a:rPr>
              <a:t>文件</a:t>
            </a:r>
            <a:r>
              <a:rPr lang="en-US" altLang="zh-CN" sz="1600" dirty="0" smtClean="0">
                <a:latin typeface="STXinwei" panose="02010800040101010101" charset="-122"/>
                <a:ea typeface="STXinwei" panose="02010800040101010101" charset="-122"/>
                <a:cs typeface="STXinwei" panose="02010800040101010101" charset="-122"/>
              </a:rPr>
              <a:t>:</a:t>
            </a:r>
            <a:r>
              <a:rPr lang="zh-CN" altLang="en-US" sz="1600" dirty="0" smtClean="0">
                <a:latin typeface="STXinwei" panose="02010800040101010101" charset="-122"/>
                <a:ea typeface="STXinwei" panose="02010800040101010101" charset="-122"/>
                <a:cs typeface="STXinwei" panose="02010800040101010101" charset="-122"/>
              </a:rPr>
              <a:t> </a:t>
            </a:r>
            <a:r>
              <a:rPr lang="en-US" altLang="zh-CN" sz="1600" dirty="0" err="1" smtClean="0">
                <a:latin typeface="STXinwei" panose="02010800040101010101" charset="-122"/>
                <a:ea typeface="STXinwei" panose="02010800040101010101" charset="-122"/>
                <a:cs typeface="STXinwei" panose="02010800040101010101" charset="-122"/>
              </a:rPr>
              <a:t>jquery.js</a:t>
            </a:r>
            <a:endParaRPr lang="zh-CN" altLang="en-US" sz="1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4312</Words>
  <Application>WPS 演示</Application>
  <PresentationFormat>宽屏</PresentationFormat>
  <Paragraphs>255</Paragraphs>
  <Slides>39</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方正书宋_GBK</vt:lpstr>
      <vt:lpstr>Wingdings</vt:lpstr>
      <vt:lpstr>Arial</vt:lpstr>
      <vt:lpstr>STXinwei</vt:lpstr>
      <vt:lpstr>微软雅黑</vt:lpstr>
      <vt:lpstr>汉仪旗黑</vt:lpstr>
      <vt:lpstr>宋体</vt:lpstr>
      <vt:lpstr>Arial Unicode MS</vt:lpstr>
      <vt:lpstr>DengXian</vt:lpstr>
      <vt:lpstr>汉仪中等线KW</vt:lpstr>
      <vt:lpstr>DengXian Light</vt:lpstr>
      <vt:lpstr>Office 主题</vt:lpstr>
      <vt:lpstr>前端架构 - 微内核篇</vt:lpstr>
      <vt:lpstr>PowerPoint 演示文稿</vt:lpstr>
      <vt:lpstr>PowerPoint 演示文稿</vt:lpstr>
      <vt:lpstr>PowerPoint 演示文稿</vt:lpstr>
      <vt:lpstr>什么是微内核架构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架构分析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示例代码:  index.html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前端架构篇 – 概述</dc:title>
  <dc:creator>Microsoft Office 用户</dc:creator>
  <cp:lastModifiedBy>chenhuanbin</cp:lastModifiedBy>
  <cp:revision>120</cp:revision>
  <dcterms:created xsi:type="dcterms:W3CDTF">2021-04-19T13:04:39Z</dcterms:created>
  <dcterms:modified xsi:type="dcterms:W3CDTF">2021-04-19T13:04:39Z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