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57" r:id="rId4"/>
    <p:sldId id="258" r:id="rId5"/>
    <p:sldId id="259" r:id="rId6"/>
    <p:sldId id="260" r:id="rId8"/>
    <p:sldId id="261" r:id="rId9"/>
    <p:sldId id="262" r:id="rId10"/>
    <p:sldId id="264" r:id="rId11"/>
    <p:sldId id="270" r:id="rId12"/>
    <p:sldId id="263" r:id="rId13"/>
    <p:sldId id="265" r:id="rId14"/>
    <p:sldId id="267" r:id="rId15"/>
    <p:sldId id="271" r:id="rId16"/>
    <p:sldId id="266" r:id="rId17"/>
    <p:sldId id="268" r:id="rId18"/>
    <p:sldId id="269" r:id="rId19"/>
    <p:sldId id="272" r:id="rId20"/>
    <p:sldId id="273" r:id="rId21"/>
    <p:sldId id="274" r:id="rId22"/>
    <p:sldId id="275" r:id="rId23"/>
    <p:sldId id="276" r:id="rId24"/>
    <p:sldId id="277" r:id="rId25"/>
    <p:sldId id="278" r:id="rId26"/>
    <p:sldId id="294" r:id="rId27"/>
    <p:sldId id="295" r:id="rId28"/>
    <p:sldId id="279" r:id="rId29"/>
    <p:sldId id="298" r:id="rId30"/>
    <p:sldId id="282" r:id="rId31"/>
    <p:sldId id="283" r:id="rId32"/>
    <p:sldId id="284" r:id="rId33"/>
    <p:sldId id="285" r:id="rId34"/>
    <p:sldId id="280" r:id="rId35"/>
    <p:sldId id="286" r:id="rId36"/>
    <p:sldId id="287" r:id="rId37"/>
    <p:sldId id="289" r:id="rId38"/>
    <p:sldId id="290" r:id="rId39"/>
    <p:sldId id="292" r:id="rId40"/>
    <p:sldId id="291" r:id="rId41"/>
    <p:sldId id="293" r:id="rId42"/>
    <p:sldId id="296" r:id="rId43"/>
    <p:sldId id="297"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12"/>
    <p:restoredTop sz="94549"/>
  </p:normalViewPr>
  <p:slideViewPr>
    <p:cSldViewPr snapToGrid="0" snapToObjects="1">
      <p:cViewPr varScale="1">
        <p:scale>
          <a:sx n="95" d="100"/>
          <a:sy n="95" d="100"/>
        </p:scale>
        <p:origin x="16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9C378-2DEE-104B-9BBA-BFE7B6B007D4}"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9E6750-D304-E240-A0B7-182F3376CD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C9E6750-D304-E240-A0B7-182F3376CD6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C9E6750-D304-E240-A0B7-182F3376CD6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C9E6750-D304-E240-A0B7-182F3376CD6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C9E6750-D304-E240-A0B7-182F3376CD6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C9E6750-D304-E240-A0B7-182F3376CD6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C9E6750-D304-E240-A0B7-182F3376CD6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C9E6750-D304-E240-A0B7-182F3376CD6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C9E6750-D304-E240-A0B7-182F3376CD6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F0027D61-A1FB-5B40-A382-340149FDC98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9DD31F9-A558-CC46-80BC-0524AABFC958}"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0027D61-A1FB-5B40-A382-340149FDC98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9DD31F9-A558-CC46-80BC-0524AABFC958}"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0027D61-A1FB-5B40-A382-340149FDC98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9DD31F9-A558-CC46-80BC-0524AABFC958}"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0027D61-A1FB-5B40-A382-340149FDC98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9DD31F9-A558-CC46-80BC-0524AABFC958}"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F0027D61-A1FB-5B40-A382-340149FDC98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9DD31F9-A558-CC46-80BC-0524AABFC958}"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F0027D61-A1FB-5B40-A382-340149FDC98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9DD31F9-A558-CC46-80BC-0524AABFC958}"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F0027D61-A1FB-5B40-A382-340149FDC98F}"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9DD31F9-A558-CC46-80BC-0524AABFC958}"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F0027D61-A1FB-5B40-A382-340149FDC98F}"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9DD31F9-A558-CC46-80BC-0524AABFC958}"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027D61-A1FB-5B40-A382-340149FDC98F}"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9DD31F9-A558-CC46-80BC-0524AABFC958}"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F0027D61-A1FB-5B40-A382-340149FDC98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9DD31F9-A558-CC46-80BC-0524AABFC958}"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F0027D61-A1FB-5B40-A382-340149FDC98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9DD31F9-A558-CC46-80BC-0524AABFC958}"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27D61-A1FB-5B40-A382-340149FDC98F}"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DD31F9-A558-CC46-80BC-0524AABFC958}"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tif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tiff"/><Relationship Id="rId1" Type="http://schemas.openxmlformats.org/officeDocument/2006/relationships/hyperlink" Target="https://www.w3.org/TR/requestidlecallback/#idle-periods" TargetMode="Externa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facebook/react/issues/7942"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5.tif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tif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solidFill>
                  <a:srgbClr val="FF0000"/>
                </a:solidFill>
                <a:latin typeface="STXinwei" panose="02010800040101010101" charset="-122"/>
                <a:ea typeface="STXinwei" panose="02010800040101010101" charset="-122"/>
                <a:cs typeface="STXinwei" panose="02010800040101010101" charset="-122"/>
              </a:rPr>
              <a:t>如何渲染</a:t>
            </a:r>
            <a:r>
              <a:rPr kumimoji="1" lang="en-US" altLang="zh-CN" dirty="0" smtClean="0">
                <a:solidFill>
                  <a:srgbClr val="FF0000"/>
                </a:solidFill>
                <a:latin typeface="STXinwei" panose="02010800040101010101" charset="-122"/>
                <a:ea typeface="STXinwei" panose="02010800040101010101" charset="-122"/>
                <a:cs typeface="STXinwei" panose="02010800040101010101" charset="-122"/>
              </a:rPr>
              <a:t>10</a:t>
            </a:r>
            <a:r>
              <a:rPr kumimoji="1" lang="zh-CN" altLang="en-US" dirty="0" smtClean="0">
                <a:solidFill>
                  <a:srgbClr val="FF0000"/>
                </a:solidFill>
                <a:latin typeface="STXinwei" panose="02010800040101010101" charset="-122"/>
                <a:ea typeface="STXinwei" panose="02010800040101010101" charset="-122"/>
                <a:cs typeface="STXinwei" panose="02010800040101010101" charset="-122"/>
              </a:rPr>
              <a:t>万条数据</a:t>
            </a:r>
            <a:endParaRPr kumimoji="1" lang="zh-CN" altLang="en-US" dirty="0">
              <a:solidFill>
                <a:srgbClr val="FF0000"/>
              </a:solidFill>
              <a:latin typeface="STXinwei" panose="02010800040101010101" charset="-122"/>
              <a:ea typeface="STXinwei" panose="02010800040101010101" charset="-122"/>
              <a:cs typeface="STXinwei" panose="02010800040101010101" charset="-122"/>
            </a:endParaRPr>
          </a:p>
        </p:txBody>
      </p:sp>
      <p:sp>
        <p:nvSpPr>
          <p:cNvPr id="3" name="副标题 2"/>
          <p:cNvSpPr>
            <a:spLocks noGrp="1"/>
          </p:cNvSpPr>
          <p:nvPr>
            <p:ph type="subTitle" idx="1"/>
          </p:nvPr>
        </p:nvSpPr>
        <p:spPr>
          <a:xfrm>
            <a:off x="7398327" y="3635289"/>
            <a:ext cx="2443942" cy="554326"/>
          </a:xfrm>
        </p:spPr>
        <p:txBody>
          <a:bodyPr/>
          <a:lstStyle/>
          <a:p>
            <a:r>
              <a:rPr kumimoji="1" lang="en-US" altLang="zh-CN" dirty="0" smtClean="0">
                <a:solidFill>
                  <a:srgbClr val="FF0000"/>
                </a:solidFill>
                <a:latin typeface="STXinwei" panose="02010800040101010101" charset="-122"/>
                <a:ea typeface="STXinwei" panose="02010800040101010101" charset="-122"/>
                <a:cs typeface="STXinwei" panose="02010800040101010101" charset="-122"/>
              </a:rPr>
              <a:t>-</a:t>
            </a:r>
            <a:r>
              <a:rPr kumimoji="1" lang="zh-CN" altLang="en-US" dirty="0" smtClean="0">
                <a:solidFill>
                  <a:srgbClr val="FF0000"/>
                </a:solidFill>
                <a:latin typeface="STXinwei" panose="02010800040101010101" charset="-122"/>
                <a:ea typeface="STXinwei" panose="02010800040101010101" charset="-122"/>
                <a:cs typeface="STXinwei" panose="02010800040101010101" charset="-122"/>
              </a:rPr>
              <a:t> 陈欢斌</a:t>
            </a:r>
            <a:endParaRPr kumimoji="1" lang="zh-CN" altLang="en-US" dirty="0">
              <a:solidFill>
                <a:srgbClr val="FF0000"/>
              </a:solidFill>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882002" y="1804605"/>
            <a:ext cx="5902770" cy="1325563"/>
          </a:xfrm>
        </p:spPr>
        <p:txBody>
          <a:bodyPr/>
          <a:lstStyle/>
          <a:p>
            <a:r>
              <a:rPr lang="zh-CN" altLang="en-US" dirty="0">
                <a:solidFill>
                  <a:srgbClr val="FF0000"/>
                </a:solidFill>
                <a:latin typeface="STXinwei" panose="02010800040101010101" charset="-122"/>
                <a:ea typeface="STXinwei" panose="02010800040101010101" charset="-122"/>
                <a:cs typeface="STXinwei" panose="02010800040101010101" charset="-122"/>
              </a:rPr>
              <a:t>什么样的网页是流畅的</a:t>
            </a:r>
            <a:endParaRPr lang="en-US" altLang="zh-CN" dirty="0">
              <a:solidFill>
                <a:srgbClr val="FF0000"/>
              </a:solidFill>
              <a:latin typeface="STXinwei" panose="02010800040101010101" charset="-122"/>
              <a:ea typeface="STXinwei" panose="02010800040101010101" charset="-122"/>
              <a:cs typeface="STXinwei" panose="02010800040101010101" charset="-122"/>
            </a:endParaRPr>
          </a:p>
        </p:txBody>
      </p:sp>
      <p:sp>
        <p:nvSpPr>
          <p:cNvPr id="5" name="文本框 4"/>
          <p:cNvSpPr txBox="1"/>
          <p:nvPr/>
        </p:nvSpPr>
        <p:spPr>
          <a:xfrm>
            <a:off x="2509290" y="3223543"/>
            <a:ext cx="7926577" cy="400110"/>
          </a:xfrm>
          <a:prstGeom prst="rect">
            <a:avLst/>
          </a:prstGeom>
          <a:noFill/>
        </p:spPr>
        <p:txBody>
          <a:bodyPr wrap="square" rtlCol="0">
            <a:spAutoFit/>
          </a:bodyPr>
          <a:lstStyle/>
          <a:p>
            <a:r>
              <a:rPr kumimoji="1" lang="zh-CN" altLang="en-US" sz="2000" dirty="0" smtClean="0">
                <a:latin typeface="STXinwei" panose="02010800040101010101" charset="-122"/>
                <a:ea typeface="STXinwei" panose="02010800040101010101" charset="-122"/>
                <a:cs typeface="STXinwei" panose="02010800040101010101" charset="-122"/>
              </a:rPr>
              <a:t>在用户与网页交互的过程中</a:t>
            </a:r>
            <a:r>
              <a:rPr kumimoji="1" lang="en-US" altLang="zh-CN" sz="2000" dirty="0" smtClean="0">
                <a:latin typeface="STXinwei" panose="02010800040101010101" charset="-122"/>
                <a:ea typeface="STXinwei" panose="02010800040101010101" charset="-122"/>
                <a:cs typeface="STXinwei" panose="02010800040101010101" charset="-122"/>
              </a:rPr>
              <a:t>,</a:t>
            </a:r>
            <a:r>
              <a:rPr kumimoji="1" lang="zh-CN" altLang="en-US" sz="2000" dirty="0" smtClean="0">
                <a:latin typeface="STXinwei" panose="02010800040101010101" charset="-122"/>
                <a:ea typeface="STXinwei" panose="02010800040101010101" charset="-122"/>
                <a:cs typeface="STXinwei" panose="02010800040101010101" charset="-122"/>
              </a:rPr>
              <a:t> </a:t>
            </a:r>
            <a:r>
              <a:rPr lang="zh-CN" altLang="en-US" sz="2000" dirty="0" smtClean="0">
                <a:latin typeface="STXinwei" panose="02010800040101010101" charset="-122"/>
                <a:ea typeface="STXinwei" panose="02010800040101010101" charset="-122"/>
                <a:cs typeface="STXinwei" panose="02010800040101010101" charset="-122"/>
              </a:rPr>
              <a:t>用户</a:t>
            </a:r>
            <a:r>
              <a:rPr lang="zh-CN" altLang="en-US" sz="2000" dirty="0">
                <a:latin typeface="STXinwei" panose="02010800040101010101" charset="-122"/>
                <a:ea typeface="STXinwei" panose="02010800040101010101" charset="-122"/>
                <a:cs typeface="STXinwei" panose="02010800040101010101" charset="-122"/>
              </a:rPr>
              <a:t>感觉</a:t>
            </a:r>
            <a:r>
              <a:rPr lang="zh-CN" altLang="en-US" sz="2000" dirty="0" smtClean="0">
                <a:latin typeface="STXinwei" panose="02010800040101010101" charset="-122"/>
                <a:ea typeface="STXinwei" panose="02010800040101010101" charset="-122"/>
                <a:cs typeface="STXinwei" panose="02010800040101010101" charset="-122"/>
              </a:rPr>
              <a:t>流畅</a:t>
            </a:r>
            <a:r>
              <a:rPr lang="en-US" altLang="zh-CN" sz="2000" dirty="0" smtClean="0">
                <a:latin typeface="STXinwei" panose="02010800040101010101" charset="-122"/>
                <a:ea typeface="STXinwei" panose="02010800040101010101" charset="-122"/>
                <a:cs typeface="STXinwei" panose="02010800040101010101" charset="-122"/>
              </a:rPr>
              <a:t>,</a:t>
            </a:r>
            <a:r>
              <a:rPr lang="zh-CN" altLang="en-US" sz="2000" dirty="0" smtClean="0">
                <a:latin typeface="STXinwei" panose="02010800040101010101" charset="-122"/>
                <a:ea typeface="STXinwei" panose="02010800040101010101" charset="-122"/>
                <a:cs typeface="STXinwei" panose="02010800040101010101" charset="-122"/>
              </a:rPr>
              <a:t> 而不是只看代码执行时间</a:t>
            </a:r>
            <a:endParaRPr kumimoji="1" lang="zh-CN" altLang="en-US" sz="2000" dirty="0">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err="1" smtClean="0">
                <a:solidFill>
                  <a:srgbClr val="FF0000"/>
                </a:solidFill>
                <a:latin typeface="STXinwei" panose="02010800040101010101" charset="-122"/>
                <a:ea typeface="STXinwei" panose="02010800040101010101" charset="-122"/>
                <a:cs typeface="STXinwei" panose="02010800040101010101" charset="-122"/>
              </a:rPr>
              <a:t>setTimeout</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pic>
        <p:nvPicPr>
          <p:cNvPr id="6" name="图片 5"/>
          <p:cNvPicPr>
            <a:picLocks noChangeAspect="1"/>
          </p:cNvPicPr>
          <p:nvPr/>
        </p:nvPicPr>
        <p:blipFill>
          <a:blip r:embed="rId1"/>
          <a:stretch>
            <a:fillRect/>
          </a:stretch>
        </p:blipFill>
        <p:spPr>
          <a:xfrm>
            <a:off x="6096000" y="5624738"/>
            <a:ext cx="2133600" cy="533400"/>
          </a:xfrm>
          <a:prstGeom prst="rect">
            <a:avLst/>
          </a:prstGeom>
        </p:spPr>
      </p:pic>
      <p:sp>
        <p:nvSpPr>
          <p:cNvPr id="7" name="矩形 6"/>
          <p:cNvSpPr/>
          <p:nvPr/>
        </p:nvSpPr>
        <p:spPr>
          <a:xfrm>
            <a:off x="6096000" y="6304096"/>
            <a:ext cx="5490606" cy="369332"/>
          </a:xfrm>
          <a:prstGeom prst="rect">
            <a:avLst/>
          </a:prstGeom>
        </p:spPr>
        <p:txBody>
          <a:bodyPr wrap="none">
            <a:spAutoFit/>
          </a:bodyPr>
          <a:lstStyle/>
          <a:p>
            <a:r>
              <a:rPr kumimoji="1" lang="zh-CN" altLang="en-US" dirty="0" smtClean="0">
                <a:latin typeface="STXinwei" panose="02010800040101010101" charset="-122"/>
                <a:ea typeface="STXinwei" panose="02010800040101010101" charset="-122"/>
                <a:cs typeface="STXinwei" panose="02010800040101010101" charset="-122"/>
              </a:rPr>
              <a:t>结论</a:t>
            </a:r>
            <a:r>
              <a:rPr kumimoji="1" lang="en-US" altLang="zh-CN" dirty="0" smtClean="0">
                <a:latin typeface="STXinwei" panose="02010800040101010101" charset="-122"/>
                <a:ea typeface="STXinwei" panose="02010800040101010101" charset="-122"/>
                <a:cs typeface="STXinwei" panose="02010800040101010101" charset="-122"/>
              </a:rPr>
              <a:t>:</a:t>
            </a:r>
            <a:r>
              <a:rPr kumimoji="1" lang="zh-CN" altLang="en-US" dirty="0" smtClean="0">
                <a:latin typeface="STXinwei" panose="02010800040101010101" charset="-122"/>
                <a:ea typeface="STXinwei" panose="02010800040101010101" charset="-122"/>
                <a:cs typeface="STXinwei" panose="02010800040101010101" charset="-122"/>
              </a:rPr>
              <a:t> 虽然总耗时增加了非常多</a:t>
            </a:r>
            <a:r>
              <a:rPr kumimoji="1" lang="en-US" altLang="zh-CN" dirty="0" smtClean="0">
                <a:latin typeface="STXinwei" panose="02010800040101010101" charset="-122"/>
                <a:ea typeface="STXinwei" panose="02010800040101010101" charset="-122"/>
                <a:cs typeface="STXinwei" panose="02010800040101010101" charset="-122"/>
              </a:rPr>
              <a:t>,</a:t>
            </a:r>
            <a:r>
              <a:rPr kumimoji="1" lang="zh-CN" altLang="en-US" dirty="0" smtClean="0">
                <a:latin typeface="STXinwei" panose="02010800040101010101" charset="-122"/>
                <a:ea typeface="STXinwei" panose="02010800040101010101" charset="-122"/>
                <a:cs typeface="STXinwei" panose="02010800040101010101" charset="-122"/>
              </a:rPr>
              <a:t> 但是却感觉更流畅了</a:t>
            </a:r>
            <a:endParaRPr lang="zh-CN" altLang="en-US" dirty="0">
              <a:latin typeface="STXinwei" panose="02010800040101010101" charset="-122"/>
              <a:ea typeface="STXinwei" panose="02010800040101010101" charset="-122"/>
              <a:cs typeface="STXinwei" panose="02010800040101010101" charset="-122"/>
            </a:endParaRPr>
          </a:p>
        </p:txBody>
      </p:sp>
      <p:sp>
        <p:nvSpPr>
          <p:cNvPr id="8" name="矩形 7"/>
          <p:cNvSpPr/>
          <p:nvPr/>
        </p:nvSpPr>
        <p:spPr>
          <a:xfrm>
            <a:off x="10725179" y="2155189"/>
            <a:ext cx="1507144" cy="369332"/>
          </a:xfrm>
          <a:prstGeom prst="rect">
            <a:avLst/>
          </a:prstGeom>
        </p:spPr>
        <p:txBody>
          <a:bodyPr wrap="none">
            <a:spAutoFit/>
          </a:bodyPr>
          <a:lstStyle/>
          <a:p>
            <a:r>
              <a:rPr kumimoji="1" lang="en-US" altLang="zh-CN" dirty="0" err="1" smtClean="0">
                <a:latin typeface="STXinwei" panose="02010800040101010101" charset="-122"/>
                <a:ea typeface="STXinwei" panose="02010800040101010101" charset="-122"/>
                <a:cs typeface="STXinwei" panose="02010800040101010101" charset="-122"/>
              </a:rPr>
              <a:t>setTimeout.js</a:t>
            </a:r>
            <a:endParaRPr lang="zh-CN" altLang="en-US" dirty="0">
              <a:latin typeface="STXinwei" panose="02010800040101010101" charset="-122"/>
              <a:ea typeface="STXinwei" panose="02010800040101010101" charset="-122"/>
              <a:cs typeface="STXinwei" panose="02010800040101010101" charset="-122"/>
            </a:endParaRPr>
          </a:p>
        </p:txBody>
      </p:sp>
      <p:pic>
        <p:nvPicPr>
          <p:cNvPr id="9" name="图片 8"/>
          <p:cNvPicPr>
            <a:picLocks noChangeAspect="1"/>
          </p:cNvPicPr>
          <p:nvPr/>
        </p:nvPicPr>
        <p:blipFill>
          <a:blip r:embed="rId2"/>
          <a:stretch>
            <a:fillRect/>
          </a:stretch>
        </p:blipFill>
        <p:spPr>
          <a:xfrm>
            <a:off x="990600" y="1369423"/>
            <a:ext cx="4945044" cy="5211943"/>
          </a:xfrm>
          <a:prstGeom prst="rect">
            <a:avLst/>
          </a:prstGeom>
        </p:spPr>
      </p:pic>
      <p:pic>
        <p:nvPicPr>
          <p:cNvPr id="11" name="图片 10"/>
          <p:cNvPicPr>
            <a:picLocks noChangeAspect="1"/>
          </p:cNvPicPr>
          <p:nvPr/>
        </p:nvPicPr>
        <p:blipFill>
          <a:blip r:embed="rId3"/>
          <a:stretch>
            <a:fillRect/>
          </a:stretch>
        </p:blipFill>
        <p:spPr>
          <a:xfrm>
            <a:off x="6099576" y="1375107"/>
            <a:ext cx="4625603" cy="410367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err="1" smtClean="0">
                <a:solidFill>
                  <a:srgbClr val="FF0000"/>
                </a:solidFill>
                <a:latin typeface="STXinwei" panose="02010800040101010101" charset="-122"/>
                <a:ea typeface="STXinwei" panose="02010800040101010101" charset="-122"/>
                <a:cs typeface="STXinwei" panose="02010800040101010101" charset="-122"/>
              </a:rPr>
              <a:t>setTimeout</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8" name="矩形 7"/>
          <p:cNvSpPr/>
          <p:nvPr/>
        </p:nvSpPr>
        <p:spPr>
          <a:xfrm>
            <a:off x="6096000" y="1917085"/>
            <a:ext cx="4971233" cy="646331"/>
          </a:xfrm>
          <a:prstGeom prst="rect">
            <a:avLst/>
          </a:prstGeom>
        </p:spPr>
        <p:txBody>
          <a:bodyPr wrap="none">
            <a:spAutoFit/>
          </a:bodyPr>
          <a:lstStyle/>
          <a:p>
            <a:r>
              <a:rPr lang="zh-CN" altLang="en-US" dirty="0" smtClean="0">
                <a:latin typeface="STXinwei" panose="02010800040101010101" charset="-122"/>
                <a:ea typeface="STXinwei" panose="02010800040101010101" charset="-122"/>
                <a:cs typeface="STXinwei" panose="02010800040101010101" charset="-122"/>
              </a:rPr>
              <a:t>我们可以看到</a:t>
            </a:r>
            <a:r>
              <a:rPr lang="en-US" altLang="zh-CN" dirty="0" smtClean="0">
                <a:latin typeface="STXinwei" panose="02010800040101010101" charset="-122"/>
                <a:ea typeface="STXinwei" panose="02010800040101010101" charset="-122"/>
                <a:cs typeface="STXinwei" panose="02010800040101010101" charset="-122"/>
              </a:rPr>
              <a:t>:</a:t>
            </a:r>
            <a:endParaRPr lang="en-US" altLang="zh-CN" dirty="0" smtClean="0">
              <a:latin typeface="STXinwei" panose="02010800040101010101" charset="-122"/>
              <a:ea typeface="STXinwei" panose="02010800040101010101" charset="-122"/>
              <a:cs typeface="STXinwei" panose="02010800040101010101" charset="-122"/>
            </a:endParaRPr>
          </a:p>
          <a:p>
            <a:r>
              <a:rPr lang="zh-CN" altLang="en-US" dirty="0">
                <a:latin typeface="STXinwei" panose="02010800040101010101" charset="-122"/>
                <a:ea typeface="STXinwei" panose="02010800040101010101" charset="-122"/>
                <a:cs typeface="STXinwei" panose="02010800040101010101" charset="-122"/>
              </a:rPr>
              <a:t> </a:t>
            </a:r>
            <a:r>
              <a:rPr lang="zh-CN" altLang="en-US" dirty="0" smtClean="0">
                <a:latin typeface="STXinwei" panose="02010800040101010101" charset="-122"/>
                <a:ea typeface="STXinwei" panose="02010800040101010101" charset="-122"/>
                <a:cs typeface="STXinwei" panose="02010800040101010101" charset="-122"/>
              </a:rPr>
              <a:t>   </a:t>
            </a:r>
            <a:r>
              <a:rPr lang="en-US" altLang="zh-CN" dirty="0" err="1" smtClean="0">
                <a:latin typeface="STXinwei" panose="02010800040101010101" charset="-122"/>
                <a:ea typeface="STXinwei" panose="02010800040101010101" charset="-122"/>
                <a:cs typeface="STXinwei" panose="02010800040101010101" charset="-122"/>
              </a:rPr>
              <a:t>timeChunk</a:t>
            </a:r>
            <a:r>
              <a:rPr lang="zh-CN" altLang="en-US" dirty="0" smtClean="0">
                <a:latin typeface="STXinwei" panose="02010800040101010101" charset="-122"/>
                <a:ea typeface="STXinwei" panose="02010800040101010101" charset="-122"/>
                <a:cs typeface="STXinwei" panose="02010800040101010101" charset="-122"/>
              </a:rPr>
              <a:t>函数的最后</a:t>
            </a:r>
            <a:r>
              <a:rPr lang="en-US" altLang="zh-CN" dirty="0" smtClean="0">
                <a:latin typeface="STXinwei" panose="02010800040101010101" charset="-122"/>
                <a:ea typeface="STXinwei" panose="02010800040101010101" charset="-122"/>
                <a:cs typeface="STXinwei" panose="02010800040101010101" charset="-122"/>
              </a:rPr>
              <a:t>2</a:t>
            </a:r>
            <a:r>
              <a:rPr lang="zh-CN" altLang="en-US" dirty="0" smtClean="0">
                <a:latin typeface="STXinwei" panose="02010800040101010101" charset="-122"/>
                <a:ea typeface="STXinwei" panose="02010800040101010101" charset="-122"/>
                <a:cs typeface="STXinwei" panose="02010800040101010101" charset="-122"/>
              </a:rPr>
              <a:t>个参数</a:t>
            </a:r>
            <a:r>
              <a:rPr lang="en-US" altLang="zh-CN" dirty="0" smtClean="0">
                <a:latin typeface="STXinwei" panose="02010800040101010101" charset="-122"/>
                <a:ea typeface="STXinwei" panose="02010800040101010101" charset="-122"/>
                <a:cs typeface="STXinwei" panose="02010800040101010101" charset="-122"/>
              </a:rPr>
              <a:t>,</a:t>
            </a:r>
            <a:r>
              <a:rPr lang="zh-CN" altLang="en-US" dirty="0" smtClean="0">
                <a:latin typeface="STXinwei" panose="02010800040101010101" charset="-122"/>
                <a:ea typeface="STXinwei" panose="02010800040101010101" charset="-122"/>
                <a:cs typeface="STXinwei" panose="02010800040101010101" charset="-122"/>
              </a:rPr>
              <a:t> 比较难以界定</a:t>
            </a:r>
            <a:endParaRPr lang="en-US" altLang="zh-CN" dirty="0">
              <a:latin typeface="STXinwei" panose="02010800040101010101" charset="-122"/>
              <a:ea typeface="STXinwei" panose="02010800040101010101" charset="-122"/>
              <a:cs typeface="STXinwei" panose="02010800040101010101" charset="-122"/>
            </a:endParaRPr>
          </a:p>
        </p:txBody>
      </p:sp>
      <p:pic>
        <p:nvPicPr>
          <p:cNvPr id="9" name="图片 8"/>
          <p:cNvPicPr>
            <a:picLocks noChangeAspect="1"/>
          </p:cNvPicPr>
          <p:nvPr/>
        </p:nvPicPr>
        <p:blipFill>
          <a:blip r:embed="rId1"/>
          <a:stretch>
            <a:fillRect/>
          </a:stretch>
        </p:blipFill>
        <p:spPr>
          <a:xfrm>
            <a:off x="983316" y="1384663"/>
            <a:ext cx="4945044" cy="5211943"/>
          </a:xfrm>
          <a:prstGeom prst="rect">
            <a:avLst/>
          </a:prstGeom>
        </p:spPr>
      </p:pic>
      <p:sp>
        <p:nvSpPr>
          <p:cNvPr id="3" name="矩形 2"/>
          <p:cNvSpPr/>
          <p:nvPr/>
        </p:nvSpPr>
        <p:spPr>
          <a:xfrm>
            <a:off x="6012516" y="2989485"/>
            <a:ext cx="6377603" cy="2031325"/>
          </a:xfrm>
          <a:prstGeom prst="rect">
            <a:avLst/>
          </a:prstGeom>
        </p:spPr>
        <p:txBody>
          <a:bodyPr wrap="square">
            <a:spAutoFit/>
          </a:bodyPr>
          <a:lstStyle/>
          <a:p>
            <a:r>
              <a:rPr kumimoji="1" lang="zh-CN" altLang="en-US" dirty="0">
                <a:latin typeface="STXinwei" panose="02010800040101010101" charset="-122"/>
                <a:ea typeface="STXinwei" panose="02010800040101010101" charset="-122"/>
                <a:cs typeface="STXinwei" panose="02010800040101010101" charset="-122"/>
              </a:rPr>
              <a:t>在</a:t>
            </a:r>
            <a:r>
              <a:rPr kumimoji="1" lang="en-US" altLang="zh-CN" dirty="0">
                <a:latin typeface="STXinwei" panose="02010800040101010101" charset="-122"/>
                <a:ea typeface="STXinwei" panose="02010800040101010101" charset="-122"/>
                <a:cs typeface="STXinwei" panose="02010800040101010101" charset="-122"/>
              </a:rPr>
              <a:t>&lt;</a:t>
            </a:r>
            <a:r>
              <a:rPr kumimoji="1" lang="zh-CN" altLang="en-US" dirty="0">
                <a:latin typeface="STXinwei" panose="02010800040101010101" charset="-122"/>
                <a:ea typeface="STXinwei" panose="02010800040101010101" charset="-122"/>
                <a:cs typeface="STXinwei" panose="02010800040101010101" charset="-122"/>
              </a:rPr>
              <a:t>如何使页面交互更流畅</a:t>
            </a:r>
            <a:r>
              <a:rPr kumimoji="1" lang="en-US" altLang="zh-CN" dirty="0">
                <a:latin typeface="STXinwei" panose="02010800040101010101" charset="-122"/>
                <a:ea typeface="STXinwei" panose="02010800040101010101" charset="-122"/>
                <a:cs typeface="STXinwei" panose="02010800040101010101" charset="-122"/>
              </a:rPr>
              <a:t>(</a:t>
            </a:r>
            <a:r>
              <a:rPr kumimoji="1" lang="zh-CN" altLang="en-US" dirty="0">
                <a:latin typeface="STXinwei" panose="02010800040101010101" charset="-122"/>
                <a:ea typeface="STXinwei" panose="02010800040101010101" charset="-122"/>
                <a:cs typeface="STXinwei" panose="02010800040101010101" charset="-122"/>
              </a:rPr>
              <a:t>浏览器渲染篇</a:t>
            </a:r>
            <a:r>
              <a:rPr kumimoji="1" lang="en-US" altLang="zh-CN" dirty="0">
                <a:latin typeface="STXinwei" panose="02010800040101010101" charset="-122"/>
                <a:ea typeface="STXinwei" panose="02010800040101010101" charset="-122"/>
                <a:cs typeface="STXinwei" panose="02010800040101010101" charset="-122"/>
              </a:rPr>
              <a:t>) </a:t>
            </a:r>
            <a:r>
              <a:rPr kumimoji="1" lang="en-US" altLang="zh-CN" dirty="0" smtClean="0">
                <a:latin typeface="STXinwei" panose="02010800040101010101" charset="-122"/>
                <a:ea typeface="STXinwei" panose="02010800040101010101" charset="-122"/>
                <a:cs typeface="STXinwei" panose="02010800040101010101" charset="-122"/>
              </a:rPr>
              <a:t>&gt;</a:t>
            </a:r>
            <a:r>
              <a:rPr kumimoji="1" lang="zh-CN" altLang="en-US" dirty="0" smtClean="0">
                <a:latin typeface="STXinwei" panose="02010800040101010101" charset="-122"/>
                <a:ea typeface="STXinwei" panose="02010800040101010101" charset="-122"/>
                <a:cs typeface="STXinwei" panose="02010800040101010101" charset="-122"/>
              </a:rPr>
              <a:t>中</a:t>
            </a:r>
            <a:r>
              <a:rPr kumimoji="1" lang="en-US" altLang="zh-CN" dirty="0" smtClean="0">
                <a:latin typeface="STXinwei" panose="02010800040101010101" charset="-122"/>
                <a:ea typeface="STXinwei" panose="02010800040101010101" charset="-122"/>
                <a:cs typeface="STXinwei" panose="02010800040101010101" charset="-122"/>
              </a:rPr>
              <a:t>,</a:t>
            </a:r>
            <a:r>
              <a:rPr kumimoji="1" lang="zh-CN" altLang="en-US" dirty="0" smtClean="0">
                <a:latin typeface="STXinwei" panose="02010800040101010101" charset="-122"/>
                <a:ea typeface="STXinwei" panose="02010800040101010101" charset="-122"/>
                <a:cs typeface="STXinwei" panose="02010800040101010101" charset="-122"/>
              </a:rPr>
              <a:t> </a:t>
            </a:r>
            <a:endParaRPr kumimoji="1" lang="en-US" altLang="zh-CN" dirty="0" smtClean="0">
              <a:latin typeface="STXinwei" panose="02010800040101010101" charset="-122"/>
              <a:ea typeface="STXinwei" panose="02010800040101010101" charset="-122"/>
              <a:cs typeface="STXinwei" panose="02010800040101010101" charset="-122"/>
            </a:endParaRPr>
          </a:p>
          <a:p>
            <a:r>
              <a:rPr kumimoji="1" lang="zh-CN" altLang="en-US" dirty="0" smtClean="0">
                <a:latin typeface="STXinwei" panose="02010800040101010101" charset="-122"/>
                <a:ea typeface="STXinwei" panose="02010800040101010101" charset="-122"/>
                <a:cs typeface="STXinwei" panose="02010800040101010101" charset="-122"/>
              </a:rPr>
              <a:t>我们讨论过一个任务运行</a:t>
            </a:r>
            <a:r>
              <a:rPr kumimoji="1" lang="en-US" altLang="zh-CN" dirty="0" smtClean="0">
                <a:latin typeface="STXinwei" panose="02010800040101010101" charset="-122"/>
                <a:ea typeface="STXinwei" panose="02010800040101010101" charset="-122"/>
                <a:cs typeface="STXinwei" panose="02010800040101010101" charset="-122"/>
              </a:rPr>
              <a:t>,</a:t>
            </a:r>
            <a:r>
              <a:rPr kumimoji="1" lang="zh-CN" altLang="en-US" dirty="0" smtClean="0">
                <a:latin typeface="STXinwei" panose="02010800040101010101" charset="-122"/>
                <a:ea typeface="STXinwei" panose="02010800040101010101" charset="-122"/>
                <a:cs typeface="STXinwei" panose="02010800040101010101" charset="-122"/>
              </a:rPr>
              <a:t> 最好不要超过</a:t>
            </a:r>
            <a:r>
              <a:rPr kumimoji="1" lang="en-US" altLang="zh-CN" dirty="0" smtClean="0">
                <a:latin typeface="STXinwei" panose="02010800040101010101" charset="-122"/>
                <a:ea typeface="STXinwei" panose="02010800040101010101" charset="-122"/>
                <a:cs typeface="STXinwei" panose="02010800040101010101" charset="-122"/>
              </a:rPr>
              <a:t>50ms,</a:t>
            </a:r>
            <a:r>
              <a:rPr kumimoji="1" lang="zh-CN" altLang="en-US" dirty="0" smtClean="0">
                <a:latin typeface="STXinwei" panose="02010800040101010101" charset="-122"/>
                <a:ea typeface="STXinwei" panose="02010800040101010101" charset="-122"/>
                <a:cs typeface="STXinwei" panose="02010800040101010101" charset="-122"/>
              </a:rPr>
              <a:t> </a:t>
            </a:r>
            <a:endParaRPr kumimoji="1" lang="en-US" altLang="zh-CN" dirty="0" smtClean="0">
              <a:latin typeface="STXinwei" panose="02010800040101010101" charset="-122"/>
              <a:ea typeface="STXinwei" panose="02010800040101010101" charset="-122"/>
              <a:cs typeface="STXinwei" panose="02010800040101010101" charset="-122"/>
            </a:endParaRPr>
          </a:p>
          <a:p>
            <a:r>
              <a:rPr kumimoji="1" lang="zh-CN" altLang="en-US" dirty="0" smtClean="0">
                <a:latin typeface="STXinwei" panose="02010800040101010101" charset="-122"/>
                <a:ea typeface="STXinwei" panose="02010800040101010101" charset="-122"/>
                <a:cs typeface="STXinwei" panose="02010800040101010101" charset="-122"/>
              </a:rPr>
              <a:t>那么</a:t>
            </a:r>
            <a:r>
              <a:rPr kumimoji="1" lang="en-US" altLang="zh-CN" dirty="0" smtClean="0">
                <a:latin typeface="STXinwei" panose="02010800040101010101" charset="-122"/>
                <a:ea typeface="STXinwei" panose="02010800040101010101" charset="-122"/>
                <a:cs typeface="STXinwei" panose="02010800040101010101" charset="-122"/>
              </a:rPr>
              <a:t>count</a:t>
            </a:r>
            <a:r>
              <a:rPr kumimoji="1" lang="zh-CN" altLang="en-US" dirty="0" smtClean="0">
                <a:latin typeface="STXinwei" panose="02010800040101010101" charset="-122"/>
                <a:ea typeface="STXinwei" panose="02010800040101010101" charset="-122"/>
                <a:cs typeface="STXinwei" panose="02010800040101010101" charset="-122"/>
              </a:rPr>
              <a:t>应该设置为多少</a:t>
            </a:r>
            <a:r>
              <a:rPr kumimoji="1" lang="en-US" altLang="zh-CN" dirty="0" smtClean="0">
                <a:latin typeface="STXinwei" panose="02010800040101010101" charset="-122"/>
                <a:ea typeface="STXinwei" panose="02010800040101010101" charset="-122"/>
                <a:cs typeface="STXinwei" panose="02010800040101010101" charset="-122"/>
              </a:rPr>
              <a:t>,</a:t>
            </a:r>
            <a:r>
              <a:rPr kumimoji="1" lang="zh-CN" altLang="en-US" dirty="0" smtClean="0">
                <a:latin typeface="STXinwei" panose="02010800040101010101" charset="-122"/>
                <a:ea typeface="STXinwei" panose="02010800040101010101" charset="-122"/>
                <a:cs typeface="STXinwei" panose="02010800040101010101" charset="-122"/>
              </a:rPr>
              <a:t> 才能使</a:t>
            </a:r>
            <a:r>
              <a:rPr kumimoji="1" lang="en-US" altLang="zh-CN" dirty="0" err="1" smtClean="0">
                <a:latin typeface="STXinwei" panose="02010800040101010101" charset="-122"/>
                <a:ea typeface="STXinwei" panose="02010800040101010101" charset="-122"/>
                <a:cs typeface="STXinwei" panose="02010800040101010101" charset="-122"/>
              </a:rPr>
              <a:t>fn</a:t>
            </a:r>
            <a:r>
              <a:rPr kumimoji="1" lang="zh-CN" altLang="en-US" dirty="0" smtClean="0">
                <a:latin typeface="STXinwei" panose="02010800040101010101" charset="-122"/>
                <a:ea typeface="STXinwei" panose="02010800040101010101" charset="-122"/>
                <a:cs typeface="STXinwei" panose="02010800040101010101" charset="-122"/>
              </a:rPr>
              <a:t>执行在</a:t>
            </a:r>
            <a:r>
              <a:rPr kumimoji="1" lang="en-US" altLang="zh-CN" dirty="0" smtClean="0">
                <a:latin typeface="STXinwei" panose="02010800040101010101" charset="-122"/>
                <a:ea typeface="STXinwei" panose="02010800040101010101" charset="-122"/>
                <a:cs typeface="STXinwei" panose="02010800040101010101" charset="-122"/>
              </a:rPr>
              <a:t>50ms</a:t>
            </a:r>
            <a:r>
              <a:rPr kumimoji="1" lang="zh-CN" altLang="en-US" dirty="0" smtClean="0">
                <a:latin typeface="STXinwei" panose="02010800040101010101" charset="-122"/>
                <a:ea typeface="STXinwei" panose="02010800040101010101" charset="-122"/>
                <a:cs typeface="STXinwei" panose="02010800040101010101" charset="-122"/>
              </a:rPr>
              <a:t>这个界限呢</a:t>
            </a:r>
            <a:r>
              <a:rPr kumimoji="1" lang="en-US" altLang="zh-CN" dirty="0" smtClean="0">
                <a:latin typeface="STXinwei" panose="02010800040101010101" charset="-122"/>
                <a:ea typeface="STXinwei" panose="02010800040101010101" charset="-122"/>
                <a:cs typeface="STXinwei" panose="02010800040101010101" charset="-122"/>
              </a:rPr>
              <a:t>?</a:t>
            </a:r>
            <a:r>
              <a:rPr kumimoji="1" lang="zh-CN" altLang="en-US" dirty="0" smtClean="0">
                <a:latin typeface="STXinwei" panose="02010800040101010101" charset="-122"/>
                <a:ea typeface="STXinwei" panose="02010800040101010101" charset="-122"/>
                <a:cs typeface="STXinwei" panose="02010800040101010101" charset="-122"/>
              </a:rPr>
              <a:t> </a:t>
            </a:r>
            <a:r>
              <a:rPr kumimoji="1" lang="en-US" altLang="zh-CN" dirty="0" smtClean="0">
                <a:latin typeface="STXinwei" panose="02010800040101010101" charset="-122"/>
                <a:ea typeface="STXinwei" panose="02010800040101010101" charset="-122"/>
                <a:cs typeface="STXinwei" panose="02010800040101010101" charset="-122"/>
              </a:rPr>
              <a:t> (PS:</a:t>
            </a:r>
            <a:r>
              <a:rPr kumimoji="1" lang="zh-CN" altLang="en-US" dirty="0" smtClean="0">
                <a:latin typeface="STXinwei" panose="02010800040101010101" charset="-122"/>
                <a:ea typeface="STXinwei" panose="02010800040101010101" charset="-122"/>
                <a:cs typeface="STXinwei" panose="02010800040101010101" charset="-122"/>
              </a:rPr>
              <a:t> </a:t>
            </a:r>
            <a:r>
              <a:rPr kumimoji="1" lang="en-US" altLang="zh-CN" dirty="0" smtClean="0">
                <a:latin typeface="STXinwei" panose="02010800040101010101" charset="-122"/>
                <a:ea typeface="STXinwei" panose="02010800040101010101" charset="-122"/>
                <a:cs typeface="STXinwei" panose="02010800040101010101" charset="-122"/>
              </a:rPr>
              <a:t>count</a:t>
            </a:r>
            <a:r>
              <a:rPr kumimoji="1" lang="zh-CN" altLang="en-US" dirty="0" smtClean="0">
                <a:latin typeface="STXinwei" panose="02010800040101010101" charset="-122"/>
                <a:ea typeface="STXinwei" panose="02010800040101010101" charset="-122"/>
                <a:cs typeface="STXinwei" panose="02010800040101010101" charset="-122"/>
              </a:rPr>
              <a:t>大了</a:t>
            </a:r>
            <a:r>
              <a:rPr kumimoji="1" lang="en-US" altLang="zh-CN" dirty="0" smtClean="0">
                <a:latin typeface="STXinwei" panose="02010800040101010101" charset="-122"/>
                <a:ea typeface="STXinwei" panose="02010800040101010101" charset="-122"/>
                <a:cs typeface="STXinwei" panose="02010800040101010101" charset="-122"/>
              </a:rPr>
              <a:t>,</a:t>
            </a:r>
            <a:r>
              <a:rPr kumimoji="1" lang="zh-CN" altLang="en-US" dirty="0" smtClean="0">
                <a:latin typeface="STXinwei" panose="02010800040101010101" charset="-122"/>
                <a:ea typeface="STXinwei" panose="02010800040101010101" charset="-122"/>
                <a:cs typeface="STXinwei" panose="02010800040101010101" charset="-122"/>
              </a:rPr>
              <a:t> 超</a:t>
            </a:r>
            <a:r>
              <a:rPr kumimoji="1" lang="en-US" altLang="zh-CN" dirty="0" smtClean="0">
                <a:latin typeface="STXinwei" panose="02010800040101010101" charset="-122"/>
                <a:ea typeface="STXinwei" panose="02010800040101010101" charset="-122"/>
                <a:cs typeface="STXinwei" panose="02010800040101010101" charset="-122"/>
              </a:rPr>
              <a:t>50ms;</a:t>
            </a:r>
            <a:r>
              <a:rPr kumimoji="1" lang="zh-CN" altLang="en-US" dirty="0" smtClean="0">
                <a:latin typeface="STXinwei" panose="02010800040101010101" charset="-122"/>
                <a:ea typeface="STXinwei" panose="02010800040101010101" charset="-122"/>
                <a:cs typeface="STXinwei" panose="02010800040101010101" charset="-122"/>
              </a:rPr>
              <a:t> </a:t>
            </a:r>
            <a:r>
              <a:rPr kumimoji="1" lang="en-US" altLang="zh-CN" dirty="0" smtClean="0">
                <a:latin typeface="STXinwei" panose="02010800040101010101" charset="-122"/>
                <a:ea typeface="STXinwei" panose="02010800040101010101" charset="-122"/>
                <a:cs typeface="STXinwei" panose="02010800040101010101" charset="-122"/>
              </a:rPr>
              <a:t>count</a:t>
            </a:r>
            <a:r>
              <a:rPr kumimoji="1" lang="zh-CN" altLang="en-US" dirty="0" smtClean="0">
                <a:latin typeface="STXinwei" panose="02010800040101010101" charset="-122"/>
                <a:ea typeface="STXinwei" panose="02010800040101010101" charset="-122"/>
                <a:cs typeface="STXinwei" panose="02010800040101010101" charset="-122"/>
              </a:rPr>
              <a:t>小了</a:t>
            </a:r>
            <a:r>
              <a:rPr kumimoji="1" lang="en-US" altLang="zh-CN" dirty="0" smtClean="0">
                <a:latin typeface="STXinwei" panose="02010800040101010101" charset="-122"/>
                <a:ea typeface="STXinwei" panose="02010800040101010101" charset="-122"/>
                <a:cs typeface="STXinwei" panose="02010800040101010101" charset="-122"/>
              </a:rPr>
              <a:t>,</a:t>
            </a:r>
            <a:r>
              <a:rPr kumimoji="1" lang="zh-CN" altLang="en-US" dirty="0" smtClean="0">
                <a:latin typeface="STXinwei" panose="02010800040101010101" charset="-122"/>
                <a:ea typeface="STXinwei" panose="02010800040101010101" charset="-122"/>
                <a:cs typeface="STXinwei" panose="02010800040101010101" charset="-122"/>
              </a:rPr>
              <a:t> 执行次数增加</a:t>
            </a:r>
            <a:r>
              <a:rPr kumimoji="1" lang="en-US" altLang="zh-CN" dirty="0" smtClean="0">
                <a:latin typeface="STXinwei" panose="02010800040101010101" charset="-122"/>
                <a:ea typeface="STXinwei" panose="02010800040101010101" charset="-122"/>
                <a:cs typeface="STXinwei" panose="02010800040101010101" charset="-122"/>
              </a:rPr>
              <a:t>,</a:t>
            </a:r>
            <a:r>
              <a:rPr kumimoji="1" lang="zh-CN" altLang="en-US" dirty="0" smtClean="0">
                <a:latin typeface="STXinwei" panose="02010800040101010101" charset="-122"/>
                <a:ea typeface="STXinwei" panose="02010800040101010101" charset="-122"/>
                <a:cs typeface="STXinwei" panose="02010800040101010101" charset="-122"/>
              </a:rPr>
              <a:t> 时间加长</a:t>
            </a:r>
            <a:r>
              <a:rPr kumimoji="1" lang="en-US" altLang="zh-CN" dirty="0" smtClean="0">
                <a:latin typeface="STXinwei" panose="02010800040101010101" charset="-122"/>
                <a:ea typeface="STXinwei" panose="02010800040101010101" charset="-122"/>
                <a:cs typeface="STXinwei" panose="02010800040101010101" charset="-122"/>
              </a:rPr>
              <a:t>)</a:t>
            </a:r>
            <a:endParaRPr kumimoji="1" lang="en-US" altLang="zh-CN" dirty="0" smtClean="0">
              <a:latin typeface="STXinwei" panose="02010800040101010101" charset="-122"/>
              <a:ea typeface="STXinwei" panose="02010800040101010101" charset="-122"/>
              <a:cs typeface="STXinwei" panose="02010800040101010101" charset="-122"/>
            </a:endParaRPr>
          </a:p>
          <a:p>
            <a:endParaRPr kumimoji="1" lang="en-US" altLang="zh-CN" dirty="0">
              <a:latin typeface="STXinwei" panose="02010800040101010101" charset="-122"/>
              <a:ea typeface="STXinwei" panose="02010800040101010101" charset="-122"/>
              <a:cs typeface="STXinwei" panose="02010800040101010101" charset="-122"/>
            </a:endParaRPr>
          </a:p>
          <a:p>
            <a:r>
              <a:rPr kumimoji="1" lang="zh-CN" altLang="en-US" dirty="0" smtClean="0">
                <a:latin typeface="STXinwei" panose="02010800040101010101" charset="-122"/>
                <a:ea typeface="STXinwei" panose="02010800040101010101" charset="-122"/>
                <a:cs typeface="STXinwei" panose="02010800040101010101" charset="-122"/>
              </a:rPr>
              <a:t>另外</a:t>
            </a:r>
            <a:r>
              <a:rPr kumimoji="1" lang="en-US" altLang="zh-CN" dirty="0" smtClean="0">
                <a:latin typeface="STXinwei" panose="02010800040101010101" charset="-122"/>
                <a:ea typeface="STXinwei" panose="02010800040101010101" charset="-122"/>
                <a:cs typeface="STXinwei" panose="02010800040101010101" charset="-122"/>
              </a:rPr>
              <a:t>,</a:t>
            </a:r>
            <a:r>
              <a:rPr kumimoji="1" lang="zh-CN" altLang="en-US" dirty="0" smtClean="0">
                <a:latin typeface="STXinwei" panose="02010800040101010101" charset="-122"/>
                <a:ea typeface="STXinwei" panose="02010800040101010101" charset="-122"/>
                <a:cs typeface="STXinwei" panose="02010800040101010101" charset="-122"/>
              </a:rPr>
              <a:t> 使用</a:t>
            </a:r>
            <a:r>
              <a:rPr kumimoji="1" lang="en-US" altLang="zh-CN" dirty="0" err="1" smtClean="0">
                <a:latin typeface="STXinwei" panose="02010800040101010101" charset="-122"/>
                <a:ea typeface="STXinwei" panose="02010800040101010101" charset="-122"/>
                <a:cs typeface="STXinwei" panose="02010800040101010101" charset="-122"/>
              </a:rPr>
              <a:t>setTimeout</a:t>
            </a:r>
            <a:r>
              <a:rPr kumimoji="1" lang="en-US" altLang="zh-CN" dirty="0" smtClean="0">
                <a:latin typeface="STXinwei" panose="02010800040101010101" charset="-122"/>
                <a:ea typeface="STXinwei" panose="02010800040101010101" charset="-122"/>
                <a:cs typeface="STXinwei" panose="02010800040101010101" charset="-122"/>
              </a:rPr>
              <a:t>,</a:t>
            </a:r>
            <a:r>
              <a:rPr kumimoji="1" lang="zh-CN" altLang="en-US" dirty="0" smtClean="0">
                <a:latin typeface="STXinwei" panose="02010800040101010101" charset="-122"/>
                <a:ea typeface="STXinwei" panose="02010800040101010101" charset="-122"/>
                <a:cs typeface="STXinwei" panose="02010800040101010101" charset="-122"/>
              </a:rPr>
              <a:t> 我们无法确定每一帧的渲染时机</a:t>
            </a:r>
            <a:r>
              <a:rPr kumimoji="1" lang="en-US" altLang="zh-CN" dirty="0" smtClean="0">
                <a:latin typeface="STXinwei" panose="02010800040101010101" charset="-122"/>
                <a:ea typeface="STXinwei" panose="02010800040101010101" charset="-122"/>
                <a:cs typeface="STXinwei" panose="02010800040101010101" charset="-122"/>
              </a:rPr>
              <a:t>,</a:t>
            </a:r>
            <a:endParaRPr kumimoji="1" lang="en-US" altLang="zh-CN" dirty="0" smtClean="0">
              <a:latin typeface="STXinwei" panose="02010800040101010101" charset="-122"/>
              <a:ea typeface="STXinwei" panose="02010800040101010101" charset="-122"/>
              <a:cs typeface="STXinwei" panose="02010800040101010101" charset="-122"/>
            </a:endParaRPr>
          </a:p>
          <a:p>
            <a:r>
              <a:rPr kumimoji="1" lang="zh-CN" altLang="en-US" dirty="0" smtClean="0">
                <a:latin typeface="STXinwei" panose="02010800040101010101" charset="-122"/>
                <a:ea typeface="STXinwei" panose="02010800040101010101" charset="-122"/>
                <a:cs typeface="STXinwei" panose="02010800040101010101" charset="-122"/>
              </a:rPr>
              <a:t>所以</a:t>
            </a:r>
            <a:r>
              <a:rPr kumimoji="1" lang="en-US" altLang="zh-CN" dirty="0" smtClean="0">
                <a:latin typeface="STXinwei" panose="02010800040101010101" charset="-122"/>
                <a:ea typeface="STXinwei" panose="02010800040101010101" charset="-122"/>
                <a:cs typeface="STXinwei" panose="02010800040101010101" charset="-122"/>
              </a:rPr>
              <a:t>timeout</a:t>
            </a:r>
            <a:r>
              <a:rPr kumimoji="1" lang="zh-CN" altLang="en-US" dirty="0" smtClean="0">
                <a:latin typeface="STXinwei" panose="02010800040101010101" charset="-122"/>
                <a:ea typeface="STXinwei" panose="02010800040101010101" charset="-122"/>
                <a:cs typeface="STXinwei" panose="02010800040101010101" charset="-122"/>
              </a:rPr>
              <a:t>参数</a:t>
            </a:r>
            <a:r>
              <a:rPr kumimoji="1" lang="en-US" altLang="zh-CN" dirty="0" smtClean="0">
                <a:latin typeface="STXinwei" panose="02010800040101010101" charset="-122"/>
                <a:ea typeface="STXinwei" panose="02010800040101010101" charset="-122"/>
                <a:cs typeface="STXinwei" panose="02010800040101010101" charset="-122"/>
              </a:rPr>
              <a:t>,</a:t>
            </a:r>
            <a:r>
              <a:rPr kumimoji="1" lang="zh-CN" altLang="en-US" dirty="0" smtClean="0">
                <a:latin typeface="STXinwei" panose="02010800040101010101" charset="-122"/>
                <a:ea typeface="STXinwei" panose="02010800040101010101" charset="-122"/>
                <a:cs typeface="STXinwei" panose="02010800040101010101" charset="-122"/>
              </a:rPr>
              <a:t> 我们是无法确定的 </a:t>
            </a:r>
            <a:endParaRPr lang="zh-CN" altLang="en-US" dirty="0">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err="1" smtClean="0">
                <a:solidFill>
                  <a:srgbClr val="FF0000"/>
                </a:solidFill>
                <a:latin typeface="STXinwei" panose="02010800040101010101" charset="-122"/>
                <a:ea typeface="STXinwei" panose="02010800040101010101" charset="-122"/>
                <a:cs typeface="STXinwei" panose="02010800040101010101" charset="-122"/>
              </a:rPr>
              <a:t>setTimeout</a:t>
            </a:r>
            <a:r>
              <a:rPr kumimoji="1" lang="zh-CN" altLang="en-US" sz="3200" dirty="0" smtClean="0">
                <a:solidFill>
                  <a:srgbClr val="FF0000"/>
                </a:solidFill>
                <a:latin typeface="STXinwei" panose="02010800040101010101" charset="-122"/>
                <a:ea typeface="STXinwei" panose="02010800040101010101" charset="-122"/>
                <a:cs typeface="STXinwei" panose="02010800040101010101" charset="-122"/>
              </a:rPr>
              <a:t>改进</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8" name="矩形 7"/>
          <p:cNvSpPr/>
          <p:nvPr/>
        </p:nvSpPr>
        <p:spPr>
          <a:xfrm>
            <a:off x="6276331" y="5863484"/>
            <a:ext cx="4998720" cy="646331"/>
          </a:xfrm>
          <a:prstGeom prst="rect">
            <a:avLst/>
          </a:prstGeom>
        </p:spPr>
        <p:txBody>
          <a:bodyPr wrap="square">
            <a:spAutoFit/>
          </a:bodyPr>
          <a:lstStyle/>
          <a:p>
            <a:r>
              <a:rPr lang="zh-CN" altLang="en-US" dirty="0" smtClean="0">
                <a:latin typeface="STXinwei" panose="02010800040101010101" charset="-122"/>
                <a:ea typeface="STXinwei" panose="02010800040101010101" charset="-122"/>
                <a:cs typeface="STXinwei" panose="02010800040101010101" charset="-122"/>
              </a:rPr>
              <a:t>我们改进后的函数</a:t>
            </a:r>
            <a:r>
              <a:rPr lang="en-US" altLang="zh-CN" dirty="0" smtClean="0">
                <a:latin typeface="STXinwei" panose="02010800040101010101" charset="-122"/>
                <a:ea typeface="STXinwei" panose="02010800040101010101" charset="-122"/>
                <a:cs typeface="STXinwei" panose="02010800040101010101" charset="-122"/>
              </a:rPr>
              <a:t>, </a:t>
            </a:r>
            <a:r>
              <a:rPr lang="zh-CN" altLang="en-US" dirty="0" smtClean="0">
                <a:latin typeface="STXinwei" panose="02010800040101010101" charset="-122"/>
                <a:ea typeface="STXinwei" panose="02010800040101010101" charset="-122"/>
                <a:cs typeface="STXinwei" panose="02010800040101010101" charset="-122"/>
              </a:rPr>
              <a:t>解决了</a:t>
            </a:r>
            <a:r>
              <a:rPr lang="en-US" altLang="zh-CN" dirty="0" smtClean="0">
                <a:latin typeface="STXinwei" panose="02010800040101010101" charset="-122"/>
                <a:ea typeface="STXinwei" panose="02010800040101010101" charset="-122"/>
                <a:cs typeface="STXinwei" panose="02010800040101010101" charset="-122"/>
              </a:rPr>
              <a:t>count</a:t>
            </a:r>
            <a:r>
              <a:rPr lang="zh-CN" altLang="en-US" dirty="0" smtClean="0">
                <a:latin typeface="STXinwei" panose="02010800040101010101" charset="-122"/>
                <a:ea typeface="STXinwei" panose="02010800040101010101" charset="-122"/>
                <a:cs typeface="STXinwei" panose="02010800040101010101" charset="-122"/>
              </a:rPr>
              <a:t>参数的问题</a:t>
            </a:r>
            <a:r>
              <a:rPr lang="en-US" altLang="zh-CN" dirty="0" smtClean="0">
                <a:latin typeface="STXinwei" panose="02010800040101010101" charset="-122"/>
                <a:ea typeface="STXinwei" panose="02010800040101010101" charset="-122"/>
                <a:cs typeface="STXinwei" panose="02010800040101010101" charset="-122"/>
              </a:rPr>
              <a:t>, </a:t>
            </a:r>
            <a:r>
              <a:rPr lang="zh-CN" altLang="en-US" dirty="0" smtClean="0">
                <a:latin typeface="STXinwei" panose="02010800040101010101" charset="-122"/>
                <a:ea typeface="STXinwei" panose="02010800040101010101" charset="-122"/>
                <a:cs typeface="STXinwei" panose="02010800040101010101" charset="-122"/>
              </a:rPr>
              <a:t>总执行时间也大大减少</a:t>
            </a:r>
            <a:r>
              <a:rPr lang="en-US" altLang="zh-CN" dirty="0" smtClean="0">
                <a:latin typeface="STXinwei" panose="02010800040101010101" charset="-122"/>
                <a:ea typeface="STXinwei" panose="02010800040101010101" charset="-122"/>
                <a:cs typeface="STXinwei" panose="02010800040101010101" charset="-122"/>
              </a:rPr>
              <a:t>,</a:t>
            </a:r>
            <a:r>
              <a:rPr lang="zh-CN" altLang="en-US" dirty="0" smtClean="0">
                <a:latin typeface="STXinwei" panose="02010800040101010101" charset="-122"/>
                <a:ea typeface="STXinwei" panose="02010800040101010101" charset="-122"/>
                <a:cs typeface="STXinwei" panose="02010800040101010101" charset="-122"/>
              </a:rPr>
              <a:t> 但是</a:t>
            </a:r>
            <a:r>
              <a:rPr kumimoji="1" lang="en-US" altLang="zh-CN" dirty="0" smtClean="0">
                <a:latin typeface="STXinwei" panose="02010800040101010101" charset="-122"/>
                <a:ea typeface="STXinwei" panose="02010800040101010101" charset="-122"/>
                <a:cs typeface="STXinwei" panose="02010800040101010101" charset="-122"/>
              </a:rPr>
              <a:t>timeout</a:t>
            </a:r>
            <a:r>
              <a:rPr kumimoji="1" lang="zh-CN" altLang="en-US" dirty="0" smtClean="0">
                <a:latin typeface="STXinwei" panose="02010800040101010101" charset="-122"/>
                <a:ea typeface="STXinwei" panose="02010800040101010101" charset="-122"/>
                <a:cs typeface="STXinwei" panose="02010800040101010101" charset="-122"/>
              </a:rPr>
              <a:t>的问题还在</a:t>
            </a:r>
            <a:endParaRPr lang="en-US" altLang="zh-CN" dirty="0" smtClean="0">
              <a:latin typeface="STXinwei" panose="02010800040101010101" charset="-122"/>
              <a:ea typeface="STXinwei" panose="02010800040101010101" charset="-122"/>
              <a:cs typeface="STXinwei" panose="02010800040101010101" charset="-122"/>
            </a:endParaRPr>
          </a:p>
        </p:txBody>
      </p:sp>
      <p:pic>
        <p:nvPicPr>
          <p:cNvPr id="5" name="图片 4"/>
          <p:cNvPicPr>
            <a:picLocks noChangeAspect="1"/>
          </p:cNvPicPr>
          <p:nvPr/>
        </p:nvPicPr>
        <p:blipFill>
          <a:blip r:embed="rId1"/>
          <a:stretch>
            <a:fillRect/>
          </a:stretch>
        </p:blipFill>
        <p:spPr>
          <a:xfrm>
            <a:off x="6276331" y="1500478"/>
            <a:ext cx="4399131" cy="4031959"/>
          </a:xfrm>
          <a:prstGeom prst="rect">
            <a:avLst/>
          </a:prstGeom>
        </p:spPr>
      </p:pic>
      <p:sp>
        <p:nvSpPr>
          <p:cNvPr id="10" name="矩形 9"/>
          <p:cNvSpPr/>
          <p:nvPr/>
        </p:nvSpPr>
        <p:spPr>
          <a:xfrm>
            <a:off x="10610648" y="2641375"/>
            <a:ext cx="1638590" cy="369332"/>
          </a:xfrm>
          <a:prstGeom prst="rect">
            <a:avLst/>
          </a:prstGeom>
        </p:spPr>
        <p:txBody>
          <a:bodyPr wrap="none">
            <a:spAutoFit/>
          </a:bodyPr>
          <a:lstStyle/>
          <a:p>
            <a:r>
              <a:rPr kumimoji="1" lang="en-US" altLang="zh-CN" dirty="0" smtClean="0">
                <a:latin typeface="STXinwei" panose="02010800040101010101" charset="-122"/>
                <a:ea typeface="STXinwei" panose="02010800040101010101" charset="-122"/>
                <a:cs typeface="STXinwei" panose="02010800040101010101" charset="-122"/>
              </a:rPr>
              <a:t>setTimeout2.js</a:t>
            </a:r>
            <a:endParaRPr lang="zh-CN" altLang="en-US" dirty="0">
              <a:latin typeface="STXinwei" panose="02010800040101010101" charset="-122"/>
              <a:ea typeface="STXinwei" panose="02010800040101010101" charset="-122"/>
              <a:cs typeface="STXinwei" panose="02010800040101010101" charset="-122"/>
            </a:endParaRPr>
          </a:p>
        </p:txBody>
      </p:sp>
      <p:pic>
        <p:nvPicPr>
          <p:cNvPr id="6" name="图片 5"/>
          <p:cNvPicPr>
            <a:picLocks noChangeAspect="1"/>
          </p:cNvPicPr>
          <p:nvPr/>
        </p:nvPicPr>
        <p:blipFill>
          <a:blip r:embed="rId2"/>
          <a:stretch>
            <a:fillRect/>
          </a:stretch>
        </p:blipFill>
        <p:spPr>
          <a:xfrm>
            <a:off x="914864" y="1500478"/>
            <a:ext cx="5049564" cy="518353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err="1">
                <a:solidFill>
                  <a:srgbClr val="FF0000"/>
                </a:solidFill>
                <a:latin typeface="STXinwei" panose="02010800040101010101" charset="-122"/>
                <a:ea typeface="STXinwei" panose="02010800040101010101" charset="-122"/>
                <a:cs typeface="STXinwei" panose="02010800040101010101" charset="-122"/>
              </a:rPr>
              <a:t>requestAnimationFrame</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3" name="内容占位符 2"/>
          <p:cNvSpPr>
            <a:spLocks noGrp="1"/>
          </p:cNvSpPr>
          <p:nvPr>
            <p:ph idx="1"/>
          </p:nvPr>
        </p:nvSpPr>
        <p:spPr>
          <a:xfrm>
            <a:off x="838199" y="1825625"/>
            <a:ext cx="11076709" cy="4351338"/>
          </a:xfrm>
        </p:spPr>
        <p:txBody>
          <a:bodyPr>
            <a:normAutofit/>
          </a:bodyPr>
          <a:lstStyle/>
          <a:p>
            <a:pPr marL="0" indent="0">
              <a:buNone/>
            </a:pPr>
            <a:r>
              <a:rPr kumimoji="1" lang="zh-CN" altLang="en-US" sz="2400" dirty="0">
                <a:latin typeface="STXinwei" panose="02010800040101010101" charset="-122"/>
                <a:ea typeface="STXinwei" panose="02010800040101010101" charset="-122"/>
                <a:cs typeface="STXinwei" panose="02010800040101010101" charset="-122"/>
              </a:rPr>
              <a:t>在</a:t>
            </a:r>
            <a:r>
              <a:rPr kumimoji="1" lang="en-US" altLang="zh-CN" sz="2400" dirty="0">
                <a:latin typeface="STXinwei" panose="02010800040101010101" charset="-122"/>
                <a:ea typeface="STXinwei" panose="02010800040101010101" charset="-122"/>
                <a:cs typeface="STXinwei" panose="02010800040101010101" charset="-122"/>
              </a:rPr>
              <a:t>&lt;</a:t>
            </a:r>
            <a:r>
              <a:rPr kumimoji="1" lang="zh-CN" altLang="en-US" sz="2400" dirty="0">
                <a:latin typeface="STXinwei" panose="02010800040101010101" charset="-122"/>
                <a:ea typeface="STXinwei" panose="02010800040101010101" charset="-122"/>
                <a:cs typeface="STXinwei" panose="02010800040101010101" charset="-122"/>
              </a:rPr>
              <a:t>如何使页面交互更流畅</a:t>
            </a:r>
            <a:r>
              <a:rPr kumimoji="1" lang="en-US" altLang="zh-CN" sz="2400" dirty="0">
                <a:latin typeface="STXinwei" panose="02010800040101010101" charset="-122"/>
                <a:ea typeface="STXinwei" panose="02010800040101010101" charset="-122"/>
                <a:cs typeface="STXinwei" panose="02010800040101010101" charset="-122"/>
              </a:rPr>
              <a:t>(</a:t>
            </a:r>
            <a:r>
              <a:rPr kumimoji="1" lang="zh-CN" altLang="en-US" sz="2400" dirty="0">
                <a:latin typeface="STXinwei" panose="02010800040101010101" charset="-122"/>
                <a:ea typeface="STXinwei" panose="02010800040101010101" charset="-122"/>
                <a:cs typeface="STXinwei" panose="02010800040101010101" charset="-122"/>
              </a:rPr>
              <a:t>浏览器渲染篇</a:t>
            </a:r>
            <a:r>
              <a:rPr kumimoji="1" lang="en-US" altLang="zh-CN" sz="2400" dirty="0">
                <a:latin typeface="STXinwei" panose="02010800040101010101" charset="-122"/>
                <a:ea typeface="STXinwei" panose="02010800040101010101" charset="-122"/>
                <a:cs typeface="STXinwei" panose="02010800040101010101" charset="-122"/>
              </a:rPr>
              <a:t>) &gt;</a:t>
            </a:r>
            <a:r>
              <a:rPr kumimoji="1" lang="zh-CN" altLang="en-US" sz="2400" dirty="0">
                <a:latin typeface="STXinwei" panose="02010800040101010101" charset="-122"/>
                <a:ea typeface="STXinwei" panose="02010800040101010101" charset="-122"/>
                <a:cs typeface="STXinwei" panose="02010800040101010101" charset="-122"/>
              </a:rPr>
              <a:t>中</a:t>
            </a:r>
            <a:r>
              <a:rPr kumimoji="1" lang="en-US" altLang="zh-CN" sz="2400" dirty="0">
                <a:latin typeface="STXinwei" panose="02010800040101010101" charset="-122"/>
                <a:ea typeface="STXinwei" panose="02010800040101010101" charset="-122"/>
                <a:cs typeface="STXinwei" panose="02010800040101010101" charset="-122"/>
              </a:rPr>
              <a:t>,</a:t>
            </a:r>
            <a:r>
              <a:rPr kumimoji="1" lang="zh-CN" altLang="en-US" sz="2400" dirty="0">
                <a:latin typeface="STXinwei" panose="02010800040101010101" charset="-122"/>
                <a:ea typeface="STXinwei" panose="02010800040101010101" charset="-122"/>
                <a:cs typeface="STXinwei" panose="02010800040101010101" charset="-122"/>
              </a:rPr>
              <a:t> </a:t>
            </a:r>
            <a:r>
              <a:rPr lang="zh-CN" altLang="en-US" sz="2400" b="1" dirty="0" smtClean="0">
                <a:latin typeface="STXinwei" panose="02010800040101010101" charset="-122"/>
                <a:ea typeface="STXinwei" panose="02010800040101010101" charset="-122"/>
                <a:cs typeface="STXinwei" panose="02010800040101010101" charset="-122"/>
              </a:rPr>
              <a:t>我们知道</a:t>
            </a:r>
            <a:r>
              <a:rPr lang="en-US" altLang="zh-CN" sz="2400" b="1" dirty="0" err="1" smtClean="0">
                <a:latin typeface="STXinwei" panose="02010800040101010101" charset="-122"/>
                <a:ea typeface="STXinwei" panose="02010800040101010101" charset="-122"/>
                <a:cs typeface="STXinwei" panose="02010800040101010101" charset="-122"/>
              </a:rPr>
              <a:t>requestAnimationFrame</a:t>
            </a:r>
            <a:r>
              <a:rPr lang="zh-CN" altLang="en-US" sz="2400" b="1" dirty="0" smtClean="0">
                <a:latin typeface="STXinwei" panose="02010800040101010101" charset="-122"/>
                <a:ea typeface="STXinwei" panose="02010800040101010101" charset="-122"/>
                <a:cs typeface="STXinwei" panose="02010800040101010101" charset="-122"/>
              </a:rPr>
              <a:t>可以解决调用时机的问题</a:t>
            </a:r>
            <a:endParaRPr kumimoji="1" lang="zh-CN" altLang="en-US" sz="2400" dirty="0">
              <a:latin typeface="STXinwei" panose="02010800040101010101" charset="-122"/>
              <a:ea typeface="STXinwei" panose="02010800040101010101" charset="-122"/>
              <a:cs typeface="STXinwei" panose="02010800040101010101" charset="-122"/>
            </a:endParaRPr>
          </a:p>
        </p:txBody>
      </p:sp>
      <p:pic>
        <p:nvPicPr>
          <p:cNvPr id="4" name="图片 3"/>
          <p:cNvPicPr>
            <a:picLocks noChangeAspect="1"/>
          </p:cNvPicPr>
          <p:nvPr/>
        </p:nvPicPr>
        <p:blipFill>
          <a:blip r:embed="rId1"/>
          <a:stretch>
            <a:fillRect/>
          </a:stretch>
        </p:blipFill>
        <p:spPr>
          <a:xfrm>
            <a:off x="2208517" y="2945439"/>
            <a:ext cx="7774965" cy="253075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solidFill>
                  <a:srgbClr val="FF0000"/>
                </a:solidFill>
                <a:latin typeface="STXinwei" panose="02010800040101010101" charset="-122"/>
                <a:ea typeface="STXinwei" panose="02010800040101010101" charset="-122"/>
                <a:cs typeface="STXinwei" panose="02010800040101010101" charset="-122"/>
              </a:rPr>
              <a:t>requestAnimationFrame</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8" name="矩形 7"/>
          <p:cNvSpPr/>
          <p:nvPr/>
        </p:nvSpPr>
        <p:spPr>
          <a:xfrm>
            <a:off x="7036254" y="3000494"/>
            <a:ext cx="2945037" cy="369332"/>
          </a:xfrm>
          <a:prstGeom prst="rect">
            <a:avLst/>
          </a:prstGeom>
        </p:spPr>
        <p:txBody>
          <a:bodyPr wrap="none">
            <a:spAutoFit/>
          </a:bodyPr>
          <a:lstStyle/>
          <a:p>
            <a:r>
              <a:rPr kumimoji="1" lang="zh-CN" altLang="en-US" dirty="0" smtClean="0">
                <a:latin typeface="STXinwei" panose="02010800040101010101" charset="-122"/>
                <a:ea typeface="STXinwei" panose="02010800040101010101" charset="-122"/>
                <a:cs typeface="STXinwei" panose="02010800040101010101" charset="-122"/>
              </a:rPr>
              <a:t>可以看到</a:t>
            </a:r>
            <a:r>
              <a:rPr kumimoji="1" lang="en-US" altLang="zh-CN" dirty="0" smtClean="0">
                <a:latin typeface="STXinwei" panose="02010800040101010101" charset="-122"/>
                <a:ea typeface="STXinwei" panose="02010800040101010101" charset="-122"/>
                <a:cs typeface="STXinwei" panose="02010800040101010101" charset="-122"/>
              </a:rPr>
              <a:t>:</a:t>
            </a:r>
            <a:r>
              <a:rPr kumimoji="1" lang="zh-CN" altLang="en-US" dirty="0" smtClean="0">
                <a:latin typeface="STXinwei" panose="02010800040101010101" charset="-122"/>
                <a:ea typeface="STXinwei" panose="02010800040101010101" charset="-122"/>
                <a:cs typeface="STXinwei" panose="02010800040101010101" charset="-122"/>
              </a:rPr>
              <a:t> 少了</a:t>
            </a:r>
            <a:r>
              <a:rPr kumimoji="1" lang="en-US" altLang="zh-CN" dirty="0" smtClean="0">
                <a:latin typeface="STXinwei" panose="02010800040101010101" charset="-122"/>
                <a:ea typeface="STXinwei" panose="02010800040101010101" charset="-122"/>
                <a:cs typeface="STXinwei" panose="02010800040101010101" charset="-122"/>
              </a:rPr>
              <a:t>timeout</a:t>
            </a:r>
            <a:r>
              <a:rPr kumimoji="1" lang="zh-CN" altLang="en-US" dirty="0" smtClean="0">
                <a:latin typeface="STXinwei" panose="02010800040101010101" charset="-122"/>
                <a:ea typeface="STXinwei" panose="02010800040101010101" charset="-122"/>
                <a:cs typeface="STXinwei" panose="02010800040101010101" charset="-122"/>
              </a:rPr>
              <a:t>参数</a:t>
            </a:r>
            <a:endParaRPr lang="zh-CN" altLang="en-US" dirty="0">
              <a:latin typeface="STXinwei" panose="02010800040101010101" charset="-122"/>
              <a:ea typeface="STXinwei" panose="02010800040101010101" charset="-122"/>
              <a:cs typeface="STXinwei" panose="02010800040101010101" charset="-122"/>
            </a:endParaRPr>
          </a:p>
        </p:txBody>
      </p:sp>
      <p:sp>
        <p:nvSpPr>
          <p:cNvPr id="9" name="矩形 8"/>
          <p:cNvSpPr/>
          <p:nvPr/>
        </p:nvSpPr>
        <p:spPr>
          <a:xfrm>
            <a:off x="7020224" y="2417802"/>
            <a:ext cx="2802370" cy="369332"/>
          </a:xfrm>
          <a:prstGeom prst="rect">
            <a:avLst/>
          </a:prstGeom>
        </p:spPr>
        <p:txBody>
          <a:bodyPr wrap="none">
            <a:spAutoFit/>
          </a:bodyPr>
          <a:lstStyle/>
          <a:p>
            <a:r>
              <a:rPr lang="en-US" altLang="zh-CN" dirty="0" err="1" smtClean="0">
                <a:latin typeface="STXinwei" panose="02010800040101010101" charset="-122"/>
                <a:ea typeface="STXinwei" panose="02010800040101010101" charset="-122"/>
                <a:cs typeface="STXinwei" panose="02010800040101010101" charset="-122"/>
              </a:rPr>
              <a:t>requestAnimationFrame.js</a:t>
            </a:r>
            <a:endParaRPr lang="zh-CN" altLang="en-US" dirty="0">
              <a:latin typeface="STXinwei" panose="02010800040101010101" charset="-122"/>
              <a:ea typeface="STXinwei" panose="02010800040101010101" charset="-122"/>
              <a:cs typeface="STXinwei" panose="02010800040101010101" charset="-122"/>
            </a:endParaRPr>
          </a:p>
        </p:txBody>
      </p:sp>
      <p:pic>
        <p:nvPicPr>
          <p:cNvPr id="11" name="图片 10"/>
          <p:cNvPicPr>
            <a:picLocks noChangeAspect="1"/>
          </p:cNvPicPr>
          <p:nvPr/>
        </p:nvPicPr>
        <p:blipFill>
          <a:blip r:embed="rId1"/>
          <a:stretch>
            <a:fillRect/>
          </a:stretch>
        </p:blipFill>
        <p:spPr>
          <a:xfrm>
            <a:off x="1428236" y="1508760"/>
            <a:ext cx="5008123" cy="495681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rgbClr val="FF0000"/>
                </a:solidFill>
                <a:latin typeface="STXinwei" panose="02010800040101010101" charset="-122"/>
                <a:ea typeface="STXinwei" panose="02010800040101010101" charset="-122"/>
                <a:cs typeface="STXinwei" panose="02010800040101010101" charset="-122"/>
              </a:rPr>
              <a:t>Generator</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4" name="矩形 3"/>
          <p:cNvSpPr/>
          <p:nvPr/>
        </p:nvSpPr>
        <p:spPr>
          <a:xfrm>
            <a:off x="1226820" y="1719318"/>
            <a:ext cx="9738360" cy="646331"/>
          </a:xfrm>
          <a:prstGeom prst="rect">
            <a:avLst/>
          </a:prstGeom>
        </p:spPr>
        <p:txBody>
          <a:bodyPr wrap="square">
            <a:spAutoFit/>
          </a:bodyPr>
          <a:lstStyle/>
          <a:p>
            <a:r>
              <a:rPr lang="en-US" altLang="zh-CN" dirty="0">
                <a:solidFill>
                  <a:srgbClr val="333333"/>
                </a:solidFill>
                <a:latin typeface="STXinwei" panose="02010800040101010101" charset="-122"/>
                <a:ea typeface="STXinwei" panose="02010800040101010101" charset="-122"/>
                <a:cs typeface="STXinwei" panose="02010800040101010101" charset="-122"/>
              </a:rPr>
              <a:t>ES6</a:t>
            </a:r>
            <a:r>
              <a:rPr lang="zh-CN" altLang="en-US" dirty="0">
                <a:solidFill>
                  <a:srgbClr val="333333"/>
                </a:solidFill>
                <a:latin typeface="STXinwei" panose="02010800040101010101" charset="-122"/>
                <a:ea typeface="STXinwei" panose="02010800040101010101" charset="-122"/>
                <a:cs typeface="STXinwei" panose="02010800040101010101" charset="-122"/>
              </a:rPr>
              <a:t>带来了迭代器的概念，并提供了生成器</a:t>
            </a:r>
            <a:r>
              <a:rPr lang="en-US" altLang="zh-CN" dirty="0">
                <a:solidFill>
                  <a:srgbClr val="333333"/>
                </a:solidFill>
                <a:latin typeface="STXinwei" panose="02010800040101010101" charset="-122"/>
                <a:ea typeface="STXinwei" panose="02010800040101010101" charset="-122"/>
                <a:cs typeface="STXinwei" panose="02010800040101010101" charset="-122"/>
              </a:rPr>
              <a:t>Generator</a:t>
            </a:r>
            <a:r>
              <a:rPr lang="zh-CN" altLang="en-US" dirty="0">
                <a:solidFill>
                  <a:srgbClr val="333333"/>
                </a:solidFill>
                <a:latin typeface="STXinwei" panose="02010800040101010101" charset="-122"/>
                <a:ea typeface="STXinwei" panose="02010800040101010101" charset="-122"/>
                <a:cs typeface="STXinwei" panose="02010800040101010101" charset="-122"/>
              </a:rPr>
              <a:t>函数用来生成迭代器</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对象</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 我们可以</a:t>
            </a:r>
            <a:r>
              <a:rPr lang="zh-CN" altLang="en-US" dirty="0" smtClean="0">
                <a:latin typeface="STXinwei" panose="02010800040101010101" charset="-122"/>
                <a:ea typeface="STXinwei" panose="02010800040101010101" charset="-122"/>
                <a:cs typeface="STXinwei" panose="02010800040101010101" charset="-122"/>
              </a:rPr>
              <a:t>利用</a:t>
            </a:r>
            <a:r>
              <a:rPr lang="en-US" altLang="zh-CN" dirty="0" smtClean="0">
                <a:latin typeface="STXinwei" panose="02010800040101010101" charset="-122"/>
                <a:ea typeface="STXinwei" panose="02010800040101010101" charset="-122"/>
                <a:cs typeface="STXinwei" panose="02010800040101010101" charset="-122"/>
              </a:rPr>
              <a:t>yield</a:t>
            </a:r>
            <a:r>
              <a:rPr lang="zh-CN" altLang="en-US" dirty="0" smtClean="0">
                <a:latin typeface="STXinwei" panose="02010800040101010101" charset="-122"/>
                <a:ea typeface="STXinwei" panose="02010800040101010101" charset="-122"/>
                <a:cs typeface="STXinwei" panose="02010800040101010101" charset="-122"/>
              </a:rPr>
              <a:t>关键字</a:t>
            </a:r>
            <a:r>
              <a:rPr lang="zh-CN" altLang="en-US" dirty="0">
                <a:latin typeface="STXinwei" panose="02010800040101010101" charset="-122"/>
                <a:ea typeface="STXinwei" panose="02010800040101010101" charset="-122"/>
                <a:cs typeface="STXinwei" panose="02010800040101010101" charset="-122"/>
              </a:rPr>
              <a:t>让函数暂停执行</a:t>
            </a:r>
            <a:r>
              <a:rPr lang="zh-CN" altLang="en-US" dirty="0" smtClean="0">
                <a:latin typeface="STXinwei" panose="02010800040101010101" charset="-122"/>
                <a:ea typeface="STXinwei" panose="02010800040101010101" charset="-122"/>
                <a:cs typeface="STXinwei" panose="02010800040101010101" charset="-122"/>
              </a:rPr>
              <a:t>这个</a:t>
            </a:r>
            <a:r>
              <a:rPr lang="zh-CN" altLang="en-US" dirty="0">
                <a:latin typeface="STXinwei" panose="02010800040101010101" charset="-122"/>
                <a:ea typeface="STXinwei" panose="02010800040101010101" charset="-122"/>
                <a:cs typeface="STXinwei" panose="02010800040101010101" charset="-122"/>
              </a:rPr>
              <a:t>特性</a:t>
            </a:r>
            <a:r>
              <a:rPr lang="zh-CN" altLang="en-US" dirty="0" smtClean="0">
                <a:latin typeface="STXinwei" panose="02010800040101010101" charset="-122"/>
                <a:ea typeface="STXinwei" panose="02010800040101010101" charset="-122"/>
                <a:cs typeface="STXinwei" panose="02010800040101010101" charset="-122"/>
              </a:rPr>
              <a:t>，设计</a:t>
            </a:r>
            <a:r>
              <a:rPr lang="zh-CN" altLang="en-US" dirty="0">
                <a:latin typeface="STXinwei" panose="02010800040101010101" charset="-122"/>
                <a:ea typeface="STXinwei" panose="02010800040101010101" charset="-122"/>
                <a:cs typeface="STXinwei" panose="02010800040101010101" charset="-122"/>
              </a:rPr>
              <a:t>出更方便使用的时间切片</a:t>
            </a:r>
            <a:endParaRPr lang="zh-CN" altLang="en-US" dirty="0">
              <a:latin typeface="STXinwei" panose="02010800040101010101" charset="-122"/>
              <a:ea typeface="STXinwei" panose="02010800040101010101" charset="-122"/>
              <a:cs typeface="STXinwei" panose="02010800040101010101" charset="-122"/>
            </a:endParaRPr>
          </a:p>
        </p:txBody>
      </p:sp>
      <p:sp>
        <p:nvSpPr>
          <p:cNvPr id="6" name="矩形 5"/>
          <p:cNvSpPr/>
          <p:nvPr/>
        </p:nvSpPr>
        <p:spPr>
          <a:xfrm>
            <a:off x="1226821" y="2878436"/>
            <a:ext cx="5173980" cy="646331"/>
          </a:xfrm>
          <a:prstGeom prst="rect">
            <a:avLst/>
          </a:prstGeom>
        </p:spPr>
        <p:txBody>
          <a:bodyPr wrap="square">
            <a:spAutoFit/>
          </a:bodyPr>
          <a:lstStyle/>
          <a:p>
            <a:r>
              <a:rPr lang="zh-CN" altLang="en-US" dirty="0" smtClean="0">
                <a:latin typeface="STXinwei" panose="02010800040101010101" charset="-122"/>
                <a:ea typeface="STXinwei" panose="02010800040101010101" charset="-122"/>
                <a:cs typeface="STXinwei" panose="02010800040101010101" charset="-122"/>
              </a:rPr>
              <a:t>比如</a:t>
            </a:r>
            <a:r>
              <a:rPr lang="en-US" altLang="zh-CN" dirty="0" smtClean="0">
                <a:latin typeface="STXinwei" panose="02010800040101010101" charset="-122"/>
                <a:ea typeface="STXinwei" panose="02010800040101010101" charset="-122"/>
                <a:cs typeface="STXinwei" panose="02010800040101010101" charset="-122"/>
              </a:rPr>
              <a:t>,</a:t>
            </a:r>
            <a:r>
              <a:rPr lang="zh-CN" altLang="en-US" dirty="0" smtClean="0">
                <a:latin typeface="STXinwei" panose="02010800040101010101" charset="-122"/>
                <a:ea typeface="STXinwei" panose="02010800040101010101" charset="-122"/>
                <a:cs typeface="STXinwei" panose="02010800040101010101" charset="-122"/>
              </a:rPr>
              <a:t> 我们可以通过</a:t>
            </a:r>
            <a:r>
              <a:rPr lang="en-US" altLang="zh-CN" dirty="0" err="1" smtClean="0">
                <a:latin typeface="STXinwei" panose="02010800040101010101" charset="-122"/>
                <a:ea typeface="STXinwei" panose="02010800040101010101" charset="-122"/>
                <a:cs typeface="STXinwei" panose="02010800040101010101" charset="-122"/>
              </a:rPr>
              <a:t>timeChunk</a:t>
            </a:r>
            <a:r>
              <a:rPr lang="zh-CN" altLang="en-US" dirty="0" smtClean="0">
                <a:latin typeface="STXinwei" panose="02010800040101010101" charset="-122"/>
                <a:ea typeface="STXinwei" panose="02010800040101010101" charset="-122"/>
                <a:cs typeface="STXinwei" panose="02010800040101010101" charset="-122"/>
              </a:rPr>
              <a:t>执行器</a:t>
            </a:r>
            <a:r>
              <a:rPr lang="en-US" altLang="zh-CN" dirty="0" smtClean="0">
                <a:latin typeface="STXinwei" panose="02010800040101010101" charset="-122"/>
                <a:ea typeface="STXinwei" panose="02010800040101010101" charset="-122"/>
                <a:cs typeface="STXinwei" panose="02010800040101010101" charset="-122"/>
              </a:rPr>
              <a:t>,</a:t>
            </a:r>
            <a:r>
              <a:rPr lang="zh-CN" altLang="en-US" dirty="0" smtClean="0">
                <a:latin typeface="STXinwei" panose="02010800040101010101" charset="-122"/>
                <a:ea typeface="STXinwei" panose="02010800040101010101" charset="-122"/>
                <a:cs typeface="STXinwei" panose="02010800040101010101" charset="-122"/>
              </a:rPr>
              <a:t> 使</a:t>
            </a:r>
            <a:r>
              <a:rPr lang="en-US" altLang="zh-CN" dirty="0" err="1" smtClean="0">
                <a:latin typeface="STXinwei" panose="02010800040101010101" charset="-122"/>
                <a:ea typeface="STXinwei" panose="02010800040101010101" charset="-122"/>
                <a:cs typeface="STXinwei" panose="02010800040101010101" charset="-122"/>
              </a:rPr>
              <a:t>someThing</a:t>
            </a:r>
            <a:r>
              <a:rPr lang="zh-CN" altLang="en-US" dirty="0" smtClean="0">
                <a:latin typeface="STXinwei" panose="02010800040101010101" charset="-122"/>
                <a:ea typeface="STXinwei" panose="02010800040101010101" charset="-122"/>
                <a:cs typeface="STXinwei" panose="02010800040101010101" charset="-122"/>
              </a:rPr>
              <a:t>和</a:t>
            </a:r>
            <a:r>
              <a:rPr lang="en-US" altLang="zh-CN" dirty="0" err="1" smtClean="0">
                <a:latin typeface="STXinwei" panose="02010800040101010101" charset="-122"/>
                <a:ea typeface="STXinwei" panose="02010800040101010101" charset="-122"/>
                <a:cs typeface="STXinwei" panose="02010800040101010101" charset="-122"/>
              </a:rPr>
              <a:t>otherThing</a:t>
            </a:r>
            <a:r>
              <a:rPr lang="zh-CN" altLang="en-US" dirty="0" smtClean="0">
                <a:latin typeface="STXinwei" panose="02010800040101010101" charset="-122"/>
                <a:ea typeface="STXinwei" panose="02010800040101010101" charset="-122"/>
                <a:cs typeface="STXinwei" panose="02010800040101010101" charset="-122"/>
              </a:rPr>
              <a:t>分开执行</a:t>
            </a:r>
            <a:r>
              <a:rPr lang="en-US" altLang="zh-CN" dirty="0" smtClean="0">
                <a:latin typeface="STXinwei" panose="02010800040101010101" charset="-122"/>
                <a:ea typeface="STXinwei" panose="02010800040101010101" charset="-122"/>
                <a:cs typeface="STXinwei" panose="02010800040101010101" charset="-122"/>
              </a:rPr>
              <a:t>:</a:t>
            </a:r>
            <a:endParaRPr lang="zh-CN" altLang="en-US" dirty="0">
              <a:latin typeface="STXinwei" panose="02010800040101010101" charset="-122"/>
              <a:ea typeface="STXinwei" panose="02010800040101010101" charset="-122"/>
              <a:cs typeface="STXinwei" panose="02010800040101010101" charset="-122"/>
            </a:endParaRPr>
          </a:p>
        </p:txBody>
      </p:sp>
      <p:pic>
        <p:nvPicPr>
          <p:cNvPr id="8" name="图片 7"/>
          <p:cNvPicPr>
            <a:picLocks noChangeAspect="1"/>
          </p:cNvPicPr>
          <p:nvPr/>
        </p:nvPicPr>
        <p:blipFill>
          <a:blip r:embed="rId1"/>
          <a:stretch>
            <a:fillRect/>
          </a:stretch>
        </p:blipFill>
        <p:spPr>
          <a:xfrm>
            <a:off x="1393299" y="3686942"/>
            <a:ext cx="4702701" cy="1986583"/>
          </a:xfrm>
          <a:prstGeom prst="rect">
            <a:avLst/>
          </a:prstGeom>
        </p:spPr>
      </p:pic>
      <p:pic>
        <p:nvPicPr>
          <p:cNvPr id="10" name="图片 9"/>
          <p:cNvPicPr>
            <a:picLocks noChangeAspect="1"/>
          </p:cNvPicPr>
          <p:nvPr/>
        </p:nvPicPr>
        <p:blipFill>
          <a:blip r:embed="rId2"/>
          <a:stretch>
            <a:fillRect/>
          </a:stretch>
        </p:blipFill>
        <p:spPr>
          <a:xfrm>
            <a:off x="6994403" y="3686942"/>
            <a:ext cx="4101651" cy="1986583"/>
          </a:xfrm>
          <a:prstGeom prst="rect">
            <a:avLst/>
          </a:prstGeom>
        </p:spPr>
      </p:pic>
      <p:sp>
        <p:nvSpPr>
          <p:cNvPr id="11" name="矩形 10"/>
          <p:cNvSpPr/>
          <p:nvPr/>
        </p:nvSpPr>
        <p:spPr>
          <a:xfrm>
            <a:off x="6736657" y="2964337"/>
            <a:ext cx="4617141" cy="646331"/>
          </a:xfrm>
          <a:prstGeom prst="rect">
            <a:avLst/>
          </a:prstGeom>
        </p:spPr>
        <p:txBody>
          <a:bodyPr wrap="square">
            <a:spAutoFit/>
          </a:bodyPr>
          <a:lstStyle/>
          <a:p>
            <a:r>
              <a:rPr lang="zh-CN" altLang="en-US" dirty="0" smtClean="0">
                <a:solidFill>
                  <a:srgbClr val="333333"/>
                </a:solidFill>
                <a:latin typeface="STXinwei" panose="02010800040101010101" charset="-122"/>
                <a:ea typeface="STXinwei" panose="02010800040101010101" charset="-122"/>
                <a:cs typeface="STXinwei" panose="02010800040101010101" charset="-122"/>
              </a:rPr>
              <a:t>即便我们</a:t>
            </a:r>
            <a:r>
              <a:rPr lang="zh-CN" altLang="en-US" dirty="0">
                <a:solidFill>
                  <a:srgbClr val="333333"/>
                </a:solidFill>
                <a:latin typeface="STXinwei" panose="02010800040101010101" charset="-122"/>
                <a:ea typeface="STXinwei" panose="02010800040101010101" charset="-122"/>
                <a:cs typeface="STXinwei" panose="02010800040101010101" charset="-122"/>
              </a:rPr>
              <a:t>写了一个死循环，但依然不会阻塞主线程，浏览器也不会卡死</a:t>
            </a:r>
            <a:endParaRPr lang="zh-CN" altLang="en-US" dirty="0">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rgbClr val="FF0000"/>
                </a:solidFill>
                <a:latin typeface="STXinwei" panose="02010800040101010101" charset="-122"/>
                <a:ea typeface="STXinwei" panose="02010800040101010101" charset="-122"/>
                <a:cs typeface="STXinwei" panose="02010800040101010101" charset="-122"/>
              </a:rPr>
              <a:t>Generator</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pic>
        <p:nvPicPr>
          <p:cNvPr id="3" name="图片 2"/>
          <p:cNvPicPr>
            <a:picLocks noChangeAspect="1"/>
          </p:cNvPicPr>
          <p:nvPr/>
        </p:nvPicPr>
        <p:blipFill>
          <a:blip r:embed="rId1"/>
          <a:stretch>
            <a:fillRect/>
          </a:stretch>
        </p:blipFill>
        <p:spPr>
          <a:xfrm>
            <a:off x="991990" y="1487329"/>
            <a:ext cx="5483739" cy="4949190"/>
          </a:xfrm>
          <a:prstGeom prst="rect">
            <a:avLst/>
          </a:prstGeom>
        </p:spPr>
      </p:pic>
      <p:pic>
        <p:nvPicPr>
          <p:cNvPr id="5" name="图片 4"/>
          <p:cNvPicPr>
            <a:picLocks noChangeAspect="1"/>
          </p:cNvPicPr>
          <p:nvPr/>
        </p:nvPicPr>
        <p:blipFill>
          <a:blip r:embed="rId2"/>
          <a:stretch>
            <a:fillRect/>
          </a:stretch>
        </p:blipFill>
        <p:spPr>
          <a:xfrm>
            <a:off x="6753397" y="1487329"/>
            <a:ext cx="5027242" cy="4709160"/>
          </a:xfrm>
          <a:prstGeom prst="rect">
            <a:avLst/>
          </a:prstGeom>
        </p:spPr>
      </p:pic>
      <p:sp>
        <p:nvSpPr>
          <p:cNvPr id="7" name="矩形 6"/>
          <p:cNvSpPr/>
          <p:nvPr/>
        </p:nvSpPr>
        <p:spPr>
          <a:xfrm rot="10800000" flipH="1" flipV="1">
            <a:off x="6690598" y="6196494"/>
            <a:ext cx="5242322" cy="369332"/>
          </a:xfrm>
          <a:prstGeom prst="rect">
            <a:avLst/>
          </a:prstGeom>
        </p:spPr>
        <p:txBody>
          <a:bodyPr wrap="square">
            <a:spAutoFit/>
          </a:bodyPr>
          <a:lstStyle/>
          <a:p>
            <a:r>
              <a:rPr lang="zh-CN" altLang="en-US" dirty="0" smtClean="0">
                <a:latin typeface="STXinwei" panose="02010800040101010101" charset="-122"/>
                <a:ea typeface="STXinwei" panose="02010800040101010101" charset="-122"/>
                <a:cs typeface="STXinwei" panose="02010800040101010101" charset="-122"/>
              </a:rPr>
              <a:t>可以看到没有了函数回调</a:t>
            </a:r>
            <a:r>
              <a:rPr lang="en-US" altLang="zh-CN" dirty="0" smtClean="0">
                <a:latin typeface="STXinwei" panose="02010800040101010101" charset="-122"/>
                <a:ea typeface="STXinwei" panose="02010800040101010101" charset="-122"/>
                <a:cs typeface="STXinwei" panose="02010800040101010101" charset="-122"/>
              </a:rPr>
              <a:t>,</a:t>
            </a:r>
            <a:r>
              <a:rPr lang="zh-CN" altLang="en-US" dirty="0" smtClean="0">
                <a:latin typeface="STXinwei" panose="02010800040101010101" charset="-122"/>
                <a:ea typeface="STXinwei" panose="02010800040101010101" charset="-122"/>
                <a:cs typeface="STXinwei" panose="02010800040101010101" charset="-122"/>
              </a:rPr>
              <a:t> 更像我们平时写的代码</a:t>
            </a:r>
            <a:endParaRPr lang="zh-CN" altLang="en-US" dirty="0">
              <a:latin typeface="STXinwei" panose="02010800040101010101" charset="-122"/>
              <a:ea typeface="STXinwei" panose="02010800040101010101" charset="-122"/>
              <a:cs typeface="STXinwei" panose="02010800040101010101" charset="-122"/>
            </a:endParaRPr>
          </a:p>
        </p:txBody>
      </p:sp>
      <p:sp>
        <p:nvSpPr>
          <p:cNvPr id="9" name="矩形 8"/>
          <p:cNvSpPr/>
          <p:nvPr/>
        </p:nvSpPr>
        <p:spPr>
          <a:xfrm>
            <a:off x="8524267" y="1027906"/>
            <a:ext cx="1276311" cy="338554"/>
          </a:xfrm>
          <a:prstGeom prst="rect">
            <a:avLst/>
          </a:prstGeom>
        </p:spPr>
        <p:txBody>
          <a:bodyPr wrap="none">
            <a:spAutoFit/>
          </a:bodyPr>
          <a:lstStyle/>
          <a:p>
            <a:r>
              <a:rPr lang="en-US" altLang="zh-CN" sz="1600" dirty="0" err="1" smtClean="0">
                <a:latin typeface="STXinwei" panose="02010800040101010101" charset="-122"/>
                <a:ea typeface="STXinwei" panose="02010800040101010101" charset="-122"/>
                <a:cs typeface="STXinwei" panose="02010800040101010101" charset="-122"/>
              </a:rPr>
              <a:t>Generator.js</a:t>
            </a:r>
            <a:endParaRPr lang="zh-CN" altLang="en-US" sz="1600" dirty="0">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solidFill>
                  <a:srgbClr val="FF0000"/>
                </a:solidFill>
                <a:latin typeface="STXinwei" panose="02010800040101010101" charset="-122"/>
                <a:ea typeface="STXinwei" panose="02010800040101010101" charset="-122"/>
                <a:cs typeface="STXinwei" panose="02010800040101010101" charset="-122"/>
              </a:rPr>
              <a:t>requestIdleCallback</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10" name="矩形 9"/>
          <p:cNvSpPr/>
          <p:nvPr/>
        </p:nvSpPr>
        <p:spPr>
          <a:xfrm>
            <a:off x="713466" y="2125208"/>
            <a:ext cx="4288353" cy="400110"/>
          </a:xfrm>
          <a:prstGeom prst="rect">
            <a:avLst/>
          </a:prstGeom>
        </p:spPr>
        <p:txBody>
          <a:bodyPr wrap="none">
            <a:spAutoFit/>
          </a:bodyPr>
          <a:lstStyle/>
          <a:p>
            <a:r>
              <a:rPr lang="zh-CN" altLang="en-US" sz="2000">
                <a:solidFill>
                  <a:srgbClr val="000000"/>
                </a:solidFill>
                <a:latin typeface="STXinwei" panose="02010800040101010101" charset="-122"/>
                <a:ea typeface="STXinwei" panose="02010800040101010101" charset="-122"/>
                <a:cs typeface="STXinwei" panose="02010800040101010101" charset="-122"/>
              </a:rPr>
              <a:t>浏览器每一帧都需要完成哪些工作？</a:t>
            </a:r>
            <a:endParaRPr lang="zh-CN" altLang="en-US" sz="2000">
              <a:latin typeface="STXinwei" panose="02010800040101010101" charset="-122"/>
              <a:ea typeface="STXinwei" panose="02010800040101010101" charset="-122"/>
              <a:cs typeface="STXinwei" panose="02010800040101010101" charset="-122"/>
            </a:endParaRPr>
          </a:p>
        </p:txBody>
      </p:sp>
      <p:pic>
        <p:nvPicPr>
          <p:cNvPr id="11" name="图片 10"/>
          <p:cNvPicPr>
            <a:picLocks noChangeAspect="1"/>
          </p:cNvPicPr>
          <p:nvPr/>
        </p:nvPicPr>
        <p:blipFill>
          <a:blip r:embed="rId1"/>
          <a:stretch>
            <a:fillRect/>
          </a:stretch>
        </p:blipFill>
        <p:spPr>
          <a:xfrm>
            <a:off x="713466" y="2771539"/>
            <a:ext cx="6421625" cy="2090239"/>
          </a:xfrm>
          <a:prstGeom prst="rect">
            <a:avLst/>
          </a:prstGeom>
        </p:spPr>
      </p:pic>
      <p:sp>
        <p:nvSpPr>
          <p:cNvPr id="12" name="矩形 11"/>
          <p:cNvSpPr/>
          <p:nvPr/>
        </p:nvSpPr>
        <p:spPr>
          <a:xfrm>
            <a:off x="6665810" y="1968678"/>
            <a:ext cx="4918364" cy="646331"/>
          </a:xfrm>
          <a:prstGeom prst="rect">
            <a:avLst/>
          </a:prstGeom>
        </p:spPr>
        <p:txBody>
          <a:bodyPr wrap="square">
            <a:spAutoFit/>
          </a:bodyPr>
          <a:lstStyle/>
          <a:p>
            <a:r>
              <a:rPr lang="zh-CN" altLang="en-US" dirty="0" smtClean="0">
                <a:solidFill>
                  <a:srgbClr val="000000"/>
                </a:solidFill>
                <a:latin typeface="STXinwei" panose="02010800040101010101" charset="-122"/>
                <a:ea typeface="STXinwei" panose="02010800040101010101" charset="-122"/>
                <a:cs typeface="STXinwei" panose="02010800040101010101" charset="-122"/>
              </a:rPr>
              <a:t>可以看到</a:t>
            </a:r>
            <a:r>
              <a:rPr lang="en-US" altLang="zh-CN" dirty="0" smtClean="0">
                <a:solidFill>
                  <a:srgbClr val="000000"/>
                </a:solidFill>
                <a:latin typeface="STXinwei" panose="02010800040101010101" charset="-122"/>
                <a:ea typeface="STXinwei" panose="02010800040101010101" charset="-122"/>
                <a:cs typeface="STXinwei" panose="02010800040101010101" charset="-122"/>
              </a:rPr>
              <a:t>,</a:t>
            </a:r>
            <a:r>
              <a:rPr lang="zh-CN" altLang="en-US" dirty="0" smtClean="0">
                <a:solidFill>
                  <a:srgbClr val="000000"/>
                </a:solidFill>
                <a:latin typeface="STXinwei" panose="02010800040101010101" charset="-122"/>
                <a:ea typeface="STXinwei" panose="02010800040101010101" charset="-122"/>
                <a:cs typeface="STXinwei" panose="02010800040101010101" charset="-122"/>
              </a:rPr>
              <a:t> 一</a:t>
            </a:r>
            <a:r>
              <a:rPr lang="zh-CN" altLang="en-US" dirty="0">
                <a:solidFill>
                  <a:srgbClr val="000000"/>
                </a:solidFill>
                <a:latin typeface="STXinwei" panose="02010800040101010101" charset="-122"/>
                <a:ea typeface="STXinwei" panose="02010800040101010101" charset="-122"/>
                <a:cs typeface="STXinwei" panose="02010800040101010101" charset="-122"/>
              </a:rPr>
              <a:t>帧内需要完成如下六个步骤</a:t>
            </a:r>
            <a:r>
              <a:rPr lang="zh-CN" altLang="en-US" dirty="0" smtClean="0">
                <a:solidFill>
                  <a:srgbClr val="000000"/>
                </a:solidFill>
                <a:latin typeface="STXinwei" panose="02010800040101010101" charset="-122"/>
                <a:ea typeface="STXinwei" panose="02010800040101010101" charset="-122"/>
                <a:cs typeface="STXinwei" panose="02010800040101010101" charset="-122"/>
              </a:rPr>
              <a:t>：</a:t>
            </a:r>
            <a:endParaRPr lang="en-US" altLang="zh-CN" dirty="0" smtClean="0">
              <a:solidFill>
                <a:srgbClr val="000000"/>
              </a:solidFill>
              <a:latin typeface="STXinwei" panose="02010800040101010101" charset="-122"/>
              <a:ea typeface="STXinwei" panose="02010800040101010101" charset="-122"/>
              <a:cs typeface="STXinwei" panose="02010800040101010101" charset="-122"/>
            </a:endParaRPr>
          </a:p>
          <a:p>
            <a:endParaRPr lang="zh-CN" altLang="en-US" dirty="0">
              <a:solidFill>
                <a:srgbClr val="000000"/>
              </a:solidFill>
              <a:latin typeface="STXinwei" panose="02010800040101010101" charset="-122"/>
              <a:ea typeface="STXinwei" panose="02010800040101010101" charset="-122"/>
              <a:cs typeface="STXinwei" panose="02010800040101010101" charset="-122"/>
            </a:endParaRPr>
          </a:p>
        </p:txBody>
      </p:sp>
      <p:sp>
        <p:nvSpPr>
          <p:cNvPr id="13" name="矩形 12"/>
          <p:cNvSpPr/>
          <p:nvPr/>
        </p:nvSpPr>
        <p:spPr>
          <a:xfrm>
            <a:off x="7135091" y="2525318"/>
            <a:ext cx="4876800" cy="3139321"/>
          </a:xfrm>
          <a:prstGeom prst="rect">
            <a:avLst/>
          </a:prstGeom>
        </p:spPr>
        <p:txBody>
          <a:bodyPr wrap="square">
            <a:spAutoFit/>
          </a:bodyPr>
          <a:lstStyle/>
          <a:p>
            <a:pPr>
              <a:buFont typeface="+mj-lt"/>
              <a:buAutoNum type="arabicPeriod"/>
            </a:pPr>
            <a:r>
              <a:rPr lang="zh-CN" altLang="en-US" dirty="0">
                <a:solidFill>
                  <a:srgbClr val="000000"/>
                </a:solidFill>
                <a:latin typeface="STXinwei" panose="02010800040101010101" charset="-122"/>
                <a:ea typeface="STXinwei" panose="02010800040101010101" charset="-122"/>
                <a:cs typeface="STXinwei" panose="02010800040101010101" charset="-122"/>
              </a:rPr>
              <a:t>处理用户的交互</a:t>
            </a:r>
            <a:br>
              <a:rPr lang="zh-CN" altLang="en-US" dirty="0">
                <a:solidFill>
                  <a:srgbClr val="000000"/>
                </a:solidFill>
                <a:latin typeface="STXinwei" panose="02010800040101010101" charset="-122"/>
                <a:ea typeface="STXinwei" panose="02010800040101010101" charset="-122"/>
                <a:cs typeface="STXinwei" panose="02010800040101010101" charset="-122"/>
              </a:rPr>
            </a:br>
            <a:endParaRPr lang="zh-CN" altLang="en-US" dirty="0">
              <a:solidFill>
                <a:srgbClr val="000000"/>
              </a:solidFill>
              <a:latin typeface="STXinwei" panose="02010800040101010101" charset="-122"/>
              <a:ea typeface="STXinwei" panose="02010800040101010101" charset="-122"/>
              <a:cs typeface="STXinwei" panose="02010800040101010101" charset="-122"/>
            </a:endParaRPr>
          </a:p>
          <a:p>
            <a:pPr>
              <a:buFont typeface="+mj-lt"/>
              <a:buAutoNum type="arabicPeriod"/>
            </a:pPr>
            <a:r>
              <a:rPr lang="en-US" altLang="zh-CN" dirty="0">
                <a:solidFill>
                  <a:srgbClr val="000000"/>
                </a:solidFill>
                <a:latin typeface="STXinwei" panose="02010800040101010101" charset="-122"/>
                <a:ea typeface="STXinwei" panose="02010800040101010101" charset="-122"/>
                <a:cs typeface="STXinwei" panose="02010800040101010101" charset="-122"/>
              </a:rPr>
              <a:t>JS </a:t>
            </a:r>
            <a:r>
              <a:rPr lang="zh-CN" altLang="en-US" dirty="0">
                <a:solidFill>
                  <a:srgbClr val="000000"/>
                </a:solidFill>
                <a:latin typeface="STXinwei" panose="02010800040101010101" charset="-122"/>
                <a:ea typeface="STXinwei" panose="02010800040101010101" charset="-122"/>
                <a:cs typeface="STXinwei" panose="02010800040101010101" charset="-122"/>
              </a:rPr>
              <a:t>解析执行</a:t>
            </a:r>
            <a:br>
              <a:rPr lang="zh-CN" altLang="en-US" dirty="0">
                <a:solidFill>
                  <a:srgbClr val="000000"/>
                </a:solidFill>
                <a:latin typeface="STXinwei" panose="02010800040101010101" charset="-122"/>
                <a:ea typeface="STXinwei" panose="02010800040101010101" charset="-122"/>
                <a:cs typeface="STXinwei" panose="02010800040101010101" charset="-122"/>
              </a:rPr>
            </a:br>
            <a:endParaRPr lang="zh-CN" altLang="en-US" dirty="0">
              <a:solidFill>
                <a:srgbClr val="000000"/>
              </a:solidFill>
              <a:latin typeface="STXinwei" panose="02010800040101010101" charset="-122"/>
              <a:ea typeface="STXinwei" panose="02010800040101010101" charset="-122"/>
              <a:cs typeface="STXinwei" panose="02010800040101010101" charset="-122"/>
            </a:endParaRPr>
          </a:p>
          <a:p>
            <a:pPr>
              <a:buFont typeface="+mj-lt"/>
              <a:buAutoNum type="arabicPeriod"/>
            </a:pPr>
            <a:r>
              <a:rPr lang="zh-CN" altLang="en-US" dirty="0">
                <a:solidFill>
                  <a:srgbClr val="000000"/>
                </a:solidFill>
                <a:latin typeface="STXinwei" panose="02010800040101010101" charset="-122"/>
                <a:ea typeface="STXinwei" panose="02010800040101010101" charset="-122"/>
                <a:cs typeface="STXinwei" panose="02010800040101010101" charset="-122"/>
              </a:rPr>
              <a:t>帧开始。窗口尺寸变更，页面滚动等的处理</a:t>
            </a:r>
            <a:br>
              <a:rPr lang="zh-CN" altLang="en-US" dirty="0">
                <a:solidFill>
                  <a:srgbClr val="000000"/>
                </a:solidFill>
                <a:latin typeface="STXinwei" panose="02010800040101010101" charset="-122"/>
                <a:ea typeface="STXinwei" panose="02010800040101010101" charset="-122"/>
                <a:cs typeface="STXinwei" panose="02010800040101010101" charset="-122"/>
              </a:rPr>
            </a:br>
            <a:endParaRPr lang="zh-CN" altLang="en-US" dirty="0">
              <a:solidFill>
                <a:srgbClr val="000000"/>
              </a:solidFill>
              <a:latin typeface="STXinwei" panose="02010800040101010101" charset="-122"/>
              <a:ea typeface="STXinwei" panose="02010800040101010101" charset="-122"/>
              <a:cs typeface="STXinwei" panose="02010800040101010101" charset="-122"/>
            </a:endParaRPr>
          </a:p>
          <a:p>
            <a:pPr>
              <a:buFont typeface="+mj-lt"/>
              <a:buAutoNum type="arabicPeriod"/>
            </a:pPr>
            <a:r>
              <a:rPr lang="en-US" altLang="zh-CN" dirty="0" err="1">
                <a:solidFill>
                  <a:srgbClr val="000000"/>
                </a:solidFill>
                <a:latin typeface="STXinwei" panose="02010800040101010101" charset="-122"/>
                <a:ea typeface="STXinwei" panose="02010800040101010101" charset="-122"/>
                <a:cs typeface="STXinwei" panose="02010800040101010101" charset="-122"/>
              </a:rPr>
              <a:t>requestAnimationFrame</a:t>
            </a:r>
            <a:r>
              <a:rPr lang="en-US" altLang="zh-CN" dirty="0">
                <a:solidFill>
                  <a:srgbClr val="000000"/>
                </a:solidFill>
                <a:latin typeface="STXinwei" panose="02010800040101010101" charset="-122"/>
                <a:ea typeface="STXinwei" panose="02010800040101010101" charset="-122"/>
                <a:cs typeface="STXinwei" panose="02010800040101010101" charset="-122"/>
              </a:rPr>
              <a:t>(</a:t>
            </a:r>
            <a:r>
              <a:rPr lang="en-US" altLang="zh-CN" dirty="0" err="1">
                <a:solidFill>
                  <a:srgbClr val="000000"/>
                </a:solidFill>
                <a:latin typeface="STXinwei" panose="02010800040101010101" charset="-122"/>
                <a:ea typeface="STXinwei" panose="02010800040101010101" charset="-122"/>
                <a:cs typeface="STXinwei" panose="02010800040101010101" charset="-122"/>
              </a:rPr>
              <a:t>rAF</a:t>
            </a:r>
            <a:r>
              <a:rPr lang="en-US" altLang="zh-CN" dirty="0">
                <a:solidFill>
                  <a:srgbClr val="000000"/>
                </a:solidFill>
                <a:latin typeface="STXinwei" panose="02010800040101010101" charset="-122"/>
                <a:ea typeface="STXinwei" panose="02010800040101010101" charset="-122"/>
                <a:cs typeface="STXinwei" panose="02010800040101010101" charset="-122"/>
              </a:rPr>
              <a:t>)</a:t>
            </a:r>
            <a:br>
              <a:rPr lang="en-US" altLang="zh-CN" dirty="0">
                <a:solidFill>
                  <a:srgbClr val="000000"/>
                </a:solidFill>
                <a:latin typeface="STXinwei" panose="02010800040101010101" charset="-122"/>
                <a:ea typeface="STXinwei" panose="02010800040101010101" charset="-122"/>
                <a:cs typeface="STXinwei" panose="02010800040101010101" charset="-122"/>
              </a:rPr>
            </a:br>
            <a:endParaRPr lang="en-US" altLang="zh-CN" dirty="0">
              <a:solidFill>
                <a:srgbClr val="000000"/>
              </a:solidFill>
              <a:latin typeface="STXinwei" panose="02010800040101010101" charset="-122"/>
              <a:ea typeface="STXinwei" panose="02010800040101010101" charset="-122"/>
              <a:cs typeface="STXinwei" panose="02010800040101010101" charset="-122"/>
            </a:endParaRPr>
          </a:p>
          <a:p>
            <a:pPr>
              <a:buFont typeface="+mj-lt"/>
              <a:buAutoNum type="arabicPeriod"/>
            </a:pPr>
            <a:r>
              <a:rPr lang="en-US" altLang="zh-CN" dirty="0">
                <a:solidFill>
                  <a:srgbClr val="000000"/>
                </a:solidFill>
                <a:latin typeface="STXinwei" panose="02010800040101010101" charset="-122"/>
                <a:ea typeface="STXinwei" panose="02010800040101010101" charset="-122"/>
                <a:cs typeface="STXinwei" panose="02010800040101010101" charset="-122"/>
              </a:rPr>
              <a:t>Layout(</a:t>
            </a:r>
            <a:r>
              <a:rPr lang="zh-CN" altLang="en-US" dirty="0">
                <a:solidFill>
                  <a:srgbClr val="000000"/>
                </a:solidFill>
                <a:latin typeface="STXinwei" panose="02010800040101010101" charset="-122"/>
                <a:ea typeface="STXinwei" panose="02010800040101010101" charset="-122"/>
                <a:cs typeface="STXinwei" panose="02010800040101010101" charset="-122"/>
              </a:rPr>
              <a:t>布局</a:t>
            </a:r>
            <a:r>
              <a:rPr lang="en-US" altLang="zh-CN" dirty="0">
                <a:solidFill>
                  <a:srgbClr val="000000"/>
                </a:solidFill>
                <a:latin typeface="STXinwei" panose="02010800040101010101" charset="-122"/>
                <a:ea typeface="STXinwei" panose="02010800040101010101" charset="-122"/>
                <a:cs typeface="STXinwei" panose="02010800040101010101" charset="-122"/>
              </a:rPr>
              <a:t>)</a:t>
            </a:r>
            <a:br>
              <a:rPr lang="en-US" altLang="zh-CN" dirty="0">
                <a:solidFill>
                  <a:srgbClr val="000000"/>
                </a:solidFill>
                <a:latin typeface="STXinwei" panose="02010800040101010101" charset="-122"/>
                <a:ea typeface="STXinwei" panose="02010800040101010101" charset="-122"/>
                <a:cs typeface="STXinwei" panose="02010800040101010101" charset="-122"/>
              </a:rPr>
            </a:br>
            <a:endParaRPr lang="en-US" altLang="zh-CN" dirty="0">
              <a:solidFill>
                <a:srgbClr val="000000"/>
              </a:solidFill>
              <a:latin typeface="STXinwei" panose="02010800040101010101" charset="-122"/>
              <a:ea typeface="STXinwei" panose="02010800040101010101" charset="-122"/>
              <a:cs typeface="STXinwei" panose="02010800040101010101" charset="-122"/>
            </a:endParaRPr>
          </a:p>
          <a:p>
            <a:pPr>
              <a:buFont typeface="+mj-lt"/>
              <a:buAutoNum type="arabicPeriod"/>
            </a:pPr>
            <a:r>
              <a:rPr lang="en-US" altLang="zh-CN" dirty="0">
                <a:solidFill>
                  <a:srgbClr val="000000"/>
                </a:solidFill>
                <a:latin typeface="STXinwei" panose="02010800040101010101" charset="-122"/>
                <a:ea typeface="STXinwei" panose="02010800040101010101" charset="-122"/>
                <a:cs typeface="STXinwei" panose="02010800040101010101" charset="-122"/>
              </a:rPr>
              <a:t>Paint(</a:t>
            </a:r>
            <a:r>
              <a:rPr lang="zh-CN" altLang="en-US" dirty="0">
                <a:solidFill>
                  <a:srgbClr val="000000"/>
                </a:solidFill>
                <a:latin typeface="STXinwei" panose="02010800040101010101" charset="-122"/>
                <a:ea typeface="STXinwei" panose="02010800040101010101" charset="-122"/>
                <a:cs typeface="STXinwei" panose="02010800040101010101" charset="-122"/>
              </a:rPr>
              <a:t>绘制</a:t>
            </a:r>
            <a:r>
              <a:rPr lang="en-US" altLang="zh-CN" dirty="0">
                <a:solidFill>
                  <a:srgbClr val="000000"/>
                </a:solidFill>
                <a:latin typeface="STXinwei" panose="02010800040101010101" charset="-122"/>
                <a:ea typeface="STXinwei" panose="02010800040101010101" charset="-122"/>
                <a:cs typeface="STXinwei" panose="02010800040101010101" charset="-122"/>
              </a:rPr>
              <a:t>)</a:t>
            </a:r>
            <a:endParaRPr lang="en-US" altLang="zh-CN" dirty="0">
              <a:solidFill>
                <a:srgbClr val="000000"/>
              </a:solidFill>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solidFill>
                  <a:srgbClr val="FF0000"/>
                </a:solidFill>
                <a:latin typeface="STXinwei" panose="02010800040101010101" charset="-122"/>
                <a:ea typeface="STXinwei" panose="02010800040101010101" charset="-122"/>
                <a:cs typeface="STXinwei" panose="02010800040101010101" charset="-122"/>
              </a:rPr>
              <a:t>requestIdleCallback</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10" name="矩形 9"/>
          <p:cNvSpPr/>
          <p:nvPr/>
        </p:nvSpPr>
        <p:spPr>
          <a:xfrm>
            <a:off x="1448042" y="1659893"/>
            <a:ext cx="5493085" cy="646331"/>
          </a:xfrm>
          <a:prstGeom prst="rect">
            <a:avLst/>
          </a:prstGeom>
        </p:spPr>
        <p:txBody>
          <a:bodyPr wrap="square">
            <a:spAutoFit/>
          </a:bodyPr>
          <a:lstStyle/>
          <a:p>
            <a:r>
              <a:rPr lang="zh-CN" altLang="en-US" dirty="0">
                <a:solidFill>
                  <a:srgbClr val="000000"/>
                </a:solidFill>
                <a:latin typeface="STXinwei" panose="02010800040101010101" charset="-122"/>
                <a:ea typeface="STXinwei" panose="02010800040101010101" charset="-122"/>
                <a:cs typeface="STXinwei" panose="02010800040101010101" charset="-122"/>
              </a:rPr>
              <a:t>页面流畅与 </a:t>
            </a:r>
            <a:r>
              <a:rPr lang="en-US" altLang="zh-CN" dirty="0" smtClean="0">
                <a:solidFill>
                  <a:srgbClr val="000000"/>
                </a:solidFill>
                <a:latin typeface="STXinwei" panose="02010800040101010101" charset="-122"/>
                <a:ea typeface="STXinwei" panose="02010800040101010101" charset="-122"/>
                <a:cs typeface="STXinwei" panose="02010800040101010101" charset="-122"/>
              </a:rPr>
              <a:t>FPS:</a:t>
            </a:r>
            <a:r>
              <a:rPr lang="zh-CN" altLang="en-US" dirty="0">
                <a:solidFill>
                  <a:srgbClr val="000000"/>
                </a:solidFill>
                <a:latin typeface="STXinwei" panose="02010800040101010101" charset="-122"/>
                <a:ea typeface="STXinwei" panose="02010800040101010101" charset="-122"/>
                <a:cs typeface="STXinwei" panose="02010800040101010101" charset="-122"/>
              </a:rPr>
              <a:t>每一帧的时间是 </a:t>
            </a:r>
            <a:r>
              <a:rPr lang="en-US" altLang="zh-CN" dirty="0">
                <a:solidFill>
                  <a:srgbClr val="000000"/>
                </a:solidFill>
                <a:latin typeface="STXinwei" panose="02010800040101010101" charset="-122"/>
                <a:ea typeface="STXinwei" panose="02010800040101010101" charset="-122"/>
                <a:cs typeface="STXinwei" panose="02010800040101010101" charset="-122"/>
              </a:rPr>
              <a:t>1000/60 ≈ 16 </a:t>
            </a:r>
            <a:r>
              <a:rPr lang="en-US" altLang="zh-CN" dirty="0" err="1">
                <a:solidFill>
                  <a:srgbClr val="000000"/>
                </a:solidFill>
                <a:latin typeface="STXinwei" panose="02010800040101010101" charset="-122"/>
                <a:ea typeface="STXinwei" panose="02010800040101010101" charset="-122"/>
                <a:cs typeface="STXinwei" panose="02010800040101010101" charset="-122"/>
              </a:rPr>
              <a:t>ms</a:t>
            </a:r>
            <a:endParaRPr lang="zh-CN" altLang="en-US" dirty="0">
              <a:latin typeface="STXinwei" panose="02010800040101010101" charset="-122"/>
              <a:ea typeface="STXinwei" panose="02010800040101010101" charset="-122"/>
              <a:cs typeface="STXinwei" panose="02010800040101010101" charset="-122"/>
            </a:endParaRPr>
          </a:p>
          <a:p>
            <a:r>
              <a:rPr lang="zh-CN" altLang="en-US" dirty="0" smtClean="0">
                <a:solidFill>
                  <a:srgbClr val="000000"/>
                </a:solidFill>
                <a:latin typeface="STXinwei" panose="02010800040101010101" charset="-122"/>
                <a:ea typeface="STXinwei" panose="02010800040101010101" charset="-122"/>
                <a:cs typeface="STXinwei" panose="02010800040101010101" charset="-122"/>
              </a:rPr>
              <a:t> </a:t>
            </a:r>
            <a:endParaRPr lang="zh-CN" altLang="en-US" dirty="0">
              <a:latin typeface="STXinwei" panose="02010800040101010101" charset="-122"/>
              <a:ea typeface="STXinwei" panose="02010800040101010101" charset="-122"/>
              <a:cs typeface="STXinwei" panose="02010800040101010101" charset="-122"/>
            </a:endParaRPr>
          </a:p>
        </p:txBody>
      </p:sp>
      <p:sp>
        <p:nvSpPr>
          <p:cNvPr id="6" name="矩形 5"/>
          <p:cNvSpPr/>
          <p:nvPr/>
        </p:nvSpPr>
        <p:spPr>
          <a:xfrm>
            <a:off x="1448042" y="2238454"/>
            <a:ext cx="8520546" cy="923330"/>
          </a:xfrm>
          <a:prstGeom prst="rect">
            <a:avLst/>
          </a:prstGeom>
        </p:spPr>
        <p:txBody>
          <a:bodyPr wrap="square">
            <a:spAutoFit/>
          </a:bodyPr>
          <a:lstStyle/>
          <a:p>
            <a:r>
              <a:rPr lang="zh-CN" altLang="en-US" dirty="0">
                <a:solidFill>
                  <a:srgbClr val="000000"/>
                </a:solidFill>
                <a:latin typeface="STXinwei" panose="02010800040101010101" charset="-122"/>
                <a:ea typeface="STXinwei" panose="02010800040101010101" charset="-122"/>
                <a:cs typeface="STXinwei" panose="02010800040101010101" charset="-122"/>
              </a:rPr>
              <a:t>假如某一帧里面要执行的任务不多，在不到</a:t>
            </a:r>
            <a:r>
              <a:rPr lang="en-US" altLang="zh-CN" dirty="0" smtClean="0">
                <a:solidFill>
                  <a:srgbClr val="000000"/>
                </a:solidFill>
                <a:latin typeface="STXinwei" panose="02010800040101010101" charset="-122"/>
                <a:ea typeface="STXinwei" panose="02010800040101010101" charset="-122"/>
                <a:cs typeface="STXinwei" panose="02010800040101010101" charset="-122"/>
              </a:rPr>
              <a:t>16ms</a:t>
            </a:r>
            <a:r>
              <a:rPr lang="zh-CN" altLang="en-US" dirty="0" smtClean="0">
                <a:solidFill>
                  <a:srgbClr val="000000"/>
                </a:solidFill>
                <a:latin typeface="STXinwei" panose="02010800040101010101" charset="-122"/>
                <a:ea typeface="STXinwei" panose="02010800040101010101" charset="-122"/>
                <a:cs typeface="STXinwei" panose="02010800040101010101" charset="-122"/>
              </a:rPr>
              <a:t>的</a:t>
            </a:r>
            <a:r>
              <a:rPr lang="zh-CN" altLang="en-US" dirty="0">
                <a:solidFill>
                  <a:srgbClr val="000000"/>
                </a:solidFill>
                <a:latin typeface="STXinwei" panose="02010800040101010101" charset="-122"/>
                <a:ea typeface="STXinwei" panose="02010800040101010101" charset="-122"/>
                <a:cs typeface="STXinwei" panose="02010800040101010101" charset="-122"/>
              </a:rPr>
              <a:t>时间内就完成了上述任务的话，那么这一帧就会有一定的空闲时间，这段时间就可以用来执行</a:t>
            </a:r>
            <a:r>
              <a:rPr lang="en-US" altLang="zh-CN" dirty="0" err="1">
                <a:latin typeface="STXinwei" panose="02010800040101010101" charset="-122"/>
                <a:ea typeface="STXinwei" panose="02010800040101010101" charset="-122"/>
                <a:cs typeface="STXinwei" panose="02010800040101010101" charset="-122"/>
              </a:rPr>
              <a:t>requestIdleCallback</a:t>
            </a:r>
            <a:r>
              <a:rPr lang="zh-CN" altLang="en-US" dirty="0">
                <a:solidFill>
                  <a:srgbClr val="000000"/>
                </a:solidFill>
                <a:latin typeface="STXinwei" panose="02010800040101010101" charset="-122"/>
                <a:ea typeface="STXinwei" panose="02010800040101010101" charset="-122"/>
                <a:cs typeface="STXinwei" panose="02010800040101010101" charset="-122"/>
              </a:rPr>
              <a:t>的回调，如下图所示：</a:t>
            </a:r>
            <a:endParaRPr lang="zh-CN" altLang="en-US" dirty="0">
              <a:latin typeface="STXinwei" panose="02010800040101010101" charset="-122"/>
              <a:ea typeface="STXinwei" panose="02010800040101010101" charset="-122"/>
              <a:cs typeface="STXinwei" panose="02010800040101010101" charset="-122"/>
            </a:endParaRPr>
          </a:p>
        </p:txBody>
      </p:sp>
      <p:pic>
        <p:nvPicPr>
          <p:cNvPr id="12" name="图片 11"/>
          <p:cNvPicPr>
            <a:picLocks noChangeAspect="1"/>
          </p:cNvPicPr>
          <p:nvPr/>
        </p:nvPicPr>
        <p:blipFill>
          <a:blip r:embed="rId1"/>
          <a:stretch>
            <a:fillRect/>
          </a:stretch>
        </p:blipFill>
        <p:spPr>
          <a:xfrm>
            <a:off x="2258291" y="3095578"/>
            <a:ext cx="6696440" cy="2279639"/>
          </a:xfrm>
          <a:prstGeom prst="rect">
            <a:avLst/>
          </a:prstGeom>
        </p:spPr>
      </p:pic>
      <p:sp>
        <p:nvSpPr>
          <p:cNvPr id="13" name="矩形 12"/>
          <p:cNvSpPr/>
          <p:nvPr/>
        </p:nvSpPr>
        <p:spPr>
          <a:xfrm>
            <a:off x="1378527" y="5236671"/>
            <a:ext cx="9434945" cy="1477328"/>
          </a:xfrm>
          <a:prstGeom prst="rect">
            <a:avLst/>
          </a:prstGeom>
        </p:spPr>
        <p:txBody>
          <a:bodyPr wrap="square">
            <a:spAutoFit/>
          </a:bodyPr>
          <a:lstStyle/>
          <a:p>
            <a:r>
              <a:rPr lang="en-US" altLang="zh-CN" dirty="0" err="1">
                <a:solidFill>
                  <a:srgbClr val="000000"/>
                </a:solidFill>
                <a:latin typeface="STXinwei" panose="02010800040101010101" charset="-122"/>
                <a:ea typeface="STXinwei" panose="02010800040101010101" charset="-122"/>
                <a:cs typeface="STXinwei" panose="02010800040101010101" charset="-122"/>
              </a:rPr>
              <a:t>requestAnimationFrame</a:t>
            </a:r>
            <a:r>
              <a:rPr lang="zh-CN" altLang="en-US" dirty="0">
                <a:solidFill>
                  <a:srgbClr val="000000"/>
                </a:solidFill>
                <a:latin typeface="STXinwei" panose="02010800040101010101" charset="-122"/>
                <a:ea typeface="STXinwei" panose="02010800040101010101" charset="-122"/>
                <a:cs typeface="STXinwei" panose="02010800040101010101" charset="-122"/>
              </a:rPr>
              <a:t>的回调会在</a:t>
            </a:r>
            <a:r>
              <a:rPr lang="zh-CN" altLang="en-US" b="1" dirty="0">
                <a:solidFill>
                  <a:srgbClr val="FF0000"/>
                </a:solidFill>
                <a:latin typeface="STXinwei" panose="02010800040101010101" charset="-122"/>
                <a:ea typeface="STXinwei" panose="02010800040101010101" charset="-122"/>
                <a:cs typeface="STXinwei" panose="02010800040101010101" charset="-122"/>
              </a:rPr>
              <a:t>每一帧确定执行</a:t>
            </a:r>
            <a:r>
              <a:rPr lang="zh-CN" altLang="en-US" dirty="0">
                <a:solidFill>
                  <a:srgbClr val="000000"/>
                </a:solidFill>
                <a:latin typeface="STXinwei" panose="02010800040101010101" charset="-122"/>
                <a:ea typeface="STXinwei" panose="02010800040101010101" charset="-122"/>
                <a:cs typeface="STXinwei" panose="02010800040101010101" charset="-122"/>
              </a:rPr>
              <a:t>，属于高优先级任务，而</a:t>
            </a:r>
            <a:r>
              <a:rPr lang="en-US" altLang="zh-CN" dirty="0" err="1">
                <a:solidFill>
                  <a:srgbClr val="000000"/>
                </a:solidFill>
                <a:latin typeface="STXinwei" panose="02010800040101010101" charset="-122"/>
                <a:ea typeface="STXinwei" panose="02010800040101010101" charset="-122"/>
                <a:cs typeface="STXinwei" panose="02010800040101010101" charset="-122"/>
              </a:rPr>
              <a:t>requestIdleCallback</a:t>
            </a:r>
            <a:r>
              <a:rPr lang="zh-CN" altLang="en-US" dirty="0">
                <a:solidFill>
                  <a:srgbClr val="000000"/>
                </a:solidFill>
                <a:latin typeface="STXinwei" panose="02010800040101010101" charset="-122"/>
                <a:ea typeface="STXinwei" panose="02010800040101010101" charset="-122"/>
                <a:cs typeface="STXinwei" panose="02010800040101010101" charset="-122"/>
              </a:rPr>
              <a:t>的回调则</a:t>
            </a:r>
            <a:r>
              <a:rPr lang="zh-CN" altLang="en-US" b="1" dirty="0">
                <a:solidFill>
                  <a:srgbClr val="FF0000"/>
                </a:solidFill>
                <a:latin typeface="STXinwei" panose="02010800040101010101" charset="-122"/>
                <a:ea typeface="STXinwei" panose="02010800040101010101" charset="-122"/>
                <a:cs typeface="STXinwei" panose="02010800040101010101" charset="-122"/>
              </a:rPr>
              <a:t>不一定执行</a:t>
            </a:r>
            <a:r>
              <a:rPr lang="zh-CN" altLang="en-US" dirty="0">
                <a:solidFill>
                  <a:srgbClr val="000000"/>
                </a:solidFill>
                <a:latin typeface="STXinwei" panose="02010800040101010101" charset="-122"/>
                <a:ea typeface="STXinwei" panose="02010800040101010101" charset="-122"/>
                <a:cs typeface="STXinwei" panose="02010800040101010101" charset="-122"/>
              </a:rPr>
              <a:t>，属于低优先级任务</a:t>
            </a:r>
            <a:r>
              <a:rPr lang="zh-CN" altLang="en-US" dirty="0" smtClean="0">
                <a:solidFill>
                  <a:srgbClr val="000000"/>
                </a:solidFill>
                <a:latin typeface="STXinwei" panose="02010800040101010101" charset="-122"/>
                <a:ea typeface="STXinwei" panose="02010800040101010101" charset="-122"/>
                <a:cs typeface="STXinwei" panose="02010800040101010101" charset="-122"/>
              </a:rPr>
              <a:t>。</a:t>
            </a:r>
            <a:endParaRPr lang="en-US" altLang="zh-CN" dirty="0" smtClean="0">
              <a:solidFill>
                <a:srgbClr val="000000"/>
              </a:solidFill>
              <a:latin typeface="STXinwei" panose="02010800040101010101" charset="-122"/>
              <a:ea typeface="STXinwei" panose="02010800040101010101" charset="-122"/>
              <a:cs typeface="STXinwei" panose="02010800040101010101" charset="-122"/>
            </a:endParaRPr>
          </a:p>
          <a:p>
            <a:endParaRPr lang="zh-CN" altLang="en-US" dirty="0">
              <a:solidFill>
                <a:srgbClr val="000000"/>
              </a:solidFill>
              <a:latin typeface="STXinwei" panose="02010800040101010101" charset="-122"/>
              <a:ea typeface="STXinwei" panose="02010800040101010101" charset="-122"/>
              <a:cs typeface="STXinwei" panose="02010800040101010101" charset="-122"/>
            </a:endParaRPr>
          </a:p>
          <a:p>
            <a:r>
              <a:rPr lang="zh-CN" altLang="en-US" dirty="0">
                <a:solidFill>
                  <a:srgbClr val="000000"/>
                </a:solidFill>
                <a:latin typeface="STXinwei" panose="02010800040101010101" charset="-122"/>
                <a:ea typeface="STXinwei" panose="02010800040101010101" charset="-122"/>
                <a:cs typeface="STXinwei" panose="02010800040101010101" charset="-122"/>
              </a:rPr>
              <a:t>假如浏览器一直处于非常忙碌的状态，</a:t>
            </a:r>
            <a:r>
              <a:rPr lang="en-US" altLang="zh-CN" dirty="0" err="1">
                <a:solidFill>
                  <a:srgbClr val="000000"/>
                </a:solidFill>
                <a:latin typeface="STXinwei" panose="02010800040101010101" charset="-122"/>
                <a:ea typeface="STXinwei" panose="02010800040101010101" charset="-122"/>
                <a:cs typeface="STXinwei" panose="02010800040101010101" charset="-122"/>
              </a:rPr>
              <a:t>requestIdleCallback</a:t>
            </a:r>
            <a:r>
              <a:rPr lang="en-US" altLang="zh-CN" dirty="0">
                <a:solidFill>
                  <a:srgbClr val="000000"/>
                </a:solidFill>
                <a:latin typeface="STXinwei" panose="02010800040101010101" charset="-122"/>
                <a:ea typeface="STXinwei" panose="02010800040101010101" charset="-122"/>
                <a:cs typeface="STXinwei" panose="02010800040101010101" charset="-122"/>
              </a:rPr>
              <a:t> </a:t>
            </a:r>
            <a:r>
              <a:rPr lang="zh-CN" altLang="en-US" dirty="0">
                <a:solidFill>
                  <a:srgbClr val="000000"/>
                </a:solidFill>
                <a:latin typeface="STXinwei" panose="02010800040101010101" charset="-122"/>
                <a:ea typeface="STXinwei" panose="02010800040101010101" charset="-122"/>
                <a:cs typeface="STXinwei" panose="02010800040101010101" charset="-122"/>
              </a:rPr>
              <a:t>注册的任务有可能永远不会执行。此时可通过设置 </a:t>
            </a:r>
            <a:r>
              <a:rPr lang="en-US" altLang="zh-CN" dirty="0">
                <a:solidFill>
                  <a:srgbClr val="000000"/>
                </a:solidFill>
                <a:latin typeface="STXinwei" panose="02010800040101010101" charset="-122"/>
                <a:ea typeface="STXinwei" panose="02010800040101010101" charset="-122"/>
                <a:cs typeface="STXinwei" panose="02010800040101010101" charset="-122"/>
              </a:rPr>
              <a:t>timeout </a:t>
            </a:r>
            <a:r>
              <a:rPr lang="zh-CN" altLang="en-US" dirty="0" smtClean="0">
                <a:solidFill>
                  <a:srgbClr val="000000"/>
                </a:solidFill>
                <a:latin typeface="STXinwei" panose="02010800040101010101" charset="-122"/>
                <a:ea typeface="STXinwei" panose="02010800040101010101" charset="-122"/>
                <a:cs typeface="STXinwei" panose="02010800040101010101" charset="-122"/>
              </a:rPr>
              <a:t>来</a:t>
            </a:r>
            <a:r>
              <a:rPr lang="zh-CN" altLang="en-US" dirty="0">
                <a:solidFill>
                  <a:srgbClr val="000000"/>
                </a:solidFill>
                <a:latin typeface="STXinwei" panose="02010800040101010101" charset="-122"/>
                <a:ea typeface="STXinwei" panose="02010800040101010101" charset="-122"/>
                <a:cs typeface="STXinwei" panose="02010800040101010101" charset="-122"/>
              </a:rPr>
              <a:t>保证执行。</a:t>
            </a:r>
            <a:endParaRPr lang="zh-CN" altLang="en-US" b="0" i="0" dirty="0">
              <a:solidFill>
                <a:srgbClr val="000000"/>
              </a:solidFill>
              <a:effectLst/>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85993" y="1751309"/>
            <a:ext cx="9144000" cy="3763666"/>
          </a:xfrm>
        </p:spPr>
        <p:txBody>
          <a:bodyPr>
            <a:normAutofit/>
          </a:bodyPr>
          <a:lstStyle/>
          <a:p>
            <a:pPr algn="l"/>
            <a:r>
              <a:rPr lang="zh-CN" altLang="en-US" sz="2400" dirty="0" smtClean="0">
                <a:latin typeface="STXinwei" panose="02010800040101010101" charset="-122"/>
                <a:ea typeface="STXinwei" panose="02010800040101010101" charset="-122"/>
                <a:cs typeface="STXinwei" panose="02010800040101010101" charset="-122"/>
              </a:rPr>
              <a:t>对于插入</a:t>
            </a:r>
            <a:r>
              <a:rPr lang="zh-CN" altLang="en-US" sz="2400" dirty="0">
                <a:latin typeface="STXinwei" panose="02010800040101010101" charset="-122"/>
                <a:ea typeface="STXinwei" panose="02010800040101010101" charset="-122"/>
                <a:cs typeface="STXinwei" panose="02010800040101010101" charset="-122"/>
              </a:rPr>
              <a:t>大量数据的情况，一般</a:t>
            </a:r>
            <a:r>
              <a:rPr lang="zh-CN" altLang="en-US" sz="2400" dirty="0" smtClean="0">
                <a:latin typeface="STXinwei" panose="02010800040101010101" charset="-122"/>
                <a:ea typeface="STXinwei" panose="02010800040101010101" charset="-122"/>
                <a:cs typeface="STXinwei" panose="02010800040101010101" charset="-122"/>
              </a:rPr>
              <a:t>有下面几种</a:t>
            </a:r>
            <a:r>
              <a:rPr lang="zh-CN" altLang="en-US" sz="2400" dirty="0">
                <a:latin typeface="STXinwei" panose="02010800040101010101" charset="-122"/>
                <a:ea typeface="STXinwei" panose="02010800040101010101" charset="-122"/>
                <a:cs typeface="STXinwei" panose="02010800040101010101" charset="-122"/>
              </a:rPr>
              <a:t>做法</a:t>
            </a:r>
            <a:r>
              <a:rPr lang="zh-CN" altLang="en-US" sz="2400" dirty="0" smtClean="0">
                <a:latin typeface="STXinwei" panose="02010800040101010101" charset="-122"/>
                <a:ea typeface="STXinwei" panose="02010800040101010101" charset="-122"/>
                <a:cs typeface="STXinwei" panose="02010800040101010101" charset="-122"/>
              </a:rPr>
              <a:t>：</a:t>
            </a:r>
            <a:br>
              <a:rPr lang="en-US" altLang="zh-CN" sz="2400" dirty="0" smtClean="0">
                <a:latin typeface="STXinwei" panose="02010800040101010101" charset="-122"/>
                <a:ea typeface="STXinwei" panose="02010800040101010101" charset="-122"/>
                <a:cs typeface="STXinwei" panose="02010800040101010101" charset="-122"/>
              </a:rPr>
            </a:br>
            <a:br>
              <a:rPr lang="en-US" altLang="zh-CN" sz="2400" dirty="0" smtClean="0">
                <a:latin typeface="STXinwei" panose="02010800040101010101" charset="-122"/>
                <a:ea typeface="STXinwei" panose="02010800040101010101" charset="-122"/>
                <a:cs typeface="STXinwei" panose="02010800040101010101" charset="-122"/>
              </a:rPr>
            </a:br>
            <a:r>
              <a:rPr lang="zh-CN" altLang="en-US" sz="2000" dirty="0">
                <a:latin typeface="STXinwei" panose="02010800040101010101" charset="-122"/>
                <a:ea typeface="STXinwei" panose="02010800040101010101" charset="-122"/>
                <a:cs typeface="STXinwei" panose="02010800040101010101" charset="-122"/>
              </a:rPr>
              <a:t> </a:t>
            </a:r>
            <a:r>
              <a:rPr lang="zh-CN" altLang="en-US" sz="2000" dirty="0" smtClean="0">
                <a:latin typeface="STXinwei" panose="02010800040101010101" charset="-122"/>
                <a:ea typeface="STXinwei" panose="02010800040101010101" charset="-122"/>
                <a:cs typeface="STXinwei" panose="02010800040101010101" charset="-122"/>
              </a:rPr>
              <a:t>   一次性渲染</a:t>
            </a:r>
            <a:br>
              <a:rPr lang="en-US" altLang="zh-CN" sz="2000" dirty="0" smtClean="0">
                <a:latin typeface="STXinwei" panose="02010800040101010101" charset="-122"/>
                <a:ea typeface="STXinwei" panose="02010800040101010101" charset="-122"/>
                <a:cs typeface="STXinwei" panose="02010800040101010101" charset="-122"/>
              </a:rPr>
            </a:br>
            <a:br>
              <a:rPr lang="en-US" altLang="zh-CN" sz="2000" dirty="0">
                <a:latin typeface="STXinwei" panose="02010800040101010101" charset="-122"/>
                <a:ea typeface="STXinwei" panose="02010800040101010101" charset="-122"/>
                <a:cs typeface="STXinwei" panose="02010800040101010101" charset="-122"/>
              </a:rPr>
            </a:br>
            <a:r>
              <a:rPr lang="en-US" altLang="zh-CN" sz="2000" dirty="0" smtClean="0">
                <a:latin typeface="STXinwei" panose="02010800040101010101" charset="-122"/>
                <a:ea typeface="STXinwei" panose="02010800040101010101" charset="-122"/>
                <a:cs typeface="STXinwei" panose="02010800040101010101" charset="-122"/>
              </a:rPr>
              <a:t> </a:t>
            </a:r>
            <a:r>
              <a:rPr lang="zh-CN" altLang="en-US" sz="2000" dirty="0" smtClean="0">
                <a:latin typeface="STXinwei" panose="02010800040101010101" charset="-122"/>
                <a:ea typeface="STXinwei" panose="02010800040101010101" charset="-122"/>
                <a:cs typeface="STXinwei" panose="02010800040101010101" charset="-122"/>
              </a:rPr>
              <a:t>   </a:t>
            </a:r>
            <a:r>
              <a:rPr lang="en-US" altLang="zh-CN" sz="2000" dirty="0" smtClean="0">
                <a:latin typeface="STXinwei" panose="02010800040101010101" charset="-122"/>
                <a:ea typeface="STXinwei" panose="02010800040101010101" charset="-122"/>
                <a:cs typeface="STXinwei" panose="02010800040101010101" charset="-122"/>
              </a:rPr>
              <a:t>web worker /</a:t>
            </a:r>
            <a:r>
              <a:rPr lang="zh-CN" altLang="en-US" sz="2000" dirty="0" smtClean="0">
                <a:latin typeface="STXinwei" panose="02010800040101010101" charset="-122"/>
                <a:ea typeface="STXinwei" panose="02010800040101010101" charset="-122"/>
                <a:cs typeface="STXinwei" panose="02010800040101010101" charset="-122"/>
              </a:rPr>
              <a:t> </a:t>
            </a:r>
            <a:r>
              <a:rPr lang="en-US" altLang="zh-CN" sz="2000" b="1" dirty="0" err="1">
                <a:latin typeface="STXinwei" panose="02010800040101010101" charset="-122"/>
                <a:ea typeface="STXinwei" panose="02010800040101010101" charset="-122"/>
                <a:cs typeface="STXinwei" panose="02010800040101010101" charset="-122"/>
              </a:rPr>
              <a:t>WebAssembly</a:t>
            </a:r>
            <a:r>
              <a:rPr lang="en-US" altLang="zh-CN" sz="2000" b="1" dirty="0">
                <a:latin typeface="STXinwei" panose="02010800040101010101" charset="-122"/>
                <a:ea typeface="STXinwei" panose="02010800040101010101" charset="-122"/>
                <a:cs typeface="STXinwei" panose="02010800040101010101" charset="-122"/>
              </a:rPr>
              <a:t> </a:t>
            </a:r>
            <a:br>
              <a:rPr lang="en-US" altLang="zh-CN" sz="2000" dirty="0" smtClean="0">
                <a:latin typeface="STXinwei" panose="02010800040101010101" charset="-122"/>
                <a:ea typeface="STXinwei" panose="02010800040101010101" charset="-122"/>
                <a:cs typeface="STXinwei" panose="02010800040101010101" charset="-122"/>
              </a:rPr>
            </a:br>
            <a:br>
              <a:rPr lang="zh-CN" altLang="en-US" sz="2000" dirty="0">
                <a:latin typeface="STXinwei" panose="02010800040101010101" charset="-122"/>
                <a:ea typeface="STXinwei" panose="02010800040101010101" charset="-122"/>
                <a:cs typeface="STXinwei" panose="02010800040101010101" charset="-122"/>
              </a:rPr>
            </a:br>
            <a:r>
              <a:rPr lang="en-US" altLang="zh-CN" sz="2000" dirty="0" smtClean="0">
                <a:latin typeface="STXinwei" panose="02010800040101010101" charset="-122"/>
                <a:ea typeface="STXinwei" panose="02010800040101010101" charset="-122"/>
                <a:cs typeface="STXinwei" panose="02010800040101010101" charset="-122"/>
              </a:rPr>
              <a:t>    </a:t>
            </a:r>
            <a:r>
              <a:rPr lang="zh-CN" altLang="en-US" sz="2000" dirty="0" smtClean="0">
                <a:latin typeface="STXinwei" panose="02010800040101010101" charset="-122"/>
                <a:ea typeface="STXinwei" panose="02010800040101010101" charset="-122"/>
                <a:cs typeface="STXinwei" panose="02010800040101010101" charset="-122"/>
              </a:rPr>
              <a:t>时间</a:t>
            </a:r>
            <a:r>
              <a:rPr lang="zh-CN" altLang="en-US" sz="2000" dirty="0">
                <a:latin typeface="STXinwei" panose="02010800040101010101" charset="-122"/>
                <a:ea typeface="STXinwei" panose="02010800040101010101" charset="-122"/>
                <a:cs typeface="STXinwei" panose="02010800040101010101" charset="-122"/>
              </a:rPr>
              <a:t>分</a:t>
            </a:r>
            <a:r>
              <a:rPr lang="zh-CN" altLang="en-US" sz="2000" dirty="0" smtClean="0">
                <a:latin typeface="STXinwei" panose="02010800040101010101" charset="-122"/>
                <a:ea typeface="STXinwei" panose="02010800040101010101" charset="-122"/>
                <a:cs typeface="STXinwei" panose="02010800040101010101" charset="-122"/>
              </a:rPr>
              <a:t>片</a:t>
            </a:r>
            <a:br>
              <a:rPr lang="en-US" altLang="zh-CN" sz="2000" dirty="0" smtClean="0">
                <a:latin typeface="STXinwei" panose="02010800040101010101" charset="-122"/>
                <a:ea typeface="STXinwei" panose="02010800040101010101" charset="-122"/>
                <a:cs typeface="STXinwei" panose="02010800040101010101" charset="-122"/>
              </a:rPr>
            </a:br>
            <a:br>
              <a:rPr lang="zh-CN" altLang="en-US" sz="2000" dirty="0">
                <a:latin typeface="STXinwei" panose="02010800040101010101" charset="-122"/>
                <a:ea typeface="STXinwei" panose="02010800040101010101" charset="-122"/>
                <a:cs typeface="STXinwei" panose="02010800040101010101" charset="-122"/>
              </a:rPr>
            </a:br>
            <a:r>
              <a:rPr lang="en-US" altLang="zh-CN" sz="2000" dirty="0" smtClean="0">
                <a:solidFill>
                  <a:schemeClr val="bg1">
                    <a:lumMod val="50000"/>
                  </a:schemeClr>
                </a:solidFill>
                <a:latin typeface="STXinwei" panose="02010800040101010101" charset="-122"/>
                <a:ea typeface="STXinwei" panose="02010800040101010101" charset="-122"/>
                <a:cs typeface="STXinwei" panose="02010800040101010101" charset="-122"/>
              </a:rPr>
              <a:t>    </a:t>
            </a:r>
            <a:r>
              <a:rPr lang="zh-CN" altLang="en-US" sz="2000" dirty="0" smtClean="0">
                <a:solidFill>
                  <a:schemeClr val="bg1">
                    <a:lumMod val="50000"/>
                  </a:schemeClr>
                </a:solidFill>
                <a:latin typeface="STXinwei" panose="02010800040101010101" charset="-122"/>
                <a:ea typeface="STXinwei" panose="02010800040101010101" charset="-122"/>
                <a:cs typeface="STXinwei" panose="02010800040101010101" charset="-122"/>
              </a:rPr>
              <a:t>虚拟列表</a:t>
            </a:r>
            <a:r>
              <a:rPr lang="en-US" altLang="zh-CN" sz="2000" dirty="0" smtClean="0">
                <a:solidFill>
                  <a:schemeClr val="bg1">
                    <a:lumMod val="50000"/>
                  </a:schemeClr>
                </a:solidFill>
                <a:latin typeface="STXinwei" panose="02010800040101010101" charset="-122"/>
                <a:ea typeface="STXinwei" panose="02010800040101010101" charset="-122"/>
                <a:cs typeface="STXinwei" panose="02010800040101010101" charset="-122"/>
              </a:rPr>
              <a:t>(</a:t>
            </a:r>
            <a:r>
              <a:rPr lang="zh-CN" altLang="en-US" sz="2000" dirty="0" smtClean="0">
                <a:solidFill>
                  <a:schemeClr val="bg1">
                    <a:lumMod val="50000"/>
                  </a:schemeClr>
                </a:solidFill>
                <a:latin typeface="STXinwei" panose="02010800040101010101" charset="-122"/>
                <a:ea typeface="STXinwei" panose="02010800040101010101" charset="-122"/>
                <a:cs typeface="STXinwei" panose="02010800040101010101" charset="-122"/>
              </a:rPr>
              <a:t>此次不涉及</a:t>
            </a:r>
            <a:r>
              <a:rPr lang="en-US" altLang="zh-CN" sz="2000" dirty="0" smtClean="0">
                <a:solidFill>
                  <a:schemeClr val="bg1">
                    <a:lumMod val="50000"/>
                  </a:schemeClr>
                </a:solidFill>
                <a:latin typeface="STXinwei" panose="02010800040101010101" charset="-122"/>
                <a:ea typeface="STXinwei" panose="02010800040101010101" charset="-122"/>
                <a:cs typeface="STXinwei" panose="02010800040101010101" charset="-122"/>
              </a:rPr>
              <a:t>)</a:t>
            </a:r>
            <a:br>
              <a:rPr lang="en-US" altLang="zh-CN" sz="2400" dirty="0" smtClean="0">
                <a:latin typeface="STXinwei" panose="02010800040101010101" charset="-122"/>
                <a:ea typeface="STXinwei" panose="02010800040101010101" charset="-122"/>
                <a:cs typeface="STXinwei" panose="02010800040101010101" charset="-122"/>
              </a:rPr>
            </a:br>
            <a:r>
              <a:rPr lang="zh-CN" altLang="en-US" sz="2400" dirty="0">
                <a:latin typeface="STXinwei" panose="02010800040101010101" charset="-122"/>
                <a:ea typeface="STXinwei" panose="02010800040101010101" charset="-122"/>
                <a:cs typeface="STXinwei" panose="02010800040101010101" charset="-122"/>
              </a:rPr>
              <a:t> </a:t>
            </a:r>
            <a:r>
              <a:rPr lang="zh-CN" altLang="en-US" sz="2400" dirty="0" smtClean="0">
                <a:latin typeface="STXinwei" panose="02010800040101010101" charset="-122"/>
                <a:ea typeface="STXinwei" panose="02010800040101010101" charset="-122"/>
                <a:cs typeface="STXinwei" panose="02010800040101010101" charset="-122"/>
              </a:rPr>
              <a:t>   </a:t>
            </a:r>
            <a:br>
              <a:rPr lang="en-US" altLang="zh-CN" sz="2400" dirty="0" smtClean="0">
                <a:latin typeface="STXinwei" panose="02010800040101010101" charset="-122"/>
                <a:ea typeface="STXinwei" panose="02010800040101010101" charset="-122"/>
                <a:cs typeface="STXinwei" panose="02010800040101010101" charset="-122"/>
              </a:rPr>
            </a:br>
            <a:endParaRPr lang="zh-CN" altLang="en-US" sz="2400" dirty="0">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715925" y="459570"/>
            <a:ext cx="1005403" cy="584775"/>
          </a:xfrm>
          <a:prstGeom prst="rect">
            <a:avLst/>
          </a:prstGeom>
        </p:spPr>
        <p:txBody>
          <a:bodyPr wrap="none">
            <a:spAutoFit/>
          </a:bodyPr>
          <a:lstStyle/>
          <a:p>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概述</a:t>
            </a:r>
            <a:endParaRPr lang="zh-CN" altLang="en-US" sz="3200"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4286"/>
            <a:ext cx="10515600" cy="1094730"/>
          </a:xfrm>
        </p:spPr>
        <p:txBody>
          <a:bodyPr>
            <a:normAutofit/>
          </a:bodyPr>
          <a:lstStyle/>
          <a:p>
            <a:r>
              <a:rPr lang="en-US" altLang="zh-CN" sz="3200" dirty="0" err="1" smtClean="0">
                <a:solidFill>
                  <a:srgbClr val="FF0000"/>
                </a:solidFill>
                <a:latin typeface="STXinwei" panose="02010800040101010101" charset="-122"/>
                <a:ea typeface="STXinwei" panose="02010800040101010101" charset="-122"/>
                <a:cs typeface="STXinwei" panose="02010800040101010101" charset="-122"/>
              </a:rPr>
              <a:t>requestIdleCallback</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pic>
        <p:nvPicPr>
          <p:cNvPr id="3" name="图片 2"/>
          <p:cNvPicPr>
            <a:picLocks noChangeAspect="1"/>
          </p:cNvPicPr>
          <p:nvPr/>
        </p:nvPicPr>
        <p:blipFill>
          <a:blip r:embed="rId1"/>
          <a:stretch>
            <a:fillRect/>
          </a:stretch>
        </p:blipFill>
        <p:spPr>
          <a:xfrm>
            <a:off x="1870364" y="1575218"/>
            <a:ext cx="6899564" cy="1068443"/>
          </a:xfrm>
          <a:prstGeom prst="rect">
            <a:avLst/>
          </a:prstGeom>
        </p:spPr>
      </p:pic>
      <p:sp>
        <p:nvSpPr>
          <p:cNvPr id="4" name="矩形 3"/>
          <p:cNvSpPr/>
          <p:nvPr/>
        </p:nvSpPr>
        <p:spPr>
          <a:xfrm>
            <a:off x="1455530" y="1024419"/>
            <a:ext cx="926857" cy="461665"/>
          </a:xfrm>
          <a:prstGeom prst="rect">
            <a:avLst/>
          </a:prstGeom>
        </p:spPr>
        <p:txBody>
          <a:bodyPr wrap="none">
            <a:spAutoFit/>
          </a:bodyPr>
          <a:lstStyle/>
          <a:p>
            <a:r>
              <a:rPr lang="zh-CN" altLang="en-US" sz="2400" dirty="0" smtClean="0">
                <a:latin typeface="STXinwei" panose="02010800040101010101" charset="-122"/>
                <a:ea typeface="STXinwei" panose="02010800040101010101" charset="-122"/>
                <a:cs typeface="STXinwei" panose="02010800040101010101" charset="-122"/>
              </a:rPr>
              <a:t>语法</a:t>
            </a:r>
            <a:r>
              <a:rPr lang="en-US" altLang="zh-CN" dirty="0" smtClean="0">
                <a:latin typeface="STXinwei" panose="02010800040101010101" charset="-122"/>
                <a:ea typeface="STXinwei" panose="02010800040101010101" charset="-122"/>
                <a:cs typeface="STXinwei" panose="02010800040101010101" charset="-122"/>
              </a:rPr>
              <a:t>:</a:t>
            </a:r>
            <a:r>
              <a:rPr lang="zh-CN" altLang="en-US" dirty="0" smtClean="0">
                <a:latin typeface="STXinwei" panose="02010800040101010101" charset="-122"/>
                <a:ea typeface="STXinwei" panose="02010800040101010101" charset="-122"/>
                <a:cs typeface="STXinwei" panose="02010800040101010101" charset="-122"/>
              </a:rPr>
              <a:t> </a:t>
            </a:r>
            <a:endParaRPr lang="zh-CN" altLang="en-US" dirty="0">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1686020" y="2874494"/>
            <a:ext cx="9060070" cy="2031325"/>
          </a:xfrm>
          <a:prstGeom prst="rect">
            <a:avLst/>
          </a:prstGeom>
        </p:spPr>
        <p:txBody>
          <a:bodyPr wrap="square">
            <a:spAutoFit/>
          </a:bodyPr>
          <a:lstStyle/>
          <a:p>
            <a:r>
              <a:rPr lang="en-US" altLang="zh-CN" b="1" dirty="0">
                <a:latin typeface="STXinwei" panose="02010800040101010101" charset="-122"/>
                <a:ea typeface="STXinwei" panose="02010800040101010101" charset="-122"/>
                <a:cs typeface="STXinwei" panose="02010800040101010101" charset="-122"/>
              </a:rPr>
              <a:t>callback</a:t>
            </a:r>
            <a:r>
              <a:rPr lang="zh-CN" altLang="en-US" dirty="0">
                <a:latin typeface="STXinwei" panose="02010800040101010101" charset="-122"/>
                <a:ea typeface="STXinwei" panose="02010800040101010101" charset="-122"/>
                <a:cs typeface="STXinwei" panose="02010800040101010101" charset="-122"/>
              </a:rPr>
              <a:t>：回调，即空闲时需要执行的任务，该回调函数接收一个</a:t>
            </a:r>
            <a:r>
              <a:rPr lang="en-US" altLang="zh-CN" dirty="0" err="1">
                <a:latin typeface="STXinwei" panose="02010800040101010101" charset="-122"/>
                <a:ea typeface="STXinwei" panose="02010800040101010101" charset="-122"/>
                <a:cs typeface="STXinwei" panose="02010800040101010101" charset="-122"/>
              </a:rPr>
              <a:t>IdleDeadline</a:t>
            </a:r>
            <a:r>
              <a:rPr lang="zh-CN" altLang="en-US" dirty="0">
                <a:latin typeface="STXinwei" panose="02010800040101010101" charset="-122"/>
                <a:ea typeface="STXinwei" panose="02010800040101010101" charset="-122"/>
                <a:cs typeface="STXinwei" panose="02010800040101010101" charset="-122"/>
              </a:rPr>
              <a:t>对象作为入参。其中</a:t>
            </a:r>
            <a:r>
              <a:rPr lang="en-US" altLang="zh-CN" dirty="0" err="1">
                <a:latin typeface="STXinwei" panose="02010800040101010101" charset="-122"/>
                <a:ea typeface="STXinwei" panose="02010800040101010101" charset="-122"/>
                <a:cs typeface="STXinwei" panose="02010800040101010101" charset="-122"/>
              </a:rPr>
              <a:t>IdleDeadline</a:t>
            </a:r>
            <a:r>
              <a:rPr lang="zh-CN" altLang="en-US" dirty="0">
                <a:latin typeface="STXinwei" panose="02010800040101010101" charset="-122"/>
                <a:ea typeface="STXinwei" panose="02010800040101010101" charset="-122"/>
                <a:cs typeface="STXinwei" panose="02010800040101010101" charset="-122"/>
              </a:rPr>
              <a:t>对象包含：</a:t>
            </a:r>
            <a:br>
              <a:rPr lang="zh-CN" altLang="en-US" dirty="0">
                <a:latin typeface="STXinwei" panose="02010800040101010101" charset="-122"/>
                <a:ea typeface="STXinwei" panose="02010800040101010101" charset="-122"/>
                <a:cs typeface="STXinwei" panose="02010800040101010101" charset="-122"/>
              </a:rPr>
            </a:br>
            <a:r>
              <a:rPr lang="zh-CN" altLang="en-US" dirty="0">
                <a:latin typeface="STXinwei" panose="02010800040101010101" charset="-122"/>
                <a:ea typeface="STXinwei" panose="02010800040101010101" charset="-122"/>
                <a:cs typeface="STXinwei" panose="02010800040101010101" charset="-122"/>
              </a:rPr>
              <a:t>    </a:t>
            </a:r>
            <a:r>
              <a:rPr lang="en-US" altLang="zh-CN" dirty="0" err="1">
                <a:latin typeface="STXinwei" panose="02010800040101010101" charset="-122"/>
                <a:ea typeface="STXinwei" panose="02010800040101010101" charset="-122"/>
                <a:cs typeface="STXinwei" panose="02010800040101010101" charset="-122"/>
              </a:rPr>
              <a:t>didTimeout</a:t>
            </a:r>
            <a:r>
              <a:rPr lang="zh-CN" altLang="en-US" dirty="0">
                <a:latin typeface="STXinwei" panose="02010800040101010101" charset="-122"/>
                <a:ea typeface="STXinwei" panose="02010800040101010101" charset="-122"/>
                <a:cs typeface="STXinwei" panose="02010800040101010101" charset="-122"/>
              </a:rPr>
              <a:t>，布尔值，表示任务是否超时，结合 </a:t>
            </a:r>
            <a:r>
              <a:rPr lang="en-US" altLang="zh-CN" dirty="0" err="1">
                <a:latin typeface="STXinwei" panose="02010800040101010101" charset="-122"/>
                <a:ea typeface="STXinwei" panose="02010800040101010101" charset="-122"/>
                <a:cs typeface="STXinwei" panose="02010800040101010101" charset="-122"/>
              </a:rPr>
              <a:t>timeRemaining</a:t>
            </a:r>
            <a:r>
              <a:rPr lang="en-US" altLang="zh-CN" dirty="0">
                <a:latin typeface="STXinwei" panose="02010800040101010101" charset="-122"/>
                <a:ea typeface="STXinwei" panose="02010800040101010101" charset="-122"/>
                <a:cs typeface="STXinwei" panose="02010800040101010101" charset="-122"/>
              </a:rPr>
              <a:t> </a:t>
            </a:r>
            <a:r>
              <a:rPr lang="zh-CN" altLang="en-US" dirty="0">
                <a:latin typeface="STXinwei" panose="02010800040101010101" charset="-122"/>
                <a:ea typeface="STXinwei" panose="02010800040101010101" charset="-122"/>
                <a:cs typeface="STXinwei" panose="02010800040101010101" charset="-122"/>
              </a:rPr>
              <a:t>使用。</a:t>
            </a:r>
            <a:br>
              <a:rPr lang="zh-CN" altLang="en-US" dirty="0">
                <a:latin typeface="STXinwei" panose="02010800040101010101" charset="-122"/>
                <a:ea typeface="STXinwei" panose="02010800040101010101" charset="-122"/>
                <a:cs typeface="STXinwei" panose="02010800040101010101" charset="-122"/>
              </a:rPr>
            </a:br>
            <a:r>
              <a:rPr lang="zh-CN" altLang="en-US" dirty="0">
                <a:latin typeface="STXinwei" panose="02010800040101010101" charset="-122"/>
                <a:ea typeface="STXinwei" panose="02010800040101010101" charset="-122"/>
                <a:cs typeface="STXinwei" panose="02010800040101010101" charset="-122"/>
              </a:rPr>
              <a:t>    </a:t>
            </a:r>
            <a:r>
              <a:rPr lang="en-US" altLang="zh-CN" dirty="0" err="1">
                <a:latin typeface="STXinwei" panose="02010800040101010101" charset="-122"/>
                <a:ea typeface="STXinwei" panose="02010800040101010101" charset="-122"/>
                <a:cs typeface="STXinwei" panose="02010800040101010101" charset="-122"/>
              </a:rPr>
              <a:t>timeRemaining</a:t>
            </a:r>
            <a:r>
              <a:rPr lang="en-US" altLang="zh-CN" dirty="0">
                <a:latin typeface="STXinwei" panose="02010800040101010101" charset="-122"/>
                <a:ea typeface="STXinwei" panose="02010800040101010101" charset="-122"/>
                <a:cs typeface="STXinwei" panose="02010800040101010101" charset="-122"/>
              </a:rPr>
              <a:t>()</a:t>
            </a:r>
            <a:r>
              <a:rPr lang="zh-CN" altLang="en-US" dirty="0">
                <a:latin typeface="STXinwei" panose="02010800040101010101" charset="-122"/>
                <a:ea typeface="STXinwei" panose="02010800040101010101" charset="-122"/>
                <a:cs typeface="STXinwei" panose="02010800040101010101" charset="-122"/>
              </a:rPr>
              <a:t>，表示当前帧剩余的时间，也可理解为留给任务的时间还有多少</a:t>
            </a:r>
            <a:r>
              <a:rPr lang="zh-CN" altLang="en-US" dirty="0" smtClean="0">
                <a:latin typeface="STXinwei" panose="02010800040101010101" charset="-122"/>
                <a:ea typeface="STXinwei" panose="02010800040101010101" charset="-122"/>
                <a:cs typeface="STXinwei" panose="02010800040101010101" charset="-122"/>
              </a:rPr>
              <a:t>。</a:t>
            </a:r>
            <a:endParaRPr lang="en-US" altLang="zh-CN" dirty="0" smtClean="0">
              <a:latin typeface="STXinwei" panose="02010800040101010101" charset="-122"/>
              <a:ea typeface="STXinwei" panose="02010800040101010101" charset="-122"/>
              <a:cs typeface="STXinwei" panose="02010800040101010101" charset="-122"/>
            </a:endParaRPr>
          </a:p>
          <a:p>
            <a:br>
              <a:rPr lang="zh-CN" altLang="en-US" dirty="0">
                <a:latin typeface="STXinwei" panose="02010800040101010101" charset="-122"/>
                <a:ea typeface="STXinwei" panose="02010800040101010101" charset="-122"/>
                <a:cs typeface="STXinwei" panose="02010800040101010101" charset="-122"/>
              </a:rPr>
            </a:br>
            <a:r>
              <a:rPr lang="en-US" altLang="zh-CN" b="1" dirty="0">
                <a:latin typeface="STXinwei" panose="02010800040101010101" charset="-122"/>
                <a:ea typeface="STXinwei" panose="02010800040101010101" charset="-122"/>
                <a:cs typeface="STXinwei" panose="02010800040101010101" charset="-122"/>
              </a:rPr>
              <a:t>options</a:t>
            </a:r>
            <a:r>
              <a:rPr lang="zh-CN" altLang="en-US" dirty="0">
                <a:latin typeface="STXinwei" panose="02010800040101010101" charset="-122"/>
                <a:ea typeface="STXinwei" panose="02010800040101010101" charset="-122"/>
                <a:cs typeface="STXinwei" panose="02010800040101010101" charset="-122"/>
              </a:rPr>
              <a:t>：目前 </a:t>
            </a:r>
            <a:r>
              <a:rPr lang="en-US" altLang="zh-CN" dirty="0">
                <a:latin typeface="STXinwei" panose="02010800040101010101" charset="-122"/>
                <a:ea typeface="STXinwei" panose="02010800040101010101" charset="-122"/>
                <a:cs typeface="STXinwei" panose="02010800040101010101" charset="-122"/>
              </a:rPr>
              <a:t>options </a:t>
            </a:r>
            <a:r>
              <a:rPr lang="zh-CN" altLang="en-US" dirty="0">
                <a:latin typeface="STXinwei" panose="02010800040101010101" charset="-122"/>
                <a:ea typeface="STXinwei" panose="02010800040101010101" charset="-122"/>
                <a:cs typeface="STXinwei" panose="02010800040101010101" charset="-122"/>
              </a:rPr>
              <a:t>只有一个参数</a:t>
            </a:r>
            <a:br>
              <a:rPr lang="zh-CN" altLang="en-US" dirty="0">
                <a:latin typeface="STXinwei" panose="02010800040101010101" charset="-122"/>
                <a:ea typeface="STXinwei" panose="02010800040101010101" charset="-122"/>
                <a:cs typeface="STXinwei" panose="02010800040101010101" charset="-122"/>
              </a:rPr>
            </a:br>
            <a:r>
              <a:rPr lang="zh-CN" altLang="en-US" dirty="0">
                <a:latin typeface="STXinwei" panose="02010800040101010101" charset="-122"/>
                <a:ea typeface="STXinwei" panose="02010800040101010101" charset="-122"/>
                <a:cs typeface="STXinwei" panose="02010800040101010101" charset="-122"/>
              </a:rPr>
              <a:t>    </a:t>
            </a:r>
            <a:r>
              <a:rPr lang="en-US" altLang="zh-CN" dirty="0">
                <a:latin typeface="STXinwei" panose="02010800040101010101" charset="-122"/>
                <a:ea typeface="STXinwei" panose="02010800040101010101" charset="-122"/>
                <a:cs typeface="STXinwei" panose="02010800040101010101" charset="-122"/>
              </a:rPr>
              <a:t>timeout</a:t>
            </a:r>
            <a:r>
              <a:rPr lang="zh-CN" altLang="en-US" dirty="0">
                <a:latin typeface="STXinwei" panose="02010800040101010101" charset="-122"/>
                <a:ea typeface="STXinwei" panose="02010800040101010101" charset="-122"/>
                <a:cs typeface="STXinwei" panose="02010800040101010101" charset="-122"/>
              </a:rPr>
              <a:t>。表示超过这个时间后，如果任务还没执行，则强制执行，不必等待空闲。</a:t>
            </a:r>
            <a:endParaRPr lang="zh-CN" altLang="en-US" dirty="0">
              <a:latin typeface="STXinwei" panose="02010800040101010101" charset="-122"/>
              <a:ea typeface="STXinwei" panose="02010800040101010101" charset="-122"/>
              <a:cs typeface="STXinwei" panose="02010800040101010101" charset="-122"/>
            </a:endParaRPr>
          </a:p>
        </p:txBody>
      </p:sp>
      <p:pic>
        <p:nvPicPr>
          <p:cNvPr id="7" name="图片 6"/>
          <p:cNvPicPr>
            <a:picLocks noChangeAspect="1"/>
          </p:cNvPicPr>
          <p:nvPr/>
        </p:nvPicPr>
        <p:blipFill>
          <a:blip r:embed="rId2"/>
          <a:stretch>
            <a:fillRect/>
          </a:stretch>
        </p:blipFill>
        <p:spPr>
          <a:xfrm>
            <a:off x="2034203" y="4919674"/>
            <a:ext cx="6582465" cy="170382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solidFill>
                  <a:srgbClr val="FF0000"/>
                </a:solidFill>
                <a:latin typeface="STXinwei" panose="02010800040101010101" charset="-122"/>
                <a:ea typeface="STXinwei" panose="02010800040101010101" charset="-122"/>
                <a:cs typeface="STXinwei" panose="02010800040101010101" charset="-122"/>
              </a:rPr>
              <a:t>requestIdleCallback</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4" name="矩形 3"/>
          <p:cNvSpPr/>
          <p:nvPr/>
        </p:nvSpPr>
        <p:spPr>
          <a:xfrm>
            <a:off x="1260762" y="1690687"/>
            <a:ext cx="8062543" cy="400110"/>
          </a:xfrm>
          <a:prstGeom prst="rect">
            <a:avLst/>
          </a:prstGeom>
        </p:spPr>
        <p:txBody>
          <a:bodyPr wrap="square">
            <a:spAutoFit/>
          </a:bodyPr>
          <a:lstStyle/>
          <a:p>
            <a:r>
              <a:rPr lang="en-US" altLang="zh-CN" sz="2000" dirty="0" err="1">
                <a:latin typeface="STXinwei" panose="02010800040101010101" charset="-122"/>
                <a:ea typeface="STXinwei" panose="02010800040101010101" charset="-122"/>
                <a:cs typeface="STXinwei" panose="02010800040101010101" charset="-122"/>
              </a:rPr>
              <a:t>timeRemaining</a:t>
            </a:r>
            <a:r>
              <a:rPr lang="en-US" altLang="zh-CN" sz="2000" dirty="0">
                <a:latin typeface="STXinwei" panose="02010800040101010101" charset="-122"/>
                <a:ea typeface="STXinwei" panose="02010800040101010101" charset="-122"/>
                <a:cs typeface="STXinwei" panose="02010800040101010101" charset="-122"/>
              </a:rPr>
              <a:t>()</a:t>
            </a:r>
            <a:r>
              <a:rPr lang="zh-CN" altLang="en-US" sz="2000" dirty="0">
                <a:latin typeface="STXinwei" panose="02010800040101010101" charset="-122"/>
                <a:ea typeface="STXinwei" panose="02010800040101010101" charset="-122"/>
                <a:cs typeface="STXinwei" panose="02010800040101010101" charset="-122"/>
              </a:rPr>
              <a:t>方法</a:t>
            </a:r>
            <a:r>
              <a:rPr lang="zh-CN" altLang="en-US" sz="2000" dirty="0" smtClean="0">
                <a:latin typeface="STXinwei" panose="02010800040101010101" charset="-122"/>
                <a:ea typeface="STXinwei" panose="02010800040101010101" charset="-122"/>
                <a:cs typeface="STXinwei" panose="02010800040101010101" charset="-122"/>
              </a:rPr>
              <a:t>说明</a:t>
            </a:r>
            <a:r>
              <a:rPr lang="en-US" altLang="zh-CN" dirty="0" smtClean="0">
                <a:latin typeface="STXinwei" panose="02010800040101010101" charset="-122"/>
                <a:ea typeface="STXinwei" panose="02010800040101010101" charset="-122"/>
                <a:cs typeface="STXinwei" panose="02010800040101010101" charset="-122"/>
              </a:rPr>
              <a:t>:</a:t>
            </a:r>
            <a:r>
              <a:rPr lang="zh-CN" altLang="en-US" dirty="0" smtClean="0">
                <a:latin typeface="STXinwei" panose="02010800040101010101" charset="-122"/>
                <a:ea typeface="STXinwei" panose="02010800040101010101" charset="-122"/>
                <a:cs typeface="STXinwei" panose="02010800040101010101" charset="-122"/>
              </a:rPr>
              <a:t> 获取</a:t>
            </a:r>
            <a:r>
              <a:rPr lang="zh-CN" altLang="en-US" dirty="0">
                <a:latin typeface="STXinwei" panose="02010800040101010101" charset="-122"/>
                <a:ea typeface="STXinwei" panose="02010800040101010101" charset="-122"/>
                <a:cs typeface="STXinwei" panose="02010800040101010101" charset="-122"/>
              </a:rPr>
              <a:t>当前一帧还有多长时间结束</a:t>
            </a:r>
            <a:endParaRPr lang="zh-CN" altLang="en-US" dirty="0">
              <a:latin typeface="STXinwei" panose="02010800040101010101" charset="-122"/>
              <a:ea typeface="STXinwei" panose="02010800040101010101" charset="-122"/>
              <a:cs typeface="STXinwei" panose="02010800040101010101" charset="-122"/>
            </a:endParaRPr>
          </a:p>
        </p:txBody>
      </p:sp>
      <p:pic>
        <p:nvPicPr>
          <p:cNvPr id="8" name="图片 7"/>
          <p:cNvPicPr>
            <a:picLocks noChangeAspect="1"/>
          </p:cNvPicPr>
          <p:nvPr/>
        </p:nvPicPr>
        <p:blipFill>
          <a:blip r:embed="rId1"/>
          <a:stretch>
            <a:fillRect/>
          </a:stretch>
        </p:blipFill>
        <p:spPr>
          <a:xfrm>
            <a:off x="1455529" y="2504786"/>
            <a:ext cx="9359900" cy="1765300"/>
          </a:xfrm>
          <a:prstGeom prst="rect">
            <a:avLst/>
          </a:prstGeom>
        </p:spPr>
      </p:pic>
      <p:sp>
        <p:nvSpPr>
          <p:cNvPr id="9" name="矩形 8"/>
          <p:cNvSpPr/>
          <p:nvPr/>
        </p:nvSpPr>
        <p:spPr>
          <a:xfrm>
            <a:off x="1385454" y="4367905"/>
            <a:ext cx="10093037" cy="1200329"/>
          </a:xfrm>
          <a:prstGeom prst="rect">
            <a:avLst/>
          </a:prstGeom>
        </p:spPr>
        <p:txBody>
          <a:bodyPr wrap="square">
            <a:spAutoFit/>
          </a:bodyPr>
          <a:lstStyle/>
          <a:p>
            <a:r>
              <a:rPr lang="zh-CN" altLang="en-US" dirty="0">
                <a:solidFill>
                  <a:srgbClr val="333333"/>
                </a:solidFill>
                <a:latin typeface="STXinwei" panose="02010800040101010101" charset="-122"/>
                <a:ea typeface="STXinwei" panose="02010800040101010101" charset="-122"/>
                <a:cs typeface="STXinwei" panose="02010800040101010101" charset="-122"/>
              </a:rPr>
              <a:t>图中的</a:t>
            </a:r>
            <a:r>
              <a:rPr lang="en-US" altLang="zh-CN" dirty="0">
                <a:latin typeface="STXinwei" panose="02010800040101010101" charset="-122"/>
                <a:ea typeface="STXinwei" panose="02010800040101010101" charset="-122"/>
                <a:cs typeface="STXinwei" panose="02010800040101010101" charset="-122"/>
              </a:rPr>
              <a:t>frame#1</a:t>
            </a:r>
            <a:r>
              <a:rPr lang="zh-CN" altLang="en-US" dirty="0">
                <a:solidFill>
                  <a:srgbClr val="333333"/>
                </a:solidFill>
                <a:latin typeface="STXinwei" panose="02010800040101010101" charset="-122"/>
                <a:ea typeface="STXinwei" panose="02010800040101010101" charset="-122"/>
                <a:cs typeface="STXinwei" panose="02010800040101010101" charset="-122"/>
              </a:rPr>
              <a:t>，</a:t>
            </a:r>
            <a:r>
              <a:rPr lang="en-US" altLang="zh-CN" dirty="0">
                <a:latin typeface="STXinwei" panose="02010800040101010101" charset="-122"/>
                <a:ea typeface="STXinwei" panose="02010800040101010101" charset="-122"/>
                <a:cs typeface="STXinwei" panose="02010800040101010101" charset="-122"/>
              </a:rPr>
              <a:t>frame#2</a:t>
            </a:r>
            <a:r>
              <a:rPr lang="zh-CN" altLang="en-US" dirty="0">
                <a:solidFill>
                  <a:srgbClr val="333333"/>
                </a:solidFill>
                <a:latin typeface="STXinwei" panose="02010800040101010101" charset="-122"/>
                <a:ea typeface="STXinwei" panose="02010800040101010101" charset="-122"/>
                <a:cs typeface="STXinwei" panose="02010800040101010101" charset="-122"/>
              </a:rPr>
              <a:t>就是两个帧，每个帧的持续时间是</a:t>
            </a:r>
            <a:r>
              <a:rPr lang="en-US" altLang="zh-CN" dirty="0">
                <a:solidFill>
                  <a:srgbClr val="333333"/>
                </a:solidFill>
                <a:latin typeface="STXinwei" panose="02010800040101010101" charset="-122"/>
                <a:ea typeface="STXinwei" panose="02010800040101010101" charset="-122"/>
                <a:cs typeface="STXinwei" panose="02010800040101010101" charset="-122"/>
              </a:rPr>
              <a:t>(</a:t>
            </a:r>
            <a:r>
              <a:rPr lang="en-US" altLang="zh-CN" dirty="0">
                <a:latin typeface="STXinwei" panose="02010800040101010101" charset="-122"/>
                <a:ea typeface="STXinwei" panose="02010800040101010101" charset="-122"/>
                <a:cs typeface="STXinwei" panose="02010800040101010101" charset="-122"/>
              </a:rPr>
              <a:t>100/60 = 16.66ms</a:t>
            </a:r>
            <a:r>
              <a:rPr lang="en-US" altLang="zh-CN" dirty="0">
                <a:solidFill>
                  <a:srgbClr val="333333"/>
                </a:solidFill>
                <a:latin typeface="STXinwei" panose="02010800040101010101" charset="-122"/>
                <a:ea typeface="STXinwei" panose="02010800040101010101" charset="-122"/>
                <a:cs typeface="STXinwei" panose="02010800040101010101" charset="-122"/>
              </a:rPr>
              <a:t>)</a:t>
            </a:r>
            <a:r>
              <a:rPr lang="zh-CN" altLang="en-US" dirty="0">
                <a:solidFill>
                  <a:srgbClr val="333333"/>
                </a:solidFill>
                <a:latin typeface="STXinwei" panose="02010800040101010101" charset="-122"/>
                <a:ea typeface="STXinwei" panose="02010800040101010101" charset="-122"/>
                <a:cs typeface="STXinwei" panose="02010800040101010101" charset="-122"/>
              </a:rPr>
              <a:t>，而在每一帧内部，</a:t>
            </a:r>
            <a:r>
              <a:rPr lang="en-US" altLang="zh-CN" dirty="0">
                <a:latin typeface="STXinwei" panose="02010800040101010101" charset="-122"/>
                <a:ea typeface="STXinwei" panose="02010800040101010101" charset="-122"/>
                <a:cs typeface="STXinwei" panose="02010800040101010101" charset="-122"/>
              </a:rPr>
              <a:t>TASK</a:t>
            </a:r>
            <a:r>
              <a:rPr lang="zh-CN" altLang="en-US" dirty="0">
                <a:solidFill>
                  <a:srgbClr val="333333"/>
                </a:solidFill>
                <a:latin typeface="STXinwei" panose="02010800040101010101" charset="-122"/>
                <a:ea typeface="STXinwei" panose="02010800040101010101" charset="-122"/>
                <a:cs typeface="STXinwei" panose="02010800040101010101" charset="-122"/>
              </a:rPr>
              <a:t>和</a:t>
            </a:r>
            <a:r>
              <a:rPr lang="en-US" altLang="zh-CN" dirty="0" err="1">
                <a:latin typeface="STXinwei" panose="02010800040101010101" charset="-122"/>
                <a:ea typeface="STXinwei" panose="02010800040101010101" charset="-122"/>
                <a:cs typeface="STXinwei" panose="02010800040101010101" charset="-122"/>
              </a:rPr>
              <a:t>redering</a:t>
            </a:r>
            <a:r>
              <a:rPr lang="zh-CN" altLang="en-US" dirty="0">
                <a:solidFill>
                  <a:srgbClr val="333333"/>
                </a:solidFill>
                <a:latin typeface="STXinwei" panose="02010800040101010101" charset="-122"/>
                <a:ea typeface="STXinwei" panose="02010800040101010101" charset="-122"/>
                <a:cs typeface="STXinwei" panose="02010800040101010101" charset="-122"/>
              </a:rPr>
              <a:t>只花费了一部分时间，并没有占据整个帧，那么这个时候，如图中</a:t>
            </a:r>
            <a:r>
              <a:rPr lang="en-US" altLang="zh-CN" dirty="0">
                <a:latin typeface="STXinwei" panose="02010800040101010101" charset="-122"/>
                <a:ea typeface="STXinwei" panose="02010800040101010101" charset="-122"/>
                <a:cs typeface="STXinwei" panose="02010800040101010101" charset="-122"/>
              </a:rPr>
              <a:t>idle period</a:t>
            </a:r>
            <a:r>
              <a:rPr lang="zh-CN" altLang="en-US" dirty="0">
                <a:solidFill>
                  <a:srgbClr val="333333"/>
                </a:solidFill>
                <a:latin typeface="STXinwei" panose="02010800040101010101" charset="-122"/>
                <a:ea typeface="STXinwei" panose="02010800040101010101" charset="-122"/>
                <a:cs typeface="STXinwei" panose="02010800040101010101" charset="-122"/>
              </a:rPr>
              <a:t>的部分就是空闲时间，而每一帧中的空闲时间，根据该帧中处理事情的多少，复杂度等，消耗不等，所以空闲时间也不等。</a:t>
            </a:r>
            <a:endParaRPr lang="zh-CN" altLang="en-US" dirty="0">
              <a:latin typeface="STXinwei" panose="02010800040101010101" charset="-122"/>
              <a:ea typeface="STXinwei" panose="02010800040101010101" charset="-122"/>
              <a:cs typeface="STXinwei" panose="02010800040101010101" charset="-122"/>
            </a:endParaRPr>
          </a:p>
        </p:txBody>
      </p:sp>
      <p:sp>
        <p:nvSpPr>
          <p:cNvPr id="10" name="矩形 9"/>
          <p:cNvSpPr/>
          <p:nvPr/>
        </p:nvSpPr>
        <p:spPr>
          <a:xfrm>
            <a:off x="1385454" y="5666054"/>
            <a:ext cx="9421091" cy="369332"/>
          </a:xfrm>
          <a:prstGeom prst="rect">
            <a:avLst/>
          </a:prstGeom>
        </p:spPr>
        <p:txBody>
          <a:bodyPr wrap="square">
            <a:spAutoFit/>
          </a:bodyPr>
          <a:lstStyle/>
          <a:p>
            <a:r>
              <a:rPr lang="en-US" altLang="zh-CN" smtClean="0">
                <a:latin typeface="STXinwei" panose="02010800040101010101" charset="-122"/>
                <a:ea typeface="STXinwei" panose="02010800040101010101" charset="-122"/>
                <a:cs typeface="STXinwei" panose="02010800040101010101" charset="-122"/>
              </a:rPr>
              <a:t>timeRemaining</a:t>
            </a:r>
            <a:r>
              <a:rPr lang="en-US" altLang="zh-CN" dirty="0">
                <a:latin typeface="STXinwei" panose="02010800040101010101" charset="-122"/>
                <a:ea typeface="STXinwei" panose="02010800040101010101" charset="-122"/>
                <a:cs typeface="STXinwei" panose="02010800040101010101" charset="-122"/>
              </a:rPr>
              <a:t>()</a:t>
            </a:r>
            <a:r>
              <a:rPr lang="zh-CN" altLang="en-US" dirty="0">
                <a:solidFill>
                  <a:srgbClr val="333333"/>
                </a:solidFill>
                <a:latin typeface="STXinwei" panose="02010800040101010101" charset="-122"/>
                <a:ea typeface="STXinwei" panose="02010800040101010101" charset="-122"/>
                <a:cs typeface="STXinwei" panose="02010800040101010101" charset="-122"/>
              </a:rPr>
              <a:t>的返回值，就是如图中，</a:t>
            </a:r>
            <a:r>
              <a:rPr lang="en-US" altLang="zh-CN" dirty="0">
                <a:latin typeface="STXinwei" panose="02010800040101010101" charset="-122"/>
                <a:ea typeface="STXinwei" panose="02010800040101010101" charset="-122"/>
                <a:cs typeface="STXinwei" panose="02010800040101010101" charset="-122"/>
              </a:rPr>
              <a:t>Idle Callback</a:t>
            </a:r>
            <a:r>
              <a:rPr lang="zh-CN" altLang="en-US" dirty="0">
                <a:solidFill>
                  <a:srgbClr val="333333"/>
                </a:solidFill>
                <a:latin typeface="STXinwei" panose="02010800040101010101" charset="-122"/>
                <a:ea typeface="STXinwei" panose="02010800040101010101" charset="-122"/>
                <a:cs typeface="STXinwei" panose="02010800040101010101" charset="-122"/>
              </a:rPr>
              <a:t>到所在帧结尾的时间（</a:t>
            </a:r>
            <a:r>
              <a:rPr lang="en-US" altLang="zh-CN" dirty="0" err="1">
                <a:solidFill>
                  <a:srgbClr val="333333"/>
                </a:solidFill>
                <a:latin typeface="STXinwei" panose="02010800040101010101" charset="-122"/>
                <a:ea typeface="STXinwei" panose="02010800040101010101" charset="-122"/>
                <a:cs typeface="STXinwei" panose="02010800040101010101" charset="-122"/>
              </a:rPr>
              <a:t>ms</a:t>
            </a:r>
            <a:r>
              <a:rPr lang="zh-CN" altLang="en-US" dirty="0">
                <a:solidFill>
                  <a:srgbClr val="333333"/>
                </a:solidFill>
                <a:latin typeface="STXinwei" panose="02010800040101010101" charset="-122"/>
                <a:ea typeface="STXinwei" panose="02010800040101010101" charset="-122"/>
                <a:cs typeface="STXinwei" panose="02010800040101010101" charset="-122"/>
              </a:rPr>
              <a:t>级）</a:t>
            </a:r>
            <a:endParaRPr lang="zh-CN" altLang="en-US" dirty="0">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solidFill>
                  <a:srgbClr val="FF0000"/>
                </a:solidFill>
                <a:latin typeface="STXinwei" panose="02010800040101010101" charset="-122"/>
                <a:ea typeface="STXinwei" panose="02010800040101010101" charset="-122"/>
                <a:cs typeface="STXinwei" panose="02010800040101010101" charset="-122"/>
              </a:rPr>
              <a:t>requestIdleCallback</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4" name="矩形 3"/>
          <p:cNvSpPr/>
          <p:nvPr/>
        </p:nvSpPr>
        <p:spPr>
          <a:xfrm>
            <a:off x="1220001" y="2480830"/>
            <a:ext cx="9115489" cy="461665"/>
          </a:xfrm>
          <a:prstGeom prst="rect">
            <a:avLst/>
          </a:prstGeom>
        </p:spPr>
        <p:txBody>
          <a:bodyPr wrap="square">
            <a:spAutoFit/>
          </a:bodyPr>
          <a:lstStyle/>
          <a:p>
            <a:r>
              <a:rPr lang="zh-CN" altLang="en-US" sz="2400" dirty="0" smtClean="0">
                <a:latin typeface="STXinwei" panose="02010800040101010101" charset="-122"/>
                <a:ea typeface="STXinwei" panose="02010800040101010101" charset="-122"/>
                <a:cs typeface="STXinwei" panose="02010800040101010101" charset="-122"/>
              </a:rPr>
              <a:t>为什么有时候</a:t>
            </a:r>
            <a:r>
              <a:rPr lang="en-US" altLang="zh-CN" sz="2400" dirty="0" err="1" smtClean="0">
                <a:latin typeface="STXinwei" panose="02010800040101010101" charset="-122"/>
                <a:ea typeface="STXinwei" panose="02010800040101010101" charset="-122"/>
                <a:cs typeface="STXinwei" panose="02010800040101010101" charset="-122"/>
              </a:rPr>
              <a:t>timeRemaining</a:t>
            </a:r>
            <a:r>
              <a:rPr lang="en-US" altLang="zh-CN" sz="2400" dirty="0">
                <a:latin typeface="STXinwei" panose="02010800040101010101" charset="-122"/>
                <a:ea typeface="STXinwei" panose="02010800040101010101" charset="-122"/>
                <a:cs typeface="STXinwei" panose="02010800040101010101" charset="-122"/>
              </a:rPr>
              <a:t>()</a:t>
            </a:r>
            <a:r>
              <a:rPr lang="zh-CN" altLang="en-US" sz="2400" dirty="0" smtClean="0">
                <a:latin typeface="STXinwei" panose="02010800040101010101" charset="-122"/>
                <a:ea typeface="STXinwei" panose="02010800040101010101" charset="-122"/>
                <a:cs typeface="STXinwei" panose="02010800040101010101" charset="-122"/>
              </a:rPr>
              <a:t>方法返回值</a:t>
            </a:r>
            <a:r>
              <a:rPr lang="en-US" altLang="zh-CN" sz="2400" dirty="0" smtClean="0">
                <a:latin typeface="STXinwei" panose="02010800040101010101" charset="-122"/>
                <a:ea typeface="STXinwei" panose="02010800040101010101" charset="-122"/>
                <a:cs typeface="STXinwei" panose="02010800040101010101" charset="-122"/>
              </a:rPr>
              <a:t>,</a:t>
            </a:r>
            <a:r>
              <a:rPr lang="zh-CN" altLang="en-US" sz="2400" dirty="0" smtClean="0">
                <a:latin typeface="STXinwei" panose="02010800040101010101" charset="-122"/>
                <a:ea typeface="STXinwei" panose="02010800040101010101" charset="-122"/>
                <a:cs typeface="STXinwei" panose="02010800040101010101" charset="-122"/>
              </a:rPr>
              <a:t> 远远大于</a:t>
            </a:r>
            <a:r>
              <a:rPr lang="en-US" altLang="zh-CN" sz="2400" dirty="0" smtClean="0">
                <a:latin typeface="STXinwei" panose="02010800040101010101" charset="-122"/>
                <a:ea typeface="STXinwei" panose="02010800040101010101" charset="-122"/>
                <a:cs typeface="STXinwei" panose="02010800040101010101" charset="-122"/>
              </a:rPr>
              <a:t>16,</a:t>
            </a:r>
            <a:r>
              <a:rPr lang="zh-CN" altLang="en-US" sz="2400" dirty="0" smtClean="0">
                <a:latin typeface="STXinwei" panose="02010800040101010101" charset="-122"/>
                <a:ea typeface="STXinwei" panose="02010800040101010101" charset="-122"/>
                <a:cs typeface="STXinwei" panose="02010800040101010101" charset="-122"/>
              </a:rPr>
              <a:t> 接近</a:t>
            </a:r>
            <a:r>
              <a:rPr lang="en-US" altLang="zh-CN" sz="2400" dirty="0" smtClean="0">
                <a:latin typeface="STXinwei" panose="02010800040101010101" charset="-122"/>
                <a:ea typeface="STXinwei" panose="02010800040101010101" charset="-122"/>
                <a:cs typeface="STXinwei" panose="02010800040101010101" charset="-122"/>
              </a:rPr>
              <a:t>50</a:t>
            </a:r>
            <a:r>
              <a:rPr lang="zh-CN" altLang="en-US" sz="2400" dirty="0" smtClean="0">
                <a:latin typeface="STXinwei" panose="02010800040101010101" charset="-122"/>
                <a:ea typeface="STXinwei" panose="02010800040101010101" charset="-122"/>
                <a:cs typeface="STXinwei" panose="02010800040101010101" charset="-122"/>
              </a:rPr>
              <a:t> </a:t>
            </a:r>
            <a:r>
              <a:rPr lang="en-US" altLang="zh-CN" sz="2400" dirty="0" smtClean="0">
                <a:latin typeface="STXinwei" panose="02010800040101010101" charset="-122"/>
                <a:ea typeface="STXinwei" panose="02010800040101010101" charset="-122"/>
                <a:cs typeface="STXinwei" panose="02010800040101010101" charset="-122"/>
              </a:rPr>
              <a:t>?</a:t>
            </a:r>
            <a:endParaRPr lang="zh-CN" altLang="en-US" dirty="0">
              <a:latin typeface="STXinwei" panose="02010800040101010101" charset="-122"/>
              <a:ea typeface="STXinwei" panose="02010800040101010101" charset="-122"/>
              <a:cs typeface="STXinwei" panose="02010800040101010101" charset="-122"/>
            </a:endParaRPr>
          </a:p>
        </p:txBody>
      </p:sp>
      <p:pic>
        <p:nvPicPr>
          <p:cNvPr id="5" name="图片 4"/>
          <p:cNvPicPr>
            <a:picLocks noChangeAspect="1"/>
          </p:cNvPicPr>
          <p:nvPr/>
        </p:nvPicPr>
        <p:blipFill>
          <a:blip r:embed="rId1"/>
          <a:stretch>
            <a:fillRect/>
          </a:stretch>
        </p:blipFill>
        <p:spPr>
          <a:xfrm>
            <a:off x="2509404" y="3222336"/>
            <a:ext cx="5676900" cy="15494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solidFill>
                  <a:srgbClr val="FF0000"/>
                </a:solidFill>
                <a:latin typeface="STXinwei" panose="02010800040101010101" charset="-122"/>
                <a:ea typeface="STXinwei" panose="02010800040101010101" charset="-122"/>
                <a:cs typeface="STXinwei" panose="02010800040101010101" charset="-122"/>
              </a:rPr>
              <a:t>requestIdleCallback</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1243445" y="4626452"/>
            <a:ext cx="10110355" cy="1754326"/>
          </a:xfrm>
          <a:prstGeom prst="rect">
            <a:avLst/>
          </a:prstGeom>
        </p:spPr>
        <p:txBody>
          <a:bodyPr wrap="square">
            <a:spAutoFit/>
          </a:bodyPr>
          <a:lstStyle/>
          <a:p>
            <a:r>
              <a:rPr lang="zh-CN" altLang="en-US" dirty="0">
                <a:solidFill>
                  <a:srgbClr val="333333"/>
                </a:solidFill>
                <a:latin typeface="STXinwei" panose="02010800040101010101" charset="-122"/>
                <a:ea typeface="STXinwei" panose="02010800040101010101" charset="-122"/>
                <a:cs typeface="STXinwei" panose="02010800040101010101" charset="-122"/>
              </a:rPr>
              <a:t>看</a:t>
            </a:r>
            <a:r>
              <a:rPr lang="zh-CN" altLang="en-US" dirty="0" smtClean="0">
                <a:solidFill>
                  <a:srgbClr val="333333"/>
                </a:solidFill>
                <a:latin typeface="STXinwei" panose="02010800040101010101" charset="-122"/>
                <a:ea typeface="STXinwei" panose="02010800040101010101" charset="-122"/>
                <a:cs typeface="STXinwei" panose="02010800040101010101" charset="-122"/>
                <a:hlinkClick r:id="rId1"/>
              </a:rPr>
              <a:t>原文</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需要翻墙</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 </a:t>
            </a:r>
            <a:r>
              <a:rPr lang="zh-CN" altLang="en-US" dirty="0">
                <a:solidFill>
                  <a:srgbClr val="333333"/>
                </a:solidFill>
                <a:latin typeface="STXinwei" panose="02010800040101010101" charset="-122"/>
                <a:ea typeface="STXinwei" panose="02010800040101010101" charset="-122"/>
                <a:cs typeface="STXinwei" panose="02010800040101010101" charset="-122"/>
              </a:rPr>
              <a:t>空闲分为</a:t>
            </a:r>
            <a:r>
              <a:rPr lang="en-US" altLang="zh-CN" dirty="0">
                <a:solidFill>
                  <a:srgbClr val="333333"/>
                </a:solidFill>
                <a:latin typeface="STXinwei" panose="02010800040101010101" charset="-122"/>
                <a:ea typeface="STXinwei" panose="02010800040101010101" charset="-122"/>
                <a:cs typeface="STXinwei" panose="02010800040101010101" charset="-122"/>
              </a:rPr>
              <a:t>2</a:t>
            </a:r>
            <a:r>
              <a:rPr lang="zh-CN" altLang="en-US" dirty="0">
                <a:solidFill>
                  <a:srgbClr val="333333"/>
                </a:solidFill>
                <a:latin typeface="STXinwei" panose="02010800040101010101" charset="-122"/>
                <a:ea typeface="STXinwei" panose="02010800040101010101" charset="-122"/>
                <a:cs typeface="STXinwei" panose="02010800040101010101" charset="-122"/>
              </a:rPr>
              <a:t>种情况</a:t>
            </a:r>
            <a:r>
              <a:rPr lang="en-US" altLang="zh-CN" dirty="0">
                <a:solidFill>
                  <a:srgbClr val="333333"/>
                </a:solidFill>
                <a:latin typeface="STXinwei" panose="02010800040101010101" charset="-122"/>
                <a:ea typeface="STXinwei" panose="02010800040101010101" charset="-122"/>
                <a:cs typeface="STXinwei" panose="02010800040101010101" charset="-122"/>
              </a:rPr>
              <a:t>: </a:t>
            </a:r>
            <a:endParaRPr lang="en-US" altLang="zh-CN" dirty="0" smtClean="0">
              <a:solidFill>
                <a:srgbClr val="333333"/>
              </a:solidFill>
              <a:latin typeface="STXinwei" panose="02010800040101010101" charset="-122"/>
              <a:ea typeface="STXinwei" panose="02010800040101010101" charset="-122"/>
              <a:cs typeface="STXinwei" panose="02010800040101010101" charset="-122"/>
            </a:endParaRPr>
          </a:p>
          <a:p>
            <a:endParaRPr lang="en-US" altLang="zh-CN" dirty="0">
              <a:solidFill>
                <a:srgbClr val="333333"/>
              </a:solidFill>
              <a:latin typeface="STXinwei" panose="02010800040101010101" charset="-122"/>
              <a:ea typeface="STXinwei" panose="02010800040101010101" charset="-122"/>
              <a:cs typeface="STXinwei" panose="02010800040101010101" charset="-122"/>
            </a:endParaRPr>
          </a:p>
          <a:p>
            <a:r>
              <a:rPr lang="en-US" altLang="zh-CN" dirty="0">
                <a:solidFill>
                  <a:srgbClr val="333333"/>
                </a:solidFill>
                <a:latin typeface="STXinwei" panose="02010800040101010101" charset="-122"/>
                <a:ea typeface="STXinwei" panose="02010800040101010101" charset="-122"/>
                <a:cs typeface="STXinwei" panose="02010800040101010101" charset="-122"/>
              </a:rPr>
              <a:t>  1. </a:t>
            </a:r>
            <a:r>
              <a:rPr lang="zh-CN" altLang="en-US" dirty="0">
                <a:solidFill>
                  <a:srgbClr val="333333"/>
                </a:solidFill>
                <a:latin typeface="STXinwei" panose="02010800040101010101" charset="-122"/>
                <a:ea typeface="STXinwei" panose="02010800040101010101" charset="-122"/>
                <a:cs typeface="STXinwei" panose="02010800040101010101" charset="-122"/>
              </a:rPr>
              <a:t>完成输入处理，给定帧的渲染和合成之后，主线程处于空闲  </a:t>
            </a:r>
            <a:r>
              <a:rPr lang="en-US" altLang="zh-CN" dirty="0">
                <a:solidFill>
                  <a:srgbClr val="333333"/>
                </a:solidFill>
                <a:latin typeface="STXinwei" panose="02010800040101010101" charset="-122"/>
                <a:ea typeface="STXinwei" panose="02010800040101010101" charset="-122"/>
                <a:cs typeface="STXinwei" panose="02010800040101010101" charset="-122"/>
              </a:rPr>
              <a:t>-----&gt; 16ms (</a:t>
            </a:r>
            <a:r>
              <a:rPr lang="zh-CN" altLang="en-US" dirty="0">
                <a:solidFill>
                  <a:srgbClr val="333333"/>
                </a:solidFill>
                <a:latin typeface="STXinwei" panose="02010800040101010101" charset="-122"/>
                <a:ea typeface="STXinwei" panose="02010800040101010101" charset="-122"/>
                <a:cs typeface="STXinwei" panose="02010800040101010101" charset="-122"/>
              </a:rPr>
              <a:t>即</a:t>
            </a:r>
            <a:r>
              <a:rPr lang="en-US" altLang="zh-CN" dirty="0">
                <a:solidFill>
                  <a:srgbClr val="333333"/>
                </a:solidFill>
                <a:latin typeface="STXinwei" panose="02010800040101010101" charset="-122"/>
                <a:ea typeface="STXinwei" panose="02010800040101010101" charset="-122"/>
                <a:cs typeface="STXinwei" panose="02010800040101010101" charset="-122"/>
              </a:rPr>
              <a:t>: </a:t>
            </a:r>
            <a:r>
              <a:rPr lang="zh-CN" altLang="en-US" dirty="0">
                <a:solidFill>
                  <a:srgbClr val="333333"/>
                </a:solidFill>
                <a:latin typeface="STXinwei" panose="02010800040101010101" charset="-122"/>
                <a:ea typeface="STXinwei" panose="02010800040101010101" charset="-122"/>
                <a:cs typeface="STXinwei" panose="02010800040101010101" charset="-122"/>
              </a:rPr>
              <a:t>在一帧的最后还有空闲时间</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a:t>
            </a:r>
            <a:endParaRPr lang="en-US" altLang="zh-CN" dirty="0" smtClean="0">
              <a:solidFill>
                <a:srgbClr val="333333"/>
              </a:solidFill>
              <a:latin typeface="STXinwei" panose="02010800040101010101" charset="-122"/>
              <a:ea typeface="STXinwei" panose="02010800040101010101" charset="-122"/>
              <a:cs typeface="STXinwei" panose="02010800040101010101" charset="-122"/>
            </a:endParaRPr>
          </a:p>
          <a:p>
            <a:endParaRPr lang="en-US" altLang="zh-CN" dirty="0">
              <a:solidFill>
                <a:srgbClr val="333333"/>
              </a:solidFill>
              <a:latin typeface="STXinwei" panose="02010800040101010101" charset="-122"/>
              <a:ea typeface="STXinwei" panose="02010800040101010101" charset="-122"/>
              <a:cs typeface="STXinwei" panose="02010800040101010101" charset="-122"/>
            </a:endParaRPr>
          </a:p>
          <a:p>
            <a:r>
              <a:rPr lang="en-US" altLang="zh-CN" dirty="0">
                <a:solidFill>
                  <a:srgbClr val="333333"/>
                </a:solidFill>
                <a:latin typeface="STXinwei" panose="02010800040101010101" charset="-122"/>
                <a:ea typeface="STXinwei" panose="02010800040101010101" charset="-122"/>
                <a:cs typeface="STXinwei" panose="02010800040101010101" charset="-122"/>
              </a:rPr>
              <a:t>  2. </a:t>
            </a:r>
            <a:r>
              <a:rPr lang="zh-CN" altLang="en-US" dirty="0">
                <a:solidFill>
                  <a:srgbClr val="333333"/>
                </a:solidFill>
                <a:latin typeface="STXinwei" panose="02010800040101010101" charset="-122"/>
                <a:ea typeface="STXinwei" panose="02010800040101010101" charset="-122"/>
                <a:cs typeface="STXinwei" panose="02010800040101010101" charset="-122"/>
              </a:rPr>
              <a:t>用户代理处于空闲状态且没有发生屏幕更新  </a:t>
            </a:r>
            <a:r>
              <a:rPr lang="en-US" altLang="zh-CN" dirty="0">
                <a:solidFill>
                  <a:srgbClr val="333333"/>
                </a:solidFill>
                <a:latin typeface="STXinwei" panose="02010800040101010101" charset="-122"/>
                <a:ea typeface="STXinwei" panose="02010800040101010101" charset="-122"/>
                <a:cs typeface="STXinwei" panose="02010800040101010101" charset="-122"/>
              </a:rPr>
              <a:t>-----&gt; 50ms</a:t>
            </a:r>
            <a:endParaRPr lang="en-US" altLang="zh-CN" b="0" i="0" dirty="0">
              <a:solidFill>
                <a:srgbClr val="333333"/>
              </a:solidFill>
              <a:effectLst/>
              <a:latin typeface="STXinwei" panose="02010800040101010101" charset="-122"/>
              <a:ea typeface="STXinwei" panose="02010800040101010101" charset="-122"/>
              <a:cs typeface="STXinwei" panose="02010800040101010101" charset="-122"/>
            </a:endParaRPr>
          </a:p>
        </p:txBody>
      </p:sp>
      <p:sp>
        <p:nvSpPr>
          <p:cNvPr id="8" name="矩形 7"/>
          <p:cNvSpPr/>
          <p:nvPr/>
        </p:nvSpPr>
        <p:spPr>
          <a:xfrm>
            <a:off x="1243445" y="1690688"/>
            <a:ext cx="2778325" cy="369332"/>
          </a:xfrm>
          <a:prstGeom prst="rect">
            <a:avLst/>
          </a:prstGeom>
        </p:spPr>
        <p:txBody>
          <a:bodyPr wrap="none">
            <a:spAutoFit/>
          </a:bodyPr>
          <a:lstStyle/>
          <a:p>
            <a:r>
              <a:rPr lang="zh-CN" altLang="en-US" dirty="0" smtClean="0">
                <a:solidFill>
                  <a:srgbClr val="333333"/>
                </a:solidFill>
                <a:latin typeface="STXinwei" panose="02010800040101010101" charset="-122"/>
                <a:ea typeface="STXinwei" panose="02010800040101010101" charset="-122"/>
                <a:cs typeface="STXinwei" panose="02010800040101010101" charset="-122"/>
              </a:rPr>
              <a:t>来自</a:t>
            </a:r>
            <a:r>
              <a:rPr lang="en-US" altLang="zh-CN" dirty="0" smtClean="0">
                <a:latin typeface="STXinwei" panose="02010800040101010101" charset="-122"/>
                <a:ea typeface="STXinwei" panose="02010800040101010101" charset="-122"/>
                <a:cs typeface="STXinwei" panose="02010800040101010101" charset="-122"/>
              </a:rPr>
              <a:t>W3C</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的</a:t>
            </a:r>
            <a:r>
              <a:rPr lang="zh-CN" altLang="en-US" dirty="0">
                <a:solidFill>
                  <a:srgbClr val="333333"/>
                </a:solidFill>
                <a:latin typeface="STXinwei" panose="02010800040101010101" charset="-122"/>
                <a:ea typeface="STXinwei" panose="02010800040101010101" charset="-122"/>
                <a:cs typeface="STXinwei" panose="02010800040101010101" charset="-122"/>
              </a:rPr>
              <a:t>一个描述图：</a:t>
            </a:r>
            <a:endParaRPr lang="zh-CN" altLang="en-US" dirty="0">
              <a:latin typeface="STXinwei" panose="02010800040101010101" charset="-122"/>
              <a:ea typeface="STXinwei" panose="02010800040101010101" charset="-122"/>
              <a:cs typeface="STXinwei" panose="02010800040101010101" charset="-122"/>
            </a:endParaRPr>
          </a:p>
        </p:txBody>
      </p:sp>
      <p:pic>
        <p:nvPicPr>
          <p:cNvPr id="9" name="图片 8"/>
          <p:cNvPicPr>
            <a:picLocks noChangeAspect="1"/>
          </p:cNvPicPr>
          <p:nvPr/>
        </p:nvPicPr>
        <p:blipFill>
          <a:blip r:embed="rId2"/>
          <a:stretch>
            <a:fillRect/>
          </a:stretch>
        </p:blipFill>
        <p:spPr>
          <a:xfrm>
            <a:off x="1518580" y="2060020"/>
            <a:ext cx="8509000" cy="21971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smtClean="0">
                <a:solidFill>
                  <a:srgbClr val="FF0000"/>
                </a:solidFill>
                <a:latin typeface="STXinwei" panose="02010800040101010101" charset="-122"/>
                <a:ea typeface="STXinwei" panose="02010800040101010101" charset="-122"/>
                <a:cs typeface="STXinwei" panose="02010800040101010101" charset="-122"/>
              </a:rPr>
              <a:t>requestIdleCallback</a:t>
            </a:r>
            <a:r>
              <a:rPr lang="zh-CN" altLang="en-US" sz="3200" smtClean="0">
                <a:solidFill>
                  <a:srgbClr val="FF0000"/>
                </a:solidFill>
                <a:latin typeface="STXinwei" panose="02010800040101010101" charset="-122"/>
                <a:ea typeface="STXinwei" panose="02010800040101010101" charset="-122"/>
                <a:cs typeface="STXinwei" panose="02010800040101010101" charset="-122"/>
              </a:rPr>
              <a:t>实现时间分片</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pic>
        <p:nvPicPr>
          <p:cNvPr id="4" name="图片 3"/>
          <p:cNvPicPr>
            <a:picLocks noChangeAspect="1"/>
          </p:cNvPicPr>
          <p:nvPr/>
        </p:nvPicPr>
        <p:blipFill>
          <a:blip r:embed="rId1"/>
          <a:stretch>
            <a:fillRect/>
          </a:stretch>
        </p:blipFill>
        <p:spPr>
          <a:xfrm>
            <a:off x="3213980" y="1438440"/>
            <a:ext cx="4864795" cy="5167312"/>
          </a:xfrm>
          <a:prstGeom prst="rect">
            <a:avLst/>
          </a:prstGeom>
        </p:spPr>
      </p:pic>
      <p:sp>
        <p:nvSpPr>
          <p:cNvPr id="5" name="矩形 4"/>
          <p:cNvSpPr/>
          <p:nvPr/>
        </p:nvSpPr>
        <p:spPr>
          <a:xfrm>
            <a:off x="8299072" y="2550651"/>
            <a:ext cx="1853392" cy="307777"/>
          </a:xfrm>
          <a:prstGeom prst="rect">
            <a:avLst/>
          </a:prstGeom>
        </p:spPr>
        <p:txBody>
          <a:bodyPr wrap="none">
            <a:spAutoFit/>
          </a:bodyPr>
          <a:lstStyle/>
          <a:p>
            <a:r>
              <a:rPr lang="en-US" altLang="zh-CN" sz="1400" dirty="0" err="1" smtClean="0">
                <a:latin typeface="STXinwei" panose="02010800040101010101" charset="-122"/>
                <a:ea typeface="STXinwei" panose="02010800040101010101" charset="-122"/>
                <a:cs typeface="STXinwei" panose="02010800040101010101" charset="-122"/>
              </a:rPr>
              <a:t>requestIdleCallback.js</a:t>
            </a:r>
            <a:endParaRPr lang="en-US" altLang="zh-CN" sz="1400" b="0" dirty="0">
              <a:effectLst/>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57864" y="3039383"/>
            <a:ext cx="6938118" cy="584775"/>
          </a:xfrm>
          <a:prstGeom prst="rect">
            <a:avLst/>
          </a:prstGeom>
        </p:spPr>
        <p:txBody>
          <a:bodyPr wrap="none">
            <a:spAutoFit/>
          </a:bodyPr>
          <a:lstStyle/>
          <a:p>
            <a:r>
              <a:rPr lang="en-US" altLang="zh-CN" sz="3200" dirty="0" err="1" smtClean="0">
                <a:solidFill>
                  <a:srgbClr val="FF0000"/>
                </a:solidFill>
                <a:latin typeface="STXinwei" panose="02010800040101010101" charset="-122"/>
                <a:ea typeface="STXinwei" panose="02010800040101010101" charset="-122"/>
                <a:cs typeface="STXinwei" panose="02010800040101010101" charset="-122"/>
              </a:rPr>
              <a:t>requestIdleCallback</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的扩展延伸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Fiber</a:t>
            </a:r>
            <a:endParaRPr lang="zh-CN" altLang="en-US" sz="3200"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协程</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7" name="矩形 6"/>
          <p:cNvSpPr/>
          <p:nvPr/>
        </p:nvSpPr>
        <p:spPr>
          <a:xfrm>
            <a:off x="1309887" y="1926214"/>
            <a:ext cx="9783877" cy="3046988"/>
          </a:xfrm>
          <a:prstGeom prst="rect">
            <a:avLst/>
          </a:prstGeom>
        </p:spPr>
        <p:txBody>
          <a:bodyPr wrap="square">
            <a:spAutoFit/>
          </a:bodyPr>
          <a:lstStyle/>
          <a:p>
            <a:r>
              <a:rPr lang="zh-CN" altLang="en-US" sz="2400" dirty="0" smtClean="0">
                <a:solidFill>
                  <a:srgbClr val="333333"/>
                </a:solidFill>
                <a:latin typeface="STXinwei" panose="02010800040101010101" charset="-122"/>
                <a:ea typeface="STXinwei" panose="02010800040101010101" charset="-122"/>
                <a:cs typeface="STXinwei" panose="02010800040101010101" charset="-122"/>
              </a:rPr>
              <a:t>协程</a:t>
            </a:r>
            <a:r>
              <a:rPr lang="zh-CN" altLang="en-US" sz="2400" b="1" dirty="0" smtClean="0">
                <a:latin typeface="STXinwei" panose="02010800040101010101" charset="-122"/>
                <a:ea typeface="STXinwei" panose="02010800040101010101" charset="-122"/>
                <a:cs typeface="STXinwei" panose="02010800040101010101" charset="-122"/>
              </a:rPr>
              <a:t>是</a:t>
            </a:r>
            <a:r>
              <a:rPr lang="zh-CN" altLang="en-US" sz="2400" b="1" dirty="0">
                <a:latin typeface="STXinwei" panose="02010800040101010101" charset="-122"/>
                <a:ea typeface="STXinwei" panose="02010800040101010101" charset="-122"/>
                <a:cs typeface="STXinwei" panose="02010800040101010101" charset="-122"/>
              </a:rPr>
              <a:t>一种控制流程的让出</a:t>
            </a:r>
            <a:r>
              <a:rPr lang="zh-CN" altLang="en-US" sz="2400" b="1" dirty="0" smtClean="0">
                <a:latin typeface="STXinwei" panose="02010800040101010101" charset="-122"/>
                <a:ea typeface="STXinwei" panose="02010800040101010101" charset="-122"/>
                <a:cs typeface="STXinwei" panose="02010800040101010101" charset="-122"/>
              </a:rPr>
              <a:t>机制</a:t>
            </a:r>
            <a:r>
              <a:rPr lang="zh-CN" altLang="en-US" sz="2400" dirty="0" smtClean="0">
                <a:latin typeface="STXinwei" panose="02010800040101010101" charset="-122"/>
                <a:ea typeface="STXinwei" panose="02010800040101010101" charset="-122"/>
                <a:cs typeface="STXinwei" panose="02010800040101010101" charset="-122"/>
              </a:rPr>
              <a:t>。</a:t>
            </a:r>
            <a:endParaRPr lang="en-US" altLang="zh-CN" sz="2400" dirty="0" smtClean="0">
              <a:latin typeface="STXinwei" panose="02010800040101010101" charset="-122"/>
              <a:ea typeface="STXinwei" panose="02010800040101010101" charset="-122"/>
              <a:cs typeface="STXinwei" panose="02010800040101010101" charset="-122"/>
            </a:endParaRPr>
          </a:p>
          <a:p>
            <a:endParaRPr lang="en-US" altLang="zh-CN" sz="2400" dirty="0">
              <a:latin typeface="STXinwei" panose="02010800040101010101" charset="-122"/>
              <a:ea typeface="STXinwei" panose="02010800040101010101" charset="-122"/>
              <a:cs typeface="STXinwei" panose="02010800040101010101" charset="-122"/>
            </a:endParaRPr>
          </a:p>
          <a:p>
            <a:r>
              <a:rPr lang="zh-CN" altLang="en-US" sz="2400" dirty="0" smtClean="0">
                <a:latin typeface="STXinwei" panose="02010800040101010101" charset="-122"/>
                <a:ea typeface="STXinwei" panose="02010800040101010101" charset="-122"/>
                <a:cs typeface="STXinwei" panose="02010800040101010101" charset="-122"/>
              </a:rPr>
              <a:t>多</a:t>
            </a:r>
            <a:r>
              <a:rPr lang="zh-CN" altLang="en-US" sz="2400" dirty="0">
                <a:latin typeface="STXinwei" panose="02010800040101010101" charset="-122"/>
                <a:ea typeface="STXinwei" panose="02010800040101010101" charset="-122"/>
                <a:cs typeface="STXinwei" panose="02010800040101010101" charset="-122"/>
              </a:rPr>
              <a:t>个线程（单线程情况下，即多个函数）可以并行执行，但是只有一个线程（或函数）处于正在运行的状态，其他线程（或函数）都处于暂停</a:t>
            </a:r>
            <a:r>
              <a:rPr lang="zh-CN" altLang="en-US" sz="2400" dirty="0" smtClean="0">
                <a:latin typeface="STXinwei" panose="02010800040101010101" charset="-122"/>
                <a:ea typeface="STXinwei" panose="02010800040101010101" charset="-122"/>
                <a:cs typeface="STXinwei" panose="02010800040101010101" charset="-122"/>
              </a:rPr>
              <a:t>态，</a:t>
            </a:r>
            <a:r>
              <a:rPr lang="zh-CN" altLang="en-US" sz="2400" dirty="0">
                <a:latin typeface="STXinwei" panose="02010800040101010101" charset="-122"/>
                <a:ea typeface="STXinwei" panose="02010800040101010101" charset="-122"/>
                <a:cs typeface="STXinwei" panose="02010800040101010101" charset="-122"/>
              </a:rPr>
              <a:t>线程（或函数）之间可以交换执行权。也就是说，一个线程（或函数）执行到一半，可以暂停执行，将执行权交给另一个线程（或函数），等到稍后收回执行权的时候，再恢复执行。这种可以并行执行、交换执行权的线程（或函数），就称为协程。</a:t>
            </a:r>
            <a:endParaRPr lang="zh-CN" altLang="en-US" sz="2400" dirty="0">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协程</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10" name="矩形 9"/>
          <p:cNvSpPr/>
          <p:nvPr/>
        </p:nvSpPr>
        <p:spPr>
          <a:xfrm>
            <a:off x="1369032" y="1692607"/>
            <a:ext cx="4570482" cy="369332"/>
          </a:xfrm>
          <a:prstGeom prst="rect">
            <a:avLst/>
          </a:prstGeom>
        </p:spPr>
        <p:txBody>
          <a:bodyPr wrap="none">
            <a:spAutoFit/>
          </a:bodyPr>
          <a:lstStyle/>
          <a:p>
            <a:r>
              <a:rPr lang="zh-CN" altLang="en-US" dirty="0">
                <a:solidFill>
                  <a:srgbClr val="333333"/>
                </a:solidFill>
                <a:latin typeface="STXinwei" panose="02010800040101010101" charset="-122"/>
                <a:ea typeface="STXinwei" panose="02010800040101010101" charset="-122"/>
                <a:cs typeface="STXinwei" panose="02010800040101010101" charset="-122"/>
              </a:rPr>
              <a:t>普通函数执行的过程中无法</a:t>
            </a:r>
            <a:r>
              <a:rPr lang="zh-CN" altLang="en-US" b="1" dirty="0">
                <a:solidFill>
                  <a:srgbClr val="333333"/>
                </a:solidFill>
                <a:latin typeface="STXinwei" panose="02010800040101010101" charset="-122"/>
                <a:ea typeface="STXinwei" panose="02010800040101010101" charset="-122"/>
                <a:cs typeface="STXinwei" panose="02010800040101010101" charset="-122"/>
              </a:rPr>
              <a:t>被中断和恢复</a:t>
            </a:r>
            <a:r>
              <a:rPr lang="zh-CN" altLang="en-US" dirty="0">
                <a:solidFill>
                  <a:srgbClr val="333333"/>
                </a:solidFill>
                <a:latin typeface="STXinwei" panose="02010800040101010101" charset="-122"/>
                <a:ea typeface="STXinwei" panose="02010800040101010101" charset="-122"/>
                <a:cs typeface="STXinwei" panose="02010800040101010101" charset="-122"/>
              </a:rPr>
              <a:t>：</a:t>
            </a:r>
            <a:endParaRPr lang="zh-CN" altLang="en-US" dirty="0">
              <a:latin typeface="STXinwei" panose="02010800040101010101" charset="-122"/>
              <a:ea typeface="STXinwei" panose="02010800040101010101" charset="-122"/>
              <a:cs typeface="STXinwei" panose="02010800040101010101" charset="-122"/>
            </a:endParaRPr>
          </a:p>
        </p:txBody>
      </p:sp>
      <p:pic>
        <p:nvPicPr>
          <p:cNvPr id="11" name="图片 10"/>
          <p:cNvPicPr>
            <a:picLocks noChangeAspect="1"/>
          </p:cNvPicPr>
          <p:nvPr/>
        </p:nvPicPr>
        <p:blipFill>
          <a:blip r:embed="rId1"/>
          <a:stretch>
            <a:fillRect/>
          </a:stretch>
        </p:blipFill>
        <p:spPr>
          <a:xfrm>
            <a:off x="1536700" y="2231598"/>
            <a:ext cx="4559300" cy="2895600"/>
          </a:xfrm>
          <a:prstGeom prst="rect">
            <a:avLst/>
          </a:prstGeom>
        </p:spPr>
      </p:pic>
      <p:sp>
        <p:nvSpPr>
          <p:cNvPr id="12" name="矩形 11"/>
          <p:cNvSpPr/>
          <p:nvPr/>
        </p:nvSpPr>
        <p:spPr>
          <a:xfrm>
            <a:off x="6770858" y="1692607"/>
            <a:ext cx="1824538" cy="369332"/>
          </a:xfrm>
          <a:prstGeom prst="rect">
            <a:avLst/>
          </a:prstGeom>
        </p:spPr>
        <p:txBody>
          <a:bodyPr wrap="none">
            <a:spAutoFit/>
          </a:bodyPr>
          <a:lstStyle/>
          <a:p>
            <a:r>
              <a:rPr lang="pl-PL" altLang="zh-CN" dirty="0" smtClean="0">
                <a:latin typeface="STXinwei" panose="02010800040101010101" charset="-122"/>
                <a:ea typeface="STXinwei" panose="02010800040101010101" charset="-122"/>
                <a:cs typeface="STXinwei" panose="02010800040101010101" charset="-122"/>
              </a:rPr>
              <a:t>Generator</a:t>
            </a:r>
            <a:r>
              <a:rPr lang="pl-PL" altLang="zh-CN" dirty="0">
                <a:solidFill>
                  <a:srgbClr val="333333"/>
                </a:solidFill>
                <a:latin typeface="STXinwei" panose="02010800040101010101" charset="-122"/>
                <a:ea typeface="STXinwei" panose="02010800040101010101" charset="-122"/>
                <a:cs typeface="STXinwei" panose="02010800040101010101" charset="-122"/>
              </a:rPr>
              <a:t> </a:t>
            </a:r>
            <a:r>
              <a:rPr lang="zh-CN" altLang="pl-PL" dirty="0">
                <a:solidFill>
                  <a:srgbClr val="333333"/>
                </a:solidFill>
                <a:latin typeface="STXinwei" panose="02010800040101010101" charset="-122"/>
                <a:ea typeface="STXinwei" panose="02010800040101010101" charset="-122"/>
                <a:cs typeface="STXinwei" panose="02010800040101010101" charset="-122"/>
              </a:rPr>
              <a:t>可以</a:t>
            </a:r>
            <a:r>
              <a:rPr lang="pl-PL" altLang="zh-CN" dirty="0">
                <a:solidFill>
                  <a:srgbClr val="333333"/>
                </a:solidFill>
                <a:latin typeface="STXinwei" panose="02010800040101010101" charset="-122"/>
                <a:ea typeface="STXinwei" panose="02010800040101010101" charset="-122"/>
                <a:cs typeface="STXinwei" panose="02010800040101010101" charset="-122"/>
              </a:rPr>
              <a:t>:</a:t>
            </a:r>
            <a:endParaRPr lang="zh-CN" altLang="en-US" dirty="0">
              <a:latin typeface="STXinwei" panose="02010800040101010101" charset="-122"/>
              <a:ea typeface="STXinwei" panose="02010800040101010101" charset="-122"/>
              <a:cs typeface="STXinwei" panose="02010800040101010101" charset="-122"/>
            </a:endParaRPr>
          </a:p>
        </p:txBody>
      </p:sp>
      <p:pic>
        <p:nvPicPr>
          <p:cNvPr id="13" name="图片 12"/>
          <p:cNvPicPr>
            <a:picLocks noChangeAspect="1"/>
          </p:cNvPicPr>
          <p:nvPr/>
        </p:nvPicPr>
        <p:blipFill>
          <a:blip r:embed="rId2"/>
          <a:stretch>
            <a:fillRect/>
          </a:stretch>
        </p:blipFill>
        <p:spPr>
          <a:xfrm>
            <a:off x="6949676" y="2231598"/>
            <a:ext cx="4404124" cy="3217139"/>
          </a:xfrm>
          <a:prstGeom prst="rect">
            <a:avLst/>
          </a:prstGeom>
        </p:spPr>
      </p:pic>
      <p:sp>
        <p:nvSpPr>
          <p:cNvPr id="14" name="矩形 13"/>
          <p:cNvSpPr/>
          <p:nvPr/>
        </p:nvSpPr>
        <p:spPr>
          <a:xfrm>
            <a:off x="1536700" y="5770808"/>
            <a:ext cx="9496509" cy="646331"/>
          </a:xfrm>
          <a:prstGeom prst="rect">
            <a:avLst/>
          </a:prstGeom>
        </p:spPr>
        <p:txBody>
          <a:bodyPr wrap="square">
            <a:spAutoFit/>
          </a:bodyPr>
          <a:lstStyle/>
          <a:p>
            <a:r>
              <a:rPr lang="en-US" altLang="zh-CN" dirty="0">
                <a:solidFill>
                  <a:srgbClr val="333333"/>
                </a:solidFill>
                <a:latin typeface="STXinwei" panose="02010800040101010101" charset="-122"/>
                <a:ea typeface="STXinwei" panose="02010800040101010101" charset="-122"/>
                <a:cs typeface="STXinwei" panose="02010800040101010101" charset="-122"/>
              </a:rPr>
              <a:t>React Fiber </a:t>
            </a:r>
            <a:r>
              <a:rPr lang="zh-CN" altLang="en-US" dirty="0">
                <a:solidFill>
                  <a:srgbClr val="333333"/>
                </a:solidFill>
                <a:latin typeface="STXinwei" panose="02010800040101010101" charset="-122"/>
                <a:ea typeface="STXinwei" panose="02010800040101010101" charset="-122"/>
                <a:cs typeface="STXinwei" panose="02010800040101010101" charset="-122"/>
              </a:rPr>
              <a:t>的思想和协程的概念是契合的</a:t>
            </a:r>
            <a:r>
              <a:rPr lang="en-US" altLang="zh-CN" dirty="0">
                <a:solidFill>
                  <a:srgbClr val="333333"/>
                </a:solidFill>
                <a:latin typeface="STXinwei" panose="02010800040101010101" charset="-122"/>
                <a:ea typeface="STXinwei" panose="02010800040101010101" charset="-122"/>
                <a:cs typeface="STXinwei" panose="02010800040101010101" charset="-122"/>
              </a:rPr>
              <a:t>: </a:t>
            </a:r>
            <a:r>
              <a:rPr lang="zh-CN" altLang="en-US" b="1" dirty="0" smtClean="0">
                <a:solidFill>
                  <a:srgbClr val="333333"/>
                </a:solidFill>
                <a:latin typeface="STXinwei" panose="02010800040101010101" charset="-122"/>
                <a:ea typeface="STXinwei" panose="02010800040101010101" charset="-122"/>
                <a:cs typeface="STXinwei" panose="02010800040101010101" charset="-122"/>
              </a:rPr>
              <a:t>🔴 </a:t>
            </a:r>
            <a:r>
              <a:rPr lang="en-US" altLang="zh-CN" b="1" dirty="0" smtClean="0">
                <a:solidFill>
                  <a:srgbClr val="333333"/>
                </a:solidFill>
                <a:latin typeface="STXinwei" panose="02010800040101010101" charset="-122"/>
                <a:ea typeface="STXinwei" panose="02010800040101010101" charset="-122"/>
                <a:cs typeface="STXinwei" panose="02010800040101010101" charset="-122"/>
              </a:rPr>
              <a:t>React </a:t>
            </a:r>
            <a:r>
              <a:rPr lang="zh-CN" altLang="en-US" b="1" dirty="0">
                <a:solidFill>
                  <a:srgbClr val="333333"/>
                </a:solidFill>
                <a:latin typeface="STXinwei" panose="02010800040101010101" charset="-122"/>
                <a:ea typeface="STXinwei" panose="02010800040101010101" charset="-122"/>
                <a:cs typeface="STXinwei" panose="02010800040101010101" charset="-122"/>
              </a:rPr>
              <a:t>渲染的过程可以被中断，可以将控制权交回浏览器，让位给高优先级的任务，浏览器空闲后再恢复渲染</a:t>
            </a:r>
            <a:r>
              <a:rPr lang="zh-CN" altLang="en-US" dirty="0">
                <a:solidFill>
                  <a:srgbClr val="333333"/>
                </a:solidFill>
                <a:latin typeface="STXinwei" panose="02010800040101010101" charset="-122"/>
                <a:ea typeface="STXinwei" panose="02010800040101010101" charset="-122"/>
                <a:cs typeface="STXinwei" panose="02010800040101010101" charset="-122"/>
              </a:rPr>
              <a:t>。</a:t>
            </a:r>
            <a:endParaRPr lang="zh-CN" altLang="en-US" dirty="0">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协程</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4" name="矩形 3"/>
          <p:cNvSpPr/>
          <p:nvPr/>
        </p:nvSpPr>
        <p:spPr>
          <a:xfrm>
            <a:off x="2292927" y="2826760"/>
            <a:ext cx="7606146" cy="1692771"/>
          </a:xfrm>
          <a:prstGeom prst="rect">
            <a:avLst/>
          </a:prstGeom>
        </p:spPr>
        <p:txBody>
          <a:bodyPr wrap="square">
            <a:spAutoFit/>
          </a:bodyPr>
          <a:lstStyle/>
          <a:p>
            <a:r>
              <a:rPr lang="zh-CN" altLang="en-US" sz="2400" dirty="0" smtClean="0">
                <a:solidFill>
                  <a:srgbClr val="333333"/>
                </a:solidFill>
                <a:latin typeface="STXinwei" panose="02010800040101010101" charset="-122"/>
                <a:ea typeface="STXinwei" panose="02010800040101010101" charset="-122"/>
                <a:cs typeface="STXinwei" panose="02010800040101010101" charset="-122"/>
              </a:rPr>
              <a:t> </a:t>
            </a:r>
            <a:r>
              <a:rPr lang="en-US" altLang="zh-CN" sz="2000" dirty="0" smtClean="0">
                <a:solidFill>
                  <a:srgbClr val="333333"/>
                </a:solidFill>
                <a:latin typeface="STXinwei" panose="02010800040101010101" charset="-122"/>
                <a:ea typeface="STXinwei" panose="02010800040101010101" charset="-122"/>
                <a:cs typeface="STXinwei" panose="02010800040101010101" charset="-122"/>
              </a:rPr>
              <a:t>1</a:t>
            </a:r>
            <a:r>
              <a:rPr lang="zh-CN" altLang="en-US" sz="2000" dirty="0" smtClean="0">
                <a:solidFill>
                  <a:srgbClr val="333333"/>
                </a:solidFill>
                <a:latin typeface="STXinwei" panose="02010800040101010101" charset="-122"/>
                <a:ea typeface="STXinwei" panose="02010800040101010101" charset="-122"/>
                <a:cs typeface="STXinwei" panose="02010800040101010101" charset="-122"/>
              </a:rPr>
              <a:t> 怎么把控制权交回浏览器</a:t>
            </a:r>
            <a:r>
              <a:rPr lang="en-US" altLang="zh-CN" sz="2000"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sz="2000" dirty="0" smtClean="0">
                <a:solidFill>
                  <a:srgbClr val="333333"/>
                </a:solidFill>
                <a:latin typeface="STXinwei" panose="02010800040101010101" charset="-122"/>
                <a:ea typeface="STXinwei" panose="02010800040101010101" charset="-122"/>
                <a:cs typeface="STXinwei" panose="02010800040101010101" charset="-122"/>
              </a:rPr>
              <a:t>即暂停工作</a:t>
            </a:r>
            <a:r>
              <a:rPr lang="en-US" altLang="zh-CN" sz="2000"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sz="2000" dirty="0" smtClean="0">
                <a:solidFill>
                  <a:srgbClr val="333333"/>
                </a:solidFill>
                <a:latin typeface="STXinwei" panose="02010800040101010101" charset="-122"/>
                <a:ea typeface="STXinwei" panose="02010800040101010101" charset="-122"/>
                <a:cs typeface="STXinwei" panose="02010800040101010101" charset="-122"/>
              </a:rPr>
              <a:t> 稍后再继续执行 </a:t>
            </a:r>
            <a:r>
              <a:rPr lang="en-US" altLang="zh-CN" sz="2000"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sz="2000" dirty="0" smtClean="0">
                <a:solidFill>
                  <a:srgbClr val="333333"/>
                </a:solidFill>
                <a:latin typeface="STXinwei" panose="02010800040101010101" charset="-122"/>
                <a:ea typeface="STXinwei" panose="02010800040101010101" charset="-122"/>
                <a:cs typeface="STXinwei" panose="02010800040101010101" charset="-122"/>
              </a:rPr>
              <a:t> </a:t>
            </a:r>
            <a:endParaRPr lang="en-US" altLang="zh-CN" sz="2000" dirty="0" smtClean="0">
              <a:solidFill>
                <a:srgbClr val="333333"/>
              </a:solidFill>
              <a:latin typeface="STXinwei" panose="02010800040101010101" charset="-122"/>
              <a:ea typeface="STXinwei" panose="02010800040101010101" charset="-122"/>
              <a:cs typeface="STXinwei" panose="02010800040101010101" charset="-122"/>
            </a:endParaRPr>
          </a:p>
          <a:p>
            <a:endParaRPr lang="en-US" altLang="zh-CN" sz="2000" dirty="0">
              <a:solidFill>
                <a:srgbClr val="333333"/>
              </a:solidFill>
              <a:latin typeface="STXinwei" panose="02010800040101010101" charset="-122"/>
              <a:ea typeface="STXinwei" panose="02010800040101010101" charset="-122"/>
              <a:cs typeface="STXinwei" panose="02010800040101010101" charset="-122"/>
            </a:endParaRPr>
          </a:p>
          <a:p>
            <a:r>
              <a:rPr lang="zh-CN" altLang="en-US" sz="2000" dirty="0" smtClean="0">
                <a:solidFill>
                  <a:srgbClr val="333333"/>
                </a:solidFill>
                <a:latin typeface="STXinwei" panose="02010800040101010101" charset="-122"/>
                <a:ea typeface="STXinwei" panose="02010800040101010101" charset="-122"/>
                <a:cs typeface="STXinwei" panose="02010800040101010101" charset="-122"/>
              </a:rPr>
              <a:t> </a:t>
            </a:r>
            <a:r>
              <a:rPr lang="en-US" altLang="zh-CN" sz="2000" dirty="0" smtClean="0">
                <a:solidFill>
                  <a:srgbClr val="333333"/>
                </a:solidFill>
                <a:latin typeface="STXinwei" panose="02010800040101010101" charset="-122"/>
                <a:ea typeface="STXinwei" panose="02010800040101010101" charset="-122"/>
                <a:cs typeface="STXinwei" panose="02010800040101010101" charset="-122"/>
              </a:rPr>
              <a:t>2</a:t>
            </a:r>
            <a:r>
              <a:rPr lang="zh-CN" altLang="en-US" sz="2000" dirty="0" smtClean="0">
                <a:solidFill>
                  <a:srgbClr val="333333"/>
                </a:solidFill>
                <a:latin typeface="STXinwei" panose="02010800040101010101" charset="-122"/>
                <a:ea typeface="STXinwei" panose="02010800040101010101" charset="-122"/>
                <a:cs typeface="STXinwei" panose="02010800040101010101" charset="-122"/>
              </a:rPr>
              <a:t> 怎么</a:t>
            </a:r>
            <a:r>
              <a:rPr lang="zh-CN" altLang="en-US" sz="2000" dirty="0">
                <a:solidFill>
                  <a:srgbClr val="333333"/>
                </a:solidFill>
                <a:latin typeface="STXinwei" panose="02010800040101010101" charset="-122"/>
                <a:ea typeface="STXinwei" panose="02010800040101010101" charset="-122"/>
                <a:cs typeface="STXinwei" panose="02010800040101010101" charset="-122"/>
              </a:rPr>
              <a:t>确定有高优先任务要处理，即什么时候让出</a:t>
            </a:r>
            <a:r>
              <a:rPr lang="zh-CN" altLang="en-US" sz="2000" dirty="0" smtClean="0">
                <a:solidFill>
                  <a:srgbClr val="333333"/>
                </a:solidFill>
                <a:latin typeface="STXinwei" panose="02010800040101010101" charset="-122"/>
                <a:ea typeface="STXinwei" panose="02010800040101010101" charset="-122"/>
                <a:cs typeface="STXinwei" panose="02010800040101010101" charset="-122"/>
              </a:rPr>
              <a:t>？</a:t>
            </a:r>
            <a:endParaRPr lang="en-US" altLang="zh-CN" sz="2000" dirty="0" smtClean="0">
              <a:solidFill>
                <a:srgbClr val="333333"/>
              </a:solidFill>
              <a:latin typeface="STXinwei" panose="02010800040101010101" charset="-122"/>
              <a:ea typeface="STXinwei" panose="02010800040101010101" charset="-122"/>
              <a:cs typeface="STXinwei" panose="02010800040101010101" charset="-122"/>
            </a:endParaRPr>
          </a:p>
          <a:p>
            <a:endParaRPr lang="zh-CN" altLang="en-US" sz="2000" dirty="0">
              <a:solidFill>
                <a:srgbClr val="333333"/>
              </a:solidFill>
              <a:latin typeface="STXinwei" panose="02010800040101010101" charset="-122"/>
              <a:ea typeface="STXinwei" panose="02010800040101010101" charset="-122"/>
              <a:cs typeface="STXinwei" panose="02010800040101010101" charset="-122"/>
            </a:endParaRPr>
          </a:p>
          <a:p>
            <a:r>
              <a:rPr lang="en-US" altLang="zh-CN" sz="2000" dirty="0">
                <a:solidFill>
                  <a:srgbClr val="333333"/>
                </a:solidFill>
                <a:latin typeface="STXinwei" panose="02010800040101010101" charset="-122"/>
                <a:ea typeface="STXinwei" panose="02010800040101010101" charset="-122"/>
                <a:cs typeface="STXinwei" panose="02010800040101010101" charset="-122"/>
              </a:rPr>
              <a:t>3</a:t>
            </a:r>
            <a:r>
              <a:rPr lang="en-US" altLang="zh-CN" sz="2000" dirty="0" smtClean="0">
                <a:solidFill>
                  <a:srgbClr val="333333"/>
                </a:solidFill>
                <a:latin typeface="STXinwei" panose="02010800040101010101" charset="-122"/>
                <a:ea typeface="STXinwei" panose="02010800040101010101" charset="-122"/>
                <a:cs typeface="STXinwei" panose="02010800040101010101" charset="-122"/>
              </a:rPr>
              <a:t>️React </a:t>
            </a:r>
            <a:r>
              <a:rPr lang="zh-CN" altLang="en-US" sz="2000" dirty="0" smtClean="0">
                <a:solidFill>
                  <a:srgbClr val="333333"/>
                </a:solidFill>
                <a:latin typeface="STXinwei" panose="02010800040101010101" charset="-122"/>
                <a:ea typeface="STXinwei" panose="02010800040101010101" charset="-122"/>
                <a:cs typeface="STXinwei" panose="02010800040101010101" charset="-122"/>
              </a:rPr>
              <a:t>为什么</a:t>
            </a:r>
            <a:r>
              <a:rPr lang="zh-CN" altLang="en-US" sz="2000" dirty="0">
                <a:solidFill>
                  <a:srgbClr val="333333"/>
                </a:solidFill>
                <a:latin typeface="STXinwei" panose="02010800040101010101" charset="-122"/>
                <a:ea typeface="STXinwei" panose="02010800040101010101" charset="-122"/>
                <a:cs typeface="STXinwei" panose="02010800040101010101" charset="-122"/>
              </a:rPr>
              <a:t>不使用 </a:t>
            </a:r>
            <a:r>
              <a:rPr lang="en-US" altLang="zh-CN" sz="2000" dirty="0">
                <a:solidFill>
                  <a:srgbClr val="333333"/>
                </a:solidFill>
                <a:latin typeface="STXinwei" panose="02010800040101010101" charset="-122"/>
                <a:ea typeface="STXinwei" panose="02010800040101010101" charset="-122"/>
                <a:cs typeface="STXinwei" panose="02010800040101010101" charset="-122"/>
              </a:rPr>
              <a:t>Generator</a:t>
            </a:r>
            <a:r>
              <a:rPr lang="zh-CN" altLang="en-US" sz="2000" dirty="0">
                <a:solidFill>
                  <a:srgbClr val="333333"/>
                </a:solidFill>
                <a:latin typeface="STXinwei" panose="02010800040101010101" charset="-122"/>
                <a:ea typeface="STXinwei" panose="02010800040101010101" charset="-122"/>
                <a:cs typeface="STXinwei" panose="02010800040101010101" charset="-122"/>
              </a:rPr>
              <a:t>？</a:t>
            </a:r>
            <a:endParaRPr lang="zh-CN" altLang="en-US" sz="2000" b="0" i="0" dirty="0">
              <a:solidFill>
                <a:srgbClr val="333333"/>
              </a:solidFill>
              <a:effectLst/>
              <a:latin typeface="STXinwei" panose="02010800040101010101" charset="-122"/>
              <a:ea typeface="STXinwei" panose="02010800040101010101" charset="-122"/>
              <a:cs typeface="STXinwei" panose="02010800040101010101" charset="-122"/>
            </a:endParaRPr>
          </a:p>
        </p:txBody>
      </p:sp>
      <p:sp>
        <p:nvSpPr>
          <p:cNvPr id="7" name="矩形 6"/>
          <p:cNvSpPr/>
          <p:nvPr/>
        </p:nvSpPr>
        <p:spPr>
          <a:xfrm>
            <a:off x="1990660" y="2135970"/>
            <a:ext cx="3288080" cy="461665"/>
          </a:xfrm>
          <a:prstGeom prst="rect">
            <a:avLst/>
          </a:prstGeom>
        </p:spPr>
        <p:txBody>
          <a:bodyPr wrap="none">
            <a:spAutoFit/>
          </a:bodyPr>
          <a:lstStyle/>
          <a:p>
            <a:r>
              <a:rPr lang="zh-CN" altLang="en-US" sz="2400" dirty="0" smtClean="0">
                <a:solidFill>
                  <a:srgbClr val="333333"/>
                </a:solidFill>
                <a:latin typeface="STXinwei" panose="02010800040101010101" charset="-122"/>
                <a:ea typeface="STXinwei" panose="02010800040101010101" charset="-122"/>
                <a:cs typeface="STXinwei" panose="02010800040101010101" charset="-122"/>
              </a:rPr>
              <a:t>所以</a:t>
            </a:r>
            <a:r>
              <a:rPr lang="en-US" altLang="zh-CN" sz="2400"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sz="2400" dirty="0" smtClean="0">
                <a:solidFill>
                  <a:srgbClr val="333333"/>
                </a:solidFill>
                <a:latin typeface="STXinwei" panose="02010800040101010101" charset="-122"/>
                <a:ea typeface="STXinwei" panose="02010800040101010101" charset="-122"/>
                <a:cs typeface="STXinwei" panose="02010800040101010101" charset="-122"/>
              </a:rPr>
              <a:t> 有以下几个问题</a:t>
            </a:r>
            <a:r>
              <a:rPr lang="en-US" altLang="zh-CN" sz="2400"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sz="2400" dirty="0" smtClean="0">
                <a:solidFill>
                  <a:srgbClr val="333333"/>
                </a:solidFill>
                <a:latin typeface="STXinwei" panose="02010800040101010101" charset="-122"/>
                <a:ea typeface="STXinwei" panose="02010800040101010101" charset="-122"/>
                <a:cs typeface="STXinwei" panose="02010800040101010101" charset="-122"/>
              </a:rPr>
              <a:t> </a:t>
            </a:r>
            <a:endParaRPr lang="zh-CN" altLang="en-US" sz="2400" dirty="0">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协程</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1198382" y="2137130"/>
            <a:ext cx="3931300" cy="1754326"/>
          </a:xfrm>
          <a:prstGeom prst="rect">
            <a:avLst/>
          </a:prstGeom>
        </p:spPr>
        <p:txBody>
          <a:bodyPr wrap="square">
            <a:spAutoFit/>
          </a:bodyPr>
          <a:lstStyle/>
          <a:p>
            <a:r>
              <a:rPr lang="zh-CN" altLang="en-US" b="1" dirty="0" smtClean="0">
                <a:solidFill>
                  <a:srgbClr val="333333"/>
                </a:solidFill>
                <a:latin typeface="STXinwei" panose="02010800040101010101" charset="-122"/>
                <a:ea typeface="STXinwei" panose="02010800040101010101" charset="-122"/>
                <a:cs typeface="STXinwei" panose="02010800040101010101" charset="-122"/>
              </a:rPr>
              <a:t>答</a:t>
            </a:r>
            <a:r>
              <a:rPr lang="en-US" altLang="zh-CN" b="1" dirty="0" smtClean="0">
                <a:solidFill>
                  <a:srgbClr val="333333"/>
                </a:solidFill>
                <a:latin typeface="STXinwei" panose="02010800040101010101" charset="-122"/>
                <a:ea typeface="STXinwei" panose="02010800040101010101" charset="-122"/>
                <a:cs typeface="STXinwei" panose="02010800040101010101" charset="-122"/>
              </a:rPr>
              <a:t>: </a:t>
            </a:r>
            <a:r>
              <a:rPr lang="zh-CN" altLang="en-US" b="1" dirty="0" smtClean="0">
                <a:solidFill>
                  <a:srgbClr val="333333"/>
                </a:solidFill>
                <a:latin typeface="STXinwei" panose="02010800040101010101" charset="-122"/>
                <a:ea typeface="STXinwei" panose="02010800040101010101" charset="-122"/>
                <a:cs typeface="STXinwei" panose="02010800040101010101" charset="-122"/>
              </a:rPr>
              <a:t>主动</a:t>
            </a:r>
            <a:r>
              <a:rPr lang="zh-CN" altLang="en-US" b="1" dirty="0">
                <a:solidFill>
                  <a:srgbClr val="333333"/>
                </a:solidFill>
                <a:latin typeface="STXinwei" panose="02010800040101010101" charset="-122"/>
                <a:ea typeface="STXinwei" panose="02010800040101010101" charset="-122"/>
                <a:cs typeface="STXinwei" panose="02010800040101010101" charset="-122"/>
              </a:rPr>
              <a:t>让出</a:t>
            </a:r>
            <a:r>
              <a:rPr lang="zh-CN" altLang="en-US" b="1" dirty="0" smtClean="0">
                <a:solidFill>
                  <a:srgbClr val="333333"/>
                </a:solidFill>
                <a:latin typeface="STXinwei" panose="02010800040101010101" charset="-122"/>
                <a:ea typeface="STXinwei" panose="02010800040101010101" charset="-122"/>
                <a:cs typeface="STXinwei" panose="02010800040101010101" charset="-122"/>
              </a:rPr>
              <a:t>机制</a:t>
            </a:r>
            <a:endParaRPr lang="en-US" altLang="zh-CN" b="1" dirty="0" smtClean="0">
              <a:solidFill>
                <a:srgbClr val="333333"/>
              </a:solidFill>
              <a:latin typeface="STXinwei" panose="02010800040101010101" charset="-122"/>
              <a:ea typeface="STXinwei" panose="02010800040101010101" charset="-122"/>
              <a:cs typeface="STXinwei" panose="02010800040101010101" charset="-122"/>
            </a:endParaRPr>
          </a:p>
          <a:p>
            <a:endParaRPr lang="en-US" altLang="zh-CN" b="1" dirty="0">
              <a:solidFill>
                <a:srgbClr val="333333"/>
              </a:solidFill>
              <a:latin typeface="STXinwei" panose="02010800040101010101" charset="-122"/>
              <a:ea typeface="STXinwei" panose="02010800040101010101" charset="-122"/>
              <a:cs typeface="STXinwei" panose="02010800040101010101" charset="-122"/>
            </a:endParaRPr>
          </a:p>
          <a:p>
            <a:r>
              <a:rPr lang="zh-CN" altLang="en-US" dirty="0" smtClean="0">
                <a:solidFill>
                  <a:srgbClr val="333333"/>
                </a:solidFill>
                <a:latin typeface="STXinwei" panose="02010800040101010101" charset="-122"/>
                <a:ea typeface="STXinwei" panose="02010800040101010101" charset="-122"/>
                <a:cs typeface="STXinwei" panose="02010800040101010101" charset="-122"/>
              </a:rPr>
              <a:t>浏览器并没有相关机制抢占控制权</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  所以</a:t>
            </a:r>
            <a:r>
              <a:rPr lang="zh-CN" altLang="en-US" dirty="0" smtClean="0">
                <a:latin typeface="STXinwei" panose="02010800040101010101" charset="-122"/>
                <a:ea typeface="STXinwei" panose="02010800040101010101" charset="-122"/>
                <a:cs typeface="STXinwei" panose="02010800040101010101" charset="-122"/>
              </a:rPr>
              <a:t>只</a:t>
            </a:r>
            <a:r>
              <a:rPr lang="zh-CN" altLang="en-US" dirty="0">
                <a:latin typeface="STXinwei" panose="02010800040101010101" charset="-122"/>
                <a:ea typeface="STXinwei" panose="02010800040101010101" charset="-122"/>
                <a:cs typeface="STXinwei" panose="02010800040101010101" charset="-122"/>
              </a:rPr>
              <a:t>能采用类似协</a:t>
            </a:r>
            <a:r>
              <a:rPr lang="zh-CN" altLang="en-US" dirty="0" smtClean="0">
                <a:latin typeface="STXinwei" panose="02010800040101010101" charset="-122"/>
                <a:ea typeface="STXinwei" panose="02010800040101010101" charset="-122"/>
                <a:cs typeface="STXinwei" panose="02010800040101010101" charset="-122"/>
              </a:rPr>
              <a:t>程控制权</a:t>
            </a:r>
            <a:r>
              <a:rPr lang="zh-CN" altLang="en-US" dirty="0">
                <a:latin typeface="STXinwei" panose="02010800040101010101" charset="-122"/>
                <a:ea typeface="STXinwei" panose="02010800040101010101" charset="-122"/>
                <a:cs typeface="STXinwei" panose="02010800040101010101" charset="-122"/>
              </a:rPr>
              <a:t>让出机制</a:t>
            </a:r>
            <a:r>
              <a:rPr lang="zh-CN" altLang="en-US" dirty="0" smtClean="0">
                <a:latin typeface="STXinwei" panose="02010800040101010101" charset="-122"/>
                <a:ea typeface="STXinwei" panose="02010800040101010101" charset="-122"/>
                <a:cs typeface="STXinwei" panose="02010800040101010101" charset="-122"/>
              </a:rPr>
              <a:t>。它有一</a:t>
            </a:r>
            <a:r>
              <a:rPr lang="zh-CN" altLang="en-US" dirty="0">
                <a:latin typeface="STXinwei" panose="02010800040101010101" charset="-122"/>
                <a:ea typeface="STXinwei" panose="02010800040101010101" charset="-122"/>
                <a:cs typeface="STXinwei" panose="02010800040101010101" charset="-122"/>
              </a:rPr>
              <a:t>个专业的名词：</a:t>
            </a:r>
            <a:r>
              <a:rPr lang="zh-CN" altLang="en-US" dirty="0">
                <a:solidFill>
                  <a:srgbClr val="FF0000"/>
                </a:solidFill>
                <a:latin typeface="STXinwei" panose="02010800040101010101" charset="-122"/>
                <a:ea typeface="STXinwei" panose="02010800040101010101" charset="-122"/>
                <a:cs typeface="STXinwei" panose="02010800040101010101" charset="-122"/>
              </a:rPr>
              <a:t>合作式</a:t>
            </a:r>
            <a:r>
              <a:rPr lang="zh-CN" altLang="en-US" dirty="0" smtClean="0">
                <a:solidFill>
                  <a:srgbClr val="FF0000"/>
                </a:solidFill>
                <a:latin typeface="STXinwei" panose="02010800040101010101" charset="-122"/>
                <a:ea typeface="STXinwei" panose="02010800040101010101" charset="-122"/>
                <a:cs typeface="STXinwei" panose="02010800040101010101" charset="-122"/>
              </a:rPr>
              <a:t>调度</a:t>
            </a:r>
            <a:endParaRPr lang="zh-CN" altLang="en-US" dirty="0">
              <a:solidFill>
                <a:srgbClr val="FF0000"/>
              </a:solidFill>
              <a:latin typeface="STXinwei" panose="02010800040101010101" charset="-122"/>
              <a:ea typeface="STXinwei" panose="02010800040101010101" charset="-122"/>
              <a:cs typeface="STXinwei" panose="02010800040101010101" charset="-122"/>
            </a:endParaRPr>
          </a:p>
        </p:txBody>
      </p:sp>
      <p:sp>
        <p:nvSpPr>
          <p:cNvPr id="6" name="矩形 5"/>
          <p:cNvSpPr/>
          <p:nvPr/>
        </p:nvSpPr>
        <p:spPr>
          <a:xfrm>
            <a:off x="1198383" y="4337898"/>
            <a:ext cx="3931300" cy="2031325"/>
          </a:xfrm>
          <a:prstGeom prst="rect">
            <a:avLst/>
          </a:prstGeom>
        </p:spPr>
        <p:txBody>
          <a:bodyPr wrap="square">
            <a:spAutoFit/>
          </a:bodyPr>
          <a:lstStyle/>
          <a:p>
            <a:r>
              <a:rPr lang="zh-CN" altLang="en-US" b="1" dirty="0">
                <a:solidFill>
                  <a:srgbClr val="333333"/>
                </a:solidFill>
                <a:latin typeface="STXinwei" panose="02010800040101010101" charset="-122"/>
                <a:ea typeface="STXinwei" panose="02010800040101010101" charset="-122"/>
                <a:cs typeface="STXinwei" panose="02010800040101010101" charset="-122"/>
              </a:rPr>
              <a:t>这是一种’契约‘调度，要求我们的程序和浏览器紧密结合，互相信任</a:t>
            </a:r>
            <a:r>
              <a:rPr lang="zh-CN" altLang="en-US" dirty="0">
                <a:solidFill>
                  <a:srgbClr val="333333"/>
                </a:solidFill>
                <a:latin typeface="STXinwei" panose="02010800040101010101" charset="-122"/>
                <a:ea typeface="STXinwei" panose="02010800040101010101" charset="-122"/>
                <a:cs typeface="STXinwei" panose="02010800040101010101" charset="-122"/>
              </a:rPr>
              <a:t>。比如</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可以向浏览器申请时间片 </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dirty="0">
                <a:solidFill>
                  <a:srgbClr val="333333"/>
                </a:solidFill>
                <a:latin typeface="STXinwei" panose="02010800040101010101" charset="-122"/>
                <a:ea typeface="STXinwei" panose="02010800040101010101" charset="-122"/>
                <a:cs typeface="STXinwei" panose="02010800040101010101" charset="-122"/>
              </a:rPr>
              <a:t>通过</a:t>
            </a:r>
            <a:r>
              <a:rPr lang="en-US" altLang="zh-CN" dirty="0" err="1">
                <a:latin typeface="STXinwei" panose="02010800040101010101" charset="-122"/>
                <a:ea typeface="STXinwei" panose="02010800040101010101" charset="-122"/>
                <a:cs typeface="STXinwei" panose="02010800040101010101" charset="-122"/>
              </a:rPr>
              <a:t>requestIdleCallback</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实现</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dirty="0">
                <a:solidFill>
                  <a:srgbClr val="333333"/>
                </a:solidFill>
                <a:latin typeface="STXinwei" panose="02010800040101010101" charset="-122"/>
                <a:ea typeface="STXinwei" panose="02010800040101010101" charset="-122"/>
                <a:cs typeface="STXinwei" panose="02010800040101010101" charset="-122"/>
              </a:rPr>
              <a:t>，我们要按照约定在这个时间内</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执行，</a:t>
            </a:r>
            <a:r>
              <a:rPr lang="zh-CN" altLang="en-US" dirty="0">
                <a:solidFill>
                  <a:srgbClr val="333333"/>
                </a:solidFill>
                <a:latin typeface="STXinwei" panose="02010800040101010101" charset="-122"/>
                <a:ea typeface="STXinwei" panose="02010800040101010101" charset="-122"/>
                <a:cs typeface="STXinwei" panose="02010800040101010101" charset="-122"/>
              </a:rPr>
              <a:t>并将控制权还给浏览器</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。交还控制权后</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 继续申请下一个</a:t>
            </a:r>
            <a:r>
              <a:rPr lang="zh-CN" altLang="en-US" dirty="0">
                <a:solidFill>
                  <a:srgbClr val="333333"/>
                </a:solidFill>
                <a:latin typeface="STXinwei" panose="02010800040101010101" charset="-122"/>
                <a:ea typeface="STXinwei" panose="02010800040101010101" charset="-122"/>
                <a:cs typeface="STXinwei" panose="02010800040101010101" charset="-122"/>
              </a:rPr>
              <a:t>时间片。</a:t>
            </a:r>
            <a:endParaRPr lang="zh-CN" altLang="en-US" dirty="0">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1198382" y="1459855"/>
            <a:ext cx="7766870" cy="461665"/>
          </a:xfrm>
          <a:prstGeom prst="rect">
            <a:avLst/>
          </a:prstGeom>
        </p:spPr>
        <p:txBody>
          <a:bodyPr wrap="none">
            <a:spAutoFit/>
          </a:bodyPr>
          <a:lstStyle/>
          <a:p>
            <a:r>
              <a:rPr lang="zh-CN" altLang="en-US" sz="2400" dirty="0">
                <a:solidFill>
                  <a:srgbClr val="FF0000"/>
                </a:solidFill>
                <a:latin typeface="STXinwei" panose="02010800040101010101" charset="-122"/>
                <a:ea typeface="STXinwei" panose="02010800040101010101" charset="-122"/>
                <a:cs typeface="STXinwei" panose="02010800040101010101" charset="-122"/>
              </a:rPr>
              <a:t>怎么把控制权交回浏览器</a:t>
            </a:r>
            <a:r>
              <a:rPr lang="en-US" altLang="zh-CN" sz="2400" dirty="0" smtClean="0">
                <a:solidFill>
                  <a:srgbClr val="FF0000"/>
                </a:solidFill>
                <a:latin typeface="STXinwei" panose="02010800040101010101" charset="-122"/>
                <a:ea typeface="STXinwei" panose="02010800040101010101" charset="-122"/>
                <a:cs typeface="STXinwei" panose="02010800040101010101" charset="-122"/>
              </a:rPr>
              <a:t>(</a:t>
            </a:r>
            <a:r>
              <a:rPr lang="zh-CN" altLang="en-US" sz="2400" dirty="0" smtClean="0">
                <a:solidFill>
                  <a:srgbClr val="FF0000"/>
                </a:solidFill>
                <a:latin typeface="STXinwei" panose="02010800040101010101" charset="-122"/>
                <a:ea typeface="STXinwei" panose="02010800040101010101" charset="-122"/>
                <a:cs typeface="STXinwei" panose="02010800040101010101" charset="-122"/>
              </a:rPr>
              <a:t>即暂停</a:t>
            </a:r>
            <a:r>
              <a:rPr lang="zh-CN" altLang="en-US" sz="2400" dirty="0">
                <a:solidFill>
                  <a:srgbClr val="FF0000"/>
                </a:solidFill>
                <a:latin typeface="STXinwei" panose="02010800040101010101" charset="-122"/>
                <a:ea typeface="STXinwei" panose="02010800040101010101" charset="-122"/>
                <a:cs typeface="STXinwei" panose="02010800040101010101" charset="-122"/>
              </a:rPr>
              <a:t>工作</a:t>
            </a:r>
            <a:r>
              <a:rPr lang="en-US" altLang="zh-CN" sz="2400" dirty="0">
                <a:solidFill>
                  <a:srgbClr val="FF0000"/>
                </a:solidFill>
                <a:latin typeface="STXinwei" panose="02010800040101010101" charset="-122"/>
                <a:ea typeface="STXinwei" panose="02010800040101010101" charset="-122"/>
                <a:cs typeface="STXinwei" panose="02010800040101010101" charset="-122"/>
              </a:rPr>
              <a:t>),</a:t>
            </a:r>
            <a:r>
              <a:rPr lang="zh-CN" altLang="en-US" sz="2400" dirty="0">
                <a:solidFill>
                  <a:srgbClr val="FF0000"/>
                </a:solidFill>
                <a:latin typeface="STXinwei" panose="02010800040101010101" charset="-122"/>
                <a:ea typeface="STXinwei" panose="02010800040101010101" charset="-122"/>
                <a:cs typeface="STXinwei" panose="02010800040101010101" charset="-122"/>
              </a:rPr>
              <a:t> 稍后再继续</a:t>
            </a:r>
            <a:r>
              <a:rPr lang="zh-CN" altLang="en-US" sz="2400" dirty="0" smtClean="0">
                <a:solidFill>
                  <a:srgbClr val="FF0000"/>
                </a:solidFill>
                <a:latin typeface="STXinwei" panose="02010800040101010101" charset="-122"/>
                <a:ea typeface="STXinwei" panose="02010800040101010101" charset="-122"/>
                <a:cs typeface="STXinwei" panose="02010800040101010101" charset="-122"/>
              </a:rPr>
              <a:t>执行</a:t>
            </a:r>
            <a:r>
              <a:rPr lang="en-US" altLang="zh-CN" sz="2400" dirty="0" smtClean="0">
                <a:solidFill>
                  <a:srgbClr val="FF0000"/>
                </a:solidFill>
                <a:latin typeface="STXinwei" panose="02010800040101010101" charset="-122"/>
                <a:ea typeface="STXinwei" panose="02010800040101010101" charset="-122"/>
                <a:cs typeface="STXinwei" panose="02010800040101010101" charset="-122"/>
              </a:rPr>
              <a:t>?</a:t>
            </a:r>
            <a:endParaRPr lang="zh-CN" altLang="en-US" sz="2400" dirty="0">
              <a:solidFill>
                <a:srgbClr val="FF0000"/>
              </a:solidFill>
              <a:latin typeface="STXinwei" panose="02010800040101010101" charset="-122"/>
              <a:ea typeface="STXinwei" panose="02010800040101010101" charset="-122"/>
              <a:cs typeface="STXinwei" panose="02010800040101010101" charset="-122"/>
            </a:endParaRPr>
          </a:p>
        </p:txBody>
      </p:sp>
      <p:pic>
        <p:nvPicPr>
          <p:cNvPr id="1028" name="Picture 4" descr="https://user-gold-cdn.xitu.io/2019/10/21/16deecc37fdd60d7?imagesli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89864" y="1990705"/>
            <a:ext cx="6702136" cy="3699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一次性</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渲染</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最简单粗暴</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3" name="内容占位符 2"/>
          <p:cNvSpPr>
            <a:spLocks noGrp="1"/>
          </p:cNvSpPr>
          <p:nvPr>
            <p:ph idx="1"/>
          </p:nvPr>
        </p:nvSpPr>
        <p:spPr/>
        <p:txBody>
          <a:bodyPr>
            <a:normAutofit/>
          </a:bodyPr>
          <a:lstStyle/>
          <a:p>
            <a:pPr marL="0" indent="0">
              <a:buNone/>
            </a:pPr>
            <a:r>
              <a:rPr lang="zh-CN" altLang="en-US" sz="2400" b="1" dirty="0">
                <a:latin typeface="STXinwei" panose="02010800040101010101" charset="-122"/>
                <a:ea typeface="STXinwei" panose="02010800040101010101" charset="-122"/>
                <a:cs typeface="STXinwei" panose="02010800040101010101" charset="-122"/>
              </a:rPr>
              <a:t>尝试使用不同的 </a:t>
            </a:r>
            <a:r>
              <a:rPr lang="en-US" altLang="zh-CN" sz="2400" b="1" dirty="0">
                <a:latin typeface="STXinwei" panose="02010800040101010101" charset="-122"/>
                <a:ea typeface="STXinwei" panose="02010800040101010101" charset="-122"/>
                <a:cs typeface="STXinwei" panose="02010800040101010101" charset="-122"/>
              </a:rPr>
              <a:t>DOM </a:t>
            </a:r>
            <a:r>
              <a:rPr lang="en-US" altLang="zh-CN" sz="2400" b="1" dirty="0" smtClean="0">
                <a:latin typeface="STXinwei" panose="02010800040101010101" charset="-122"/>
                <a:ea typeface="STXinwei" panose="02010800040101010101" charset="-122"/>
                <a:cs typeface="STXinwei" panose="02010800040101010101" charset="-122"/>
              </a:rPr>
              <a:t>API</a:t>
            </a:r>
            <a:endParaRPr lang="en-US" altLang="zh-CN" sz="2400" b="1" dirty="0" smtClean="0">
              <a:latin typeface="STXinwei" panose="02010800040101010101" charset="-122"/>
              <a:ea typeface="STXinwei" panose="02010800040101010101" charset="-122"/>
              <a:cs typeface="STXinwei" panose="02010800040101010101" charset="-122"/>
            </a:endParaRPr>
          </a:p>
          <a:p>
            <a:pPr marL="0" indent="0">
              <a:buNone/>
            </a:pPr>
            <a:endParaRPr lang="en-US" altLang="zh-CN" sz="2400" b="1" dirty="0">
              <a:latin typeface="STXinwei" panose="02010800040101010101" charset="-122"/>
              <a:ea typeface="STXinwei" panose="02010800040101010101" charset="-122"/>
              <a:cs typeface="STXinwei" panose="02010800040101010101" charset="-122"/>
            </a:endParaRPr>
          </a:p>
          <a:p>
            <a:pPr marL="0" indent="0">
              <a:buNone/>
            </a:pPr>
            <a:r>
              <a:rPr lang="zh-CN" altLang="en-US" sz="2400" dirty="0">
                <a:latin typeface="STXinwei" panose="02010800040101010101" charset="-122"/>
                <a:ea typeface="STXinwei" panose="02010800040101010101" charset="-122"/>
                <a:cs typeface="STXinwei" panose="02010800040101010101" charset="-122"/>
              </a:rPr>
              <a:t>创建</a:t>
            </a:r>
            <a:r>
              <a:rPr lang="zh-CN" altLang="en-US" sz="2400" dirty="0" smtClean="0">
                <a:latin typeface="STXinwei" panose="02010800040101010101" charset="-122"/>
                <a:ea typeface="STXinwei" panose="02010800040101010101" charset="-122"/>
                <a:cs typeface="STXinwei" panose="02010800040101010101" charset="-122"/>
              </a:rPr>
              <a:t>元素经常使用的有</a:t>
            </a:r>
            <a:r>
              <a:rPr lang="en-US" altLang="zh-CN" sz="2400" dirty="0" smtClean="0">
                <a:latin typeface="STXinwei" panose="02010800040101010101" charset="-122"/>
                <a:ea typeface="STXinwei" panose="02010800040101010101" charset="-122"/>
                <a:cs typeface="STXinwei" panose="02010800040101010101" charset="-122"/>
              </a:rPr>
              <a:t>:</a:t>
            </a:r>
            <a:r>
              <a:rPr lang="zh-CN" altLang="en-US" sz="2400" dirty="0" smtClean="0">
                <a:latin typeface="STXinwei" panose="02010800040101010101" charset="-122"/>
                <a:ea typeface="STXinwei" panose="02010800040101010101" charset="-122"/>
                <a:cs typeface="STXinwei" panose="02010800040101010101" charset="-122"/>
              </a:rPr>
              <a:t> </a:t>
            </a:r>
            <a:r>
              <a:rPr lang="en-US" altLang="zh-CN" sz="2400" dirty="0" err="1" smtClean="0">
                <a:latin typeface="STXinwei" panose="02010800040101010101" charset="-122"/>
                <a:ea typeface="STXinwei" panose="02010800040101010101" charset="-122"/>
                <a:cs typeface="STXinwei" panose="02010800040101010101" charset="-122"/>
              </a:rPr>
              <a:t>createDocumentFragment</a:t>
            </a:r>
            <a:r>
              <a:rPr lang="zh-CN" altLang="en-US" sz="2400" dirty="0">
                <a:latin typeface="STXinwei" panose="02010800040101010101" charset="-122"/>
                <a:ea typeface="STXinwei" panose="02010800040101010101" charset="-122"/>
                <a:cs typeface="STXinwei" panose="02010800040101010101" charset="-122"/>
              </a:rPr>
              <a:t>、</a:t>
            </a:r>
            <a:r>
              <a:rPr lang="en-US" altLang="zh-CN" sz="2400" dirty="0" err="1">
                <a:latin typeface="STXinwei" panose="02010800040101010101" charset="-122"/>
                <a:ea typeface="STXinwei" panose="02010800040101010101" charset="-122"/>
                <a:cs typeface="STXinwei" panose="02010800040101010101" charset="-122"/>
              </a:rPr>
              <a:t>innerHTML</a:t>
            </a:r>
            <a:r>
              <a:rPr lang="en-US" altLang="zh-CN" sz="2400" dirty="0">
                <a:latin typeface="STXinwei" panose="02010800040101010101" charset="-122"/>
                <a:ea typeface="STXinwei" panose="02010800040101010101" charset="-122"/>
                <a:cs typeface="STXinwei" panose="02010800040101010101" charset="-122"/>
              </a:rPr>
              <a:t> </a:t>
            </a:r>
            <a:r>
              <a:rPr lang="zh-CN" altLang="en-US" sz="2400" dirty="0">
                <a:latin typeface="STXinwei" panose="02010800040101010101" charset="-122"/>
                <a:ea typeface="STXinwei" panose="02010800040101010101" charset="-122"/>
                <a:cs typeface="STXinwei" panose="02010800040101010101" charset="-122"/>
              </a:rPr>
              <a:t>、 </a:t>
            </a:r>
            <a:r>
              <a:rPr lang="en-US" altLang="zh-CN" sz="2400" dirty="0" err="1" smtClean="0">
                <a:latin typeface="STXinwei" panose="02010800040101010101" charset="-122"/>
                <a:ea typeface="STXinwei" panose="02010800040101010101" charset="-122"/>
                <a:cs typeface="STXinwei" panose="02010800040101010101" charset="-122"/>
              </a:rPr>
              <a:t>createElement</a:t>
            </a:r>
            <a:r>
              <a:rPr lang="zh-CN" altLang="en-US" sz="2400" dirty="0" smtClean="0">
                <a:latin typeface="STXinwei" panose="02010800040101010101" charset="-122"/>
                <a:ea typeface="STXinwei" panose="02010800040101010101" charset="-122"/>
                <a:cs typeface="STXinwei" panose="02010800040101010101" charset="-122"/>
              </a:rPr>
              <a:t>等</a:t>
            </a:r>
            <a:r>
              <a:rPr lang="en-US" altLang="zh-CN" sz="2400" dirty="0" smtClean="0">
                <a:latin typeface="STXinwei" panose="02010800040101010101" charset="-122"/>
                <a:ea typeface="STXinwei" panose="02010800040101010101" charset="-122"/>
                <a:cs typeface="STXinwei" panose="02010800040101010101" charset="-122"/>
              </a:rPr>
              <a:t>API,</a:t>
            </a:r>
            <a:r>
              <a:rPr lang="zh-CN" altLang="en-US" sz="2400" dirty="0" smtClean="0">
                <a:latin typeface="STXinwei" panose="02010800040101010101" charset="-122"/>
                <a:ea typeface="STXinwei" panose="02010800040101010101" charset="-122"/>
                <a:cs typeface="STXinwei" panose="02010800040101010101" charset="-122"/>
              </a:rPr>
              <a:t> 我们</a:t>
            </a:r>
            <a:r>
              <a:rPr lang="zh-CN" altLang="en-US" sz="2400" dirty="0">
                <a:latin typeface="STXinwei" panose="02010800040101010101" charset="-122"/>
                <a:ea typeface="STXinwei" panose="02010800040101010101" charset="-122"/>
                <a:cs typeface="STXinwei" panose="02010800040101010101" charset="-122"/>
              </a:rPr>
              <a:t>会分别测试以下 </a:t>
            </a:r>
            <a:r>
              <a:rPr lang="en-US" altLang="zh-CN" sz="2400" dirty="0">
                <a:latin typeface="STXinwei" panose="02010800040101010101" charset="-122"/>
                <a:ea typeface="STXinwei" panose="02010800040101010101" charset="-122"/>
                <a:cs typeface="STXinwei" panose="02010800040101010101" charset="-122"/>
              </a:rPr>
              <a:t>4 </a:t>
            </a:r>
            <a:r>
              <a:rPr lang="zh-CN" altLang="en-US" sz="2400" dirty="0">
                <a:latin typeface="STXinwei" panose="02010800040101010101" charset="-122"/>
                <a:ea typeface="STXinwei" panose="02010800040101010101" charset="-122"/>
                <a:cs typeface="STXinwei" panose="02010800040101010101" charset="-122"/>
              </a:rPr>
              <a:t>种情况：</a:t>
            </a:r>
            <a:endParaRPr lang="zh-CN" altLang="en-US" sz="2400" dirty="0">
              <a:latin typeface="STXinwei" panose="02010800040101010101" charset="-122"/>
              <a:ea typeface="STXinwei" panose="02010800040101010101" charset="-122"/>
              <a:cs typeface="STXinwei" panose="02010800040101010101" charset="-122"/>
            </a:endParaRPr>
          </a:p>
          <a:p>
            <a:pPr>
              <a:buFont typeface="Wingdings" panose="05000000000000000000" pitchFamily="2" charset="2"/>
              <a:buChar char="Ø"/>
            </a:pPr>
            <a:r>
              <a:rPr lang="zh-CN" altLang="en-US" sz="2400" dirty="0" smtClean="0">
                <a:latin typeface="STXinwei" panose="02010800040101010101" charset="-122"/>
                <a:ea typeface="STXinwei" panose="02010800040101010101" charset="-122"/>
                <a:cs typeface="STXinwei" panose="02010800040101010101" charset="-122"/>
              </a:rPr>
              <a:t> </a:t>
            </a:r>
            <a:r>
              <a:rPr lang="zh-CN" altLang="en-US" sz="2000" dirty="0" smtClean="0">
                <a:latin typeface="STXinwei" panose="02010800040101010101" charset="-122"/>
                <a:ea typeface="STXinwei" panose="02010800040101010101" charset="-122"/>
                <a:cs typeface="STXinwei" panose="02010800040101010101" charset="-122"/>
              </a:rPr>
              <a:t>创建</a:t>
            </a:r>
            <a:r>
              <a:rPr lang="zh-CN" altLang="en-US" sz="2000" dirty="0">
                <a:latin typeface="STXinwei" panose="02010800040101010101" charset="-122"/>
                <a:ea typeface="STXinwei" panose="02010800040101010101" charset="-122"/>
                <a:cs typeface="STXinwei" panose="02010800040101010101" charset="-122"/>
              </a:rPr>
              <a:t>一个空元素，并立即添加</a:t>
            </a:r>
            <a:r>
              <a:rPr lang="zh-CN" altLang="en-US" sz="2000" dirty="0" smtClean="0">
                <a:latin typeface="STXinwei" panose="02010800040101010101" charset="-122"/>
                <a:ea typeface="STXinwei" panose="02010800040101010101" charset="-122"/>
                <a:cs typeface="STXinwei" panose="02010800040101010101" charset="-122"/>
              </a:rPr>
              <a:t>到文档中</a:t>
            </a:r>
            <a:r>
              <a:rPr lang="zh-CN" altLang="en-US" sz="2000" dirty="0">
                <a:latin typeface="STXinwei" panose="02010800040101010101" charset="-122"/>
                <a:ea typeface="STXinwei" panose="02010800040101010101" charset="-122"/>
                <a:cs typeface="STXinwei" panose="02010800040101010101" charset="-122"/>
              </a:rPr>
              <a:t>。</a:t>
            </a:r>
            <a:endParaRPr lang="zh-CN" altLang="en-US" sz="2000" dirty="0">
              <a:latin typeface="STXinwei" panose="02010800040101010101" charset="-122"/>
              <a:ea typeface="STXinwei" panose="02010800040101010101" charset="-122"/>
              <a:cs typeface="STXinwei" panose="02010800040101010101" charset="-122"/>
            </a:endParaRPr>
          </a:p>
          <a:p>
            <a:pPr>
              <a:buFont typeface="Wingdings" panose="05000000000000000000" pitchFamily="2" charset="2"/>
              <a:buChar char="Ø"/>
            </a:pPr>
            <a:r>
              <a:rPr lang="zh-CN" altLang="en-US" sz="2000" dirty="0" smtClean="0">
                <a:latin typeface="STXinwei" panose="02010800040101010101" charset="-122"/>
                <a:ea typeface="STXinwei" panose="02010800040101010101" charset="-122"/>
                <a:cs typeface="STXinwei" panose="02010800040101010101" charset="-122"/>
              </a:rPr>
              <a:t> 创建</a:t>
            </a:r>
            <a:r>
              <a:rPr lang="zh-CN" altLang="en-US" sz="2000" dirty="0">
                <a:latin typeface="STXinwei" panose="02010800040101010101" charset="-122"/>
                <a:ea typeface="STXinwei" panose="02010800040101010101" charset="-122"/>
                <a:cs typeface="STXinwei" panose="02010800040101010101" charset="-122"/>
              </a:rPr>
              <a:t>一个包含文本的元素，并立即添加</a:t>
            </a:r>
            <a:r>
              <a:rPr lang="zh-CN" altLang="en-US" sz="2000" dirty="0" smtClean="0">
                <a:latin typeface="STXinwei" panose="02010800040101010101" charset="-122"/>
                <a:ea typeface="STXinwei" panose="02010800040101010101" charset="-122"/>
                <a:cs typeface="STXinwei" panose="02010800040101010101" charset="-122"/>
              </a:rPr>
              <a:t>到文档中</a:t>
            </a:r>
            <a:r>
              <a:rPr lang="zh-CN" altLang="en-US" sz="2000" dirty="0">
                <a:latin typeface="STXinwei" panose="02010800040101010101" charset="-122"/>
                <a:ea typeface="STXinwei" panose="02010800040101010101" charset="-122"/>
                <a:cs typeface="STXinwei" panose="02010800040101010101" charset="-122"/>
              </a:rPr>
              <a:t>。</a:t>
            </a:r>
            <a:endParaRPr lang="zh-CN" altLang="en-US" sz="2000" dirty="0">
              <a:latin typeface="STXinwei" panose="02010800040101010101" charset="-122"/>
              <a:ea typeface="STXinwei" panose="02010800040101010101" charset="-122"/>
              <a:cs typeface="STXinwei" panose="02010800040101010101" charset="-122"/>
            </a:endParaRPr>
          </a:p>
          <a:p>
            <a:pPr>
              <a:buFont typeface="Wingdings" panose="05000000000000000000" pitchFamily="2" charset="2"/>
              <a:buChar char="Ø"/>
            </a:pPr>
            <a:r>
              <a:rPr lang="zh-CN" altLang="en-US" sz="2000" dirty="0" smtClean="0">
                <a:latin typeface="STXinwei" panose="02010800040101010101" charset="-122"/>
                <a:ea typeface="STXinwei" panose="02010800040101010101" charset="-122"/>
                <a:cs typeface="STXinwei" panose="02010800040101010101" charset="-122"/>
              </a:rPr>
              <a:t> 创建</a:t>
            </a:r>
            <a:r>
              <a:rPr lang="zh-CN" altLang="en-US" sz="2000" dirty="0">
                <a:latin typeface="STXinwei" panose="02010800040101010101" charset="-122"/>
                <a:ea typeface="STXinwei" panose="02010800040101010101" charset="-122"/>
                <a:cs typeface="STXinwei" panose="02010800040101010101" charset="-122"/>
              </a:rPr>
              <a:t>一个 </a:t>
            </a:r>
            <a:r>
              <a:rPr lang="en-US" altLang="zh-CN" sz="2000" dirty="0" err="1">
                <a:latin typeface="STXinwei" panose="02010800040101010101" charset="-122"/>
                <a:ea typeface="STXinwei" panose="02010800040101010101" charset="-122"/>
                <a:cs typeface="STXinwei" panose="02010800040101010101" charset="-122"/>
              </a:rPr>
              <a:t>DocumentFragment</a:t>
            </a:r>
            <a:r>
              <a:rPr lang="zh-CN" altLang="en-US" sz="2000" dirty="0">
                <a:latin typeface="STXinwei" panose="02010800040101010101" charset="-122"/>
                <a:ea typeface="STXinwei" panose="02010800040101010101" charset="-122"/>
                <a:cs typeface="STXinwei" panose="02010800040101010101" charset="-122"/>
              </a:rPr>
              <a:t>，用来保存列表项，最后再把 </a:t>
            </a:r>
            <a:r>
              <a:rPr lang="en-US" altLang="zh-CN" sz="2000" dirty="0" err="1">
                <a:latin typeface="STXinwei" panose="02010800040101010101" charset="-122"/>
                <a:ea typeface="STXinwei" panose="02010800040101010101" charset="-122"/>
                <a:cs typeface="STXinwei" panose="02010800040101010101" charset="-122"/>
              </a:rPr>
              <a:t>DocumentFragment</a:t>
            </a:r>
            <a:r>
              <a:rPr lang="en-US" altLang="zh-CN" sz="2000" dirty="0">
                <a:latin typeface="STXinwei" panose="02010800040101010101" charset="-122"/>
                <a:ea typeface="STXinwei" panose="02010800040101010101" charset="-122"/>
                <a:cs typeface="STXinwei" panose="02010800040101010101" charset="-122"/>
              </a:rPr>
              <a:t> </a:t>
            </a:r>
            <a:r>
              <a:rPr lang="zh-CN" altLang="en-US" sz="2000" dirty="0">
                <a:latin typeface="STXinwei" panose="02010800040101010101" charset="-122"/>
                <a:ea typeface="STXinwei" panose="02010800040101010101" charset="-122"/>
                <a:cs typeface="STXinwei" panose="02010800040101010101" charset="-122"/>
              </a:rPr>
              <a:t>添加</a:t>
            </a:r>
            <a:r>
              <a:rPr lang="zh-CN" altLang="en-US" sz="2000" dirty="0" smtClean="0">
                <a:latin typeface="STXinwei" panose="02010800040101010101" charset="-122"/>
                <a:ea typeface="STXinwei" panose="02010800040101010101" charset="-122"/>
                <a:cs typeface="STXinwei" panose="02010800040101010101" charset="-122"/>
              </a:rPr>
              <a:t>到文档中</a:t>
            </a:r>
            <a:r>
              <a:rPr lang="zh-CN" altLang="en-US" sz="2000" dirty="0">
                <a:latin typeface="STXinwei" panose="02010800040101010101" charset="-122"/>
                <a:ea typeface="STXinwei" panose="02010800040101010101" charset="-122"/>
                <a:cs typeface="STXinwei" panose="02010800040101010101" charset="-122"/>
              </a:rPr>
              <a:t>。</a:t>
            </a:r>
            <a:endParaRPr lang="zh-CN" altLang="en-US" sz="2000" dirty="0">
              <a:latin typeface="STXinwei" panose="02010800040101010101" charset="-122"/>
              <a:ea typeface="STXinwei" panose="02010800040101010101" charset="-122"/>
              <a:cs typeface="STXinwei" panose="02010800040101010101" charset="-122"/>
            </a:endParaRPr>
          </a:p>
          <a:p>
            <a:pPr>
              <a:buFont typeface="Wingdings" panose="05000000000000000000" pitchFamily="2" charset="2"/>
              <a:buChar char="Ø"/>
            </a:pPr>
            <a:r>
              <a:rPr lang="zh-CN" altLang="en-US" sz="2000" dirty="0" smtClean="0">
                <a:latin typeface="STXinwei" panose="02010800040101010101" charset="-122"/>
                <a:ea typeface="STXinwei" panose="02010800040101010101" charset="-122"/>
                <a:cs typeface="STXinwei" panose="02010800040101010101" charset="-122"/>
              </a:rPr>
              <a:t> 拼</a:t>
            </a:r>
            <a:r>
              <a:rPr lang="zh-CN" altLang="en-US" sz="2000" dirty="0">
                <a:latin typeface="STXinwei" panose="02010800040101010101" charset="-122"/>
                <a:ea typeface="STXinwei" panose="02010800040101010101" charset="-122"/>
                <a:cs typeface="STXinwei" panose="02010800040101010101" charset="-122"/>
              </a:rPr>
              <a:t>出所有列表项的 </a:t>
            </a:r>
            <a:r>
              <a:rPr lang="en-US" altLang="zh-CN" sz="2000" dirty="0">
                <a:latin typeface="STXinwei" panose="02010800040101010101" charset="-122"/>
                <a:ea typeface="STXinwei" panose="02010800040101010101" charset="-122"/>
                <a:cs typeface="STXinwei" panose="02010800040101010101" charset="-122"/>
              </a:rPr>
              <a:t>HTML</a:t>
            </a:r>
            <a:r>
              <a:rPr lang="zh-CN" altLang="en-US" sz="2000" dirty="0">
                <a:latin typeface="STXinwei" panose="02010800040101010101" charset="-122"/>
                <a:ea typeface="STXinwei" panose="02010800040101010101" charset="-122"/>
                <a:cs typeface="STXinwei" panose="02010800040101010101" charset="-122"/>
              </a:rPr>
              <a:t>，使用元素的 </a:t>
            </a:r>
            <a:r>
              <a:rPr lang="en-US" altLang="zh-CN" sz="2000" dirty="0" err="1">
                <a:latin typeface="STXinwei" panose="02010800040101010101" charset="-122"/>
                <a:ea typeface="STXinwei" panose="02010800040101010101" charset="-122"/>
                <a:cs typeface="STXinwei" panose="02010800040101010101" charset="-122"/>
              </a:rPr>
              <a:t>innerHTML</a:t>
            </a:r>
            <a:r>
              <a:rPr lang="en-US" altLang="zh-CN" sz="2000" dirty="0">
                <a:latin typeface="STXinwei" panose="02010800040101010101" charset="-122"/>
                <a:ea typeface="STXinwei" panose="02010800040101010101" charset="-122"/>
                <a:cs typeface="STXinwei" panose="02010800040101010101" charset="-122"/>
              </a:rPr>
              <a:t> </a:t>
            </a:r>
            <a:r>
              <a:rPr lang="zh-CN" altLang="en-US" sz="2000" dirty="0">
                <a:latin typeface="STXinwei" panose="02010800040101010101" charset="-122"/>
                <a:ea typeface="STXinwei" panose="02010800040101010101" charset="-122"/>
                <a:cs typeface="STXinwei" panose="02010800040101010101" charset="-122"/>
              </a:rPr>
              <a:t>属性赋值。</a:t>
            </a:r>
            <a:endParaRPr lang="zh-CN" altLang="en-US" sz="2000" dirty="0">
              <a:latin typeface="STXinwei" panose="02010800040101010101" charset="-122"/>
              <a:ea typeface="STXinwei" panose="02010800040101010101" charset="-122"/>
              <a:cs typeface="STXinwei" panose="02010800040101010101" charset="-122"/>
            </a:endParaRPr>
          </a:p>
          <a:p>
            <a:endParaRPr kumimoji="1" lang="zh-CN" altLang="en-US" sz="2400" dirty="0">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协程</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4" name="矩形 3"/>
          <p:cNvSpPr/>
          <p:nvPr/>
        </p:nvSpPr>
        <p:spPr>
          <a:xfrm>
            <a:off x="1318544" y="2177534"/>
            <a:ext cx="6955750" cy="461665"/>
          </a:xfrm>
          <a:prstGeom prst="rect">
            <a:avLst/>
          </a:prstGeom>
        </p:spPr>
        <p:txBody>
          <a:bodyPr wrap="none">
            <a:spAutoFit/>
          </a:bodyPr>
          <a:lstStyle/>
          <a:p>
            <a:r>
              <a:rPr lang="zh-CN" altLang="en-US" sz="2400" dirty="0">
                <a:solidFill>
                  <a:srgbClr val="FF0000"/>
                </a:solidFill>
                <a:latin typeface="STXinwei" panose="02010800040101010101" charset="-122"/>
                <a:ea typeface="STXinwei" panose="02010800040101010101" charset="-122"/>
                <a:cs typeface="STXinwei" panose="02010800040101010101" charset="-122"/>
              </a:rPr>
              <a:t>怎么确定有高优先任务要处理，即什么时候让出？</a:t>
            </a:r>
            <a:endParaRPr lang="en-US" altLang="zh-CN" sz="2400" dirty="0">
              <a:solidFill>
                <a:srgbClr val="FF0000"/>
              </a:solidFill>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1318544" y="3047567"/>
            <a:ext cx="8004114" cy="369332"/>
          </a:xfrm>
          <a:prstGeom prst="rect">
            <a:avLst/>
          </a:prstGeom>
        </p:spPr>
        <p:txBody>
          <a:bodyPr wrap="none">
            <a:spAutoFit/>
          </a:bodyPr>
          <a:lstStyle/>
          <a:p>
            <a:r>
              <a:rPr lang="zh-CN" altLang="en-US" dirty="0" smtClean="0">
                <a:solidFill>
                  <a:srgbClr val="333333"/>
                </a:solidFill>
                <a:latin typeface="STXinwei" panose="02010800040101010101" charset="-122"/>
                <a:ea typeface="STXinwei" panose="02010800040101010101" charset="-122"/>
                <a:cs typeface="STXinwei" panose="02010800040101010101" charset="-122"/>
              </a:rPr>
              <a:t>答</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 </a:t>
            </a:r>
            <a:r>
              <a:rPr lang="zh-CN" altLang="en-US" dirty="0">
                <a:solidFill>
                  <a:srgbClr val="333333"/>
                </a:solidFill>
                <a:latin typeface="STXinwei" panose="02010800040101010101" charset="-122"/>
                <a:ea typeface="STXinwei" panose="02010800040101010101" charset="-122"/>
                <a:cs typeface="STXinwei" panose="02010800040101010101" charset="-122"/>
              </a:rPr>
              <a:t> </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在</a:t>
            </a:r>
            <a:r>
              <a:rPr lang="zh-CN" altLang="en-US" dirty="0" smtClean="0">
                <a:latin typeface="STXinwei" panose="02010800040101010101" charset="-122"/>
                <a:ea typeface="STXinwei" panose="02010800040101010101" charset="-122"/>
                <a:cs typeface="STXinwei" panose="02010800040101010101" charset="-122"/>
              </a:rPr>
              <a:t>浏览器中，</a:t>
            </a:r>
            <a:r>
              <a:rPr lang="zh-CN" altLang="en-US" dirty="0">
                <a:latin typeface="STXinwei" panose="02010800040101010101" charset="-122"/>
                <a:ea typeface="STXinwei" panose="02010800040101010101" charset="-122"/>
                <a:cs typeface="STXinwei" panose="02010800040101010101" charset="-122"/>
              </a:rPr>
              <a:t>我们没办法判断当前是否有更高优先级的任务等待被执行。</a:t>
            </a:r>
            <a:endParaRPr lang="en-US" altLang="zh-CN" dirty="0">
              <a:solidFill>
                <a:srgbClr val="333333"/>
              </a:solidFill>
              <a:latin typeface="STXinwei" panose="02010800040101010101" charset="-122"/>
              <a:ea typeface="STXinwei" panose="02010800040101010101" charset="-122"/>
              <a:cs typeface="STXinwei" panose="02010800040101010101" charset="-122"/>
            </a:endParaRPr>
          </a:p>
        </p:txBody>
      </p:sp>
      <p:sp>
        <p:nvSpPr>
          <p:cNvPr id="6" name="矩形 5"/>
          <p:cNvSpPr/>
          <p:nvPr/>
        </p:nvSpPr>
        <p:spPr>
          <a:xfrm>
            <a:off x="1664907" y="3478993"/>
            <a:ext cx="9584983" cy="923330"/>
          </a:xfrm>
          <a:prstGeom prst="rect">
            <a:avLst/>
          </a:prstGeom>
        </p:spPr>
        <p:txBody>
          <a:bodyPr wrap="square">
            <a:spAutoFit/>
          </a:bodyPr>
          <a:lstStyle/>
          <a:p>
            <a:r>
              <a:rPr lang="zh-CN" altLang="en-US" dirty="0">
                <a:solidFill>
                  <a:srgbClr val="333333"/>
                </a:solidFill>
                <a:latin typeface="STXinwei" panose="02010800040101010101" charset="-122"/>
                <a:ea typeface="STXinwei" panose="02010800040101010101" charset="-122"/>
                <a:cs typeface="STXinwei" panose="02010800040101010101" charset="-122"/>
              </a:rPr>
              <a:t>只能换一种思路，</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通过 </a:t>
            </a:r>
            <a:r>
              <a:rPr lang="zh-CN" altLang="en-US" b="1" dirty="0" smtClean="0">
                <a:solidFill>
                  <a:srgbClr val="333333"/>
                </a:solidFill>
                <a:latin typeface="STXinwei" panose="02010800040101010101" charset="-122"/>
                <a:ea typeface="STXinwei" panose="02010800040101010101" charset="-122"/>
                <a:cs typeface="STXinwei" panose="02010800040101010101" charset="-122"/>
              </a:rPr>
              <a:t>超时</a:t>
            </a:r>
            <a:r>
              <a:rPr lang="zh-CN" altLang="en-US" b="1" dirty="0">
                <a:solidFill>
                  <a:srgbClr val="333333"/>
                </a:solidFill>
                <a:latin typeface="STXinwei" panose="02010800040101010101" charset="-122"/>
                <a:ea typeface="STXinwei" panose="02010800040101010101" charset="-122"/>
                <a:cs typeface="STXinwei" panose="02010800040101010101" charset="-122"/>
              </a:rPr>
              <a:t>检查的机制来让出</a:t>
            </a:r>
            <a:r>
              <a:rPr lang="zh-CN" altLang="en-US" b="1" dirty="0" smtClean="0">
                <a:solidFill>
                  <a:srgbClr val="333333"/>
                </a:solidFill>
                <a:latin typeface="STXinwei" panose="02010800040101010101" charset="-122"/>
                <a:ea typeface="STXinwei" panose="02010800040101010101" charset="-122"/>
                <a:cs typeface="STXinwei" panose="02010800040101010101" charset="-122"/>
              </a:rPr>
              <a:t>控制权</a:t>
            </a:r>
            <a:r>
              <a:rPr lang="en-US" altLang="zh-CN" b="1" dirty="0" smtClean="0">
                <a:solidFill>
                  <a:srgbClr val="333333"/>
                </a:solidFill>
                <a:latin typeface="STXinwei" panose="02010800040101010101" charset="-122"/>
                <a:ea typeface="STXinwei" panose="02010800040101010101" charset="-122"/>
                <a:cs typeface="STXinwei" panose="02010800040101010101" charset="-122"/>
              </a:rPr>
              <a:t>(</a:t>
            </a:r>
            <a:r>
              <a:rPr lang="en-US" altLang="zh-CN" b="1" dirty="0" err="1">
                <a:latin typeface="STXinwei" panose="02010800040101010101" charset="-122"/>
                <a:ea typeface="STXinwei" panose="02010800040101010101" charset="-122"/>
                <a:cs typeface="STXinwei" panose="02010800040101010101" charset="-122"/>
              </a:rPr>
              <a:t>requestIdleCallback</a:t>
            </a:r>
            <a:r>
              <a:rPr lang="en-US" altLang="zh-CN" b="1" dirty="0">
                <a:latin typeface="STXinwei" panose="02010800040101010101" charset="-122"/>
                <a:ea typeface="STXinwei" panose="02010800040101010101" charset="-122"/>
                <a:cs typeface="STXinwei" panose="02010800040101010101" charset="-122"/>
              </a:rPr>
              <a:t> API</a:t>
            </a:r>
            <a:r>
              <a:rPr lang="en-US" altLang="zh-CN" b="1"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dirty="0">
                <a:solidFill>
                  <a:srgbClr val="333333"/>
                </a:solidFill>
                <a:latin typeface="STXinwei" panose="02010800040101010101" charset="-122"/>
                <a:ea typeface="STXinwei" panose="02010800040101010101" charset="-122"/>
                <a:cs typeface="STXinwei" panose="02010800040101010101" charset="-122"/>
              </a:rPr>
              <a:t>解决办法是</a:t>
            </a:r>
            <a:r>
              <a:rPr lang="en-US" altLang="zh-CN" dirty="0">
                <a:solidFill>
                  <a:srgbClr val="333333"/>
                </a:solidFill>
                <a:latin typeface="STXinwei" panose="02010800040101010101" charset="-122"/>
                <a:ea typeface="STXinwei" panose="02010800040101010101" charset="-122"/>
                <a:cs typeface="STXinwei" panose="02010800040101010101" charset="-122"/>
              </a:rPr>
              <a:t>: </a:t>
            </a:r>
            <a:r>
              <a:rPr lang="zh-CN" altLang="en-US" i="1" dirty="0">
                <a:solidFill>
                  <a:srgbClr val="333333"/>
                </a:solidFill>
                <a:latin typeface="STXinwei" panose="02010800040101010101" charset="-122"/>
                <a:ea typeface="STXinwei" panose="02010800040101010101" charset="-122"/>
                <a:cs typeface="STXinwei" panose="02010800040101010101" charset="-122"/>
              </a:rPr>
              <a:t>确定一个合理的运行时长，然后在合适的检查点检测是否超时</a:t>
            </a:r>
            <a:r>
              <a:rPr lang="en-US" altLang="zh-CN" i="1" dirty="0">
                <a:solidFill>
                  <a:srgbClr val="333333"/>
                </a:solidFill>
                <a:latin typeface="STXinwei" panose="02010800040101010101" charset="-122"/>
                <a:ea typeface="STXinwei" panose="02010800040101010101" charset="-122"/>
                <a:cs typeface="STXinwei" panose="02010800040101010101" charset="-122"/>
              </a:rPr>
              <a:t>(</a:t>
            </a:r>
            <a:r>
              <a:rPr lang="zh-CN" altLang="en-US" i="1" dirty="0">
                <a:solidFill>
                  <a:srgbClr val="333333"/>
                </a:solidFill>
                <a:latin typeface="STXinwei" panose="02010800040101010101" charset="-122"/>
                <a:ea typeface="STXinwei" panose="02010800040101010101" charset="-122"/>
                <a:cs typeface="STXinwei" panose="02010800040101010101" charset="-122"/>
              </a:rPr>
              <a:t>比如每执行一个小任务</a:t>
            </a:r>
            <a:r>
              <a:rPr lang="en-US" altLang="zh-CN" i="1" dirty="0">
                <a:solidFill>
                  <a:srgbClr val="333333"/>
                </a:solidFill>
                <a:latin typeface="STXinwei" panose="02010800040101010101" charset="-122"/>
                <a:ea typeface="STXinwei" panose="02010800040101010101" charset="-122"/>
                <a:cs typeface="STXinwei" panose="02010800040101010101" charset="-122"/>
              </a:rPr>
              <a:t>)</a:t>
            </a:r>
            <a:r>
              <a:rPr lang="zh-CN" altLang="en-US" i="1" dirty="0">
                <a:solidFill>
                  <a:srgbClr val="333333"/>
                </a:solidFill>
                <a:latin typeface="STXinwei" panose="02010800040101010101" charset="-122"/>
                <a:ea typeface="STXinwei" panose="02010800040101010101" charset="-122"/>
                <a:cs typeface="STXinwei" panose="02010800040101010101" charset="-122"/>
              </a:rPr>
              <a:t>，如果超时就停止执行，将控制权交换给浏览器</a:t>
            </a:r>
            <a:r>
              <a:rPr lang="zh-CN" altLang="en-US" dirty="0">
                <a:solidFill>
                  <a:srgbClr val="333333"/>
                </a:solidFill>
                <a:latin typeface="STXinwei" panose="02010800040101010101" charset="-122"/>
                <a:ea typeface="STXinwei" panose="02010800040101010101" charset="-122"/>
                <a:cs typeface="STXinwei" panose="02010800040101010101" charset="-122"/>
              </a:rPr>
              <a:t>。</a:t>
            </a:r>
            <a:endParaRPr lang="zh-CN" altLang="en-US" dirty="0">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协程</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4" name="矩形 3"/>
          <p:cNvSpPr/>
          <p:nvPr/>
        </p:nvSpPr>
        <p:spPr>
          <a:xfrm>
            <a:off x="1478973" y="2007580"/>
            <a:ext cx="4278735" cy="461665"/>
          </a:xfrm>
          <a:prstGeom prst="rect">
            <a:avLst/>
          </a:prstGeom>
        </p:spPr>
        <p:txBody>
          <a:bodyPr wrap="none">
            <a:spAutoFit/>
          </a:bodyPr>
          <a:lstStyle/>
          <a:p>
            <a:r>
              <a:rPr lang="en-US" altLang="zh-CN" sz="2400" dirty="0">
                <a:solidFill>
                  <a:srgbClr val="FF0000"/>
                </a:solidFill>
                <a:latin typeface="STXinwei" panose="02010800040101010101" charset="-122"/>
                <a:ea typeface="STXinwei" panose="02010800040101010101" charset="-122"/>
                <a:cs typeface="STXinwei" panose="02010800040101010101" charset="-122"/>
              </a:rPr>
              <a:t>React </a:t>
            </a:r>
            <a:r>
              <a:rPr lang="zh-CN" altLang="en-US" sz="2400" dirty="0">
                <a:solidFill>
                  <a:srgbClr val="FF0000"/>
                </a:solidFill>
                <a:latin typeface="STXinwei" panose="02010800040101010101" charset="-122"/>
                <a:ea typeface="STXinwei" panose="02010800040101010101" charset="-122"/>
                <a:cs typeface="STXinwei" panose="02010800040101010101" charset="-122"/>
              </a:rPr>
              <a:t>为什么不使用 </a:t>
            </a:r>
            <a:r>
              <a:rPr lang="en-US" altLang="zh-CN" sz="2400" dirty="0">
                <a:solidFill>
                  <a:srgbClr val="FF0000"/>
                </a:solidFill>
                <a:latin typeface="STXinwei" panose="02010800040101010101" charset="-122"/>
                <a:ea typeface="STXinwei" panose="02010800040101010101" charset="-122"/>
                <a:cs typeface="STXinwei" panose="02010800040101010101" charset="-122"/>
              </a:rPr>
              <a:t>Generator</a:t>
            </a:r>
            <a:endParaRPr lang="zh-CN" altLang="en-US" sz="2400" dirty="0">
              <a:solidFill>
                <a:srgbClr val="FF0000"/>
              </a:solidFill>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1478973" y="2790789"/>
            <a:ext cx="9234054" cy="3139321"/>
          </a:xfrm>
          <a:prstGeom prst="rect">
            <a:avLst/>
          </a:prstGeom>
        </p:spPr>
        <p:txBody>
          <a:bodyPr wrap="square">
            <a:spAutoFit/>
          </a:bodyPr>
          <a:lstStyle/>
          <a:p>
            <a:r>
              <a:rPr lang="zh-CN" altLang="en-US" b="1" dirty="0" smtClean="0">
                <a:latin typeface="STXinwei" panose="02010800040101010101" charset="-122"/>
                <a:ea typeface="STXinwei" panose="02010800040101010101" charset="-122"/>
                <a:cs typeface="STXinwei" panose="02010800040101010101" charset="-122"/>
              </a:rPr>
              <a:t>答</a:t>
            </a:r>
            <a:r>
              <a:rPr lang="en-US" altLang="zh-CN" b="1" dirty="0" smtClean="0">
                <a:latin typeface="STXinwei" panose="02010800040101010101" charset="-122"/>
                <a:ea typeface="STXinwei" panose="02010800040101010101" charset="-122"/>
                <a:cs typeface="STXinwei" panose="02010800040101010101" charset="-122"/>
              </a:rPr>
              <a:t>: </a:t>
            </a:r>
            <a:r>
              <a:rPr lang="zh-CN" altLang="en-US" b="1" dirty="0">
                <a:latin typeface="STXinwei" panose="02010800040101010101" charset="-122"/>
                <a:ea typeface="STXinwei" panose="02010800040101010101" charset="-122"/>
                <a:cs typeface="STXinwei" panose="02010800040101010101" charset="-122"/>
              </a:rPr>
              <a:t>太</a:t>
            </a:r>
            <a:r>
              <a:rPr lang="zh-CN" altLang="en-US" b="1" dirty="0" smtClean="0">
                <a:latin typeface="STXinwei" panose="02010800040101010101" charset="-122"/>
                <a:ea typeface="STXinwei" panose="02010800040101010101" charset="-122"/>
                <a:cs typeface="STXinwei" panose="02010800040101010101" charset="-122"/>
              </a:rPr>
              <a:t>麻烦</a:t>
            </a:r>
            <a:endParaRPr lang="en-US" altLang="zh-CN" b="1" dirty="0" smtClean="0">
              <a:latin typeface="STXinwei" panose="02010800040101010101" charset="-122"/>
              <a:ea typeface="STXinwei" panose="02010800040101010101" charset="-122"/>
              <a:cs typeface="STXinwei" panose="02010800040101010101" charset="-122"/>
            </a:endParaRPr>
          </a:p>
          <a:p>
            <a:endParaRPr lang="zh-CN" altLang="en-US" dirty="0">
              <a:latin typeface="STXinwei" panose="02010800040101010101" charset="-122"/>
              <a:ea typeface="STXinwei" panose="02010800040101010101" charset="-122"/>
              <a:cs typeface="STXinwei" panose="02010800040101010101" charset="-122"/>
            </a:endParaRPr>
          </a:p>
          <a:p>
            <a:r>
              <a:rPr lang="zh-CN" altLang="en-US" dirty="0">
                <a:latin typeface="STXinwei" panose="02010800040101010101" charset="-122"/>
                <a:ea typeface="STXinwei" panose="02010800040101010101" charset="-122"/>
                <a:cs typeface="STXinwei" panose="02010800040101010101" charset="-122"/>
              </a:rPr>
              <a:t>官方在</a:t>
            </a:r>
            <a:r>
              <a:rPr lang="en-US" altLang="zh-CN" dirty="0">
                <a:latin typeface="STXinwei" panose="02010800040101010101" charset="-122"/>
                <a:ea typeface="STXinwei" panose="02010800040101010101" charset="-122"/>
                <a:cs typeface="STXinwei" panose="02010800040101010101" charset="-122"/>
                <a:hlinkClick r:id="rId1"/>
              </a:rPr>
              <a:t>《Fiber Principles: Contributing To Fiber》</a:t>
            </a:r>
            <a:r>
              <a:rPr lang="zh-CN" altLang="en-US" dirty="0">
                <a:latin typeface="STXinwei" panose="02010800040101010101" charset="-122"/>
                <a:ea typeface="STXinwei" panose="02010800040101010101" charset="-122"/>
                <a:cs typeface="STXinwei" panose="02010800040101010101" charset="-122"/>
              </a:rPr>
              <a:t> 也作出了解答。主要有两个原因</a:t>
            </a:r>
            <a:r>
              <a:rPr lang="zh-CN" altLang="en-US" dirty="0" smtClean="0">
                <a:latin typeface="STXinwei" panose="02010800040101010101" charset="-122"/>
                <a:ea typeface="STXinwei" panose="02010800040101010101" charset="-122"/>
                <a:cs typeface="STXinwei" panose="02010800040101010101" charset="-122"/>
              </a:rPr>
              <a:t>：</a:t>
            </a:r>
            <a:endParaRPr lang="en-US" altLang="zh-CN" dirty="0" smtClean="0">
              <a:latin typeface="STXinwei" panose="02010800040101010101" charset="-122"/>
              <a:ea typeface="STXinwei" panose="02010800040101010101" charset="-122"/>
              <a:cs typeface="STXinwei" panose="02010800040101010101" charset="-122"/>
            </a:endParaRPr>
          </a:p>
          <a:p>
            <a:endParaRPr lang="zh-CN" altLang="en-US" dirty="0">
              <a:latin typeface="STXinwei" panose="02010800040101010101" charset="-122"/>
              <a:ea typeface="STXinwei" panose="02010800040101010101" charset="-122"/>
              <a:cs typeface="STXinwei" panose="02010800040101010101" charset="-122"/>
            </a:endParaRPr>
          </a:p>
          <a:p>
            <a:pPr>
              <a:buFont typeface="+mj-lt"/>
              <a:buAutoNum type="arabicPeriod"/>
            </a:pPr>
            <a:r>
              <a:rPr lang="en-US" altLang="zh-CN" dirty="0">
                <a:latin typeface="STXinwei" panose="02010800040101010101" charset="-122"/>
                <a:ea typeface="STXinwei" panose="02010800040101010101" charset="-122"/>
                <a:cs typeface="STXinwei" panose="02010800040101010101" charset="-122"/>
              </a:rPr>
              <a:t>Generator </a:t>
            </a:r>
            <a:r>
              <a:rPr lang="zh-CN" altLang="en-US" dirty="0">
                <a:latin typeface="STXinwei" panose="02010800040101010101" charset="-122"/>
                <a:ea typeface="STXinwei" panose="02010800040101010101" charset="-122"/>
                <a:cs typeface="STXinwei" panose="02010800040101010101" charset="-122"/>
              </a:rPr>
              <a:t>不能在栈中间让出。比如你想在嵌套的函数调用中间让出</a:t>
            </a:r>
            <a:r>
              <a:rPr lang="en-US" altLang="zh-CN" dirty="0">
                <a:latin typeface="STXinwei" panose="02010800040101010101" charset="-122"/>
                <a:ea typeface="STXinwei" panose="02010800040101010101" charset="-122"/>
                <a:cs typeface="STXinwei" panose="02010800040101010101" charset="-122"/>
              </a:rPr>
              <a:t>, </a:t>
            </a:r>
            <a:r>
              <a:rPr lang="zh-CN" altLang="en-US" dirty="0">
                <a:latin typeface="STXinwei" panose="02010800040101010101" charset="-122"/>
                <a:ea typeface="STXinwei" panose="02010800040101010101" charset="-122"/>
                <a:cs typeface="STXinwei" panose="02010800040101010101" charset="-122"/>
              </a:rPr>
              <a:t>首先你需要将这些函数都包装成</a:t>
            </a:r>
            <a:r>
              <a:rPr lang="en-US" altLang="zh-CN" dirty="0">
                <a:latin typeface="STXinwei" panose="02010800040101010101" charset="-122"/>
                <a:ea typeface="STXinwei" panose="02010800040101010101" charset="-122"/>
                <a:cs typeface="STXinwei" panose="02010800040101010101" charset="-122"/>
              </a:rPr>
              <a:t>Generator</a:t>
            </a:r>
            <a:r>
              <a:rPr lang="zh-CN" altLang="en-US" dirty="0">
                <a:latin typeface="STXinwei" panose="02010800040101010101" charset="-122"/>
                <a:ea typeface="STXinwei" panose="02010800040101010101" charset="-122"/>
                <a:cs typeface="STXinwei" panose="02010800040101010101" charset="-122"/>
              </a:rPr>
              <a:t>，另外这种栈中间的让出处理起来也比较麻烦，难以理解。除了语法开销，现有的生成器实现开销比较大，所以不如不用</a:t>
            </a:r>
            <a:r>
              <a:rPr lang="zh-CN" altLang="en-US" dirty="0" smtClean="0">
                <a:latin typeface="STXinwei" panose="02010800040101010101" charset="-122"/>
                <a:ea typeface="STXinwei" panose="02010800040101010101" charset="-122"/>
                <a:cs typeface="STXinwei" panose="02010800040101010101" charset="-122"/>
              </a:rPr>
              <a:t>。</a:t>
            </a:r>
            <a:endParaRPr lang="en-US" altLang="zh-CN" dirty="0" smtClean="0">
              <a:latin typeface="STXinwei" panose="02010800040101010101" charset="-122"/>
              <a:ea typeface="STXinwei" panose="02010800040101010101" charset="-122"/>
              <a:cs typeface="STXinwei" panose="02010800040101010101" charset="-122"/>
            </a:endParaRPr>
          </a:p>
          <a:p>
            <a:pPr>
              <a:buFont typeface="+mj-lt"/>
              <a:buAutoNum type="arabicPeriod"/>
            </a:pPr>
            <a:endParaRPr lang="zh-CN" altLang="en-US" dirty="0">
              <a:latin typeface="STXinwei" panose="02010800040101010101" charset="-122"/>
              <a:ea typeface="STXinwei" panose="02010800040101010101" charset="-122"/>
              <a:cs typeface="STXinwei" panose="02010800040101010101" charset="-122"/>
            </a:endParaRPr>
          </a:p>
          <a:p>
            <a:pPr>
              <a:buFont typeface="+mj-lt"/>
              <a:buAutoNum type="arabicPeriod"/>
            </a:pPr>
            <a:r>
              <a:rPr lang="en-US" altLang="zh-CN" dirty="0">
                <a:latin typeface="STXinwei" panose="02010800040101010101" charset="-122"/>
                <a:ea typeface="STXinwei" panose="02010800040101010101" charset="-122"/>
                <a:cs typeface="STXinwei" panose="02010800040101010101" charset="-122"/>
              </a:rPr>
              <a:t>Generator </a:t>
            </a:r>
            <a:r>
              <a:rPr lang="zh-CN" altLang="en-US" dirty="0">
                <a:latin typeface="STXinwei" panose="02010800040101010101" charset="-122"/>
                <a:ea typeface="STXinwei" panose="02010800040101010101" charset="-122"/>
                <a:cs typeface="STXinwei" panose="02010800040101010101" charset="-122"/>
              </a:rPr>
              <a:t>是有状态的</a:t>
            </a:r>
            <a:r>
              <a:rPr lang="en-US" altLang="zh-CN" dirty="0">
                <a:latin typeface="STXinwei" panose="02010800040101010101" charset="-122"/>
                <a:ea typeface="STXinwei" panose="02010800040101010101" charset="-122"/>
                <a:cs typeface="STXinwei" panose="02010800040101010101" charset="-122"/>
              </a:rPr>
              <a:t>, </a:t>
            </a:r>
            <a:r>
              <a:rPr lang="zh-CN" altLang="en-US" dirty="0">
                <a:latin typeface="STXinwei" panose="02010800040101010101" charset="-122"/>
                <a:ea typeface="STXinwei" panose="02010800040101010101" charset="-122"/>
                <a:cs typeface="STXinwei" panose="02010800040101010101" charset="-122"/>
              </a:rPr>
              <a:t>很难在中间恢复这些状态。</a:t>
            </a:r>
            <a:endParaRPr lang="zh-CN" altLang="en-US" dirty="0">
              <a:latin typeface="STXinwei" panose="02010800040101010101" charset="-122"/>
              <a:ea typeface="STXinwei" panose="02010800040101010101" charset="-122"/>
              <a:cs typeface="STXinwei" panose="02010800040101010101" charset="-122"/>
            </a:endParaRPr>
          </a:p>
          <a:p>
            <a:br>
              <a:rPr lang="zh-CN" altLang="en-US" dirty="0">
                <a:latin typeface="STXinwei" panose="02010800040101010101" charset="-122"/>
                <a:ea typeface="STXinwei" panose="02010800040101010101" charset="-122"/>
                <a:cs typeface="STXinwei" panose="02010800040101010101" charset="-122"/>
              </a:rPr>
            </a:br>
            <a:r>
              <a:rPr lang="zh-CN" altLang="en-US" dirty="0" smtClean="0">
                <a:latin typeface="STXinwei" panose="02010800040101010101" charset="-122"/>
                <a:ea typeface="STXinwei" panose="02010800040101010101" charset="-122"/>
                <a:cs typeface="STXinwei" panose="02010800040101010101" charset="-122"/>
              </a:rPr>
              <a:t>总之</a:t>
            </a:r>
            <a:r>
              <a:rPr lang="en-US" altLang="zh-CN" dirty="0" smtClean="0">
                <a:latin typeface="STXinwei" panose="02010800040101010101" charset="-122"/>
                <a:ea typeface="STXinwei" panose="02010800040101010101" charset="-122"/>
                <a:cs typeface="STXinwei" panose="02010800040101010101" charset="-122"/>
              </a:rPr>
              <a:t>,</a:t>
            </a:r>
            <a:r>
              <a:rPr lang="zh-CN" altLang="en-US" dirty="0" smtClean="0">
                <a:latin typeface="STXinwei" panose="02010800040101010101" charset="-122"/>
                <a:ea typeface="STXinwei" panose="02010800040101010101" charset="-122"/>
                <a:cs typeface="STXinwei" panose="02010800040101010101" charset="-122"/>
              </a:rPr>
              <a:t> 就是</a:t>
            </a:r>
            <a:r>
              <a:rPr lang="zh-CN" altLang="en-US" dirty="0">
                <a:latin typeface="STXinwei" panose="02010800040101010101" charset="-122"/>
                <a:ea typeface="STXinwei" panose="02010800040101010101" charset="-122"/>
                <a:cs typeface="STXinwei" panose="02010800040101010101" charset="-122"/>
              </a:rPr>
              <a:t>发现很麻烦，就放弃了</a:t>
            </a:r>
            <a:endParaRPr lang="zh-CN" altLang="en-US" dirty="0">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React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fiber</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4" name="矩形 3"/>
          <p:cNvSpPr/>
          <p:nvPr/>
        </p:nvSpPr>
        <p:spPr>
          <a:xfrm>
            <a:off x="838200" y="2795996"/>
            <a:ext cx="4045527" cy="1477328"/>
          </a:xfrm>
          <a:prstGeom prst="rect">
            <a:avLst/>
          </a:prstGeom>
        </p:spPr>
        <p:txBody>
          <a:bodyPr wrap="square">
            <a:spAutoFit/>
          </a:bodyPr>
          <a:lstStyle/>
          <a:p>
            <a:r>
              <a:rPr lang="en-US" altLang="zh-CN" dirty="0" smtClean="0">
                <a:solidFill>
                  <a:srgbClr val="333333"/>
                </a:solidFill>
                <a:latin typeface="STXinwei" panose="02010800040101010101" charset="-122"/>
                <a:ea typeface="STXinwei" panose="02010800040101010101" charset="-122"/>
                <a:cs typeface="STXinwei" panose="02010800040101010101" charset="-122"/>
              </a:rPr>
              <a:t>React</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 </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Fiber </a:t>
            </a:r>
            <a:r>
              <a:rPr lang="zh-CN" altLang="en-US" dirty="0">
                <a:solidFill>
                  <a:srgbClr val="333333"/>
                </a:solidFill>
                <a:latin typeface="STXinwei" panose="02010800040101010101" charset="-122"/>
                <a:ea typeface="STXinwei" panose="02010800040101010101" charset="-122"/>
                <a:cs typeface="STXinwei" panose="02010800040101010101" charset="-122"/>
              </a:rPr>
              <a:t>架构主要有两个阶段</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a:t>
            </a:r>
            <a:endParaRPr lang="en-US" altLang="zh-CN" dirty="0" smtClean="0">
              <a:solidFill>
                <a:srgbClr val="333333"/>
              </a:solidFill>
              <a:latin typeface="STXinwei" panose="02010800040101010101" charset="-122"/>
              <a:ea typeface="STXinwei" panose="02010800040101010101" charset="-122"/>
              <a:cs typeface="STXinwei" panose="02010800040101010101" charset="-122"/>
            </a:endParaRPr>
          </a:p>
          <a:p>
            <a:endParaRPr lang="en-US" altLang="zh-CN" dirty="0" smtClean="0">
              <a:solidFill>
                <a:srgbClr val="333333"/>
              </a:solidFill>
              <a:latin typeface="STXinwei" panose="02010800040101010101" charset="-122"/>
              <a:ea typeface="STXinwei" panose="02010800040101010101" charset="-122"/>
              <a:cs typeface="STXinwei" panose="02010800040101010101" charset="-122"/>
            </a:endParaRPr>
          </a:p>
          <a:p>
            <a:r>
              <a:rPr lang="zh-CN" altLang="en-US" b="1" dirty="0">
                <a:solidFill>
                  <a:srgbClr val="333333"/>
                </a:solidFill>
                <a:latin typeface="STXinwei" panose="02010800040101010101" charset="-122"/>
                <a:ea typeface="STXinwei" panose="02010800040101010101" charset="-122"/>
                <a:cs typeface="STXinwei" panose="02010800040101010101" charset="-122"/>
              </a:rPr>
              <a:t> </a:t>
            </a:r>
            <a:r>
              <a:rPr lang="zh-CN" altLang="en-US" b="1" dirty="0" smtClean="0">
                <a:solidFill>
                  <a:srgbClr val="333333"/>
                </a:solidFill>
                <a:latin typeface="STXinwei" panose="02010800040101010101" charset="-122"/>
                <a:ea typeface="STXinwei" panose="02010800040101010101" charset="-122"/>
                <a:cs typeface="STXinwei" panose="02010800040101010101" charset="-122"/>
              </a:rPr>
              <a:t>   </a:t>
            </a:r>
            <a:r>
              <a:rPr lang="en-US" altLang="zh-CN" b="1" dirty="0" smtClean="0">
                <a:solidFill>
                  <a:srgbClr val="333333"/>
                </a:solidFill>
                <a:latin typeface="STXinwei" panose="02010800040101010101" charset="-122"/>
                <a:ea typeface="STXinwei" panose="02010800040101010101" charset="-122"/>
                <a:cs typeface="STXinwei" panose="02010800040101010101" charset="-122"/>
              </a:rPr>
              <a:t>reconciliation </a:t>
            </a:r>
            <a:r>
              <a:rPr lang="en-US" altLang="zh-CN" b="1" dirty="0">
                <a:solidFill>
                  <a:srgbClr val="333333"/>
                </a:solidFill>
                <a:latin typeface="STXinwei" panose="02010800040101010101" charset="-122"/>
                <a:ea typeface="STXinwei" panose="02010800040101010101" charset="-122"/>
                <a:cs typeface="STXinwei" panose="02010800040101010101" charset="-122"/>
              </a:rPr>
              <a:t>/ render</a:t>
            </a:r>
            <a:r>
              <a:rPr lang="zh-CN" altLang="en-US" dirty="0">
                <a:solidFill>
                  <a:srgbClr val="333333"/>
                </a:solidFill>
                <a:latin typeface="STXinwei" panose="02010800040101010101" charset="-122"/>
                <a:ea typeface="STXinwei" panose="02010800040101010101" charset="-122"/>
                <a:cs typeface="STXinwei" panose="02010800040101010101" charset="-122"/>
              </a:rPr>
              <a:t>（协调</a:t>
            </a:r>
            <a:r>
              <a:rPr lang="en-US" altLang="zh-CN" dirty="0">
                <a:solidFill>
                  <a:srgbClr val="333333"/>
                </a:solidFill>
                <a:latin typeface="STXinwei" panose="02010800040101010101" charset="-122"/>
                <a:ea typeface="STXinwei" panose="02010800040101010101" charset="-122"/>
                <a:cs typeface="STXinwei" panose="02010800040101010101" charset="-122"/>
              </a:rPr>
              <a:t>/</a:t>
            </a:r>
            <a:r>
              <a:rPr lang="zh-CN" altLang="en-US" dirty="0">
                <a:solidFill>
                  <a:srgbClr val="333333"/>
                </a:solidFill>
                <a:latin typeface="STXinwei" panose="02010800040101010101" charset="-122"/>
                <a:ea typeface="STXinwei" panose="02010800040101010101" charset="-122"/>
                <a:cs typeface="STXinwei" panose="02010800040101010101" charset="-122"/>
              </a:rPr>
              <a:t>渲染</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a:t>
            </a:r>
            <a:endParaRPr lang="en-US" altLang="zh-CN" dirty="0" smtClean="0">
              <a:solidFill>
                <a:srgbClr val="333333"/>
              </a:solidFill>
              <a:latin typeface="STXinwei" panose="02010800040101010101" charset="-122"/>
              <a:ea typeface="STXinwei" panose="02010800040101010101" charset="-122"/>
              <a:cs typeface="STXinwei" panose="02010800040101010101" charset="-122"/>
            </a:endParaRPr>
          </a:p>
          <a:p>
            <a:endParaRPr lang="en-US" altLang="zh-CN" dirty="0" smtClean="0">
              <a:solidFill>
                <a:srgbClr val="333333"/>
              </a:solidFill>
              <a:latin typeface="STXinwei" panose="02010800040101010101" charset="-122"/>
              <a:ea typeface="STXinwei" panose="02010800040101010101" charset="-122"/>
              <a:cs typeface="STXinwei" panose="02010800040101010101" charset="-122"/>
            </a:endParaRPr>
          </a:p>
          <a:p>
            <a:r>
              <a:rPr lang="zh-CN" altLang="en-US" dirty="0">
                <a:solidFill>
                  <a:srgbClr val="333333"/>
                </a:solidFill>
                <a:latin typeface="STXinwei" panose="02010800040101010101" charset="-122"/>
                <a:ea typeface="STXinwei" panose="02010800040101010101" charset="-122"/>
                <a:cs typeface="STXinwei" panose="02010800040101010101" charset="-122"/>
              </a:rPr>
              <a:t> </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  </a:t>
            </a:r>
            <a:r>
              <a:rPr lang="zh-CN" altLang="en-US" dirty="0">
                <a:solidFill>
                  <a:srgbClr val="333333"/>
                </a:solidFill>
                <a:latin typeface="STXinwei" panose="02010800040101010101" charset="-122"/>
                <a:ea typeface="STXinwei" panose="02010800040101010101" charset="-122"/>
                <a:cs typeface="STXinwei" panose="02010800040101010101" charset="-122"/>
              </a:rPr>
              <a:t> </a:t>
            </a:r>
            <a:r>
              <a:rPr lang="en-US" altLang="zh-CN" b="1" dirty="0">
                <a:solidFill>
                  <a:srgbClr val="333333"/>
                </a:solidFill>
                <a:latin typeface="STXinwei" panose="02010800040101010101" charset="-122"/>
                <a:ea typeface="STXinwei" panose="02010800040101010101" charset="-122"/>
                <a:cs typeface="STXinwei" panose="02010800040101010101" charset="-122"/>
              </a:rPr>
              <a:t>commit</a:t>
            </a:r>
            <a:r>
              <a:rPr lang="zh-CN" altLang="en-US" dirty="0">
                <a:solidFill>
                  <a:srgbClr val="333333"/>
                </a:solidFill>
                <a:latin typeface="STXinwei" panose="02010800040101010101" charset="-122"/>
                <a:ea typeface="STXinwei" panose="02010800040101010101" charset="-122"/>
                <a:cs typeface="STXinwei" panose="02010800040101010101" charset="-122"/>
              </a:rPr>
              <a:t>（提交阶段</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a:t>
            </a:r>
            <a:endParaRPr lang="zh-CN" altLang="en-US" dirty="0">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5223164" y="1480057"/>
            <a:ext cx="6802582" cy="3416320"/>
          </a:xfrm>
          <a:prstGeom prst="rect">
            <a:avLst/>
          </a:prstGeom>
        </p:spPr>
        <p:txBody>
          <a:bodyPr wrap="square">
            <a:spAutoFit/>
          </a:bodyPr>
          <a:lstStyle/>
          <a:p>
            <a:r>
              <a:rPr lang="zh-CN" altLang="en-US" dirty="0" smtClean="0">
                <a:solidFill>
                  <a:srgbClr val="333333"/>
                </a:solidFill>
                <a:latin typeface="STXinwei" panose="02010800040101010101" charset="-122"/>
                <a:ea typeface="STXinwei" panose="02010800040101010101" charset="-122"/>
                <a:cs typeface="STXinwei" panose="02010800040101010101" charset="-122"/>
              </a:rPr>
              <a:t>在</a:t>
            </a:r>
            <a:r>
              <a:rPr lang="en-US" altLang="zh-CN" b="1" dirty="0" smtClean="0">
                <a:solidFill>
                  <a:srgbClr val="333333"/>
                </a:solidFill>
                <a:latin typeface="STXinwei" panose="02010800040101010101" charset="-122"/>
                <a:ea typeface="STXinwei" panose="02010800040101010101" charset="-122"/>
                <a:cs typeface="STXinwei" panose="02010800040101010101" charset="-122"/>
              </a:rPr>
              <a:t>render</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阶段</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 </a:t>
            </a:r>
            <a:r>
              <a:rPr lang="zh-CN" altLang="en-US" dirty="0">
                <a:solidFill>
                  <a:srgbClr val="333333"/>
                </a:solidFill>
                <a:latin typeface="STXinwei" panose="02010800040101010101" charset="-122"/>
                <a:ea typeface="STXinwei" panose="02010800040101010101" charset="-122"/>
                <a:cs typeface="STXinwei" panose="02010800040101010101" charset="-122"/>
              </a:rPr>
              <a:t> </a:t>
            </a:r>
            <a:r>
              <a:rPr lang="en-US" altLang="zh-CN" b="1" dirty="0">
                <a:solidFill>
                  <a:srgbClr val="333333"/>
                </a:solidFill>
                <a:latin typeface="STXinwei" panose="02010800040101010101" charset="-122"/>
                <a:ea typeface="STXinwei" panose="02010800040101010101" charset="-122"/>
                <a:cs typeface="STXinwei" panose="02010800040101010101" charset="-122"/>
              </a:rPr>
              <a:t>React</a:t>
            </a:r>
            <a:r>
              <a:rPr lang="zh-CN" altLang="en-US" dirty="0">
                <a:solidFill>
                  <a:srgbClr val="333333"/>
                </a:solidFill>
                <a:latin typeface="STXinwei" panose="02010800040101010101" charset="-122"/>
                <a:ea typeface="STXinwei" panose="02010800040101010101" charset="-122"/>
                <a:cs typeface="STXinwei" panose="02010800040101010101" charset="-122"/>
              </a:rPr>
              <a:t>遍历组件树执行以下工作</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a:t>
            </a:r>
            <a:endParaRPr lang="en-US" altLang="zh-CN" dirty="0" smtClean="0">
              <a:solidFill>
                <a:srgbClr val="333333"/>
              </a:solidFill>
              <a:latin typeface="STXinwei" panose="02010800040101010101" charset="-122"/>
              <a:ea typeface="STXinwei" panose="02010800040101010101" charset="-122"/>
              <a:cs typeface="STXinwei" panose="02010800040101010101" charset="-122"/>
            </a:endParaRPr>
          </a:p>
          <a:p>
            <a:endParaRPr lang="zh-CN" altLang="en-US" dirty="0">
              <a:solidFill>
                <a:srgbClr val="333333"/>
              </a:solidFill>
              <a:latin typeface="STXinwei" panose="02010800040101010101" charset="-122"/>
              <a:ea typeface="STXinwei" panose="02010800040101010101" charset="-122"/>
              <a:cs typeface="STXinwei" panose="02010800040101010101" charset="-122"/>
            </a:endParaRPr>
          </a:p>
          <a:p>
            <a:pPr>
              <a:buFont typeface="Arial" panose="020B0604020202090204" pitchFamily="34" charset="0"/>
              <a:buChar char="•"/>
            </a:pPr>
            <a:r>
              <a:rPr lang="zh-CN" altLang="en-US" dirty="0" smtClean="0">
                <a:solidFill>
                  <a:srgbClr val="333333"/>
                </a:solidFill>
                <a:latin typeface="STXinwei" panose="02010800040101010101" charset="-122"/>
                <a:ea typeface="STXinwei" panose="02010800040101010101" charset="-122"/>
                <a:cs typeface="STXinwei" panose="02010800040101010101" charset="-122"/>
              </a:rPr>
              <a:t>  更新</a:t>
            </a:r>
            <a:r>
              <a:rPr lang="zh-CN" altLang="en-US" dirty="0">
                <a:solidFill>
                  <a:srgbClr val="333333"/>
                </a:solidFill>
                <a:latin typeface="STXinwei" panose="02010800040101010101" charset="-122"/>
                <a:ea typeface="STXinwei" panose="02010800040101010101" charset="-122"/>
                <a:cs typeface="STXinwei" panose="02010800040101010101" charset="-122"/>
              </a:rPr>
              <a:t> </a:t>
            </a:r>
            <a:r>
              <a:rPr lang="en-US" altLang="zh-CN" b="1" dirty="0">
                <a:solidFill>
                  <a:srgbClr val="333333"/>
                </a:solidFill>
                <a:latin typeface="STXinwei" panose="02010800040101010101" charset="-122"/>
                <a:ea typeface="STXinwei" panose="02010800040101010101" charset="-122"/>
                <a:cs typeface="STXinwei" panose="02010800040101010101" charset="-122"/>
              </a:rPr>
              <a:t>state</a:t>
            </a:r>
            <a:r>
              <a:rPr lang="zh-CN" altLang="en-US" dirty="0">
                <a:solidFill>
                  <a:srgbClr val="333333"/>
                </a:solidFill>
                <a:latin typeface="STXinwei" panose="02010800040101010101" charset="-122"/>
                <a:ea typeface="STXinwei" panose="02010800040101010101" charset="-122"/>
                <a:cs typeface="STXinwei" panose="02010800040101010101" charset="-122"/>
              </a:rPr>
              <a:t> 和 </a:t>
            </a:r>
            <a:r>
              <a:rPr lang="en-US" altLang="zh-CN" b="1" dirty="0" smtClean="0">
                <a:solidFill>
                  <a:srgbClr val="333333"/>
                </a:solidFill>
                <a:latin typeface="STXinwei" panose="02010800040101010101" charset="-122"/>
                <a:ea typeface="STXinwei" panose="02010800040101010101" charset="-122"/>
                <a:cs typeface="STXinwei" panose="02010800040101010101" charset="-122"/>
              </a:rPr>
              <a:t>props</a:t>
            </a:r>
            <a:endParaRPr lang="en-US" altLang="zh-CN" b="1" dirty="0" smtClean="0">
              <a:solidFill>
                <a:srgbClr val="333333"/>
              </a:solidFill>
              <a:latin typeface="STXinwei" panose="02010800040101010101" charset="-122"/>
              <a:ea typeface="STXinwei" panose="02010800040101010101" charset="-122"/>
              <a:cs typeface="STXinwei" panose="02010800040101010101" charset="-122"/>
            </a:endParaRPr>
          </a:p>
          <a:p>
            <a:pPr>
              <a:buFont typeface="Arial" panose="020B0604020202090204" pitchFamily="34" charset="0"/>
              <a:buChar char="•"/>
            </a:pPr>
            <a:endParaRPr lang="zh-CN" altLang="en-US" dirty="0">
              <a:solidFill>
                <a:srgbClr val="333333"/>
              </a:solidFill>
              <a:latin typeface="STXinwei" panose="02010800040101010101" charset="-122"/>
              <a:ea typeface="STXinwei" panose="02010800040101010101" charset="-122"/>
              <a:cs typeface="STXinwei" panose="02010800040101010101" charset="-122"/>
            </a:endParaRPr>
          </a:p>
          <a:p>
            <a:pPr>
              <a:buFont typeface="Arial" panose="020B0604020202090204" pitchFamily="34" charset="0"/>
              <a:buChar char="•"/>
            </a:pPr>
            <a:r>
              <a:rPr lang="zh-CN" altLang="en-US" dirty="0" smtClean="0">
                <a:solidFill>
                  <a:srgbClr val="333333"/>
                </a:solidFill>
                <a:latin typeface="STXinwei" panose="02010800040101010101" charset="-122"/>
                <a:ea typeface="STXinwei" panose="02010800040101010101" charset="-122"/>
                <a:cs typeface="STXinwei" panose="02010800040101010101" charset="-122"/>
              </a:rPr>
              <a:t>  调用</a:t>
            </a:r>
            <a:r>
              <a:rPr lang="zh-CN" altLang="en-US" dirty="0">
                <a:solidFill>
                  <a:srgbClr val="333333"/>
                </a:solidFill>
                <a:latin typeface="STXinwei" panose="02010800040101010101" charset="-122"/>
                <a:ea typeface="STXinwei" panose="02010800040101010101" charset="-122"/>
                <a:cs typeface="STXinwei" panose="02010800040101010101" charset="-122"/>
              </a:rPr>
              <a:t>生命周期</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钩子</a:t>
            </a:r>
            <a:endParaRPr lang="en-US" altLang="zh-CN" dirty="0" smtClean="0">
              <a:solidFill>
                <a:srgbClr val="333333"/>
              </a:solidFill>
              <a:latin typeface="STXinwei" panose="02010800040101010101" charset="-122"/>
              <a:ea typeface="STXinwei" panose="02010800040101010101" charset="-122"/>
              <a:cs typeface="STXinwei" panose="02010800040101010101" charset="-122"/>
            </a:endParaRPr>
          </a:p>
          <a:p>
            <a:pPr>
              <a:buFont typeface="Arial" panose="020B0604020202090204" pitchFamily="34" charset="0"/>
              <a:buChar char="•"/>
            </a:pPr>
            <a:endParaRPr lang="zh-CN" altLang="en-US" dirty="0">
              <a:solidFill>
                <a:srgbClr val="333333"/>
              </a:solidFill>
              <a:latin typeface="STXinwei" panose="02010800040101010101" charset="-122"/>
              <a:ea typeface="STXinwei" panose="02010800040101010101" charset="-122"/>
              <a:cs typeface="STXinwei" panose="02010800040101010101" charset="-122"/>
            </a:endParaRPr>
          </a:p>
          <a:p>
            <a:pPr>
              <a:buFont typeface="Arial" panose="020B0604020202090204" pitchFamily="34" charset="0"/>
              <a:buChar char="•"/>
            </a:pPr>
            <a:r>
              <a:rPr lang="zh-CN" altLang="en-US" dirty="0" smtClean="0">
                <a:solidFill>
                  <a:srgbClr val="333333"/>
                </a:solidFill>
                <a:latin typeface="STXinwei" panose="02010800040101010101" charset="-122"/>
                <a:ea typeface="STXinwei" panose="02010800040101010101" charset="-122"/>
                <a:cs typeface="STXinwei" panose="02010800040101010101" charset="-122"/>
              </a:rPr>
              <a:t>  父</a:t>
            </a:r>
            <a:r>
              <a:rPr lang="zh-CN" altLang="en-US" dirty="0">
                <a:solidFill>
                  <a:srgbClr val="333333"/>
                </a:solidFill>
                <a:latin typeface="STXinwei" panose="02010800040101010101" charset="-122"/>
                <a:ea typeface="STXinwei" panose="02010800040101010101" charset="-122"/>
                <a:cs typeface="STXinwei" panose="02010800040101010101" charset="-122"/>
              </a:rPr>
              <a:t>级组件中通过调用 </a:t>
            </a:r>
            <a:r>
              <a:rPr lang="en-US" altLang="zh-CN" b="1" dirty="0">
                <a:solidFill>
                  <a:srgbClr val="333333"/>
                </a:solidFill>
                <a:latin typeface="STXinwei" panose="02010800040101010101" charset="-122"/>
                <a:ea typeface="STXinwei" panose="02010800040101010101" charset="-122"/>
                <a:cs typeface="STXinwei" panose="02010800040101010101" charset="-122"/>
              </a:rPr>
              <a:t>render</a:t>
            </a:r>
            <a:r>
              <a:rPr lang="zh-CN" altLang="en-US" dirty="0">
                <a:solidFill>
                  <a:srgbClr val="333333"/>
                </a:solidFill>
                <a:latin typeface="STXinwei" panose="02010800040101010101" charset="-122"/>
                <a:ea typeface="STXinwei" panose="02010800040101010101" charset="-122"/>
                <a:cs typeface="STXinwei" panose="02010800040101010101" charset="-122"/>
              </a:rPr>
              <a:t> 方法，获取子组件 （类组件），函数组件则直接调用</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获取</a:t>
            </a:r>
            <a:endParaRPr lang="en-US" altLang="zh-CN" dirty="0" smtClean="0">
              <a:solidFill>
                <a:srgbClr val="333333"/>
              </a:solidFill>
              <a:latin typeface="STXinwei" panose="02010800040101010101" charset="-122"/>
              <a:ea typeface="STXinwei" panose="02010800040101010101" charset="-122"/>
              <a:cs typeface="STXinwei" panose="02010800040101010101" charset="-122"/>
            </a:endParaRPr>
          </a:p>
          <a:p>
            <a:pPr>
              <a:buFont typeface="Arial" panose="020B0604020202090204" pitchFamily="34" charset="0"/>
              <a:buChar char="•"/>
            </a:pPr>
            <a:endParaRPr lang="zh-CN" altLang="en-US" dirty="0">
              <a:solidFill>
                <a:srgbClr val="333333"/>
              </a:solidFill>
              <a:latin typeface="STXinwei" panose="02010800040101010101" charset="-122"/>
              <a:ea typeface="STXinwei" panose="02010800040101010101" charset="-122"/>
              <a:cs typeface="STXinwei" panose="02010800040101010101" charset="-122"/>
            </a:endParaRPr>
          </a:p>
          <a:p>
            <a:pPr>
              <a:buFont typeface="Arial" panose="020B0604020202090204" pitchFamily="34" charset="0"/>
              <a:buChar char="•"/>
            </a:pPr>
            <a:r>
              <a:rPr lang="zh-CN" altLang="en-US" dirty="0" smtClean="0">
                <a:solidFill>
                  <a:srgbClr val="333333"/>
                </a:solidFill>
                <a:latin typeface="STXinwei" panose="02010800040101010101" charset="-122"/>
                <a:ea typeface="STXinwei" panose="02010800040101010101" charset="-122"/>
                <a:cs typeface="STXinwei" panose="02010800040101010101" charset="-122"/>
              </a:rPr>
              <a:t>  将</a:t>
            </a:r>
            <a:r>
              <a:rPr lang="zh-CN" altLang="en-US" dirty="0">
                <a:solidFill>
                  <a:srgbClr val="333333"/>
                </a:solidFill>
                <a:latin typeface="STXinwei" panose="02010800040101010101" charset="-122"/>
                <a:ea typeface="STXinwei" panose="02010800040101010101" charset="-122"/>
                <a:cs typeface="STXinwei" panose="02010800040101010101" charset="-122"/>
              </a:rPr>
              <a:t>得到的子组件与之前已经渲染的组件比较，也就是 </a:t>
            </a:r>
            <a:r>
              <a:rPr lang="en-US" altLang="zh-CN" b="1" dirty="0" smtClean="0">
                <a:solidFill>
                  <a:srgbClr val="333333"/>
                </a:solidFill>
                <a:latin typeface="STXinwei" panose="02010800040101010101" charset="-122"/>
                <a:ea typeface="STXinwei" panose="02010800040101010101" charset="-122"/>
                <a:cs typeface="STXinwei" panose="02010800040101010101" charset="-122"/>
              </a:rPr>
              <a:t>diff</a:t>
            </a:r>
            <a:endParaRPr lang="en-US" altLang="zh-CN" b="1" dirty="0" smtClean="0">
              <a:solidFill>
                <a:srgbClr val="333333"/>
              </a:solidFill>
              <a:latin typeface="STXinwei" panose="02010800040101010101" charset="-122"/>
              <a:ea typeface="STXinwei" panose="02010800040101010101" charset="-122"/>
              <a:cs typeface="STXinwei" panose="02010800040101010101" charset="-122"/>
            </a:endParaRPr>
          </a:p>
          <a:p>
            <a:pPr>
              <a:buFont typeface="Arial" panose="020B0604020202090204" pitchFamily="34" charset="0"/>
              <a:buChar char="•"/>
            </a:pPr>
            <a:endParaRPr lang="zh-CN" altLang="en-US" dirty="0">
              <a:solidFill>
                <a:srgbClr val="333333"/>
              </a:solidFill>
              <a:latin typeface="STXinwei" panose="02010800040101010101" charset="-122"/>
              <a:ea typeface="STXinwei" panose="02010800040101010101" charset="-122"/>
              <a:cs typeface="STXinwei" panose="02010800040101010101" charset="-122"/>
            </a:endParaRPr>
          </a:p>
          <a:p>
            <a:pPr>
              <a:buFont typeface="Arial" panose="020B0604020202090204" pitchFamily="34" charset="0"/>
              <a:buChar char="•"/>
            </a:pPr>
            <a:r>
              <a:rPr lang="zh-CN" altLang="en-US" dirty="0" smtClean="0">
                <a:solidFill>
                  <a:srgbClr val="333333"/>
                </a:solidFill>
                <a:latin typeface="STXinwei" panose="02010800040101010101" charset="-122"/>
                <a:ea typeface="STXinwei" panose="02010800040101010101" charset="-122"/>
                <a:cs typeface="STXinwei" panose="02010800040101010101" charset="-122"/>
              </a:rPr>
              <a:t>  计算出</a:t>
            </a:r>
            <a:r>
              <a:rPr lang="en-US" altLang="zh-CN" b="1" dirty="0" smtClean="0">
                <a:solidFill>
                  <a:srgbClr val="333333"/>
                </a:solidFill>
                <a:latin typeface="STXinwei" panose="02010800040101010101" charset="-122"/>
                <a:ea typeface="STXinwei" panose="02010800040101010101" charset="-122"/>
                <a:cs typeface="STXinwei" panose="02010800040101010101" charset="-122"/>
              </a:rPr>
              <a:t>DOM</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的所有变更</a:t>
            </a:r>
            <a:endParaRPr lang="zh-CN" altLang="en-US" b="0" i="0" dirty="0">
              <a:solidFill>
                <a:srgbClr val="333333"/>
              </a:solidFill>
              <a:effectLst/>
              <a:latin typeface="STXinwei" panose="02010800040101010101" charset="-122"/>
              <a:ea typeface="STXinwei" panose="02010800040101010101" charset="-122"/>
              <a:cs typeface="STXinwei" panose="02010800040101010101" charset="-122"/>
            </a:endParaRPr>
          </a:p>
        </p:txBody>
      </p:sp>
      <p:sp>
        <p:nvSpPr>
          <p:cNvPr id="6" name="矩形 5"/>
          <p:cNvSpPr/>
          <p:nvPr/>
        </p:nvSpPr>
        <p:spPr>
          <a:xfrm>
            <a:off x="5223164" y="5826643"/>
            <a:ext cx="5694188" cy="369332"/>
          </a:xfrm>
          <a:prstGeom prst="rect">
            <a:avLst/>
          </a:prstGeom>
        </p:spPr>
        <p:txBody>
          <a:bodyPr wrap="none">
            <a:spAutoFit/>
          </a:bodyPr>
          <a:lstStyle/>
          <a:p>
            <a:r>
              <a:rPr lang="zh-CN" altLang="en-US" dirty="0" smtClean="0">
                <a:solidFill>
                  <a:srgbClr val="333333"/>
                </a:solidFill>
                <a:latin typeface="STXinwei" panose="02010800040101010101" charset="-122"/>
                <a:ea typeface="STXinwei" panose="02010800040101010101" charset="-122"/>
                <a:cs typeface="STXinwei" panose="02010800040101010101" charset="-122"/>
              </a:rPr>
              <a:t>在</a:t>
            </a:r>
            <a:r>
              <a:rPr lang="en-US" altLang="zh-CN" b="1" dirty="0">
                <a:solidFill>
                  <a:srgbClr val="333333"/>
                </a:solidFill>
                <a:latin typeface="STXinwei" panose="02010800040101010101" charset="-122"/>
                <a:ea typeface="STXinwei" panose="02010800040101010101" charset="-122"/>
                <a:cs typeface="STXinwei" panose="02010800040101010101" charset="-122"/>
              </a:rPr>
              <a:t>commit</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阶段</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  将所有变更一次性更新到真实</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DOM</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中 </a:t>
            </a:r>
            <a:endParaRPr lang="zh-CN" altLang="en-US" dirty="0">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React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fiber</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1466193" y="1597240"/>
            <a:ext cx="9080937" cy="1323439"/>
          </a:xfrm>
          <a:prstGeom prst="rect">
            <a:avLst/>
          </a:prstGeom>
        </p:spPr>
        <p:txBody>
          <a:bodyPr wrap="square">
            <a:spAutoFit/>
          </a:bodyPr>
          <a:lstStyle/>
          <a:p>
            <a:r>
              <a:rPr lang="zh-CN" altLang="en-US" sz="2000" dirty="0" smtClean="0">
                <a:solidFill>
                  <a:srgbClr val="333333"/>
                </a:solidFill>
                <a:latin typeface="STXinwei" panose="02010800040101010101" charset="-122"/>
                <a:ea typeface="STXinwei" panose="02010800040101010101" charset="-122"/>
                <a:cs typeface="STXinwei" panose="02010800040101010101" charset="-122"/>
              </a:rPr>
              <a:t>在</a:t>
            </a:r>
            <a:r>
              <a:rPr lang="en-US" altLang="zh-CN" sz="2000" dirty="0" smtClean="0">
                <a:solidFill>
                  <a:srgbClr val="333333"/>
                </a:solidFill>
                <a:latin typeface="STXinwei" panose="02010800040101010101" charset="-122"/>
                <a:ea typeface="STXinwei" panose="02010800040101010101" charset="-122"/>
                <a:cs typeface="STXinwei" panose="02010800040101010101" charset="-122"/>
              </a:rPr>
              <a:t>Fiber </a:t>
            </a:r>
            <a:r>
              <a:rPr lang="zh-CN" altLang="en-US" sz="2000" dirty="0" smtClean="0">
                <a:solidFill>
                  <a:srgbClr val="333333"/>
                </a:solidFill>
                <a:latin typeface="STXinwei" panose="02010800040101010101" charset="-122"/>
                <a:ea typeface="STXinwei" panose="02010800040101010101" charset="-122"/>
                <a:cs typeface="STXinwei" panose="02010800040101010101" charset="-122"/>
              </a:rPr>
              <a:t>架构之前</a:t>
            </a:r>
            <a:r>
              <a:rPr lang="en-US" altLang="zh-CN" sz="2000"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sz="2000" dirty="0" smtClean="0">
                <a:solidFill>
                  <a:srgbClr val="333333"/>
                </a:solidFill>
                <a:latin typeface="STXinwei" panose="02010800040101010101" charset="-122"/>
                <a:ea typeface="STXinwei" panose="02010800040101010101" charset="-122"/>
                <a:cs typeface="STXinwei" panose="02010800040101010101" charset="-122"/>
              </a:rPr>
              <a:t> </a:t>
            </a:r>
            <a:r>
              <a:rPr lang="en-US" altLang="zh-CN" sz="2000" dirty="0" smtClean="0">
                <a:solidFill>
                  <a:srgbClr val="333333"/>
                </a:solidFill>
                <a:latin typeface="STXinwei" panose="02010800040101010101" charset="-122"/>
                <a:ea typeface="STXinwei" panose="02010800040101010101" charset="-122"/>
                <a:cs typeface="STXinwei" panose="02010800040101010101" charset="-122"/>
              </a:rPr>
              <a:t>React</a:t>
            </a:r>
            <a:r>
              <a:rPr lang="zh-CN" altLang="en-US" sz="2000" dirty="0" smtClean="0">
                <a:latin typeface="STXinwei" panose="02010800040101010101" charset="-122"/>
                <a:ea typeface="STXinwei" panose="02010800040101010101" charset="-122"/>
                <a:cs typeface="STXinwei" panose="02010800040101010101" charset="-122"/>
              </a:rPr>
              <a:t>更新状态</a:t>
            </a:r>
            <a:r>
              <a:rPr lang="en-US" altLang="zh-CN" sz="2000" dirty="0" smtClean="0">
                <a:latin typeface="STXinwei" panose="02010800040101010101" charset="-122"/>
                <a:ea typeface="STXinwei" panose="02010800040101010101" charset="-122"/>
                <a:cs typeface="STXinwei" panose="02010800040101010101" charset="-122"/>
              </a:rPr>
              <a:t>(</a:t>
            </a:r>
            <a:r>
              <a:rPr lang="en-US" altLang="zh-CN" sz="2000" dirty="0" err="1">
                <a:latin typeface="STXinwei" panose="02010800040101010101" charset="-122"/>
                <a:ea typeface="STXinwei" panose="02010800040101010101" charset="-122"/>
                <a:cs typeface="STXinwei" panose="02010800040101010101" charset="-122"/>
              </a:rPr>
              <a:t>setState</a:t>
            </a:r>
            <a:r>
              <a:rPr lang="en-US" altLang="zh-CN" sz="2000" dirty="0" smtClean="0">
                <a:latin typeface="STXinwei" panose="02010800040101010101" charset="-122"/>
                <a:ea typeface="STXinwei" panose="02010800040101010101" charset="-122"/>
                <a:cs typeface="STXinwei" panose="02010800040101010101" charset="-122"/>
              </a:rPr>
              <a:t>),</a:t>
            </a:r>
            <a:r>
              <a:rPr lang="zh-CN" altLang="en-US" sz="2000" dirty="0" smtClean="0">
                <a:latin typeface="STXinwei" panose="02010800040101010101" charset="-122"/>
                <a:ea typeface="STXinwei" panose="02010800040101010101" charset="-122"/>
                <a:cs typeface="STXinwei" panose="02010800040101010101" charset="-122"/>
              </a:rPr>
              <a:t> 会同步遍历当前组件下的整个</a:t>
            </a:r>
            <a:r>
              <a:rPr lang="zh-CN" altLang="en-US" sz="2000" dirty="0">
                <a:latin typeface="STXinwei" panose="02010800040101010101" charset="-122"/>
                <a:ea typeface="STXinwei" panose="02010800040101010101" charset="-122"/>
                <a:cs typeface="STXinwei" panose="02010800040101010101" charset="-122"/>
              </a:rPr>
              <a:t>组件树，那么它需要为每个组件执行对应的数据渲染更新等工作。于是当组件树较大时就会造成这部分代码的执行时间超过 </a:t>
            </a:r>
            <a:r>
              <a:rPr lang="en-US" altLang="zh-CN" sz="2000" b="1" dirty="0">
                <a:latin typeface="STXinwei" panose="02010800040101010101" charset="-122"/>
                <a:ea typeface="STXinwei" panose="02010800040101010101" charset="-122"/>
                <a:cs typeface="STXinwei" panose="02010800040101010101" charset="-122"/>
              </a:rPr>
              <a:t>16ms</a:t>
            </a:r>
            <a:r>
              <a:rPr lang="zh-CN" altLang="en-US" sz="2000" dirty="0">
                <a:latin typeface="STXinwei" panose="02010800040101010101" charset="-122"/>
                <a:ea typeface="STXinwei" panose="02010800040101010101" charset="-122"/>
                <a:cs typeface="STXinwei" panose="02010800040101010101" charset="-122"/>
              </a:rPr>
              <a:t> ，进而导致浏览器画质渲染掉帧，肉眼可见的卡顿感。</a:t>
            </a:r>
            <a:endParaRPr lang="en-US" altLang="zh-CN" sz="2000" dirty="0" smtClean="0">
              <a:solidFill>
                <a:srgbClr val="333333"/>
              </a:solidFill>
              <a:latin typeface="STXinwei" panose="02010800040101010101" charset="-122"/>
              <a:ea typeface="STXinwei" panose="02010800040101010101" charset="-122"/>
              <a:cs typeface="STXinwei" panose="02010800040101010101" charset="-122"/>
            </a:endParaRPr>
          </a:p>
        </p:txBody>
      </p:sp>
      <p:sp>
        <p:nvSpPr>
          <p:cNvPr id="7" name="矩形 6"/>
          <p:cNvSpPr/>
          <p:nvPr/>
        </p:nvSpPr>
        <p:spPr>
          <a:xfrm>
            <a:off x="1466193" y="3016251"/>
            <a:ext cx="7229864" cy="400110"/>
          </a:xfrm>
          <a:prstGeom prst="rect">
            <a:avLst/>
          </a:prstGeom>
        </p:spPr>
        <p:txBody>
          <a:bodyPr wrap="none">
            <a:spAutoFit/>
          </a:bodyPr>
          <a:lstStyle/>
          <a:p>
            <a:r>
              <a:rPr lang="zh-CN" altLang="de-DE" sz="2000" dirty="0">
                <a:solidFill>
                  <a:srgbClr val="333333"/>
                </a:solidFill>
                <a:latin typeface="STXinwei" panose="02010800040101010101" charset="-122"/>
                <a:ea typeface="STXinwei" panose="02010800040101010101" charset="-122"/>
                <a:cs typeface="STXinwei" panose="02010800040101010101" charset="-122"/>
              </a:rPr>
              <a:t>使用   </a:t>
            </a:r>
            <a:r>
              <a:rPr lang="de-DE" altLang="zh-CN" sz="2000" dirty="0" err="1">
                <a:latin typeface="STXinwei" panose="02010800040101010101" charset="-122"/>
                <a:ea typeface="STXinwei" panose="02010800040101010101" charset="-122"/>
                <a:cs typeface="STXinwei" panose="02010800040101010101" charset="-122"/>
              </a:rPr>
              <a:t>requestIdleCallback</a:t>
            </a:r>
            <a:r>
              <a:rPr lang="de-DE" altLang="zh-CN" sz="2000" dirty="0">
                <a:solidFill>
                  <a:srgbClr val="333333"/>
                </a:solidFill>
                <a:latin typeface="STXinwei" panose="02010800040101010101" charset="-122"/>
                <a:ea typeface="STXinwei" panose="02010800040101010101" charset="-122"/>
                <a:cs typeface="STXinwei" panose="02010800040101010101" charset="-122"/>
              </a:rPr>
              <a:t> </a:t>
            </a:r>
            <a:r>
              <a:rPr lang="zh-CN" altLang="de-DE" sz="2000" dirty="0">
                <a:solidFill>
                  <a:srgbClr val="333333"/>
                </a:solidFill>
                <a:latin typeface="STXinwei" panose="02010800040101010101" charset="-122"/>
                <a:ea typeface="STXinwei" panose="02010800040101010101" charset="-122"/>
                <a:cs typeface="STXinwei" panose="02010800040101010101" charset="-122"/>
              </a:rPr>
              <a:t>处理调度工作</a:t>
            </a:r>
            <a:r>
              <a:rPr lang="zh-CN" altLang="de-DE" sz="2000" dirty="0" smtClean="0">
                <a:solidFill>
                  <a:srgbClr val="333333"/>
                </a:solidFill>
                <a:latin typeface="STXinwei" panose="02010800040101010101" charset="-122"/>
                <a:ea typeface="STXinwei" panose="02010800040101010101" charset="-122"/>
                <a:cs typeface="STXinwei" panose="02010800040101010101" charset="-122"/>
              </a:rPr>
              <a:t>的话</a:t>
            </a:r>
            <a:r>
              <a:rPr lang="en-US" altLang="zh-CN" sz="2000"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sz="2000" dirty="0" smtClean="0">
                <a:solidFill>
                  <a:srgbClr val="333333"/>
                </a:solidFill>
                <a:latin typeface="STXinwei" panose="02010800040101010101" charset="-122"/>
                <a:ea typeface="STXinwei" panose="02010800040101010101" charset="-122"/>
                <a:cs typeface="STXinwei" panose="02010800040101010101" charset="-122"/>
              </a:rPr>
              <a:t> 代码大致是这样</a:t>
            </a:r>
            <a:r>
              <a:rPr lang="en-US" altLang="zh-CN" sz="2000"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sz="2000" dirty="0" smtClean="0">
                <a:solidFill>
                  <a:srgbClr val="333333"/>
                </a:solidFill>
                <a:latin typeface="STXinwei" panose="02010800040101010101" charset="-122"/>
                <a:ea typeface="STXinwei" panose="02010800040101010101" charset="-122"/>
                <a:cs typeface="STXinwei" panose="02010800040101010101" charset="-122"/>
              </a:rPr>
              <a:t> </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5" name="图片 4"/>
          <p:cNvPicPr>
            <a:picLocks noChangeAspect="1"/>
          </p:cNvPicPr>
          <p:nvPr/>
        </p:nvPicPr>
        <p:blipFill>
          <a:blip r:embed="rId1"/>
          <a:stretch>
            <a:fillRect/>
          </a:stretch>
        </p:blipFill>
        <p:spPr>
          <a:xfrm>
            <a:off x="1965057" y="3647514"/>
            <a:ext cx="6731000" cy="26289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React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fiber</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模拟组件树</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4" name="矩形 3"/>
          <p:cNvSpPr/>
          <p:nvPr/>
        </p:nvSpPr>
        <p:spPr>
          <a:xfrm>
            <a:off x="1276382" y="1506022"/>
            <a:ext cx="3262432" cy="400110"/>
          </a:xfrm>
          <a:prstGeom prst="rect">
            <a:avLst/>
          </a:prstGeom>
        </p:spPr>
        <p:txBody>
          <a:bodyPr wrap="none">
            <a:spAutoFit/>
          </a:bodyPr>
          <a:lstStyle/>
          <a:p>
            <a:r>
              <a:rPr lang="zh-CN" altLang="en-US" sz="2000" dirty="0">
                <a:solidFill>
                  <a:srgbClr val="333333"/>
                </a:solidFill>
                <a:latin typeface="STXinwei" panose="02010800040101010101" charset="-122"/>
                <a:ea typeface="STXinwei" panose="02010800040101010101" charset="-122"/>
                <a:cs typeface="STXinwei" panose="02010800040101010101" charset="-122"/>
              </a:rPr>
              <a:t>假如我们有下面的组件树：</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5" name="图片 4"/>
          <p:cNvPicPr>
            <a:picLocks noChangeAspect="1"/>
          </p:cNvPicPr>
          <p:nvPr/>
        </p:nvPicPr>
        <p:blipFill>
          <a:blip r:embed="rId1"/>
          <a:stretch>
            <a:fillRect/>
          </a:stretch>
        </p:blipFill>
        <p:spPr>
          <a:xfrm>
            <a:off x="1515547" y="1954184"/>
            <a:ext cx="4364991" cy="4626530"/>
          </a:xfrm>
          <a:prstGeom prst="rect">
            <a:avLst/>
          </a:prstGeom>
        </p:spPr>
      </p:pic>
      <p:sp>
        <p:nvSpPr>
          <p:cNvPr id="6" name="矩形 5"/>
          <p:cNvSpPr/>
          <p:nvPr/>
        </p:nvSpPr>
        <p:spPr>
          <a:xfrm>
            <a:off x="7118449" y="1584852"/>
            <a:ext cx="3350597" cy="400110"/>
          </a:xfrm>
          <a:prstGeom prst="rect">
            <a:avLst/>
          </a:prstGeom>
        </p:spPr>
        <p:txBody>
          <a:bodyPr wrap="none">
            <a:spAutoFit/>
          </a:bodyPr>
          <a:lstStyle/>
          <a:p>
            <a:r>
              <a:rPr lang="zh-CN" altLang="en-US" sz="2000" dirty="0">
                <a:solidFill>
                  <a:srgbClr val="333333"/>
                </a:solidFill>
                <a:latin typeface="STXinwei" panose="02010800040101010101" charset="-122"/>
                <a:ea typeface="STXinwei" panose="02010800040101010101" charset="-122"/>
                <a:cs typeface="STXinwei" panose="02010800040101010101" charset="-122"/>
              </a:rPr>
              <a:t>使用对象来代替 </a:t>
            </a:r>
            <a:r>
              <a:rPr lang="en-US" altLang="zh-CN" sz="2000" dirty="0">
                <a:latin typeface="STXinwei" panose="02010800040101010101" charset="-122"/>
                <a:ea typeface="STXinwei" panose="02010800040101010101" charset="-122"/>
                <a:cs typeface="STXinwei" panose="02010800040101010101" charset="-122"/>
              </a:rPr>
              <a:t>render</a:t>
            </a:r>
            <a:r>
              <a:rPr lang="zh-CN" altLang="en-US" sz="2000" dirty="0">
                <a:solidFill>
                  <a:srgbClr val="333333"/>
                </a:solidFill>
                <a:latin typeface="STXinwei" panose="02010800040101010101" charset="-122"/>
                <a:ea typeface="STXinwei" panose="02010800040101010101" charset="-122"/>
                <a:cs typeface="STXinwei" panose="02010800040101010101" charset="-122"/>
              </a:rPr>
              <a:t> 函数</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9" name="图片 8"/>
          <p:cNvPicPr>
            <a:picLocks noChangeAspect="1"/>
          </p:cNvPicPr>
          <p:nvPr/>
        </p:nvPicPr>
        <p:blipFill>
          <a:blip r:embed="rId2"/>
          <a:stretch>
            <a:fillRect/>
          </a:stretch>
        </p:blipFill>
        <p:spPr>
          <a:xfrm>
            <a:off x="7279421" y="2099431"/>
            <a:ext cx="3277781" cy="4336036"/>
          </a:xfrm>
          <a:prstGeom prst="rect">
            <a:avLst/>
          </a:prstGeom>
        </p:spPr>
      </p:pic>
      <p:sp>
        <p:nvSpPr>
          <p:cNvPr id="10" name="右箭头 9"/>
          <p:cNvSpPr/>
          <p:nvPr/>
        </p:nvSpPr>
        <p:spPr>
          <a:xfrm>
            <a:off x="5880538" y="3436883"/>
            <a:ext cx="835572" cy="283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React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fiber</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递归</a:t>
            </a:r>
            <a:r>
              <a:rPr lang="zh-CN" altLang="en-US" sz="3200" dirty="0">
                <a:solidFill>
                  <a:srgbClr val="FF0000"/>
                </a:solidFill>
                <a:latin typeface="STXinwei" panose="02010800040101010101" charset="-122"/>
                <a:ea typeface="STXinwei" panose="02010800040101010101" charset="-122"/>
                <a:cs typeface="STXinwei" panose="02010800040101010101" charset="-122"/>
              </a:rPr>
              <a:t>遍历</a:t>
            </a:r>
            <a:endParaRPr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pic>
        <p:nvPicPr>
          <p:cNvPr id="8" name="图片 7"/>
          <p:cNvPicPr>
            <a:picLocks noChangeAspect="1"/>
          </p:cNvPicPr>
          <p:nvPr/>
        </p:nvPicPr>
        <p:blipFill>
          <a:blip r:embed="rId1"/>
          <a:stretch>
            <a:fillRect/>
          </a:stretch>
        </p:blipFill>
        <p:spPr>
          <a:xfrm>
            <a:off x="1017971" y="1690688"/>
            <a:ext cx="5930900" cy="4076700"/>
          </a:xfrm>
          <a:prstGeom prst="rect">
            <a:avLst/>
          </a:prstGeom>
        </p:spPr>
      </p:pic>
      <p:sp>
        <p:nvSpPr>
          <p:cNvPr id="11" name="矩形 10"/>
          <p:cNvSpPr/>
          <p:nvPr/>
        </p:nvSpPr>
        <p:spPr>
          <a:xfrm>
            <a:off x="7292567" y="2014622"/>
            <a:ext cx="4547335" cy="2062103"/>
          </a:xfrm>
          <a:prstGeom prst="rect">
            <a:avLst/>
          </a:prstGeom>
        </p:spPr>
        <p:txBody>
          <a:bodyPr wrap="square">
            <a:spAutoFit/>
          </a:bodyPr>
          <a:lstStyle/>
          <a:p>
            <a:r>
              <a:rPr lang="zh-CN" altLang="en-US" sz="2000" dirty="0" smtClean="0">
                <a:solidFill>
                  <a:srgbClr val="333333"/>
                </a:solidFill>
                <a:latin typeface="STXinwei" panose="02010800040101010101" charset="-122"/>
                <a:ea typeface="STXinwei" panose="02010800040101010101" charset="-122"/>
                <a:cs typeface="STXinwei" panose="02010800040101010101" charset="-122"/>
              </a:rPr>
              <a:t>可以看到</a:t>
            </a:r>
            <a:r>
              <a:rPr lang="en-US" altLang="zh-CN" sz="2000" dirty="0" smtClean="0">
                <a:solidFill>
                  <a:srgbClr val="333333"/>
                </a:solidFill>
                <a:latin typeface="STXinwei" panose="02010800040101010101" charset="-122"/>
                <a:ea typeface="STXinwei" panose="02010800040101010101" charset="-122"/>
                <a:cs typeface="STXinwei" panose="02010800040101010101" charset="-122"/>
              </a:rPr>
              <a:t>:</a:t>
            </a:r>
            <a:endParaRPr lang="en-US" altLang="zh-CN" sz="2000" dirty="0" smtClean="0">
              <a:solidFill>
                <a:srgbClr val="333333"/>
              </a:solidFill>
              <a:latin typeface="STXinwei" panose="02010800040101010101" charset="-122"/>
              <a:ea typeface="STXinwei" panose="02010800040101010101" charset="-122"/>
              <a:cs typeface="STXinwei" panose="02010800040101010101" charset="-122"/>
            </a:endParaRPr>
          </a:p>
          <a:p>
            <a:endParaRPr lang="en-US" altLang="zh-CN" dirty="0" smtClean="0">
              <a:solidFill>
                <a:srgbClr val="333333"/>
              </a:solidFill>
              <a:latin typeface="STXinwei" panose="02010800040101010101" charset="-122"/>
              <a:ea typeface="STXinwei" panose="02010800040101010101" charset="-122"/>
              <a:cs typeface="STXinwei" panose="02010800040101010101" charset="-122"/>
            </a:endParaRPr>
          </a:p>
          <a:p>
            <a:r>
              <a:rPr lang="zh-CN" altLang="en-US" dirty="0">
                <a:latin typeface="STXinwei" panose="02010800040101010101" charset="-122"/>
                <a:ea typeface="STXinwei" panose="02010800040101010101" charset="-122"/>
                <a:cs typeface="STXinwei" panose="02010800040101010101" charset="-122"/>
              </a:rPr>
              <a:t>递归方法直觉上是很适合遍历整个组件树</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 但是</a:t>
            </a:r>
            <a:r>
              <a:rPr lang="zh-CN" altLang="en-US" dirty="0" smtClean="0">
                <a:latin typeface="STXinwei" panose="02010800040101010101" charset="-122"/>
                <a:ea typeface="STXinwei" panose="02010800040101010101" charset="-122"/>
                <a:cs typeface="STXinwei" panose="02010800040101010101" charset="-122"/>
              </a:rPr>
              <a:t>我们</a:t>
            </a:r>
            <a:r>
              <a:rPr lang="zh-CN" altLang="en-US" dirty="0">
                <a:latin typeface="STXinwei" panose="02010800040101010101" charset="-122"/>
                <a:ea typeface="STXinwei" panose="02010800040101010101" charset="-122"/>
                <a:cs typeface="STXinwei" panose="02010800040101010101" charset="-122"/>
              </a:rPr>
              <a:t>发现它其实有一定的</a:t>
            </a:r>
            <a:r>
              <a:rPr lang="zh-CN" altLang="en-US" dirty="0" smtClean="0">
                <a:latin typeface="STXinwei" panose="02010800040101010101" charset="-122"/>
                <a:ea typeface="STXinwei" panose="02010800040101010101" charset="-122"/>
                <a:cs typeface="STXinwei" panose="02010800040101010101" charset="-122"/>
              </a:rPr>
              <a:t>局限性</a:t>
            </a:r>
            <a:r>
              <a:rPr lang="en-US" altLang="zh-CN" dirty="0">
                <a:latin typeface="STXinwei" panose="02010800040101010101" charset="-122"/>
                <a:ea typeface="STXinwei" panose="02010800040101010101" charset="-122"/>
                <a:cs typeface="STXinwei" panose="02010800040101010101" charset="-122"/>
              </a:rPr>
              <a:t>.</a:t>
            </a:r>
            <a:r>
              <a:rPr lang="zh-CN" altLang="en-US" dirty="0" smtClean="0">
                <a:latin typeface="STXinwei" panose="02010800040101010101" charset="-122"/>
                <a:ea typeface="STXinwei" panose="02010800040101010101" charset="-122"/>
                <a:cs typeface="STXinwei" panose="02010800040101010101" charset="-122"/>
              </a:rPr>
              <a:t> 它</a:t>
            </a:r>
            <a:r>
              <a:rPr lang="zh-CN" altLang="en-US" dirty="0">
                <a:latin typeface="STXinwei" panose="02010800040101010101" charset="-122"/>
                <a:ea typeface="STXinwei" panose="02010800040101010101" charset="-122"/>
                <a:cs typeface="STXinwei" panose="02010800040101010101" charset="-122"/>
              </a:rPr>
              <a:t>不能将要遍历的组件树分割为一个个的增量单元来处理，也就是说不能暂停遍历工作在</a:t>
            </a:r>
            <a:r>
              <a:rPr lang="zh-CN" altLang="en-US" dirty="0" smtClean="0">
                <a:latin typeface="STXinwei" panose="02010800040101010101" charset="-122"/>
                <a:ea typeface="STXinwei" panose="02010800040101010101" charset="-122"/>
                <a:cs typeface="STXinwei" panose="02010800040101010101" charset="-122"/>
              </a:rPr>
              <a:t>某个组件</a:t>
            </a:r>
            <a:r>
              <a:rPr lang="zh-CN" altLang="en-US" dirty="0">
                <a:latin typeface="STXinwei" panose="02010800040101010101" charset="-122"/>
                <a:ea typeface="STXinwei" panose="02010800040101010101" charset="-122"/>
                <a:cs typeface="STXinwei" panose="02010800040101010101" charset="-122"/>
              </a:rPr>
              <a:t>上，而后继续</a:t>
            </a:r>
            <a:r>
              <a:rPr lang="zh-CN" altLang="en-US" dirty="0" smtClean="0">
                <a:latin typeface="STXinwei" panose="02010800040101010101" charset="-122"/>
                <a:ea typeface="STXinwei" panose="02010800040101010101" charset="-122"/>
                <a:cs typeface="STXinwei" panose="02010800040101010101" charset="-122"/>
              </a:rPr>
              <a:t>。</a:t>
            </a:r>
            <a:endParaRPr lang="zh-CN" altLang="en-US" dirty="0">
              <a:latin typeface="STXinwei" panose="02010800040101010101" charset="-122"/>
              <a:ea typeface="STXinwei" panose="02010800040101010101" charset="-122"/>
              <a:cs typeface="STXinwei" panose="02010800040101010101" charset="-122"/>
            </a:endParaRPr>
          </a:p>
        </p:txBody>
      </p:sp>
      <p:sp>
        <p:nvSpPr>
          <p:cNvPr id="12" name="矩形 11"/>
          <p:cNvSpPr/>
          <p:nvPr/>
        </p:nvSpPr>
        <p:spPr>
          <a:xfrm>
            <a:off x="7292567" y="4496590"/>
            <a:ext cx="4547335" cy="923330"/>
          </a:xfrm>
          <a:prstGeom prst="rect">
            <a:avLst/>
          </a:prstGeom>
        </p:spPr>
        <p:txBody>
          <a:bodyPr wrap="square">
            <a:spAutoFit/>
          </a:bodyPr>
          <a:lstStyle/>
          <a:p>
            <a:r>
              <a:rPr lang="zh-CN" altLang="en-US" dirty="0">
                <a:latin typeface="STXinwei" panose="02010800040101010101" charset="-122"/>
                <a:ea typeface="STXinwei" panose="02010800040101010101" charset="-122"/>
                <a:cs typeface="STXinwei" panose="02010800040101010101" charset="-122"/>
              </a:rPr>
              <a:t>那么 </a:t>
            </a:r>
            <a:r>
              <a:rPr lang="en-US" altLang="zh-CN" dirty="0">
                <a:latin typeface="STXinwei" panose="02010800040101010101" charset="-122"/>
                <a:ea typeface="STXinwei" panose="02010800040101010101" charset="-122"/>
                <a:cs typeface="STXinwei" panose="02010800040101010101" charset="-122"/>
              </a:rPr>
              <a:t>React </a:t>
            </a:r>
            <a:r>
              <a:rPr lang="zh-CN" altLang="en-US" dirty="0">
                <a:latin typeface="STXinwei" panose="02010800040101010101" charset="-122"/>
                <a:ea typeface="STXinwei" panose="02010800040101010101" charset="-122"/>
                <a:cs typeface="STXinwei" panose="02010800040101010101" charset="-122"/>
              </a:rPr>
              <a:t>在不使用递归的情况下如何实现遍历算法呢？实际上它使用了一种单链表遍历算法，它让遍历暂停成为一种可能。</a:t>
            </a:r>
            <a:endParaRPr lang="zh-CN" altLang="en-US" dirty="0">
              <a:latin typeface="STXinwei" panose="02010800040101010101" charset="-122"/>
              <a:ea typeface="STXinwei" panose="02010800040101010101" charset="-122"/>
              <a:cs typeface="STXinwei" panose="02010800040101010101" charset="-122"/>
            </a:endParaRPr>
          </a:p>
        </p:txBody>
      </p:sp>
      <p:sp>
        <p:nvSpPr>
          <p:cNvPr id="14" name="矩形 13"/>
          <p:cNvSpPr/>
          <p:nvPr/>
        </p:nvSpPr>
        <p:spPr>
          <a:xfrm>
            <a:off x="5449669" y="1321356"/>
            <a:ext cx="869149" cy="369332"/>
          </a:xfrm>
          <a:prstGeom prst="rect">
            <a:avLst/>
          </a:prstGeom>
        </p:spPr>
        <p:txBody>
          <a:bodyPr wrap="none">
            <a:spAutoFit/>
          </a:bodyPr>
          <a:lstStyle/>
          <a:p>
            <a:r>
              <a:rPr lang="en-US" altLang="zh-CN" dirty="0" err="1" smtClean="0">
                <a:solidFill>
                  <a:srgbClr val="333333"/>
                </a:solidFill>
                <a:latin typeface="STXinwei" panose="02010800040101010101" charset="-122"/>
                <a:ea typeface="STXinwei" panose="02010800040101010101" charset="-122"/>
                <a:cs typeface="STXinwei" panose="02010800040101010101" charset="-122"/>
              </a:rPr>
              <a:t>walk.js</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React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fiber</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链表</a:t>
            </a:r>
            <a:endParaRPr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3" name="矩形 2"/>
          <p:cNvSpPr/>
          <p:nvPr/>
        </p:nvSpPr>
        <p:spPr>
          <a:xfrm>
            <a:off x="838200" y="2501151"/>
            <a:ext cx="5108477" cy="2308324"/>
          </a:xfrm>
          <a:prstGeom prst="rect">
            <a:avLst/>
          </a:prstGeom>
        </p:spPr>
        <p:txBody>
          <a:bodyPr wrap="square">
            <a:spAutoFit/>
          </a:bodyPr>
          <a:lstStyle/>
          <a:p>
            <a:r>
              <a:rPr lang="zh-CN" altLang="en-US" dirty="0">
                <a:solidFill>
                  <a:srgbClr val="333333"/>
                </a:solidFill>
                <a:latin typeface="STXinwei" panose="02010800040101010101" charset="-122"/>
                <a:ea typeface="STXinwei" panose="02010800040101010101" charset="-122"/>
                <a:cs typeface="STXinwei" panose="02010800040101010101" charset="-122"/>
              </a:rPr>
              <a:t>为了实现这个算法，我们需要一种数据结构</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a:t>
            </a:r>
            <a:endParaRPr lang="en-US" altLang="zh-CN" dirty="0" smtClean="0">
              <a:solidFill>
                <a:srgbClr val="333333"/>
              </a:solidFill>
              <a:latin typeface="STXinwei" panose="02010800040101010101" charset="-122"/>
              <a:ea typeface="STXinwei" panose="02010800040101010101" charset="-122"/>
              <a:cs typeface="STXinwei" panose="02010800040101010101" charset="-122"/>
            </a:endParaRPr>
          </a:p>
          <a:p>
            <a:r>
              <a:rPr lang="zh-CN" altLang="en-US" dirty="0" smtClean="0">
                <a:solidFill>
                  <a:srgbClr val="333333"/>
                </a:solidFill>
                <a:latin typeface="STXinwei" panose="02010800040101010101" charset="-122"/>
                <a:ea typeface="STXinwei" panose="02010800040101010101" charset="-122"/>
                <a:cs typeface="STXinwei" panose="02010800040101010101" charset="-122"/>
              </a:rPr>
              <a:t>它包含以下 </a:t>
            </a:r>
            <a:r>
              <a:rPr lang="en-US" altLang="zh-CN" dirty="0">
                <a:solidFill>
                  <a:srgbClr val="333333"/>
                </a:solidFill>
                <a:latin typeface="STXinwei" panose="02010800040101010101" charset="-122"/>
                <a:ea typeface="STXinwei" panose="02010800040101010101" charset="-122"/>
                <a:cs typeface="STXinwei" panose="02010800040101010101" charset="-122"/>
              </a:rPr>
              <a:t>3 </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个字段</a:t>
            </a:r>
            <a:r>
              <a:rPr lang="zh-CN" altLang="en-US" dirty="0">
                <a:solidFill>
                  <a:srgbClr val="333333"/>
                </a:solidFill>
                <a:latin typeface="STXinwei" panose="02010800040101010101" charset="-122"/>
                <a:ea typeface="STXinwei" panose="02010800040101010101" charset="-122"/>
                <a:cs typeface="STXinwei" panose="02010800040101010101" charset="-122"/>
              </a:rPr>
              <a:t> </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a:t>
            </a:r>
            <a:endParaRPr lang="en-US" altLang="zh-CN" dirty="0" smtClean="0">
              <a:solidFill>
                <a:srgbClr val="333333"/>
              </a:solidFill>
              <a:latin typeface="STXinwei" panose="02010800040101010101" charset="-122"/>
              <a:ea typeface="STXinwei" panose="02010800040101010101" charset="-122"/>
              <a:cs typeface="STXinwei" panose="02010800040101010101" charset="-122"/>
            </a:endParaRPr>
          </a:p>
          <a:p>
            <a:endParaRPr lang="zh-CN" altLang="en-US" dirty="0">
              <a:solidFill>
                <a:srgbClr val="333333"/>
              </a:solidFill>
              <a:latin typeface="STXinwei" panose="02010800040101010101" charset="-122"/>
              <a:ea typeface="STXinwei" panose="02010800040101010101" charset="-122"/>
              <a:cs typeface="STXinwei" panose="02010800040101010101" charset="-122"/>
            </a:endParaRPr>
          </a:p>
          <a:p>
            <a:r>
              <a:rPr lang="zh-CN" altLang="en-US" b="1" dirty="0" smtClean="0">
                <a:solidFill>
                  <a:srgbClr val="333333"/>
                </a:solidFill>
                <a:latin typeface="STXinwei" panose="02010800040101010101" charset="-122"/>
                <a:ea typeface="STXinwei" panose="02010800040101010101" charset="-122"/>
                <a:cs typeface="STXinwei" panose="02010800040101010101" charset="-122"/>
              </a:rPr>
              <a:t>    </a:t>
            </a:r>
            <a:r>
              <a:rPr lang="en-US" altLang="zh-CN" b="1" dirty="0" smtClean="0">
                <a:solidFill>
                  <a:srgbClr val="333333"/>
                </a:solidFill>
                <a:latin typeface="STXinwei" panose="02010800040101010101" charset="-122"/>
                <a:ea typeface="STXinwei" panose="02010800040101010101" charset="-122"/>
                <a:cs typeface="STXinwei" panose="02010800040101010101" charset="-122"/>
              </a:rPr>
              <a:t>child</a:t>
            </a:r>
            <a:r>
              <a:rPr lang="zh-CN" altLang="en-US" dirty="0">
                <a:solidFill>
                  <a:srgbClr val="333333"/>
                </a:solidFill>
                <a:latin typeface="STXinwei" panose="02010800040101010101" charset="-122"/>
                <a:ea typeface="STXinwei" panose="02010800040101010101" charset="-122"/>
                <a:cs typeface="STXinwei" panose="02010800040101010101" charset="-122"/>
              </a:rPr>
              <a:t> </a:t>
            </a:r>
            <a:r>
              <a:rPr lang="en-US" altLang="zh-CN" dirty="0">
                <a:solidFill>
                  <a:srgbClr val="333333"/>
                </a:solidFill>
                <a:latin typeface="STXinwei" panose="02010800040101010101" charset="-122"/>
                <a:ea typeface="STXinwei" panose="02010800040101010101" charset="-122"/>
                <a:cs typeface="STXinwei" panose="02010800040101010101" charset="-122"/>
              </a:rPr>
              <a:t>—— </a:t>
            </a:r>
            <a:r>
              <a:rPr lang="zh-CN" altLang="en-US" dirty="0">
                <a:solidFill>
                  <a:srgbClr val="333333"/>
                </a:solidFill>
                <a:latin typeface="STXinwei" panose="02010800040101010101" charset="-122"/>
                <a:ea typeface="STXinwei" panose="02010800040101010101" charset="-122"/>
                <a:cs typeface="STXinwei" panose="02010800040101010101" charset="-122"/>
              </a:rPr>
              <a:t>第一个孩子节点的</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引用</a:t>
            </a:r>
            <a:endParaRPr lang="en-US" altLang="zh-CN" dirty="0" smtClean="0">
              <a:solidFill>
                <a:srgbClr val="333333"/>
              </a:solidFill>
              <a:latin typeface="STXinwei" panose="02010800040101010101" charset="-122"/>
              <a:ea typeface="STXinwei" panose="02010800040101010101" charset="-122"/>
              <a:cs typeface="STXinwei" panose="02010800040101010101" charset="-122"/>
            </a:endParaRPr>
          </a:p>
          <a:p>
            <a:endParaRPr lang="zh-CN" altLang="en-US" dirty="0">
              <a:solidFill>
                <a:srgbClr val="333333"/>
              </a:solidFill>
              <a:latin typeface="STXinwei" panose="02010800040101010101" charset="-122"/>
              <a:ea typeface="STXinwei" panose="02010800040101010101" charset="-122"/>
              <a:cs typeface="STXinwei" panose="02010800040101010101" charset="-122"/>
            </a:endParaRPr>
          </a:p>
          <a:p>
            <a:r>
              <a:rPr lang="zh-CN" altLang="en-US" b="1" dirty="0" smtClean="0">
                <a:solidFill>
                  <a:srgbClr val="333333"/>
                </a:solidFill>
                <a:latin typeface="STXinwei" panose="02010800040101010101" charset="-122"/>
                <a:ea typeface="STXinwei" panose="02010800040101010101" charset="-122"/>
                <a:cs typeface="STXinwei" panose="02010800040101010101" charset="-122"/>
              </a:rPr>
              <a:t>    </a:t>
            </a:r>
            <a:r>
              <a:rPr lang="en-US" altLang="zh-CN" b="1" dirty="0" smtClean="0">
                <a:solidFill>
                  <a:srgbClr val="333333"/>
                </a:solidFill>
                <a:latin typeface="STXinwei" panose="02010800040101010101" charset="-122"/>
                <a:ea typeface="STXinwei" panose="02010800040101010101" charset="-122"/>
                <a:cs typeface="STXinwei" panose="02010800040101010101" charset="-122"/>
              </a:rPr>
              <a:t>sibling</a:t>
            </a:r>
            <a:r>
              <a:rPr lang="zh-CN" altLang="en-US" dirty="0">
                <a:solidFill>
                  <a:srgbClr val="333333"/>
                </a:solidFill>
                <a:latin typeface="STXinwei" panose="02010800040101010101" charset="-122"/>
                <a:ea typeface="STXinwei" panose="02010800040101010101" charset="-122"/>
                <a:cs typeface="STXinwei" panose="02010800040101010101" charset="-122"/>
              </a:rPr>
              <a:t> </a:t>
            </a:r>
            <a:r>
              <a:rPr lang="en-US" altLang="zh-CN" dirty="0">
                <a:solidFill>
                  <a:srgbClr val="333333"/>
                </a:solidFill>
                <a:latin typeface="STXinwei" panose="02010800040101010101" charset="-122"/>
                <a:ea typeface="STXinwei" panose="02010800040101010101" charset="-122"/>
                <a:cs typeface="STXinwei" panose="02010800040101010101" charset="-122"/>
              </a:rPr>
              <a:t>—— </a:t>
            </a:r>
            <a:r>
              <a:rPr lang="zh-CN" altLang="en-US" dirty="0">
                <a:solidFill>
                  <a:srgbClr val="333333"/>
                </a:solidFill>
                <a:latin typeface="STXinwei" panose="02010800040101010101" charset="-122"/>
                <a:ea typeface="STXinwei" panose="02010800040101010101" charset="-122"/>
                <a:cs typeface="STXinwei" panose="02010800040101010101" charset="-122"/>
              </a:rPr>
              <a:t>第一个兄弟节点的</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引用</a:t>
            </a:r>
            <a:endParaRPr lang="en-US" altLang="zh-CN" dirty="0" smtClean="0">
              <a:solidFill>
                <a:srgbClr val="333333"/>
              </a:solidFill>
              <a:latin typeface="STXinwei" panose="02010800040101010101" charset="-122"/>
              <a:ea typeface="STXinwei" panose="02010800040101010101" charset="-122"/>
              <a:cs typeface="STXinwei" panose="02010800040101010101" charset="-122"/>
            </a:endParaRPr>
          </a:p>
          <a:p>
            <a:endParaRPr lang="zh-CN" altLang="en-US" dirty="0">
              <a:solidFill>
                <a:srgbClr val="333333"/>
              </a:solidFill>
              <a:latin typeface="STXinwei" panose="02010800040101010101" charset="-122"/>
              <a:ea typeface="STXinwei" panose="02010800040101010101" charset="-122"/>
              <a:cs typeface="STXinwei" panose="02010800040101010101" charset="-122"/>
            </a:endParaRPr>
          </a:p>
          <a:p>
            <a:r>
              <a:rPr lang="zh-CN" altLang="en-US" b="1" dirty="0" smtClean="0">
                <a:solidFill>
                  <a:srgbClr val="333333"/>
                </a:solidFill>
                <a:latin typeface="STXinwei" panose="02010800040101010101" charset="-122"/>
                <a:ea typeface="STXinwei" panose="02010800040101010101" charset="-122"/>
                <a:cs typeface="STXinwei" panose="02010800040101010101" charset="-122"/>
              </a:rPr>
              <a:t>    </a:t>
            </a:r>
            <a:r>
              <a:rPr lang="en-US" altLang="zh-CN" b="1" dirty="0" smtClean="0">
                <a:solidFill>
                  <a:srgbClr val="333333"/>
                </a:solidFill>
                <a:latin typeface="STXinwei" panose="02010800040101010101" charset="-122"/>
                <a:ea typeface="STXinwei" panose="02010800040101010101" charset="-122"/>
                <a:cs typeface="STXinwei" panose="02010800040101010101" charset="-122"/>
              </a:rPr>
              <a:t>return</a:t>
            </a:r>
            <a:r>
              <a:rPr lang="zh-CN" altLang="en-US" dirty="0">
                <a:solidFill>
                  <a:srgbClr val="333333"/>
                </a:solidFill>
                <a:latin typeface="STXinwei" panose="02010800040101010101" charset="-122"/>
                <a:ea typeface="STXinwei" panose="02010800040101010101" charset="-122"/>
                <a:cs typeface="STXinwei" panose="02010800040101010101" charset="-122"/>
              </a:rPr>
              <a:t> </a:t>
            </a:r>
            <a:r>
              <a:rPr lang="en-US" altLang="zh-CN" dirty="0">
                <a:solidFill>
                  <a:srgbClr val="333333"/>
                </a:solidFill>
                <a:latin typeface="STXinwei" panose="02010800040101010101" charset="-122"/>
                <a:ea typeface="STXinwei" panose="02010800040101010101" charset="-122"/>
                <a:cs typeface="STXinwei" panose="02010800040101010101" charset="-122"/>
              </a:rPr>
              <a:t>—— </a:t>
            </a:r>
            <a:r>
              <a:rPr lang="zh-CN" altLang="en-US" dirty="0">
                <a:solidFill>
                  <a:srgbClr val="333333"/>
                </a:solidFill>
                <a:latin typeface="STXinwei" panose="02010800040101010101" charset="-122"/>
                <a:ea typeface="STXinwei" panose="02010800040101010101" charset="-122"/>
                <a:cs typeface="STXinwei" panose="02010800040101010101" charset="-122"/>
              </a:rPr>
              <a:t>父节点的引用</a:t>
            </a:r>
            <a:endParaRPr lang="zh-CN" altLang="en-US" b="0" i="0" dirty="0">
              <a:solidFill>
                <a:srgbClr val="333333"/>
              </a:solidFill>
              <a:effectLst/>
              <a:latin typeface="STXinwei" panose="02010800040101010101" charset="-122"/>
              <a:ea typeface="STXinwei" panose="02010800040101010101" charset="-122"/>
              <a:cs typeface="STXinwei" panose="02010800040101010101" charset="-122"/>
            </a:endParaRPr>
          </a:p>
        </p:txBody>
      </p:sp>
      <p:pic>
        <p:nvPicPr>
          <p:cNvPr id="4" name="图片 3"/>
          <p:cNvPicPr>
            <a:picLocks noChangeAspect="1"/>
          </p:cNvPicPr>
          <p:nvPr/>
        </p:nvPicPr>
        <p:blipFill>
          <a:blip r:embed="rId1"/>
          <a:stretch>
            <a:fillRect/>
          </a:stretch>
        </p:blipFill>
        <p:spPr>
          <a:xfrm>
            <a:off x="5696158" y="1966472"/>
            <a:ext cx="5768001" cy="3787941"/>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469" y="131592"/>
            <a:ext cx="10515600" cy="1325563"/>
          </a:xfrm>
        </p:spPr>
        <p:txBody>
          <a:bodyPr>
            <a:normAutofit/>
          </a:bodyPr>
          <a:lstStyle/>
          <a:p>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React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fiber</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链表</a:t>
            </a:r>
            <a:endParaRPr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5" name="矩形 4"/>
          <p:cNvSpPr/>
          <p:nvPr/>
        </p:nvSpPr>
        <p:spPr>
          <a:xfrm>
            <a:off x="770456" y="1434287"/>
            <a:ext cx="1789272" cy="369332"/>
          </a:xfrm>
          <a:prstGeom prst="rect">
            <a:avLst/>
          </a:prstGeom>
        </p:spPr>
        <p:txBody>
          <a:bodyPr wrap="none">
            <a:spAutoFit/>
          </a:bodyPr>
          <a:lstStyle/>
          <a:p>
            <a:r>
              <a:rPr lang="zh-CN" altLang="en-US" dirty="0" smtClean="0">
                <a:solidFill>
                  <a:srgbClr val="333333"/>
                </a:solidFill>
                <a:latin typeface="STXinwei" panose="02010800040101010101" charset="-122"/>
                <a:ea typeface="STXinwei" panose="02010800040101010101" charset="-122"/>
                <a:cs typeface="STXinwei" panose="02010800040101010101" charset="-122"/>
              </a:rPr>
              <a:t>定义 </a:t>
            </a:r>
            <a:r>
              <a:rPr lang="en-US" altLang="zh-CN" dirty="0">
                <a:solidFill>
                  <a:srgbClr val="333333"/>
                </a:solidFill>
                <a:latin typeface="STXinwei" panose="02010800040101010101" charset="-122"/>
                <a:ea typeface="STXinwei" panose="02010800040101010101" charset="-122"/>
                <a:cs typeface="STXinwei" panose="02010800040101010101" charset="-122"/>
              </a:rPr>
              <a:t>Node </a:t>
            </a:r>
            <a:r>
              <a:rPr lang="zh-CN" altLang="en-US" dirty="0">
                <a:solidFill>
                  <a:srgbClr val="333333"/>
                </a:solidFill>
                <a:latin typeface="STXinwei" panose="02010800040101010101" charset="-122"/>
                <a:ea typeface="STXinwei" panose="02010800040101010101" charset="-122"/>
                <a:cs typeface="STXinwei" panose="02010800040101010101" charset="-122"/>
              </a:rPr>
              <a:t>结构</a:t>
            </a:r>
            <a:endParaRPr lang="zh-CN" altLang="en-US" dirty="0">
              <a:latin typeface="STXinwei" panose="02010800040101010101" charset="-122"/>
              <a:ea typeface="STXinwei" panose="02010800040101010101" charset="-122"/>
              <a:cs typeface="STXinwei" panose="02010800040101010101" charset="-122"/>
            </a:endParaRPr>
          </a:p>
        </p:txBody>
      </p:sp>
      <p:pic>
        <p:nvPicPr>
          <p:cNvPr id="6" name="图片 5"/>
          <p:cNvPicPr>
            <a:picLocks noChangeAspect="1"/>
          </p:cNvPicPr>
          <p:nvPr/>
        </p:nvPicPr>
        <p:blipFill>
          <a:blip r:embed="rId1"/>
          <a:stretch>
            <a:fillRect/>
          </a:stretch>
        </p:blipFill>
        <p:spPr>
          <a:xfrm>
            <a:off x="882869" y="1970456"/>
            <a:ext cx="4724400" cy="3162300"/>
          </a:xfrm>
          <a:prstGeom prst="rect">
            <a:avLst/>
          </a:prstGeom>
        </p:spPr>
      </p:pic>
      <p:sp>
        <p:nvSpPr>
          <p:cNvPr id="7" name="矩形 6"/>
          <p:cNvSpPr/>
          <p:nvPr/>
        </p:nvSpPr>
        <p:spPr>
          <a:xfrm>
            <a:off x="6165120" y="1358456"/>
            <a:ext cx="5298245" cy="369332"/>
          </a:xfrm>
          <a:prstGeom prst="rect">
            <a:avLst/>
          </a:prstGeom>
        </p:spPr>
        <p:txBody>
          <a:bodyPr wrap="none">
            <a:spAutoFit/>
          </a:bodyPr>
          <a:lstStyle/>
          <a:p>
            <a:r>
              <a:rPr lang="zh-CN" altLang="en-US" dirty="0" smtClean="0">
                <a:solidFill>
                  <a:srgbClr val="333333"/>
                </a:solidFill>
                <a:latin typeface="STXinwei" panose="02010800040101010101" charset="-122"/>
                <a:ea typeface="STXinwei" panose="02010800040101010101" charset="-122"/>
                <a:cs typeface="STXinwei" panose="02010800040101010101" charset="-122"/>
              </a:rPr>
              <a:t>连接相关节点</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(link), </a:t>
            </a:r>
            <a:r>
              <a:rPr lang="zh-CN" altLang="en-US" dirty="0" smtClean="0">
                <a:solidFill>
                  <a:srgbClr val="333333"/>
                </a:solidFill>
                <a:latin typeface="STXinwei" panose="02010800040101010101" charset="-122"/>
                <a:ea typeface="STXinwei" panose="02010800040101010101" charset="-122"/>
                <a:cs typeface="STXinwei" panose="02010800040101010101" charset="-122"/>
              </a:rPr>
              <a:t>并实现一个工具函数</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a:t>
            </a:r>
            <a:r>
              <a:rPr lang="en-US" altLang="zh-CN" dirty="0" err="1" smtClean="0">
                <a:solidFill>
                  <a:srgbClr val="333333"/>
                </a:solidFill>
                <a:latin typeface="STXinwei" panose="02010800040101010101" charset="-122"/>
                <a:ea typeface="STXinwei" panose="02010800040101010101" charset="-122"/>
                <a:cs typeface="STXinwei" panose="02010800040101010101" charset="-122"/>
              </a:rPr>
              <a:t>doWork</a:t>
            </a:r>
            <a:r>
              <a:rPr lang="en-US" altLang="zh-CN" dirty="0" smtClean="0">
                <a:solidFill>
                  <a:srgbClr val="333333"/>
                </a:solidFill>
                <a:latin typeface="STXinwei" panose="02010800040101010101" charset="-122"/>
                <a:ea typeface="STXinwei" panose="02010800040101010101" charset="-122"/>
                <a:cs typeface="STXinwei" panose="02010800040101010101" charset="-122"/>
              </a:rPr>
              <a:t>)</a:t>
            </a:r>
            <a:endParaRPr lang="zh-CN" altLang="en-US" dirty="0">
              <a:latin typeface="STXinwei" panose="02010800040101010101" charset="-122"/>
              <a:ea typeface="STXinwei" panose="02010800040101010101" charset="-122"/>
              <a:cs typeface="STXinwei" panose="02010800040101010101" charset="-122"/>
            </a:endParaRPr>
          </a:p>
        </p:txBody>
      </p:sp>
      <p:sp>
        <p:nvSpPr>
          <p:cNvPr id="9" name="矩形 8"/>
          <p:cNvSpPr/>
          <p:nvPr/>
        </p:nvSpPr>
        <p:spPr>
          <a:xfrm>
            <a:off x="10845692" y="819450"/>
            <a:ext cx="1258678" cy="369332"/>
          </a:xfrm>
          <a:prstGeom prst="rect">
            <a:avLst/>
          </a:prstGeom>
        </p:spPr>
        <p:txBody>
          <a:bodyPr wrap="none">
            <a:spAutoFit/>
          </a:bodyPr>
          <a:lstStyle/>
          <a:p>
            <a:r>
              <a:rPr lang="en-US" altLang="zh-CN" dirty="0" smtClean="0">
                <a:solidFill>
                  <a:srgbClr val="333333"/>
                </a:solidFill>
                <a:latin typeface="STXinwei" panose="02010800040101010101" charset="-122"/>
                <a:ea typeface="STXinwei" panose="02010800040101010101" charset="-122"/>
                <a:cs typeface="STXinwei" panose="02010800040101010101" charset="-122"/>
              </a:rPr>
              <a:t>list-</a:t>
            </a:r>
            <a:r>
              <a:rPr lang="en-US" altLang="zh-CN" dirty="0" err="1" smtClean="0">
                <a:solidFill>
                  <a:srgbClr val="333333"/>
                </a:solidFill>
                <a:latin typeface="STXinwei" panose="02010800040101010101" charset="-122"/>
                <a:ea typeface="STXinwei" panose="02010800040101010101" charset="-122"/>
                <a:cs typeface="STXinwei" panose="02010800040101010101" charset="-122"/>
              </a:rPr>
              <a:t>work.js</a:t>
            </a:r>
            <a:endParaRPr lang="zh-CN" altLang="en-US" dirty="0">
              <a:latin typeface="STXinwei" panose="02010800040101010101" charset="-122"/>
              <a:ea typeface="STXinwei" panose="02010800040101010101" charset="-122"/>
              <a:cs typeface="STXinwei" panose="02010800040101010101" charset="-122"/>
            </a:endParaRPr>
          </a:p>
        </p:txBody>
      </p:sp>
      <p:pic>
        <p:nvPicPr>
          <p:cNvPr id="3" name="图片 2"/>
          <p:cNvPicPr>
            <a:picLocks noChangeAspect="1"/>
          </p:cNvPicPr>
          <p:nvPr/>
        </p:nvPicPr>
        <p:blipFill>
          <a:blip r:embed="rId2"/>
          <a:stretch>
            <a:fillRect/>
          </a:stretch>
        </p:blipFill>
        <p:spPr>
          <a:xfrm>
            <a:off x="6230692" y="1791735"/>
            <a:ext cx="5244339" cy="4959762"/>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React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fiber</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链表</a:t>
            </a:r>
            <a:r>
              <a:rPr lang="zh-CN" altLang="en-US" sz="3200" dirty="0">
                <a:solidFill>
                  <a:srgbClr val="FF0000"/>
                </a:solidFill>
                <a:latin typeface="STXinwei" panose="02010800040101010101" charset="-122"/>
                <a:ea typeface="STXinwei" panose="02010800040101010101" charset="-122"/>
                <a:cs typeface="STXinwei" panose="02010800040101010101" charset="-122"/>
              </a:rPr>
              <a:t>遍历</a:t>
            </a:r>
            <a:endParaRPr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9" name="矩形 8"/>
          <p:cNvSpPr/>
          <p:nvPr/>
        </p:nvSpPr>
        <p:spPr>
          <a:xfrm>
            <a:off x="10504073" y="967789"/>
            <a:ext cx="1572866" cy="369332"/>
          </a:xfrm>
          <a:prstGeom prst="rect">
            <a:avLst/>
          </a:prstGeom>
        </p:spPr>
        <p:txBody>
          <a:bodyPr wrap="none">
            <a:spAutoFit/>
          </a:bodyPr>
          <a:lstStyle/>
          <a:p>
            <a:r>
              <a:rPr lang="en-US" altLang="zh-CN" dirty="0" smtClean="0">
                <a:solidFill>
                  <a:srgbClr val="333333"/>
                </a:solidFill>
                <a:latin typeface="STXinwei" panose="02010800040101010101" charset="-122"/>
                <a:ea typeface="STXinwei" panose="02010800040101010101" charset="-122"/>
                <a:cs typeface="STXinwei" panose="02010800040101010101" charset="-122"/>
              </a:rPr>
              <a:t>list-</a:t>
            </a:r>
            <a:r>
              <a:rPr lang="en-US" altLang="zh-CN" dirty="0" err="1" smtClean="0">
                <a:solidFill>
                  <a:srgbClr val="333333"/>
                </a:solidFill>
                <a:latin typeface="STXinwei" panose="02010800040101010101" charset="-122"/>
                <a:ea typeface="STXinwei" panose="02010800040101010101" charset="-122"/>
                <a:cs typeface="STXinwei" panose="02010800040101010101" charset="-122"/>
              </a:rPr>
              <a:t>doWork.js</a:t>
            </a:r>
            <a:endParaRPr lang="zh-CN" altLang="en-US" dirty="0">
              <a:latin typeface="STXinwei" panose="02010800040101010101" charset="-122"/>
              <a:ea typeface="STXinwei" panose="02010800040101010101" charset="-122"/>
              <a:cs typeface="STXinwei" panose="02010800040101010101" charset="-122"/>
            </a:endParaRPr>
          </a:p>
        </p:txBody>
      </p:sp>
      <p:pic>
        <p:nvPicPr>
          <p:cNvPr id="11" name="图片 10"/>
          <p:cNvPicPr>
            <a:picLocks noChangeAspect="1"/>
          </p:cNvPicPr>
          <p:nvPr/>
        </p:nvPicPr>
        <p:blipFill>
          <a:blip r:embed="rId1"/>
          <a:stretch>
            <a:fillRect/>
          </a:stretch>
        </p:blipFill>
        <p:spPr>
          <a:xfrm>
            <a:off x="1421552" y="1337121"/>
            <a:ext cx="4219018" cy="5300818"/>
          </a:xfrm>
          <a:prstGeom prst="rect">
            <a:avLst/>
          </a:prstGeom>
        </p:spPr>
      </p:pic>
      <p:sp>
        <p:nvSpPr>
          <p:cNvPr id="12" name="矩形 11"/>
          <p:cNvSpPr/>
          <p:nvPr/>
        </p:nvSpPr>
        <p:spPr>
          <a:xfrm>
            <a:off x="5882509" y="5797905"/>
            <a:ext cx="6096000" cy="707886"/>
          </a:xfrm>
          <a:prstGeom prst="rect">
            <a:avLst/>
          </a:prstGeom>
        </p:spPr>
        <p:txBody>
          <a:bodyPr>
            <a:spAutoFit/>
          </a:bodyPr>
          <a:lstStyle/>
          <a:p>
            <a:r>
              <a:rPr lang="zh-CN" altLang="en-US" sz="2000" dirty="0">
                <a:solidFill>
                  <a:srgbClr val="333333"/>
                </a:solidFill>
                <a:latin typeface="STXinwei" panose="02010800040101010101" charset="-122"/>
                <a:ea typeface="STXinwei" panose="02010800040101010101" charset="-122"/>
                <a:cs typeface="STXinwei" panose="02010800040101010101" charset="-122"/>
              </a:rPr>
              <a:t>它几乎</a:t>
            </a:r>
            <a:r>
              <a:rPr lang="zh-CN" altLang="en-US" sz="2000" dirty="0" smtClean="0">
                <a:solidFill>
                  <a:srgbClr val="333333"/>
                </a:solidFill>
                <a:latin typeface="STXinwei" panose="02010800040101010101" charset="-122"/>
                <a:ea typeface="STXinwei" panose="02010800040101010101" charset="-122"/>
                <a:cs typeface="STXinwei" panose="02010800040101010101" charset="-122"/>
              </a:rPr>
              <a:t>和浏览器的调用</a:t>
            </a:r>
            <a:r>
              <a:rPr lang="zh-CN" altLang="en-US" sz="2000" dirty="0">
                <a:solidFill>
                  <a:srgbClr val="333333"/>
                </a:solidFill>
                <a:latin typeface="STXinwei" panose="02010800040101010101" charset="-122"/>
                <a:ea typeface="STXinwei" panose="02010800040101010101" charset="-122"/>
                <a:cs typeface="STXinwei" panose="02010800040101010101" charset="-122"/>
              </a:rPr>
              <a:t>栈相同。所以使用我们自己实现的这个算法可以有效的代替浏览器实现的调用栈。</a:t>
            </a:r>
            <a:endParaRPr lang="zh-CN" altLang="en-US" sz="2000" dirty="0">
              <a:latin typeface="STXinwei" panose="02010800040101010101" charset="-122"/>
              <a:ea typeface="STXinwei" panose="02010800040101010101" charset="-122"/>
              <a:cs typeface="STXinwei" panose="02010800040101010101" charset="-122"/>
            </a:endParaRPr>
          </a:p>
        </p:txBody>
      </p:sp>
      <p:pic>
        <p:nvPicPr>
          <p:cNvPr id="13" name="图片 12"/>
          <p:cNvPicPr>
            <a:picLocks noChangeAspect="1"/>
          </p:cNvPicPr>
          <p:nvPr/>
        </p:nvPicPr>
        <p:blipFill>
          <a:blip r:embed="rId2"/>
          <a:stretch>
            <a:fillRect/>
          </a:stretch>
        </p:blipFill>
        <p:spPr>
          <a:xfrm>
            <a:off x="6391274" y="3932663"/>
            <a:ext cx="2207547" cy="1603689"/>
          </a:xfrm>
          <a:prstGeom prst="rect">
            <a:avLst/>
          </a:prstGeom>
        </p:spPr>
      </p:pic>
      <p:pic>
        <p:nvPicPr>
          <p:cNvPr id="3" name="图片 2"/>
          <p:cNvPicPr>
            <a:picLocks noChangeAspect="1"/>
          </p:cNvPicPr>
          <p:nvPr/>
        </p:nvPicPr>
        <p:blipFill>
          <a:blip r:embed="rId3"/>
          <a:stretch>
            <a:fillRect/>
          </a:stretch>
        </p:blipFill>
        <p:spPr>
          <a:xfrm>
            <a:off x="6096000" y="1152455"/>
            <a:ext cx="3564704" cy="240347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7938" y="0"/>
            <a:ext cx="10515600" cy="1325563"/>
          </a:xfrm>
        </p:spPr>
        <p:txBody>
          <a:bodyPr>
            <a:normAutofit/>
          </a:bodyPr>
          <a:lstStyle/>
          <a:p>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React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fiber</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使用</a:t>
            </a:r>
            <a:r>
              <a:rPr lang="en-US" altLang="zh-CN" sz="3200" dirty="0" err="1" smtClean="0">
                <a:solidFill>
                  <a:srgbClr val="FF0000"/>
                </a:solidFill>
                <a:latin typeface="STXinwei" panose="02010800040101010101" charset="-122"/>
                <a:ea typeface="STXinwei" panose="02010800040101010101" charset="-122"/>
                <a:cs typeface="STXinwei" panose="02010800040101010101" charset="-122"/>
              </a:rPr>
              <a:t>requestIdleCallback</a:t>
            </a:r>
            <a:r>
              <a:rPr lang="en-US" altLang="zh-CN" sz="3200" dirty="0">
                <a:solidFill>
                  <a:srgbClr val="FF0000"/>
                </a:solidFill>
                <a:latin typeface="STXinwei" panose="02010800040101010101" charset="-122"/>
                <a:ea typeface="STXinwei" panose="02010800040101010101" charset="-122"/>
                <a:cs typeface="STXinwei" panose="02010800040101010101" charset="-122"/>
              </a:rPr>
              <a:t> API </a:t>
            </a:r>
            <a:r>
              <a:rPr lang="zh-CN" altLang="en-US" sz="3200" dirty="0">
                <a:solidFill>
                  <a:srgbClr val="FF0000"/>
                </a:solidFill>
                <a:latin typeface="STXinwei" panose="02010800040101010101" charset="-122"/>
                <a:ea typeface="STXinwei" panose="02010800040101010101" charset="-122"/>
                <a:cs typeface="STXinwei" panose="02010800040101010101" charset="-122"/>
              </a:rPr>
              <a:t>来实现调度</a:t>
            </a:r>
            <a:endParaRPr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9" name="矩形 8"/>
          <p:cNvSpPr/>
          <p:nvPr/>
        </p:nvSpPr>
        <p:spPr>
          <a:xfrm>
            <a:off x="9280594" y="1537553"/>
            <a:ext cx="2722220" cy="369332"/>
          </a:xfrm>
          <a:prstGeom prst="rect">
            <a:avLst/>
          </a:prstGeom>
        </p:spPr>
        <p:txBody>
          <a:bodyPr wrap="none">
            <a:spAutoFit/>
          </a:bodyPr>
          <a:lstStyle/>
          <a:p>
            <a:r>
              <a:rPr lang="en-US" altLang="zh-CN" dirty="0" smtClean="0">
                <a:solidFill>
                  <a:srgbClr val="333333"/>
                </a:solidFill>
                <a:latin typeface="STXinwei" panose="02010800040101010101" charset="-122"/>
                <a:ea typeface="STXinwei" panose="02010800040101010101" charset="-122"/>
                <a:cs typeface="STXinwei" panose="02010800040101010101" charset="-122"/>
              </a:rPr>
              <a:t>list-</a:t>
            </a:r>
            <a:r>
              <a:rPr lang="en-US" altLang="zh-CN" dirty="0" err="1" smtClean="0">
                <a:latin typeface="STXinwei" panose="02010800040101010101" charset="-122"/>
                <a:ea typeface="STXinwei" panose="02010800040101010101" charset="-122"/>
                <a:cs typeface="STXinwei" panose="02010800040101010101" charset="-122"/>
              </a:rPr>
              <a:t>requestIdleCallback</a:t>
            </a:r>
            <a:r>
              <a:rPr lang="en-US" altLang="zh-CN" dirty="0" err="1" smtClean="0">
                <a:solidFill>
                  <a:srgbClr val="333333"/>
                </a:solidFill>
                <a:latin typeface="STXinwei" panose="02010800040101010101" charset="-122"/>
                <a:ea typeface="STXinwei" panose="02010800040101010101" charset="-122"/>
                <a:cs typeface="STXinwei" panose="02010800040101010101" charset="-122"/>
              </a:rPr>
              <a:t>.js</a:t>
            </a:r>
            <a:endParaRPr lang="zh-CN" altLang="en-US" dirty="0">
              <a:latin typeface="STXinwei" panose="02010800040101010101" charset="-122"/>
              <a:ea typeface="STXinwei" panose="02010800040101010101" charset="-122"/>
              <a:cs typeface="STXinwei" panose="02010800040101010101" charset="-122"/>
            </a:endParaRPr>
          </a:p>
        </p:txBody>
      </p:sp>
      <p:pic>
        <p:nvPicPr>
          <p:cNvPr id="3" name="图片 2"/>
          <p:cNvPicPr>
            <a:picLocks noChangeAspect="1"/>
          </p:cNvPicPr>
          <p:nvPr/>
        </p:nvPicPr>
        <p:blipFill>
          <a:blip r:embed="rId1"/>
          <a:stretch>
            <a:fillRect/>
          </a:stretch>
        </p:blipFill>
        <p:spPr>
          <a:xfrm>
            <a:off x="777550" y="1301070"/>
            <a:ext cx="4446916" cy="5351977"/>
          </a:xfrm>
          <a:prstGeom prst="rect">
            <a:avLst/>
          </a:prstGeom>
        </p:spPr>
      </p:pic>
      <p:pic>
        <p:nvPicPr>
          <p:cNvPr id="6" name="图片 5"/>
          <p:cNvPicPr>
            <a:picLocks noChangeAspect="1"/>
          </p:cNvPicPr>
          <p:nvPr/>
        </p:nvPicPr>
        <p:blipFill>
          <a:blip r:embed="rId2"/>
          <a:stretch>
            <a:fillRect/>
          </a:stretch>
        </p:blipFill>
        <p:spPr>
          <a:xfrm>
            <a:off x="5575738" y="2627537"/>
            <a:ext cx="5950697" cy="321222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一次性渲染</a:t>
            </a:r>
            <a:r>
              <a:rPr lang="en-US" altLang="zh-CN" sz="3200" dirty="0">
                <a:solidFill>
                  <a:srgbClr val="FF0000"/>
                </a:solidFill>
                <a:latin typeface="STXinwei" panose="02010800040101010101" charset="-122"/>
                <a:ea typeface="STXinwei" panose="02010800040101010101" charset="-122"/>
                <a:cs typeface="STXinwei" panose="02010800040101010101" charset="-122"/>
              </a:rPr>
              <a:t>(</a:t>
            </a:r>
            <a:r>
              <a:rPr lang="zh-CN" altLang="en-US" sz="3200" dirty="0">
                <a:solidFill>
                  <a:srgbClr val="FF0000"/>
                </a:solidFill>
                <a:latin typeface="STXinwei" panose="02010800040101010101" charset="-122"/>
                <a:ea typeface="STXinwei" panose="02010800040101010101" charset="-122"/>
                <a:cs typeface="STXinwei" panose="02010800040101010101" charset="-122"/>
              </a:rPr>
              <a:t>最简单粗暴</a:t>
            </a:r>
            <a:r>
              <a:rPr lang="en-US" altLang="zh-CN" sz="3200" dirty="0">
                <a:solidFill>
                  <a:srgbClr val="FF0000"/>
                </a:solidFill>
                <a:latin typeface="STXinwei" panose="02010800040101010101" charset="-122"/>
                <a:ea typeface="STXinwei" panose="02010800040101010101" charset="-122"/>
                <a:cs typeface="STXinwei" panose="02010800040101010101" charset="-122"/>
              </a:rPr>
              <a:t>)</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pic>
        <p:nvPicPr>
          <p:cNvPr id="5" name="图片 4"/>
          <p:cNvPicPr>
            <a:picLocks noChangeAspect="1"/>
          </p:cNvPicPr>
          <p:nvPr/>
        </p:nvPicPr>
        <p:blipFill>
          <a:blip r:embed="rId1"/>
          <a:stretch>
            <a:fillRect/>
          </a:stretch>
        </p:blipFill>
        <p:spPr>
          <a:xfrm>
            <a:off x="1456314" y="1445565"/>
            <a:ext cx="4639686" cy="4969522"/>
          </a:xfrm>
          <a:prstGeom prst="rect">
            <a:avLst/>
          </a:prstGeom>
        </p:spPr>
      </p:pic>
      <p:pic>
        <p:nvPicPr>
          <p:cNvPr id="6" name="图片 5"/>
          <p:cNvPicPr>
            <a:picLocks noChangeAspect="1"/>
          </p:cNvPicPr>
          <p:nvPr/>
        </p:nvPicPr>
        <p:blipFill>
          <a:blip r:embed="rId2"/>
          <a:stretch>
            <a:fillRect/>
          </a:stretch>
        </p:blipFill>
        <p:spPr>
          <a:xfrm>
            <a:off x="6999624" y="1445565"/>
            <a:ext cx="3886440" cy="3186111"/>
          </a:xfrm>
          <a:prstGeom prst="rect">
            <a:avLst/>
          </a:prstGeom>
        </p:spPr>
      </p:pic>
      <p:sp>
        <p:nvSpPr>
          <p:cNvPr id="7" name="矩形 6"/>
          <p:cNvSpPr/>
          <p:nvPr/>
        </p:nvSpPr>
        <p:spPr>
          <a:xfrm rot="10800000" flipH="1" flipV="1">
            <a:off x="6714114" y="4817363"/>
            <a:ext cx="5057775" cy="1477328"/>
          </a:xfrm>
          <a:prstGeom prst="rect">
            <a:avLst/>
          </a:prstGeom>
        </p:spPr>
        <p:txBody>
          <a:bodyPr wrap="square">
            <a:spAutoFit/>
          </a:bodyPr>
          <a:lstStyle/>
          <a:p>
            <a:r>
              <a:rPr lang="zh-CN" altLang="en-US" dirty="0" smtClean="0">
                <a:latin typeface="STXinwei" panose="02010800040101010101" charset="-122"/>
                <a:ea typeface="STXinwei" panose="02010800040101010101" charset="-122"/>
                <a:cs typeface="STXinwei" panose="02010800040101010101" charset="-122"/>
              </a:rPr>
              <a:t>可以看出</a:t>
            </a:r>
            <a:r>
              <a:rPr lang="en-US" altLang="zh-CN" dirty="0" smtClean="0">
                <a:latin typeface="STXinwei" panose="02010800040101010101" charset="-122"/>
                <a:ea typeface="STXinwei" panose="02010800040101010101" charset="-122"/>
                <a:cs typeface="STXinwei" panose="02010800040101010101" charset="-122"/>
              </a:rPr>
              <a:t>:</a:t>
            </a:r>
            <a:endParaRPr lang="en-US" altLang="zh-CN" dirty="0" smtClean="0">
              <a:latin typeface="STXinwei" panose="02010800040101010101" charset="-122"/>
              <a:ea typeface="STXinwei" panose="02010800040101010101" charset="-122"/>
              <a:cs typeface="STXinwei" panose="02010800040101010101" charset="-122"/>
            </a:endParaRPr>
          </a:p>
          <a:p>
            <a:r>
              <a:rPr lang="zh-CN" altLang="en-US" dirty="0">
                <a:latin typeface="STXinwei" panose="02010800040101010101" charset="-122"/>
                <a:ea typeface="STXinwei" panose="02010800040101010101" charset="-122"/>
                <a:cs typeface="STXinwei" panose="02010800040101010101" charset="-122"/>
              </a:rPr>
              <a:t> </a:t>
            </a:r>
            <a:r>
              <a:rPr lang="en-US" altLang="zh-CN" dirty="0" smtClean="0">
                <a:latin typeface="STXinwei" panose="02010800040101010101" charset="-122"/>
                <a:ea typeface="STXinwei" panose="02010800040101010101" charset="-122"/>
                <a:cs typeface="STXinwei" panose="02010800040101010101" charset="-122"/>
              </a:rPr>
              <a:t>1.</a:t>
            </a:r>
            <a:r>
              <a:rPr lang="zh-CN" altLang="en-US" dirty="0" smtClean="0">
                <a:latin typeface="STXinwei" panose="02010800040101010101" charset="-122"/>
                <a:ea typeface="STXinwei" panose="02010800040101010101" charset="-122"/>
                <a:cs typeface="STXinwei" panose="02010800040101010101" charset="-122"/>
              </a:rPr>
              <a:t> </a:t>
            </a:r>
            <a:r>
              <a:rPr lang="en-US" altLang="zh-CN" dirty="0" err="1" smtClean="0">
                <a:latin typeface="STXinwei" panose="02010800040101010101" charset="-122"/>
                <a:ea typeface="STXinwei" panose="02010800040101010101" charset="-122"/>
                <a:cs typeface="STXinwei" panose="02010800040101010101" charset="-122"/>
              </a:rPr>
              <a:t>createDocumentFragment</a:t>
            </a:r>
            <a:r>
              <a:rPr lang="zh-CN" altLang="en-US" dirty="0">
                <a:latin typeface="STXinwei" panose="02010800040101010101" charset="-122"/>
                <a:ea typeface="STXinwei" panose="02010800040101010101" charset="-122"/>
                <a:cs typeface="STXinwei" panose="02010800040101010101" charset="-122"/>
              </a:rPr>
              <a:t>、</a:t>
            </a:r>
            <a:r>
              <a:rPr lang="en-US" altLang="zh-CN" dirty="0" err="1">
                <a:latin typeface="STXinwei" panose="02010800040101010101" charset="-122"/>
                <a:ea typeface="STXinwei" panose="02010800040101010101" charset="-122"/>
                <a:cs typeface="STXinwei" panose="02010800040101010101" charset="-122"/>
              </a:rPr>
              <a:t>innerHTML</a:t>
            </a:r>
            <a:r>
              <a:rPr lang="en-US" altLang="zh-CN" dirty="0">
                <a:latin typeface="STXinwei" panose="02010800040101010101" charset="-122"/>
                <a:ea typeface="STXinwei" panose="02010800040101010101" charset="-122"/>
                <a:cs typeface="STXinwei" panose="02010800040101010101" charset="-122"/>
              </a:rPr>
              <a:t> </a:t>
            </a:r>
            <a:r>
              <a:rPr lang="zh-CN" altLang="en-US" dirty="0">
                <a:latin typeface="STXinwei" panose="02010800040101010101" charset="-122"/>
                <a:ea typeface="STXinwei" panose="02010800040101010101" charset="-122"/>
                <a:cs typeface="STXinwei" panose="02010800040101010101" charset="-122"/>
              </a:rPr>
              <a:t>、 </a:t>
            </a:r>
            <a:r>
              <a:rPr lang="en-US" altLang="zh-CN" dirty="0" err="1" smtClean="0">
                <a:latin typeface="STXinwei" panose="02010800040101010101" charset="-122"/>
                <a:ea typeface="STXinwei" panose="02010800040101010101" charset="-122"/>
                <a:cs typeface="STXinwei" panose="02010800040101010101" charset="-122"/>
              </a:rPr>
              <a:t>createElement</a:t>
            </a:r>
            <a:r>
              <a:rPr lang="zh-CN" altLang="en-US" dirty="0" smtClean="0">
                <a:latin typeface="STXinwei" panose="02010800040101010101" charset="-122"/>
                <a:ea typeface="STXinwei" panose="02010800040101010101" charset="-122"/>
                <a:cs typeface="STXinwei" panose="02010800040101010101" charset="-122"/>
              </a:rPr>
              <a:t>等</a:t>
            </a:r>
            <a:r>
              <a:rPr lang="en-US" altLang="zh-CN" dirty="0" smtClean="0">
                <a:latin typeface="STXinwei" panose="02010800040101010101" charset="-122"/>
                <a:ea typeface="STXinwei" panose="02010800040101010101" charset="-122"/>
                <a:cs typeface="STXinwei" panose="02010800040101010101" charset="-122"/>
              </a:rPr>
              <a:t>API</a:t>
            </a:r>
            <a:r>
              <a:rPr lang="zh-CN" altLang="en-US" dirty="0" smtClean="0">
                <a:latin typeface="STXinwei" panose="02010800040101010101" charset="-122"/>
                <a:ea typeface="STXinwei" panose="02010800040101010101" charset="-122"/>
                <a:cs typeface="STXinwei" panose="02010800040101010101" charset="-122"/>
              </a:rPr>
              <a:t> 性能相差不大</a:t>
            </a:r>
            <a:r>
              <a:rPr lang="en-US" altLang="zh-CN" dirty="0" smtClean="0">
                <a:latin typeface="STXinwei" panose="02010800040101010101" charset="-122"/>
                <a:ea typeface="STXinwei" panose="02010800040101010101" charset="-122"/>
                <a:cs typeface="STXinwei" panose="02010800040101010101" charset="-122"/>
              </a:rPr>
              <a:t>;</a:t>
            </a:r>
            <a:r>
              <a:rPr lang="zh-CN" altLang="en-US" dirty="0" smtClean="0">
                <a:latin typeface="STXinwei" panose="02010800040101010101" charset="-122"/>
                <a:ea typeface="STXinwei" panose="02010800040101010101" charset="-122"/>
                <a:cs typeface="STXinwei" panose="02010800040101010101" charset="-122"/>
              </a:rPr>
              <a:t> </a:t>
            </a:r>
            <a:endParaRPr lang="en-US" altLang="zh-CN" dirty="0" smtClean="0">
              <a:latin typeface="STXinwei" panose="02010800040101010101" charset="-122"/>
              <a:ea typeface="STXinwei" panose="02010800040101010101" charset="-122"/>
              <a:cs typeface="STXinwei" panose="02010800040101010101" charset="-122"/>
            </a:endParaRPr>
          </a:p>
          <a:p>
            <a:endParaRPr lang="en-US" altLang="zh-CN" dirty="0" smtClean="0">
              <a:latin typeface="STXinwei" panose="02010800040101010101" charset="-122"/>
              <a:ea typeface="STXinwei" panose="02010800040101010101" charset="-122"/>
              <a:cs typeface="STXinwei" panose="02010800040101010101" charset="-122"/>
            </a:endParaRPr>
          </a:p>
          <a:p>
            <a:r>
              <a:rPr lang="en-US" altLang="zh-CN" dirty="0" smtClean="0">
                <a:latin typeface="STXinwei" panose="02010800040101010101" charset="-122"/>
                <a:ea typeface="STXinwei" panose="02010800040101010101" charset="-122"/>
                <a:cs typeface="STXinwei" panose="02010800040101010101" charset="-122"/>
              </a:rPr>
              <a:t>2.</a:t>
            </a:r>
            <a:r>
              <a:rPr lang="zh-CN" altLang="en-US" dirty="0" smtClean="0">
                <a:latin typeface="STXinwei" panose="02010800040101010101" charset="-122"/>
                <a:ea typeface="STXinwei" panose="02010800040101010101" charset="-122"/>
                <a:cs typeface="STXinwei" panose="02010800040101010101" charset="-122"/>
              </a:rPr>
              <a:t> 一次性渲染</a:t>
            </a:r>
            <a:r>
              <a:rPr lang="en-US" altLang="zh-CN" dirty="0" smtClean="0">
                <a:latin typeface="STXinwei" panose="02010800040101010101" charset="-122"/>
                <a:ea typeface="STXinwei" panose="02010800040101010101" charset="-122"/>
                <a:cs typeface="STXinwei" panose="02010800040101010101" charset="-122"/>
              </a:rPr>
              <a:t>,</a:t>
            </a:r>
            <a:r>
              <a:rPr lang="zh-CN" altLang="en-US" dirty="0" smtClean="0">
                <a:latin typeface="STXinwei" panose="02010800040101010101" charset="-122"/>
                <a:ea typeface="STXinwei" panose="02010800040101010101" charset="-122"/>
                <a:cs typeface="STXinwei" panose="02010800040101010101" charset="-122"/>
              </a:rPr>
              <a:t> </a:t>
            </a:r>
            <a:r>
              <a:rPr lang="en-US" altLang="zh-CN" dirty="0" smtClean="0">
                <a:latin typeface="STXinwei" panose="02010800040101010101" charset="-122"/>
                <a:ea typeface="STXinwei" panose="02010800040101010101" charset="-122"/>
                <a:cs typeface="STXinwei" panose="02010800040101010101" charset="-122"/>
              </a:rPr>
              <a:t>JS</a:t>
            </a:r>
            <a:r>
              <a:rPr lang="zh-CN" altLang="en-US" dirty="0" smtClean="0">
                <a:latin typeface="STXinwei" panose="02010800040101010101" charset="-122"/>
                <a:ea typeface="STXinwei" panose="02010800040101010101" charset="-122"/>
                <a:cs typeface="STXinwei" panose="02010800040101010101" charset="-122"/>
              </a:rPr>
              <a:t>执行不是效率瓶颈</a:t>
            </a:r>
            <a:r>
              <a:rPr lang="en-US" altLang="zh-CN" dirty="0" smtClean="0">
                <a:latin typeface="STXinwei" panose="02010800040101010101" charset="-122"/>
                <a:ea typeface="STXinwei" panose="02010800040101010101" charset="-122"/>
                <a:cs typeface="STXinwei" panose="02010800040101010101" charset="-122"/>
              </a:rPr>
              <a:t>,</a:t>
            </a:r>
            <a:r>
              <a:rPr lang="zh-CN" altLang="en-US" dirty="0" smtClean="0">
                <a:latin typeface="STXinwei" panose="02010800040101010101" charset="-122"/>
                <a:ea typeface="STXinwei" panose="02010800040101010101" charset="-122"/>
                <a:cs typeface="STXinwei" panose="02010800040101010101" charset="-122"/>
              </a:rPr>
              <a:t> 渲染才是</a:t>
            </a:r>
            <a:endParaRPr lang="zh-CN" altLang="en-US" dirty="0">
              <a:latin typeface="STXinwei" panose="02010800040101010101" charset="-122"/>
              <a:ea typeface="STXinwei" panose="02010800040101010101" charset="-122"/>
              <a:cs typeface="STXinwei" panose="02010800040101010101" charset="-122"/>
            </a:endParaRPr>
          </a:p>
        </p:txBody>
      </p:sp>
      <p:sp>
        <p:nvSpPr>
          <p:cNvPr id="8" name="矩形 7"/>
          <p:cNvSpPr/>
          <p:nvPr/>
        </p:nvSpPr>
        <p:spPr>
          <a:xfrm>
            <a:off x="11030634" y="1445565"/>
            <a:ext cx="864339" cy="369332"/>
          </a:xfrm>
          <a:prstGeom prst="rect">
            <a:avLst/>
          </a:prstGeom>
        </p:spPr>
        <p:txBody>
          <a:bodyPr wrap="none">
            <a:spAutoFit/>
          </a:bodyPr>
          <a:lstStyle/>
          <a:p>
            <a:r>
              <a:rPr lang="en-US" altLang="zh-CN" dirty="0" err="1" smtClean="0">
                <a:latin typeface="STXinwei" panose="02010800040101010101" charset="-122"/>
                <a:ea typeface="STXinwei" panose="02010800040101010101" charset="-122"/>
                <a:cs typeface="STXinwei" panose="02010800040101010101" charset="-122"/>
              </a:rPr>
              <a:t>once.js</a:t>
            </a:r>
            <a:endParaRPr lang="zh-CN" altLang="en-US" dirty="0">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765" y="1"/>
            <a:ext cx="10515600" cy="977462"/>
          </a:xfrm>
        </p:spPr>
        <p:txBody>
          <a:bodyPr>
            <a:normAutofit/>
          </a:bodyPr>
          <a:lstStyle/>
          <a:p>
            <a:r>
              <a:rPr kumimoji="1" lang="en-US" altLang="zh-CN" sz="3200" dirty="0" smtClean="0">
                <a:solidFill>
                  <a:srgbClr val="FF0000"/>
                </a:solidFill>
                <a:latin typeface="STXinwei" panose="02010800040101010101" charset="-122"/>
                <a:ea typeface="STXinwei" panose="02010800040101010101" charset="-122"/>
                <a:cs typeface="STXinwei" panose="02010800040101010101" charset="-122"/>
              </a:rPr>
              <a:t>React</a:t>
            </a:r>
            <a:r>
              <a:rPr kumimoji="1"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kumimoji="1" lang="en-US" altLang="zh-CN" sz="3200" dirty="0" smtClean="0">
                <a:solidFill>
                  <a:srgbClr val="FF0000"/>
                </a:solidFill>
                <a:latin typeface="STXinwei" panose="02010800040101010101" charset="-122"/>
                <a:ea typeface="STXinwei" panose="02010800040101010101" charset="-122"/>
                <a:cs typeface="STXinwei" panose="02010800040101010101" charset="-122"/>
              </a:rPr>
              <a:t>Fiber</a:t>
            </a:r>
            <a:r>
              <a:rPr kumimoji="1" lang="zh-CN" altLang="en-US" sz="3200" dirty="0" smtClean="0">
                <a:solidFill>
                  <a:srgbClr val="FF0000"/>
                </a:solidFill>
                <a:latin typeface="STXinwei" panose="02010800040101010101" charset="-122"/>
                <a:ea typeface="STXinwei" panose="02010800040101010101" charset="-122"/>
                <a:cs typeface="STXinwei" panose="02010800040101010101" charset="-122"/>
              </a:rPr>
              <a:t>源码流程</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pic>
        <p:nvPicPr>
          <p:cNvPr id="4" name="图片 3"/>
          <p:cNvPicPr>
            <a:picLocks noChangeAspect="1"/>
          </p:cNvPicPr>
          <p:nvPr/>
        </p:nvPicPr>
        <p:blipFill>
          <a:blip r:embed="rId1"/>
          <a:stretch>
            <a:fillRect/>
          </a:stretch>
        </p:blipFill>
        <p:spPr>
          <a:xfrm>
            <a:off x="1076723" y="1552336"/>
            <a:ext cx="4158060" cy="5050211"/>
          </a:xfrm>
          <a:prstGeom prst="rect">
            <a:avLst/>
          </a:prstGeom>
        </p:spPr>
      </p:pic>
      <p:sp>
        <p:nvSpPr>
          <p:cNvPr id="6" name="矩形 5"/>
          <p:cNvSpPr/>
          <p:nvPr/>
        </p:nvSpPr>
        <p:spPr>
          <a:xfrm>
            <a:off x="7781258" y="1520804"/>
            <a:ext cx="1545616" cy="369332"/>
          </a:xfrm>
          <a:prstGeom prst="rect">
            <a:avLst/>
          </a:prstGeom>
        </p:spPr>
        <p:txBody>
          <a:bodyPr wrap="none">
            <a:spAutoFit/>
          </a:bodyPr>
          <a:lstStyle/>
          <a:p>
            <a:r>
              <a:rPr lang="en-US" altLang="zh-CN" dirty="0" smtClean="0">
                <a:latin typeface="STXinwei" panose="02010800040101010101" charset="-122"/>
                <a:ea typeface="STXinwei" panose="02010800040101010101" charset="-122"/>
                <a:cs typeface="STXinwei" panose="02010800040101010101" charset="-122"/>
              </a:rPr>
              <a:t>c</a:t>
            </a:r>
            <a:r>
              <a:rPr lang="zh-CN" altLang="en-US" dirty="0" smtClean="0">
                <a:latin typeface="STXinwei" panose="02010800040101010101" charset="-122"/>
                <a:ea typeface="STXinwei" panose="02010800040101010101" charset="-122"/>
                <a:cs typeface="STXinwei" panose="02010800040101010101" charset="-122"/>
              </a:rPr>
              <a:t>omponent</a:t>
            </a:r>
            <a:r>
              <a:rPr lang="en-US" altLang="zh-CN" dirty="0" smtClean="0">
                <a:latin typeface="STXinwei" panose="02010800040101010101" charset="-122"/>
                <a:ea typeface="STXinwei" panose="02010800040101010101" charset="-122"/>
                <a:cs typeface="STXinwei" panose="02010800040101010101" charset="-122"/>
              </a:rPr>
              <a:t>.</a:t>
            </a:r>
            <a:r>
              <a:rPr lang="en-US" altLang="zh-CN" dirty="0" err="1" smtClean="0">
                <a:latin typeface="STXinwei" panose="02010800040101010101" charset="-122"/>
                <a:ea typeface="STXinwei" panose="02010800040101010101" charset="-122"/>
                <a:cs typeface="STXinwei" panose="02010800040101010101" charset="-122"/>
              </a:rPr>
              <a:t>js</a:t>
            </a:r>
            <a:endParaRPr lang="en-US" altLang="zh-CN" dirty="0" smtClean="0">
              <a:latin typeface="STXinwei" panose="02010800040101010101" charset="-122"/>
              <a:ea typeface="STXinwei" panose="02010800040101010101" charset="-122"/>
              <a:cs typeface="STXinwei" panose="02010800040101010101" charset="-122"/>
            </a:endParaRPr>
          </a:p>
        </p:txBody>
      </p:sp>
      <p:sp>
        <p:nvSpPr>
          <p:cNvPr id="7" name="矩形 6"/>
          <p:cNvSpPr/>
          <p:nvPr/>
        </p:nvSpPr>
        <p:spPr>
          <a:xfrm>
            <a:off x="992010" y="1151472"/>
            <a:ext cx="1696298" cy="369332"/>
          </a:xfrm>
          <a:prstGeom prst="rect">
            <a:avLst/>
          </a:prstGeom>
        </p:spPr>
        <p:txBody>
          <a:bodyPr wrap="none">
            <a:spAutoFit/>
          </a:bodyPr>
          <a:lstStyle/>
          <a:p>
            <a:r>
              <a:rPr kumimoji="1" lang="zh-CN" altLang="en-US" dirty="0" smtClean="0">
                <a:solidFill>
                  <a:srgbClr val="FF0000"/>
                </a:solidFill>
                <a:latin typeface="STXinwei" panose="02010800040101010101" charset="-122"/>
                <a:ea typeface="STXinwei" panose="02010800040101010101" charset="-122"/>
                <a:cs typeface="STXinwei" panose="02010800040101010101" charset="-122"/>
              </a:rPr>
              <a:t>大致流程如下</a:t>
            </a:r>
            <a:r>
              <a:rPr kumimoji="1" lang="en-US" altLang="zh-CN" dirty="0" smtClean="0">
                <a:solidFill>
                  <a:srgbClr val="FF0000"/>
                </a:solidFill>
                <a:latin typeface="STXinwei" panose="02010800040101010101" charset="-122"/>
                <a:ea typeface="STXinwei" panose="02010800040101010101" charset="-122"/>
                <a:cs typeface="STXinwei" panose="02010800040101010101" charset="-122"/>
              </a:rPr>
              <a:t>:</a:t>
            </a:r>
            <a:r>
              <a:rPr kumimoji="1" lang="zh-CN" altLang="en-US" dirty="0" smtClean="0">
                <a:solidFill>
                  <a:srgbClr val="FF0000"/>
                </a:solidFill>
                <a:latin typeface="STXinwei" panose="02010800040101010101" charset="-122"/>
                <a:ea typeface="STXinwei" panose="02010800040101010101" charset="-122"/>
                <a:cs typeface="STXinwei" panose="02010800040101010101" charset="-122"/>
              </a:rPr>
              <a:t> </a:t>
            </a:r>
            <a:endParaRPr lang="zh-CN" altLang="en-US" dirty="0"/>
          </a:p>
        </p:txBody>
      </p:sp>
      <p:pic>
        <p:nvPicPr>
          <p:cNvPr id="3" name="图片 2"/>
          <p:cNvPicPr>
            <a:picLocks noChangeAspect="1"/>
          </p:cNvPicPr>
          <p:nvPr/>
        </p:nvPicPr>
        <p:blipFill>
          <a:blip r:embed="rId2"/>
          <a:stretch>
            <a:fillRect/>
          </a:stretch>
        </p:blipFill>
        <p:spPr>
          <a:xfrm>
            <a:off x="5514108" y="2433477"/>
            <a:ext cx="5583959" cy="2993381"/>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089" y="2682657"/>
            <a:ext cx="10515600" cy="1325563"/>
          </a:xfrm>
        </p:spPr>
        <p:txBody>
          <a:bodyPr/>
          <a:lstStyle/>
          <a:p>
            <a:pPr algn="ctr"/>
            <a:r>
              <a:rPr kumimoji="1" lang="zh-CN" altLang="en-US" dirty="0" smtClean="0">
                <a:solidFill>
                  <a:srgbClr val="FF0000"/>
                </a:solidFill>
                <a:latin typeface="STXinwei" panose="02010800040101010101" charset="-122"/>
                <a:ea typeface="STXinwei" panose="02010800040101010101" charset="-122"/>
                <a:cs typeface="STXinwei" panose="02010800040101010101" charset="-122"/>
              </a:rPr>
              <a:t>谢谢</a:t>
            </a:r>
            <a:r>
              <a:rPr kumimoji="1" lang="en-US" altLang="zh-CN" dirty="0" smtClean="0">
                <a:solidFill>
                  <a:srgbClr val="FF0000"/>
                </a:solidFill>
                <a:latin typeface="STXinwei" panose="02010800040101010101" charset="-122"/>
                <a:ea typeface="STXinwei" panose="02010800040101010101" charset="-122"/>
                <a:cs typeface="STXinwei" panose="02010800040101010101" charset="-122"/>
              </a:rPr>
              <a:t>!</a:t>
            </a:r>
            <a:endParaRPr kumimoji="1" lang="zh-CN" altLang="en-US" dirty="0">
              <a:solidFill>
                <a:srgbClr val="FF0000"/>
              </a:solidFill>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66098"/>
            <a:ext cx="10515600" cy="1325563"/>
          </a:xfrm>
        </p:spPr>
        <p:txBody>
          <a:bodyPr>
            <a:normAutofit/>
          </a:bodyPr>
          <a:lstStyle/>
          <a:p>
            <a:r>
              <a:rPr lang="en-US" altLang="zh-CN" sz="3200" dirty="0">
                <a:solidFill>
                  <a:srgbClr val="FF0000"/>
                </a:solidFill>
                <a:latin typeface="STXinwei" panose="02010800040101010101" charset="-122"/>
                <a:ea typeface="STXinwei" panose="02010800040101010101" charset="-122"/>
                <a:cs typeface="STXinwei" panose="02010800040101010101" charset="-122"/>
              </a:rPr>
              <a:t>web worker /</a:t>
            </a:r>
            <a:r>
              <a:rPr lang="zh-CN" altLang="en-US" sz="3200" dirty="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err="1">
                <a:solidFill>
                  <a:srgbClr val="FF0000"/>
                </a:solidFill>
                <a:latin typeface="STXinwei" panose="02010800040101010101" charset="-122"/>
                <a:ea typeface="STXinwei" panose="02010800040101010101" charset="-122"/>
                <a:cs typeface="STXinwei" panose="02010800040101010101" charset="-122"/>
              </a:rPr>
              <a:t>WebAssembly</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3" name="内容占位符 2"/>
          <p:cNvSpPr>
            <a:spLocks noGrp="1"/>
          </p:cNvSpPr>
          <p:nvPr>
            <p:ph idx="1"/>
          </p:nvPr>
        </p:nvSpPr>
        <p:spPr>
          <a:xfrm>
            <a:off x="796636" y="1391660"/>
            <a:ext cx="10515600" cy="5064557"/>
          </a:xfrm>
        </p:spPr>
        <p:txBody>
          <a:bodyPr>
            <a:noAutofit/>
          </a:bodyPr>
          <a:lstStyle/>
          <a:p>
            <a:pPr marL="0" indent="0">
              <a:buNone/>
            </a:pPr>
            <a:r>
              <a:rPr lang="en-US" altLang="zh-CN" sz="1800" dirty="0">
                <a:latin typeface="STXinwei" panose="02010800040101010101" charset="-122"/>
                <a:ea typeface="STXinwei" panose="02010800040101010101" charset="-122"/>
                <a:cs typeface="STXinwei" panose="02010800040101010101" charset="-122"/>
              </a:rPr>
              <a:t>Web Worker </a:t>
            </a:r>
            <a:r>
              <a:rPr lang="zh-CN" altLang="en-US" sz="1800" dirty="0" smtClean="0">
                <a:latin typeface="STXinwei" panose="02010800040101010101" charset="-122"/>
                <a:ea typeface="STXinwei" panose="02010800040101010101" charset="-122"/>
                <a:cs typeface="STXinwei" panose="02010800040101010101" charset="-122"/>
              </a:rPr>
              <a:t>有几个</a:t>
            </a:r>
            <a:r>
              <a:rPr lang="zh-CN" altLang="en-US" sz="1800" dirty="0">
                <a:latin typeface="STXinwei" panose="02010800040101010101" charset="-122"/>
                <a:ea typeface="STXinwei" panose="02010800040101010101" charset="-122"/>
                <a:cs typeface="STXinwei" panose="02010800040101010101" charset="-122"/>
              </a:rPr>
              <a:t>使用注意</a:t>
            </a:r>
            <a:r>
              <a:rPr lang="zh-CN" altLang="en-US" sz="1800" dirty="0" smtClean="0">
                <a:latin typeface="STXinwei" panose="02010800040101010101" charset="-122"/>
                <a:ea typeface="STXinwei" panose="02010800040101010101" charset="-122"/>
                <a:cs typeface="STXinwei" panose="02010800040101010101" charset="-122"/>
              </a:rPr>
              <a:t>点</a:t>
            </a:r>
            <a:r>
              <a:rPr lang="en-US" altLang="zh-CN" sz="1800" dirty="0" smtClean="0">
                <a:latin typeface="STXinwei" panose="02010800040101010101" charset="-122"/>
                <a:ea typeface="STXinwei" panose="02010800040101010101" charset="-122"/>
                <a:cs typeface="STXinwei" panose="02010800040101010101" charset="-122"/>
              </a:rPr>
              <a:t>:</a:t>
            </a:r>
            <a:endParaRPr lang="en-US" altLang="zh-CN" sz="1800" dirty="0" smtClean="0">
              <a:latin typeface="STXinwei" panose="02010800040101010101" charset="-122"/>
              <a:ea typeface="STXinwei" panose="02010800040101010101" charset="-122"/>
              <a:cs typeface="STXinwei" panose="02010800040101010101" charset="-122"/>
            </a:endParaRPr>
          </a:p>
          <a:p>
            <a:pPr marL="0" indent="0">
              <a:buNone/>
            </a:pPr>
            <a:endParaRPr kumimoji="1" lang="en-US" altLang="zh-CN" sz="1800" dirty="0">
              <a:latin typeface="STXinwei" panose="02010800040101010101" charset="-122"/>
              <a:ea typeface="STXinwei" panose="02010800040101010101" charset="-122"/>
              <a:cs typeface="STXinwei" panose="02010800040101010101" charset="-122"/>
            </a:endParaRPr>
          </a:p>
          <a:p>
            <a:pPr marL="0" indent="0">
              <a:buNone/>
            </a:pPr>
            <a:r>
              <a:rPr lang="en-US" altLang="zh-CN" sz="1800" dirty="0" smtClean="0">
                <a:latin typeface="STXinwei" panose="02010800040101010101" charset="-122"/>
                <a:ea typeface="STXinwei" panose="02010800040101010101" charset="-122"/>
                <a:cs typeface="STXinwei" panose="02010800040101010101" charset="-122"/>
              </a:rPr>
              <a:t>1.</a:t>
            </a:r>
            <a:r>
              <a:rPr lang="zh-CN" altLang="en-US" sz="1800" dirty="0" smtClean="0">
                <a:latin typeface="STXinwei" panose="02010800040101010101" charset="-122"/>
                <a:ea typeface="STXinwei" panose="02010800040101010101" charset="-122"/>
                <a:cs typeface="STXinwei" panose="02010800040101010101" charset="-122"/>
              </a:rPr>
              <a:t> </a:t>
            </a:r>
            <a:r>
              <a:rPr lang="zh-CN" altLang="en-US" sz="1800" b="1" dirty="0" smtClean="0">
                <a:latin typeface="STXinwei" panose="02010800040101010101" charset="-122"/>
                <a:ea typeface="STXinwei" panose="02010800040101010101" charset="-122"/>
                <a:cs typeface="STXinwei" panose="02010800040101010101" charset="-122"/>
              </a:rPr>
              <a:t>同源</a:t>
            </a:r>
            <a:r>
              <a:rPr lang="zh-CN" altLang="en-US" sz="1800" b="1" dirty="0">
                <a:latin typeface="STXinwei" panose="02010800040101010101" charset="-122"/>
                <a:ea typeface="STXinwei" panose="02010800040101010101" charset="-122"/>
                <a:cs typeface="STXinwei" panose="02010800040101010101" charset="-122"/>
              </a:rPr>
              <a:t>限制</a:t>
            </a:r>
            <a:endParaRPr lang="zh-CN" altLang="en-US" sz="1800" dirty="0">
              <a:latin typeface="STXinwei" panose="02010800040101010101" charset="-122"/>
              <a:ea typeface="STXinwei" panose="02010800040101010101" charset="-122"/>
              <a:cs typeface="STXinwei" panose="02010800040101010101" charset="-122"/>
            </a:endParaRPr>
          </a:p>
          <a:p>
            <a:pPr marL="0" indent="0">
              <a:buNone/>
            </a:pPr>
            <a:r>
              <a:rPr lang="zh-CN" altLang="en-US" sz="1800" dirty="0" smtClean="0">
                <a:latin typeface="STXinwei" panose="02010800040101010101" charset="-122"/>
                <a:ea typeface="STXinwei" panose="02010800040101010101" charset="-122"/>
                <a:cs typeface="STXinwei" panose="02010800040101010101" charset="-122"/>
              </a:rPr>
              <a:t>   分配</a:t>
            </a:r>
            <a:r>
              <a:rPr lang="zh-CN" altLang="en-US" sz="1800" dirty="0">
                <a:latin typeface="STXinwei" panose="02010800040101010101" charset="-122"/>
                <a:ea typeface="STXinwei" panose="02010800040101010101" charset="-122"/>
                <a:cs typeface="STXinwei" panose="02010800040101010101" charset="-122"/>
              </a:rPr>
              <a:t>给 </a:t>
            </a:r>
            <a:r>
              <a:rPr lang="en-US" altLang="zh-CN" sz="1800" dirty="0">
                <a:latin typeface="STXinwei" panose="02010800040101010101" charset="-122"/>
                <a:ea typeface="STXinwei" panose="02010800040101010101" charset="-122"/>
                <a:cs typeface="STXinwei" panose="02010800040101010101" charset="-122"/>
              </a:rPr>
              <a:t>Worker </a:t>
            </a:r>
            <a:r>
              <a:rPr lang="zh-CN" altLang="en-US" sz="1800" dirty="0">
                <a:latin typeface="STXinwei" panose="02010800040101010101" charset="-122"/>
                <a:ea typeface="STXinwei" panose="02010800040101010101" charset="-122"/>
                <a:cs typeface="STXinwei" panose="02010800040101010101" charset="-122"/>
              </a:rPr>
              <a:t>线程运行的脚本文件，必须与主线程的脚本文件同源。</a:t>
            </a:r>
            <a:endParaRPr lang="zh-CN" altLang="en-US" sz="1800" dirty="0">
              <a:latin typeface="STXinwei" panose="02010800040101010101" charset="-122"/>
              <a:ea typeface="STXinwei" panose="02010800040101010101" charset="-122"/>
              <a:cs typeface="STXinwei" panose="02010800040101010101" charset="-122"/>
            </a:endParaRPr>
          </a:p>
          <a:p>
            <a:pPr marL="0" indent="0">
              <a:buNone/>
            </a:pPr>
            <a:r>
              <a:rPr lang="en-US" altLang="zh-CN" sz="1800" dirty="0" smtClean="0">
                <a:latin typeface="STXinwei" panose="02010800040101010101" charset="-122"/>
                <a:ea typeface="STXinwei" panose="02010800040101010101" charset="-122"/>
                <a:cs typeface="STXinwei" panose="02010800040101010101" charset="-122"/>
              </a:rPr>
              <a:t>2.</a:t>
            </a:r>
            <a:r>
              <a:rPr lang="zh-CN" altLang="en-US" sz="1800" dirty="0" smtClean="0">
                <a:latin typeface="STXinwei" panose="02010800040101010101" charset="-122"/>
                <a:ea typeface="STXinwei" panose="02010800040101010101" charset="-122"/>
                <a:cs typeface="STXinwei" panose="02010800040101010101" charset="-122"/>
              </a:rPr>
              <a:t> </a:t>
            </a:r>
            <a:r>
              <a:rPr lang="en-US" altLang="zh-CN" sz="1800" b="1" dirty="0" smtClean="0">
                <a:latin typeface="STXinwei" panose="02010800040101010101" charset="-122"/>
                <a:ea typeface="STXinwei" panose="02010800040101010101" charset="-122"/>
                <a:cs typeface="STXinwei" panose="02010800040101010101" charset="-122"/>
              </a:rPr>
              <a:t>DOM </a:t>
            </a:r>
            <a:r>
              <a:rPr lang="zh-CN" altLang="en-US" sz="1800" b="1" dirty="0">
                <a:latin typeface="STXinwei" panose="02010800040101010101" charset="-122"/>
                <a:ea typeface="STXinwei" panose="02010800040101010101" charset="-122"/>
                <a:cs typeface="STXinwei" panose="02010800040101010101" charset="-122"/>
              </a:rPr>
              <a:t>限制</a:t>
            </a:r>
            <a:endParaRPr lang="zh-CN" altLang="en-US" sz="1800" dirty="0">
              <a:latin typeface="STXinwei" panose="02010800040101010101" charset="-122"/>
              <a:ea typeface="STXinwei" panose="02010800040101010101" charset="-122"/>
              <a:cs typeface="STXinwei" panose="02010800040101010101" charset="-122"/>
            </a:endParaRPr>
          </a:p>
          <a:p>
            <a:pPr marL="0" indent="0">
              <a:buNone/>
            </a:pPr>
            <a:r>
              <a:rPr lang="zh-CN" altLang="en-US" sz="1800" dirty="0" smtClean="0">
                <a:latin typeface="STXinwei" panose="02010800040101010101" charset="-122"/>
                <a:ea typeface="STXinwei" panose="02010800040101010101" charset="-122"/>
                <a:cs typeface="STXinwei" panose="02010800040101010101" charset="-122"/>
              </a:rPr>
              <a:t>    </a:t>
            </a:r>
            <a:r>
              <a:rPr lang="en-US" altLang="zh-CN" sz="1800" dirty="0" smtClean="0">
                <a:latin typeface="STXinwei" panose="02010800040101010101" charset="-122"/>
                <a:ea typeface="STXinwei" panose="02010800040101010101" charset="-122"/>
                <a:cs typeface="STXinwei" panose="02010800040101010101" charset="-122"/>
              </a:rPr>
              <a:t>Worker </a:t>
            </a:r>
            <a:r>
              <a:rPr lang="zh-CN" altLang="en-US" sz="1800" dirty="0">
                <a:latin typeface="STXinwei" panose="02010800040101010101" charset="-122"/>
                <a:ea typeface="STXinwei" panose="02010800040101010101" charset="-122"/>
                <a:cs typeface="STXinwei" panose="02010800040101010101" charset="-122"/>
              </a:rPr>
              <a:t>线程所在的全局对象，与主线程不一样，无法读取主线程所在网页的 </a:t>
            </a:r>
            <a:r>
              <a:rPr lang="en-US" altLang="zh-CN" sz="1800" dirty="0">
                <a:latin typeface="STXinwei" panose="02010800040101010101" charset="-122"/>
                <a:ea typeface="STXinwei" panose="02010800040101010101" charset="-122"/>
                <a:cs typeface="STXinwei" panose="02010800040101010101" charset="-122"/>
              </a:rPr>
              <a:t>DOM </a:t>
            </a:r>
            <a:r>
              <a:rPr lang="zh-CN" altLang="en-US" sz="1800" dirty="0">
                <a:latin typeface="STXinwei" panose="02010800040101010101" charset="-122"/>
                <a:ea typeface="STXinwei" panose="02010800040101010101" charset="-122"/>
                <a:cs typeface="STXinwei" panose="02010800040101010101" charset="-122"/>
              </a:rPr>
              <a:t>对象，也无法使用</a:t>
            </a:r>
            <a:r>
              <a:rPr lang="en-US" altLang="zh-CN" sz="1800" dirty="0">
                <a:latin typeface="STXinwei" panose="02010800040101010101" charset="-122"/>
                <a:ea typeface="STXinwei" panose="02010800040101010101" charset="-122"/>
                <a:cs typeface="STXinwei" panose="02010800040101010101" charset="-122"/>
              </a:rPr>
              <a:t>document</a:t>
            </a:r>
            <a:r>
              <a:rPr lang="zh-CN" altLang="en-US" sz="1800" dirty="0">
                <a:latin typeface="STXinwei" panose="02010800040101010101" charset="-122"/>
                <a:ea typeface="STXinwei" panose="02010800040101010101" charset="-122"/>
                <a:cs typeface="STXinwei" panose="02010800040101010101" charset="-122"/>
              </a:rPr>
              <a:t>、</a:t>
            </a:r>
            <a:r>
              <a:rPr lang="en-US" altLang="zh-CN" sz="1800" dirty="0">
                <a:latin typeface="STXinwei" panose="02010800040101010101" charset="-122"/>
                <a:ea typeface="STXinwei" panose="02010800040101010101" charset="-122"/>
                <a:cs typeface="STXinwei" panose="02010800040101010101" charset="-122"/>
              </a:rPr>
              <a:t>window</a:t>
            </a:r>
            <a:r>
              <a:rPr lang="zh-CN" altLang="en-US" sz="1800" dirty="0">
                <a:latin typeface="STXinwei" panose="02010800040101010101" charset="-122"/>
                <a:ea typeface="STXinwei" panose="02010800040101010101" charset="-122"/>
                <a:cs typeface="STXinwei" panose="02010800040101010101" charset="-122"/>
              </a:rPr>
              <a:t>、</a:t>
            </a:r>
            <a:r>
              <a:rPr lang="en-US" altLang="zh-CN" sz="1800" dirty="0">
                <a:latin typeface="STXinwei" panose="02010800040101010101" charset="-122"/>
                <a:ea typeface="STXinwei" panose="02010800040101010101" charset="-122"/>
                <a:cs typeface="STXinwei" panose="02010800040101010101" charset="-122"/>
              </a:rPr>
              <a:t>parent</a:t>
            </a:r>
            <a:r>
              <a:rPr lang="zh-CN" altLang="en-US" sz="1800" dirty="0">
                <a:latin typeface="STXinwei" panose="02010800040101010101" charset="-122"/>
                <a:ea typeface="STXinwei" panose="02010800040101010101" charset="-122"/>
                <a:cs typeface="STXinwei" panose="02010800040101010101" charset="-122"/>
              </a:rPr>
              <a:t>这些对象。但是，</a:t>
            </a:r>
            <a:r>
              <a:rPr lang="en-US" altLang="zh-CN" sz="1800" dirty="0">
                <a:latin typeface="STXinwei" panose="02010800040101010101" charset="-122"/>
                <a:ea typeface="STXinwei" panose="02010800040101010101" charset="-122"/>
                <a:cs typeface="STXinwei" panose="02010800040101010101" charset="-122"/>
              </a:rPr>
              <a:t>Worker </a:t>
            </a:r>
            <a:r>
              <a:rPr lang="zh-CN" altLang="en-US" sz="1800" dirty="0">
                <a:latin typeface="STXinwei" panose="02010800040101010101" charset="-122"/>
                <a:ea typeface="STXinwei" panose="02010800040101010101" charset="-122"/>
                <a:cs typeface="STXinwei" panose="02010800040101010101" charset="-122"/>
              </a:rPr>
              <a:t>线程可以</a:t>
            </a:r>
            <a:r>
              <a:rPr lang="en-US" altLang="zh-CN" sz="1800" dirty="0">
                <a:latin typeface="STXinwei" panose="02010800040101010101" charset="-122"/>
                <a:ea typeface="STXinwei" panose="02010800040101010101" charset="-122"/>
                <a:cs typeface="STXinwei" panose="02010800040101010101" charset="-122"/>
              </a:rPr>
              <a:t>navigator</a:t>
            </a:r>
            <a:r>
              <a:rPr lang="zh-CN" altLang="en-US" sz="1800" dirty="0">
                <a:latin typeface="STXinwei" panose="02010800040101010101" charset="-122"/>
                <a:ea typeface="STXinwei" panose="02010800040101010101" charset="-122"/>
                <a:cs typeface="STXinwei" panose="02010800040101010101" charset="-122"/>
              </a:rPr>
              <a:t>对象和</a:t>
            </a:r>
            <a:r>
              <a:rPr lang="en-US" altLang="zh-CN" sz="1800" dirty="0">
                <a:latin typeface="STXinwei" panose="02010800040101010101" charset="-122"/>
                <a:ea typeface="STXinwei" panose="02010800040101010101" charset="-122"/>
                <a:cs typeface="STXinwei" panose="02010800040101010101" charset="-122"/>
              </a:rPr>
              <a:t>location</a:t>
            </a:r>
            <a:r>
              <a:rPr lang="zh-CN" altLang="en-US" sz="1800" dirty="0">
                <a:latin typeface="STXinwei" panose="02010800040101010101" charset="-122"/>
                <a:ea typeface="STXinwei" panose="02010800040101010101" charset="-122"/>
                <a:cs typeface="STXinwei" panose="02010800040101010101" charset="-122"/>
              </a:rPr>
              <a:t>对象。</a:t>
            </a:r>
            <a:endParaRPr lang="zh-CN" altLang="en-US" sz="1800" dirty="0">
              <a:latin typeface="STXinwei" panose="02010800040101010101" charset="-122"/>
              <a:ea typeface="STXinwei" panose="02010800040101010101" charset="-122"/>
              <a:cs typeface="STXinwei" panose="02010800040101010101" charset="-122"/>
            </a:endParaRPr>
          </a:p>
          <a:p>
            <a:pPr marL="0" indent="0">
              <a:buNone/>
            </a:pPr>
            <a:r>
              <a:rPr lang="en-US" altLang="zh-CN" sz="1800" dirty="0" smtClean="0">
                <a:latin typeface="STXinwei" panose="02010800040101010101" charset="-122"/>
                <a:ea typeface="STXinwei" panose="02010800040101010101" charset="-122"/>
                <a:cs typeface="STXinwei" panose="02010800040101010101" charset="-122"/>
              </a:rPr>
              <a:t>3.</a:t>
            </a:r>
            <a:r>
              <a:rPr lang="zh-CN" altLang="en-US" sz="1800" dirty="0" smtClean="0">
                <a:latin typeface="STXinwei" panose="02010800040101010101" charset="-122"/>
                <a:ea typeface="STXinwei" panose="02010800040101010101" charset="-122"/>
                <a:cs typeface="STXinwei" panose="02010800040101010101" charset="-122"/>
              </a:rPr>
              <a:t> </a:t>
            </a:r>
            <a:r>
              <a:rPr lang="zh-CN" altLang="en-US" sz="1800" b="1" dirty="0" smtClean="0">
                <a:latin typeface="STXinwei" panose="02010800040101010101" charset="-122"/>
                <a:ea typeface="STXinwei" panose="02010800040101010101" charset="-122"/>
                <a:cs typeface="STXinwei" panose="02010800040101010101" charset="-122"/>
              </a:rPr>
              <a:t>通信</a:t>
            </a:r>
            <a:r>
              <a:rPr lang="zh-CN" altLang="en-US" sz="1800" b="1" dirty="0">
                <a:latin typeface="STXinwei" panose="02010800040101010101" charset="-122"/>
                <a:ea typeface="STXinwei" panose="02010800040101010101" charset="-122"/>
                <a:cs typeface="STXinwei" panose="02010800040101010101" charset="-122"/>
              </a:rPr>
              <a:t>联系</a:t>
            </a:r>
            <a:endParaRPr lang="zh-CN" altLang="en-US" sz="1800" dirty="0">
              <a:latin typeface="STXinwei" panose="02010800040101010101" charset="-122"/>
              <a:ea typeface="STXinwei" panose="02010800040101010101" charset="-122"/>
              <a:cs typeface="STXinwei" panose="02010800040101010101" charset="-122"/>
            </a:endParaRPr>
          </a:p>
          <a:p>
            <a:pPr marL="0" indent="0">
              <a:buNone/>
            </a:pPr>
            <a:r>
              <a:rPr lang="zh-CN" altLang="en-US" sz="1800" dirty="0" smtClean="0">
                <a:latin typeface="STXinwei" panose="02010800040101010101" charset="-122"/>
                <a:ea typeface="STXinwei" panose="02010800040101010101" charset="-122"/>
                <a:cs typeface="STXinwei" panose="02010800040101010101" charset="-122"/>
              </a:rPr>
              <a:t>    </a:t>
            </a:r>
            <a:r>
              <a:rPr lang="en-US" altLang="zh-CN" sz="1800" dirty="0" smtClean="0">
                <a:latin typeface="STXinwei" panose="02010800040101010101" charset="-122"/>
                <a:ea typeface="STXinwei" panose="02010800040101010101" charset="-122"/>
                <a:cs typeface="STXinwei" panose="02010800040101010101" charset="-122"/>
              </a:rPr>
              <a:t>Worker </a:t>
            </a:r>
            <a:r>
              <a:rPr lang="zh-CN" altLang="en-US" sz="1800" dirty="0">
                <a:latin typeface="STXinwei" panose="02010800040101010101" charset="-122"/>
                <a:ea typeface="STXinwei" panose="02010800040101010101" charset="-122"/>
                <a:cs typeface="STXinwei" panose="02010800040101010101" charset="-122"/>
              </a:rPr>
              <a:t>线程和主线程不在同一个上下文环境，它们不能直接通信，必须通过消息完成。</a:t>
            </a:r>
            <a:endParaRPr lang="zh-CN" altLang="en-US" sz="1800" dirty="0">
              <a:latin typeface="STXinwei" panose="02010800040101010101" charset="-122"/>
              <a:ea typeface="STXinwei" panose="02010800040101010101" charset="-122"/>
              <a:cs typeface="STXinwei" panose="02010800040101010101" charset="-122"/>
            </a:endParaRPr>
          </a:p>
          <a:p>
            <a:pPr marL="0" indent="0">
              <a:buNone/>
            </a:pPr>
            <a:r>
              <a:rPr lang="en-US" altLang="zh-CN" sz="1800" dirty="0" smtClean="0">
                <a:latin typeface="STXinwei" panose="02010800040101010101" charset="-122"/>
                <a:ea typeface="STXinwei" panose="02010800040101010101" charset="-122"/>
                <a:cs typeface="STXinwei" panose="02010800040101010101" charset="-122"/>
              </a:rPr>
              <a:t>4.</a:t>
            </a:r>
            <a:r>
              <a:rPr lang="zh-CN" altLang="en-US" sz="1800" dirty="0" smtClean="0">
                <a:latin typeface="STXinwei" panose="02010800040101010101" charset="-122"/>
                <a:ea typeface="STXinwei" panose="02010800040101010101" charset="-122"/>
                <a:cs typeface="STXinwei" panose="02010800040101010101" charset="-122"/>
              </a:rPr>
              <a:t> </a:t>
            </a:r>
            <a:r>
              <a:rPr lang="zh-CN" altLang="en-US" sz="1800" b="1" dirty="0" smtClean="0">
                <a:latin typeface="STXinwei" panose="02010800040101010101" charset="-122"/>
                <a:ea typeface="STXinwei" panose="02010800040101010101" charset="-122"/>
                <a:cs typeface="STXinwei" panose="02010800040101010101" charset="-122"/>
              </a:rPr>
              <a:t>脚本</a:t>
            </a:r>
            <a:r>
              <a:rPr lang="zh-CN" altLang="en-US" sz="1800" b="1" dirty="0">
                <a:latin typeface="STXinwei" panose="02010800040101010101" charset="-122"/>
                <a:ea typeface="STXinwei" panose="02010800040101010101" charset="-122"/>
                <a:cs typeface="STXinwei" panose="02010800040101010101" charset="-122"/>
              </a:rPr>
              <a:t>限制</a:t>
            </a:r>
            <a:endParaRPr lang="zh-CN" altLang="en-US" sz="1800" dirty="0">
              <a:latin typeface="STXinwei" panose="02010800040101010101" charset="-122"/>
              <a:ea typeface="STXinwei" panose="02010800040101010101" charset="-122"/>
              <a:cs typeface="STXinwei" panose="02010800040101010101" charset="-122"/>
            </a:endParaRPr>
          </a:p>
          <a:p>
            <a:pPr marL="0" indent="0">
              <a:buNone/>
            </a:pPr>
            <a:r>
              <a:rPr lang="zh-CN" altLang="en-US" sz="1800" dirty="0" smtClean="0">
                <a:latin typeface="STXinwei" panose="02010800040101010101" charset="-122"/>
                <a:ea typeface="STXinwei" panose="02010800040101010101" charset="-122"/>
                <a:cs typeface="STXinwei" panose="02010800040101010101" charset="-122"/>
              </a:rPr>
              <a:t>    </a:t>
            </a:r>
            <a:r>
              <a:rPr lang="en-US" altLang="zh-CN" sz="1800" dirty="0" smtClean="0">
                <a:latin typeface="STXinwei" panose="02010800040101010101" charset="-122"/>
                <a:ea typeface="STXinwei" panose="02010800040101010101" charset="-122"/>
                <a:cs typeface="STXinwei" panose="02010800040101010101" charset="-122"/>
              </a:rPr>
              <a:t>Worker </a:t>
            </a:r>
            <a:r>
              <a:rPr lang="zh-CN" altLang="en-US" sz="1800" dirty="0">
                <a:latin typeface="STXinwei" panose="02010800040101010101" charset="-122"/>
                <a:ea typeface="STXinwei" panose="02010800040101010101" charset="-122"/>
                <a:cs typeface="STXinwei" panose="02010800040101010101" charset="-122"/>
              </a:rPr>
              <a:t>线程不能执行</a:t>
            </a:r>
            <a:r>
              <a:rPr lang="en-US" altLang="zh-CN" sz="1800" dirty="0">
                <a:latin typeface="STXinwei" panose="02010800040101010101" charset="-122"/>
                <a:ea typeface="STXinwei" panose="02010800040101010101" charset="-122"/>
                <a:cs typeface="STXinwei" panose="02010800040101010101" charset="-122"/>
              </a:rPr>
              <a:t>alert()</a:t>
            </a:r>
            <a:r>
              <a:rPr lang="zh-CN" altLang="en-US" sz="1800" dirty="0">
                <a:latin typeface="STXinwei" panose="02010800040101010101" charset="-122"/>
                <a:ea typeface="STXinwei" panose="02010800040101010101" charset="-122"/>
                <a:cs typeface="STXinwei" panose="02010800040101010101" charset="-122"/>
              </a:rPr>
              <a:t>方法和</a:t>
            </a:r>
            <a:r>
              <a:rPr lang="en-US" altLang="zh-CN" sz="1800" dirty="0">
                <a:latin typeface="STXinwei" panose="02010800040101010101" charset="-122"/>
                <a:ea typeface="STXinwei" panose="02010800040101010101" charset="-122"/>
                <a:cs typeface="STXinwei" panose="02010800040101010101" charset="-122"/>
              </a:rPr>
              <a:t>confirm()</a:t>
            </a:r>
            <a:r>
              <a:rPr lang="zh-CN" altLang="en-US" sz="1800" dirty="0">
                <a:latin typeface="STXinwei" panose="02010800040101010101" charset="-122"/>
                <a:ea typeface="STXinwei" panose="02010800040101010101" charset="-122"/>
                <a:cs typeface="STXinwei" panose="02010800040101010101" charset="-122"/>
              </a:rPr>
              <a:t>方法，但可以使用 </a:t>
            </a:r>
            <a:r>
              <a:rPr lang="en-US" altLang="zh-CN" sz="1800" dirty="0" err="1">
                <a:latin typeface="STXinwei" panose="02010800040101010101" charset="-122"/>
                <a:ea typeface="STXinwei" panose="02010800040101010101" charset="-122"/>
                <a:cs typeface="STXinwei" panose="02010800040101010101" charset="-122"/>
              </a:rPr>
              <a:t>XMLHttpRequest</a:t>
            </a:r>
            <a:r>
              <a:rPr lang="en-US" altLang="zh-CN" sz="1800" dirty="0">
                <a:latin typeface="STXinwei" panose="02010800040101010101" charset="-122"/>
                <a:ea typeface="STXinwei" panose="02010800040101010101" charset="-122"/>
                <a:cs typeface="STXinwei" panose="02010800040101010101" charset="-122"/>
              </a:rPr>
              <a:t> </a:t>
            </a:r>
            <a:r>
              <a:rPr lang="zh-CN" altLang="en-US" sz="1800" dirty="0">
                <a:latin typeface="STXinwei" panose="02010800040101010101" charset="-122"/>
                <a:ea typeface="STXinwei" panose="02010800040101010101" charset="-122"/>
                <a:cs typeface="STXinwei" panose="02010800040101010101" charset="-122"/>
              </a:rPr>
              <a:t>对象发出 </a:t>
            </a:r>
            <a:r>
              <a:rPr lang="en-US" altLang="zh-CN" sz="1800" dirty="0">
                <a:latin typeface="STXinwei" panose="02010800040101010101" charset="-122"/>
                <a:ea typeface="STXinwei" panose="02010800040101010101" charset="-122"/>
                <a:cs typeface="STXinwei" panose="02010800040101010101" charset="-122"/>
              </a:rPr>
              <a:t>AJAX </a:t>
            </a:r>
            <a:r>
              <a:rPr lang="zh-CN" altLang="en-US" sz="1800" dirty="0">
                <a:latin typeface="STXinwei" panose="02010800040101010101" charset="-122"/>
                <a:ea typeface="STXinwei" panose="02010800040101010101" charset="-122"/>
                <a:cs typeface="STXinwei" panose="02010800040101010101" charset="-122"/>
              </a:rPr>
              <a:t>请求。</a:t>
            </a:r>
            <a:endParaRPr lang="zh-CN" altLang="en-US" sz="1800" dirty="0">
              <a:latin typeface="STXinwei" panose="02010800040101010101" charset="-122"/>
              <a:ea typeface="STXinwei" panose="02010800040101010101" charset="-122"/>
              <a:cs typeface="STXinwei" panose="02010800040101010101" charset="-122"/>
            </a:endParaRPr>
          </a:p>
          <a:p>
            <a:pPr marL="0" indent="0">
              <a:buNone/>
            </a:pPr>
            <a:r>
              <a:rPr lang="en-US" altLang="zh-CN" sz="1800" dirty="0" smtClean="0">
                <a:latin typeface="STXinwei" panose="02010800040101010101" charset="-122"/>
                <a:ea typeface="STXinwei" panose="02010800040101010101" charset="-122"/>
                <a:cs typeface="STXinwei" panose="02010800040101010101" charset="-122"/>
              </a:rPr>
              <a:t>5.</a:t>
            </a:r>
            <a:r>
              <a:rPr lang="zh-CN" altLang="en-US" sz="1800" dirty="0" smtClean="0">
                <a:latin typeface="STXinwei" panose="02010800040101010101" charset="-122"/>
                <a:ea typeface="STXinwei" panose="02010800040101010101" charset="-122"/>
                <a:cs typeface="STXinwei" panose="02010800040101010101" charset="-122"/>
              </a:rPr>
              <a:t> </a:t>
            </a:r>
            <a:r>
              <a:rPr lang="zh-CN" altLang="en-US" sz="1800" b="1" dirty="0" smtClean="0">
                <a:latin typeface="STXinwei" panose="02010800040101010101" charset="-122"/>
                <a:ea typeface="STXinwei" panose="02010800040101010101" charset="-122"/>
                <a:cs typeface="STXinwei" panose="02010800040101010101" charset="-122"/>
              </a:rPr>
              <a:t>文件</a:t>
            </a:r>
            <a:r>
              <a:rPr lang="zh-CN" altLang="en-US" sz="1800" b="1" dirty="0">
                <a:latin typeface="STXinwei" panose="02010800040101010101" charset="-122"/>
                <a:ea typeface="STXinwei" panose="02010800040101010101" charset="-122"/>
                <a:cs typeface="STXinwei" panose="02010800040101010101" charset="-122"/>
              </a:rPr>
              <a:t>限制</a:t>
            </a:r>
            <a:endParaRPr lang="zh-CN" altLang="en-US" sz="1800" dirty="0">
              <a:latin typeface="STXinwei" panose="02010800040101010101" charset="-122"/>
              <a:ea typeface="STXinwei" panose="02010800040101010101" charset="-122"/>
              <a:cs typeface="STXinwei" panose="02010800040101010101" charset="-122"/>
            </a:endParaRPr>
          </a:p>
          <a:p>
            <a:pPr marL="0" indent="0">
              <a:buNone/>
            </a:pPr>
            <a:r>
              <a:rPr lang="zh-CN" altLang="en-US" sz="1800" dirty="0" smtClean="0">
                <a:latin typeface="STXinwei" panose="02010800040101010101" charset="-122"/>
                <a:ea typeface="STXinwei" panose="02010800040101010101" charset="-122"/>
                <a:cs typeface="STXinwei" panose="02010800040101010101" charset="-122"/>
              </a:rPr>
              <a:t>    </a:t>
            </a:r>
            <a:r>
              <a:rPr lang="en-US" altLang="zh-CN" sz="1800" dirty="0" smtClean="0">
                <a:latin typeface="STXinwei" panose="02010800040101010101" charset="-122"/>
                <a:ea typeface="STXinwei" panose="02010800040101010101" charset="-122"/>
                <a:cs typeface="STXinwei" panose="02010800040101010101" charset="-122"/>
              </a:rPr>
              <a:t>Worker </a:t>
            </a:r>
            <a:r>
              <a:rPr lang="zh-CN" altLang="en-US" sz="1800" dirty="0">
                <a:latin typeface="STXinwei" panose="02010800040101010101" charset="-122"/>
                <a:ea typeface="STXinwei" panose="02010800040101010101" charset="-122"/>
                <a:cs typeface="STXinwei" panose="02010800040101010101" charset="-122"/>
              </a:rPr>
              <a:t>线程无法读取本地文件，即不能打开本机的文件系统（</a:t>
            </a:r>
            <a:r>
              <a:rPr lang="en-US" altLang="zh-CN" sz="1800" dirty="0">
                <a:latin typeface="STXinwei" panose="02010800040101010101" charset="-122"/>
                <a:ea typeface="STXinwei" panose="02010800040101010101" charset="-122"/>
                <a:cs typeface="STXinwei" panose="02010800040101010101" charset="-122"/>
              </a:rPr>
              <a:t>file://</a:t>
            </a:r>
            <a:r>
              <a:rPr lang="zh-CN" altLang="en-US" sz="1800" dirty="0">
                <a:latin typeface="STXinwei" panose="02010800040101010101" charset="-122"/>
                <a:ea typeface="STXinwei" panose="02010800040101010101" charset="-122"/>
                <a:cs typeface="STXinwei" panose="02010800040101010101" charset="-122"/>
              </a:rPr>
              <a:t>），它所加载的脚本，必须来自网络。</a:t>
            </a:r>
            <a:endParaRPr lang="zh-CN" altLang="en-US" sz="1800" dirty="0">
              <a:latin typeface="STXinwei" panose="02010800040101010101" charset="-122"/>
              <a:ea typeface="STXinwei" panose="02010800040101010101" charset="-122"/>
              <a:cs typeface="STXinwei" panose="02010800040101010101" charset="-122"/>
            </a:endParaRPr>
          </a:p>
          <a:p>
            <a:endParaRPr kumimoji="1" lang="zh-CN" altLang="en-US" sz="1800" dirty="0">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945" y="165929"/>
            <a:ext cx="10515600" cy="1325563"/>
          </a:xfrm>
        </p:spPr>
        <p:txBody>
          <a:bodyPr>
            <a:normAutofit/>
          </a:bodyPr>
          <a:lstStyle/>
          <a:p>
            <a:r>
              <a:rPr lang="en-US" altLang="zh-CN" sz="3200" dirty="0" smtClean="0">
                <a:solidFill>
                  <a:srgbClr val="FF0000"/>
                </a:solidFill>
                <a:latin typeface="STXinwei" panose="02010800040101010101" charset="-122"/>
                <a:ea typeface="STXinwei" panose="02010800040101010101" charset="-122"/>
                <a:cs typeface="STXinwei" panose="02010800040101010101" charset="-122"/>
              </a:rPr>
              <a:t>web worker /</a:t>
            </a:r>
            <a:r>
              <a:rPr lang="zh-CN" altLang="en-US" sz="3200" dirty="0" smtClean="0">
                <a:solidFill>
                  <a:srgbClr val="FF0000"/>
                </a:solidFill>
                <a:latin typeface="STXinwei" panose="02010800040101010101" charset="-122"/>
                <a:ea typeface="STXinwei" panose="02010800040101010101" charset="-122"/>
                <a:cs typeface="STXinwei" panose="02010800040101010101" charset="-122"/>
              </a:rPr>
              <a:t> </a:t>
            </a:r>
            <a:r>
              <a:rPr lang="en-US" altLang="zh-CN" sz="3200" dirty="0" err="1" smtClean="0">
                <a:solidFill>
                  <a:srgbClr val="FF0000"/>
                </a:solidFill>
                <a:latin typeface="STXinwei" panose="02010800040101010101" charset="-122"/>
                <a:ea typeface="STXinwei" panose="02010800040101010101" charset="-122"/>
                <a:cs typeface="STXinwei" panose="02010800040101010101" charset="-122"/>
              </a:rPr>
              <a:t>WebAssembly</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8" name="矩形 7"/>
          <p:cNvSpPr/>
          <p:nvPr/>
        </p:nvSpPr>
        <p:spPr>
          <a:xfrm>
            <a:off x="1062528" y="1599507"/>
            <a:ext cx="1640193" cy="369332"/>
          </a:xfrm>
          <a:prstGeom prst="rect">
            <a:avLst/>
          </a:prstGeom>
        </p:spPr>
        <p:txBody>
          <a:bodyPr wrap="none">
            <a:spAutoFit/>
          </a:bodyPr>
          <a:lstStyle/>
          <a:p>
            <a:r>
              <a:rPr lang="en-US" altLang="zh-CN" dirty="0" smtClean="0">
                <a:latin typeface="STXinwei" panose="02010800040101010101" charset="-122"/>
                <a:ea typeface="STXinwei" panose="02010800040101010101" charset="-122"/>
                <a:cs typeface="STXinwei" panose="02010800040101010101" charset="-122"/>
              </a:rPr>
              <a:t>web-</a:t>
            </a:r>
            <a:r>
              <a:rPr lang="en-US" altLang="zh-CN" dirty="0" err="1" smtClean="0">
                <a:latin typeface="STXinwei" panose="02010800040101010101" charset="-122"/>
                <a:ea typeface="STXinwei" panose="02010800040101010101" charset="-122"/>
                <a:cs typeface="STXinwei" panose="02010800040101010101" charset="-122"/>
              </a:rPr>
              <a:t>worker.js</a:t>
            </a:r>
            <a:endParaRPr lang="zh-CN" altLang="en-US" dirty="0">
              <a:latin typeface="STXinwei" panose="02010800040101010101" charset="-122"/>
              <a:ea typeface="STXinwei" panose="02010800040101010101" charset="-122"/>
              <a:cs typeface="STXinwei" panose="02010800040101010101" charset="-122"/>
            </a:endParaRPr>
          </a:p>
        </p:txBody>
      </p:sp>
      <p:sp>
        <p:nvSpPr>
          <p:cNvPr id="9" name="矩形 8"/>
          <p:cNvSpPr/>
          <p:nvPr/>
        </p:nvSpPr>
        <p:spPr>
          <a:xfrm>
            <a:off x="6539090" y="1599507"/>
            <a:ext cx="1112805" cy="369332"/>
          </a:xfrm>
          <a:prstGeom prst="rect">
            <a:avLst/>
          </a:prstGeom>
        </p:spPr>
        <p:txBody>
          <a:bodyPr wrap="none">
            <a:spAutoFit/>
          </a:bodyPr>
          <a:lstStyle/>
          <a:p>
            <a:r>
              <a:rPr lang="en-US" altLang="zh-CN" dirty="0" err="1" smtClean="0">
                <a:latin typeface="STXinwei" panose="02010800040101010101" charset="-122"/>
                <a:ea typeface="STXinwei" panose="02010800040101010101" charset="-122"/>
                <a:cs typeface="STXinwei" panose="02010800040101010101" charset="-122"/>
              </a:rPr>
              <a:t>worker.js</a:t>
            </a:r>
            <a:endParaRPr lang="zh-CN" altLang="en-US" dirty="0">
              <a:latin typeface="STXinwei" panose="02010800040101010101" charset="-122"/>
              <a:ea typeface="STXinwei" panose="02010800040101010101" charset="-122"/>
              <a:cs typeface="STXinwei" panose="02010800040101010101" charset="-122"/>
            </a:endParaRPr>
          </a:p>
        </p:txBody>
      </p:sp>
      <p:pic>
        <p:nvPicPr>
          <p:cNvPr id="10" name="图片 9"/>
          <p:cNvPicPr>
            <a:picLocks noChangeAspect="1"/>
          </p:cNvPicPr>
          <p:nvPr/>
        </p:nvPicPr>
        <p:blipFill>
          <a:blip r:embed="rId1"/>
          <a:stretch>
            <a:fillRect/>
          </a:stretch>
        </p:blipFill>
        <p:spPr>
          <a:xfrm>
            <a:off x="1062528" y="1999254"/>
            <a:ext cx="5081368" cy="3852906"/>
          </a:xfrm>
          <a:prstGeom prst="rect">
            <a:avLst/>
          </a:prstGeom>
        </p:spPr>
      </p:pic>
      <p:pic>
        <p:nvPicPr>
          <p:cNvPr id="11" name="图片 10"/>
          <p:cNvPicPr>
            <a:picLocks noChangeAspect="1"/>
          </p:cNvPicPr>
          <p:nvPr/>
        </p:nvPicPr>
        <p:blipFill>
          <a:blip r:embed="rId2"/>
          <a:stretch>
            <a:fillRect/>
          </a:stretch>
        </p:blipFill>
        <p:spPr>
          <a:xfrm>
            <a:off x="6539090" y="2002089"/>
            <a:ext cx="5017466" cy="2964411"/>
          </a:xfrm>
          <a:prstGeom prst="rect">
            <a:avLst/>
          </a:prstGeom>
        </p:spPr>
      </p:pic>
      <p:pic>
        <p:nvPicPr>
          <p:cNvPr id="12" name="图片 11"/>
          <p:cNvPicPr>
            <a:picLocks noChangeAspect="1"/>
          </p:cNvPicPr>
          <p:nvPr/>
        </p:nvPicPr>
        <p:blipFill>
          <a:blip r:embed="rId3"/>
          <a:stretch>
            <a:fillRect/>
          </a:stretch>
        </p:blipFill>
        <p:spPr>
          <a:xfrm>
            <a:off x="6539090" y="5252134"/>
            <a:ext cx="1879600" cy="609600"/>
          </a:xfrm>
          <a:prstGeom prst="rect">
            <a:avLst/>
          </a:prstGeom>
        </p:spPr>
      </p:pic>
      <p:sp>
        <p:nvSpPr>
          <p:cNvPr id="13" name="矩形 12"/>
          <p:cNvSpPr/>
          <p:nvPr/>
        </p:nvSpPr>
        <p:spPr>
          <a:xfrm>
            <a:off x="1114955" y="6175256"/>
            <a:ext cx="5751896" cy="369332"/>
          </a:xfrm>
          <a:prstGeom prst="rect">
            <a:avLst/>
          </a:prstGeom>
        </p:spPr>
        <p:txBody>
          <a:bodyPr wrap="none">
            <a:spAutoFit/>
          </a:bodyPr>
          <a:lstStyle/>
          <a:p>
            <a:r>
              <a:rPr lang="zh-CN" altLang="en-US" dirty="0" smtClean="0">
                <a:latin typeface="STXinwei" panose="02010800040101010101" charset="-122"/>
                <a:ea typeface="STXinwei" panose="02010800040101010101" charset="-122"/>
                <a:cs typeface="STXinwei" panose="02010800040101010101" charset="-122"/>
              </a:rPr>
              <a:t>可以看到</a:t>
            </a:r>
            <a:r>
              <a:rPr lang="en-US" altLang="zh-CN" dirty="0" smtClean="0">
                <a:latin typeface="STXinwei" panose="02010800040101010101" charset="-122"/>
                <a:ea typeface="STXinwei" panose="02010800040101010101" charset="-122"/>
                <a:cs typeface="STXinwei" panose="02010800040101010101" charset="-122"/>
              </a:rPr>
              <a:t>:</a:t>
            </a:r>
            <a:r>
              <a:rPr lang="zh-CN" altLang="en-US" dirty="0" smtClean="0">
                <a:latin typeface="STXinwei" panose="02010800040101010101" charset="-122"/>
                <a:ea typeface="STXinwei" panose="02010800040101010101" charset="-122"/>
                <a:cs typeface="STXinwei" panose="02010800040101010101" charset="-122"/>
              </a:rPr>
              <a:t> 因为通信和上下文环境的切换</a:t>
            </a:r>
            <a:r>
              <a:rPr lang="en-US" altLang="zh-CN" dirty="0" smtClean="0">
                <a:latin typeface="STXinwei" panose="02010800040101010101" charset="-122"/>
                <a:ea typeface="STXinwei" panose="02010800040101010101" charset="-122"/>
                <a:cs typeface="STXinwei" panose="02010800040101010101" charset="-122"/>
              </a:rPr>
              <a:t>,</a:t>
            </a:r>
            <a:r>
              <a:rPr lang="zh-CN" altLang="en-US" dirty="0" smtClean="0">
                <a:latin typeface="STXinwei" panose="02010800040101010101" charset="-122"/>
                <a:ea typeface="STXinwei" panose="02010800040101010101" charset="-122"/>
                <a:cs typeface="STXinwei" panose="02010800040101010101" charset="-122"/>
              </a:rPr>
              <a:t> 反而更耗时了</a:t>
            </a:r>
            <a:endParaRPr lang="zh-CN" altLang="en-US" dirty="0">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时间分片</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
        <p:nvSpPr>
          <p:cNvPr id="3" name="内容占位符 2"/>
          <p:cNvSpPr>
            <a:spLocks noGrp="1"/>
          </p:cNvSpPr>
          <p:nvPr>
            <p:ph idx="1"/>
          </p:nvPr>
        </p:nvSpPr>
        <p:spPr/>
        <p:txBody>
          <a:bodyPr>
            <a:normAutofit/>
          </a:bodyPr>
          <a:lstStyle/>
          <a:p>
            <a:r>
              <a:rPr kumimoji="1" lang="en-US" altLang="zh-CN" sz="2400" dirty="0" err="1" smtClean="0">
                <a:latin typeface="STXinwei" panose="02010800040101010101" charset="-122"/>
                <a:ea typeface="STXinwei" panose="02010800040101010101" charset="-122"/>
                <a:cs typeface="STXinwei" panose="02010800040101010101" charset="-122"/>
              </a:rPr>
              <a:t>setTimeout</a:t>
            </a:r>
            <a:endParaRPr kumimoji="1" lang="en-US" altLang="zh-CN" sz="2400" dirty="0" smtClean="0">
              <a:latin typeface="STXinwei" panose="02010800040101010101" charset="-122"/>
              <a:ea typeface="STXinwei" panose="02010800040101010101" charset="-122"/>
              <a:cs typeface="STXinwei" panose="02010800040101010101" charset="-122"/>
            </a:endParaRPr>
          </a:p>
          <a:p>
            <a:endParaRPr kumimoji="1" lang="en-US" altLang="zh-CN" sz="2400" dirty="0">
              <a:latin typeface="STXinwei" panose="02010800040101010101" charset="-122"/>
              <a:ea typeface="STXinwei" panose="02010800040101010101" charset="-122"/>
              <a:cs typeface="STXinwei" panose="02010800040101010101" charset="-122"/>
            </a:endParaRPr>
          </a:p>
          <a:p>
            <a:r>
              <a:rPr lang="en-US" altLang="zh-CN" sz="2400" dirty="0" err="1">
                <a:latin typeface="STXinwei" panose="02010800040101010101" charset="-122"/>
                <a:ea typeface="STXinwei" panose="02010800040101010101" charset="-122"/>
                <a:cs typeface="STXinwei" panose="02010800040101010101" charset="-122"/>
              </a:rPr>
              <a:t>requestAnimationFrame</a:t>
            </a:r>
            <a:endParaRPr lang="en-US" altLang="zh-CN" sz="2400" dirty="0">
              <a:latin typeface="STXinwei" panose="02010800040101010101" charset="-122"/>
              <a:ea typeface="STXinwei" panose="02010800040101010101" charset="-122"/>
              <a:cs typeface="STXinwei" panose="02010800040101010101" charset="-122"/>
            </a:endParaRPr>
          </a:p>
          <a:p>
            <a:endParaRPr kumimoji="1" lang="en-US" altLang="zh-CN" sz="2400" dirty="0" smtClean="0">
              <a:latin typeface="STXinwei" panose="02010800040101010101" charset="-122"/>
              <a:ea typeface="STXinwei" panose="02010800040101010101" charset="-122"/>
              <a:cs typeface="STXinwei" panose="02010800040101010101" charset="-122"/>
            </a:endParaRPr>
          </a:p>
          <a:p>
            <a:r>
              <a:rPr lang="en-US" altLang="zh-CN" sz="2400" dirty="0" smtClean="0">
                <a:latin typeface="STXinwei" panose="02010800040101010101" charset="-122"/>
                <a:ea typeface="STXinwei" panose="02010800040101010101" charset="-122"/>
                <a:cs typeface="STXinwei" panose="02010800040101010101" charset="-122"/>
              </a:rPr>
              <a:t>Generator</a:t>
            </a:r>
            <a:endParaRPr lang="en-US" altLang="zh-CN" sz="2400" dirty="0" smtClean="0">
              <a:latin typeface="STXinwei" panose="02010800040101010101" charset="-122"/>
              <a:ea typeface="STXinwei" panose="02010800040101010101" charset="-122"/>
              <a:cs typeface="STXinwei" panose="02010800040101010101" charset="-122"/>
            </a:endParaRPr>
          </a:p>
          <a:p>
            <a:endParaRPr kumimoji="1" lang="en-US" altLang="zh-CN" sz="2400" dirty="0">
              <a:latin typeface="STXinwei" panose="02010800040101010101" charset="-122"/>
              <a:ea typeface="STXinwei" panose="02010800040101010101" charset="-122"/>
              <a:cs typeface="STXinwei" panose="02010800040101010101" charset="-122"/>
            </a:endParaRPr>
          </a:p>
          <a:p>
            <a:r>
              <a:rPr lang="en-US" altLang="zh-CN" sz="2400" dirty="0" err="1" smtClean="0">
                <a:latin typeface="STXinwei" panose="02010800040101010101" charset="-122"/>
                <a:ea typeface="STXinwei" panose="02010800040101010101" charset="-122"/>
                <a:cs typeface="STXinwei" panose="02010800040101010101" charset="-122"/>
              </a:rPr>
              <a:t>requestIdleCallback</a:t>
            </a:r>
            <a:endParaRPr lang="en-US" altLang="zh-CN" sz="2400" dirty="0" smtClean="0">
              <a:latin typeface="STXinwei" panose="02010800040101010101" charset="-122"/>
              <a:ea typeface="STXinwei" panose="02010800040101010101" charset="-122"/>
              <a:cs typeface="STXinwei" panose="02010800040101010101" charset="-122"/>
            </a:endParaRPr>
          </a:p>
          <a:p>
            <a:endParaRPr kumimoji="1" lang="en-US" altLang="zh-CN" sz="2400" dirty="0">
              <a:latin typeface="STXinwei" panose="02010800040101010101" charset="-122"/>
              <a:ea typeface="STXinwei" panose="02010800040101010101" charset="-122"/>
              <a:cs typeface="STXinwei" panose="02010800040101010101" charset="-122"/>
            </a:endParaRPr>
          </a:p>
          <a:p>
            <a:r>
              <a:rPr lang="en-US" altLang="zh-CN" sz="2400" dirty="0" err="1" smtClean="0">
                <a:latin typeface="STXinwei" panose="02010800040101010101" charset="-122"/>
                <a:ea typeface="STXinwei" panose="02010800040101010101" charset="-122"/>
                <a:cs typeface="STXinwei" panose="02010800040101010101" charset="-122"/>
              </a:rPr>
              <a:t>requestIdleCallback</a:t>
            </a:r>
            <a:r>
              <a:rPr lang="zh-CN" altLang="en-US" sz="2400" dirty="0" smtClean="0">
                <a:latin typeface="STXinwei" panose="02010800040101010101" charset="-122"/>
                <a:ea typeface="STXinwei" panose="02010800040101010101" charset="-122"/>
                <a:cs typeface="STXinwei" panose="02010800040101010101" charset="-122"/>
              </a:rPr>
              <a:t>的扩展</a:t>
            </a:r>
            <a:r>
              <a:rPr lang="zh-CN" altLang="en-US" sz="2400" dirty="0">
                <a:latin typeface="STXinwei" panose="02010800040101010101" charset="-122"/>
                <a:ea typeface="STXinwei" panose="02010800040101010101" charset="-122"/>
                <a:cs typeface="STXinwei" panose="02010800040101010101" charset="-122"/>
              </a:rPr>
              <a:t>延伸 </a:t>
            </a:r>
            <a:r>
              <a:rPr lang="en-US" altLang="zh-CN" sz="2400" dirty="0">
                <a:latin typeface="STXinwei" panose="02010800040101010101" charset="-122"/>
                <a:ea typeface="STXinwei" panose="02010800040101010101" charset="-122"/>
                <a:cs typeface="STXinwei" panose="02010800040101010101" charset="-122"/>
              </a:rPr>
              <a:t>-</a:t>
            </a:r>
            <a:r>
              <a:rPr lang="zh-CN" altLang="en-US" sz="2400" dirty="0">
                <a:latin typeface="STXinwei" panose="02010800040101010101" charset="-122"/>
                <a:ea typeface="STXinwei" panose="02010800040101010101" charset="-122"/>
                <a:cs typeface="STXinwei" panose="02010800040101010101" charset="-122"/>
              </a:rPr>
              <a:t> </a:t>
            </a:r>
            <a:r>
              <a:rPr lang="en-US" altLang="zh-CN" sz="2400" dirty="0">
                <a:latin typeface="STXinwei" panose="02010800040101010101" charset="-122"/>
                <a:ea typeface="STXinwei" panose="02010800040101010101" charset="-122"/>
                <a:cs typeface="STXinwei" panose="02010800040101010101" charset="-122"/>
              </a:rPr>
              <a:t>Fiber</a:t>
            </a:r>
            <a:endParaRPr lang="zh-CN" altLang="en-US" sz="2400" dirty="0"/>
          </a:p>
          <a:p>
            <a:endParaRPr kumimoji="1" lang="zh-CN" altLang="en-US" sz="2400" dirty="0">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32975" y="2009894"/>
            <a:ext cx="8396825" cy="1938992"/>
          </a:xfrm>
          <a:prstGeom prst="rect">
            <a:avLst/>
          </a:prstGeom>
        </p:spPr>
        <p:txBody>
          <a:bodyPr wrap="square">
            <a:spAutoFit/>
          </a:bodyPr>
          <a:lstStyle/>
          <a:p>
            <a:r>
              <a:rPr kumimoji="1" lang="zh-CN" altLang="en-US" sz="2400" dirty="0">
                <a:latin typeface="STXinwei" panose="02010800040101010101" charset="-122"/>
                <a:ea typeface="STXinwei" panose="02010800040101010101" charset="-122"/>
                <a:cs typeface="STXinwei" panose="02010800040101010101" charset="-122"/>
              </a:rPr>
              <a:t>前面</a:t>
            </a:r>
            <a:r>
              <a:rPr kumimoji="1" lang="en-US" altLang="zh-CN" sz="2400" dirty="0">
                <a:latin typeface="STXinwei" panose="02010800040101010101" charset="-122"/>
                <a:ea typeface="STXinwei" panose="02010800040101010101" charset="-122"/>
                <a:cs typeface="STXinwei" panose="02010800040101010101" charset="-122"/>
              </a:rPr>
              <a:t>,</a:t>
            </a:r>
            <a:r>
              <a:rPr kumimoji="1" lang="zh-CN" altLang="en-US" sz="2400" dirty="0">
                <a:latin typeface="STXinwei" panose="02010800040101010101" charset="-122"/>
                <a:ea typeface="STXinwei" panose="02010800040101010101" charset="-122"/>
                <a:cs typeface="STXinwei" panose="02010800040101010101" charset="-122"/>
              </a:rPr>
              <a:t> 我们一次性渲染</a:t>
            </a:r>
            <a:r>
              <a:rPr kumimoji="1" lang="en-US" altLang="zh-CN" sz="2400" dirty="0">
                <a:latin typeface="STXinwei" panose="02010800040101010101" charset="-122"/>
                <a:ea typeface="STXinwei" panose="02010800040101010101" charset="-122"/>
                <a:cs typeface="STXinwei" panose="02010800040101010101" charset="-122"/>
              </a:rPr>
              <a:t>10</a:t>
            </a:r>
            <a:r>
              <a:rPr kumimoji="1" lang="zh-CN" altLang="en-US" sz="2400" dirty="0">
                <a:latin typeface="STXinwei" panose="02010800040101010101" charset="-122"/>
                <a:ea typeface="STXinwei" panose="02010800040101010101" charset="-122"/>
                <a:cs typeface="STXinwei" panose="02010800040101010101" charset="-122"/>
              </a:rPr>
              <a:t>万条数据</a:t>
            </a:r>
            <a:r>
              <a:rPr kumimoji="1" lang="en-US" altLang="zh-CN" sz="2400" dirty="0" smtClean="0">
                <a:latin typeface="STXinwei" panose="02010800040101010101" charset="-122"/>
                <a:ea typeface="STXinwei" panose="02010800040101010101" charset="-122"/>
                <a:cs typeface="STXinwei" panose="02010800040101010101" charset="-122"/>
              </a:rPr>
              <a:t>,</a:t>
            </a:r>
            <a:r>
              <a:rPr kumimoji="1" lang="zh-CN" altLang="en-US" sz="2400" dirty="0" smtClean="0">
                <a:latin typeface="STXinwei" panose="02010800040101010101" charset="-122"/>
                <a:ea typeface="STXinwei" panose="02010800040101010101" charset="-122"/>
                <a:cs typeface="STXinwei" panose="02010800040101010101" charset="-122"/>
              </a:rPr>
              <a:t> 浏览器一下子工作量太大</a:t>
            </a:r>
            <a:r>
              <a:rPr kumimoji="1" lang="en-US" altLang="zh-CN" sz="2400" dirty="0" smtClean="0">
                <a:latin typeface="STXinwei" panose="02010800040101010101" charset="-122"/>
                <a:ea typeface="STXinwei" panose="02010800040101010101" charset="-122"/>
                <a:cs typeface="STXinwei" panose="02010800040101010101" charset="-122"/>
              </a:rPr>
              <a:t>,</a:t>
            </a:r>
            <a:r>
              <a:rPr kumimoji="1" lang="zh-CN" altLang="en-US" sz="2400" dirty="0" smtClean="0">
                <a:latin typeface="STXinwei" panose="02010800040101010101" charset="-122"/>
                <a:ea typeface="STXinwei" panose="02010800040101010101" charset="-122"/>
                <a:cs typeface="STXinwei" panose="02010800040101010101" charset="-122"/>
              </a:rPr>
              <a:t> </a:t>
            </a:r>
            <a:endParaRPr kumimoji="1" lang="en-US" altLang="zh-CN" sz="2400" dirty="0" smtClean="0">
              <a:latin typeface="STXinwei" panose="02010800040101010101" charset="-122"/>
              <a:ea typeface="STXinwei" panose="02010800040101010101" charset="-122"/>
              <a:cs typeface="STXinwei" panose="02010800040101010101" charset="-122"/>
            </a:endParaRPr>
          </a:p>
          <a:p>
            <a:r>
              <a:rPr kumimoji="1" lang="zh-CN" altLang="en-US" sz="2400" dirty="0" smtClean="0">
                <a:latin typeface="STXinwei" panose="02010800040101010101" charset="-122"/>
                <a:ea typeface="STXinwei" panose="02010800040101010101" charset="-122"/>
                <a:cs typeface="STXinwei" panose="02010800040101010101" charset="-122"/>
              </a:rPr>
              <a:t>导致需要一段时间才能渲染完毕</a:t>
            </a:r>
            <a:r>
              <a:rPr kumimoji="1" lang="en-US" altLang="zh-CN" sz="2400" dirty="0" smtClean="0">
                <a:latin typeface="STXinwei" panose="02010800040101010101" charset="-122"/>
                <a:ea typeface="STXinwei" panose="02010800040101010101" charset="-122"/>
                <a:cs typeface="STXinwei" panose="02010800040101010101" charset="-122"/>
              </a:rPr>
              <a:t>,</a:t>
            </a:r>
            <a:r>
              <a:rPr kumimoji="1" lang="zh-CN" altLang="en-US" sz="2400" dirty="0" smtClean="0">
                <a:latin typeface="STXinwei" panose="02010800040101010101" charset="-122"/>
                <a:ea typeface="STXinwei" panose="02010800040101010101" charset="-122"/>
                <a:cs typeface="STXinwei" panose="02010800040101010101" charset="-122"/>
              </a:rPr>
              <a:t> 显示给用户</a:t>
            </a:r>
            <a:r>
              <a:rPr kumimoji="1" lang="en-US" altLang="zh-CN" sz="2400" dirty="0" smtClean="0">
                <a:latin typeface="STXinwei" panose="02010800040101010101" charset="-122"/>
                <a:ea typeface="STXinwei" panose="02010800040101010101" charset="-122"/>
                <a:cs typeface="STXinwei" panose="02010800040101010101" charset="-122"/>
              </a:rPr>
              <a:t>.</a:t>
            </a:r>
            <a:endParaRPr kumimoji="1" lang="en-US" altLang="zh-CN" sz="2400" dirty="0" smtClean="0">
              <a:latin typeface="STXinwei" panose="02010800040101010101" charset="-122"/>
              <a:ea typeface="STXinwei" panose="02010800040101010101" charset="-122"/>
              <a:cs typeface="STXinwei" panose="02010800040101010101" charset="-122"/>
            </a:endParaRPr>
          </a:p>
          <a:p>
            <a:endParaRPr kumimoji="1" lang="en-US" altLang="zh-CN" sz="2400" dirty="0">
              <a:latin typeface="STXinwei" panose="02010800040101010101" charset="-122"/>
              <a:ea typeface="STXinwei" panose="02010800040101010101" charset="-122"/>
              <a:cs typeface="STXinwei" panose="02010800040101010101" charset="-122"/>
            </a:endParaRPr>
          </a:p>
          <a:p>
            <a:r>
              <a:rPr kumimoji="1" lang="zh-CN" altLang="en-US" sz="2400" dirty="0" smtClean="0">
                <a:latin typeface="STXinwei" panose="02010800040101010101" charset="-122"/>
                <a:ea typeface="STXinwei" panose="02010800040101010101" charset="-122"/>
                <a:cs typeface="STXinwei" panose="02010800040101010101" charset="-122"/>
              </a:rPr>
              <a:t>那么</a:t>
            </a:r>
            <a:r>
              <a:rPr kumimoji="1" lang="en-US" altLang="zh-CN" sz="2400" dirty="0" smtClean="0">
                <a:latin typeface="STXinwei" panose="02010800040101010101" charset="-122"/>
                <a:ea typeface="STXinwei" panose="02010800040101010101" charset="-122"/>
                <a:cs typeface="STXinwei" panose="02010800040101010101" charset="-122"/>
              </a:rPr>
              <a:t>,</a:t>
            </a:r>
            <a:r>
              <a:rPr kumimoji="1" lang="zh-CN" altLang="en-US" sz="2400" dirty="0" smtClean="0">
                <a:latin typeface="STXinwei" panose="02010800040101010101" charset="-122"/>
                <a:ea typeface="STXinwei" panose="02010800040101010101" charset="-122"/>
                <a:cs typeface="STXinwei" panose="02010800040101010101" charset="-122"/>
              </a:rPr>
              <a:t> 为什么我们不一段一段渲染呢</a:t>
            </a:r>
            <a:r>
              <a:rPr kumimoji="1" lang="en-US" altLang="zh-CN" sz="2400" dirty="0" smtClean="0">
                <a:latin typeface="STXinwei" panose="02010800040101010101" charset="-122"/>
                <a:ea typeface="STXinwei" panose="02010800040101010101" charset="-122"/>
                <a:cs typeface="STXinwei" panose="02010800040101010101" charset="-122"/>
              </a:rPr>
              <a:t>,</a:t>
            </a:r>
            <a:r>
              <a:rPr kumimoji="1" lang="zh-CN" altLang="en-US" sz="2400" dirty="0" smtClean="0">
                <a:latin typeface="STXinwei" panose="02010800040101010101" charset="-122"/>
                <a:ea typeface="STXinwei" panose="02010800040101010101" charset="-122"/>
                <a:cs typeface="STXinwei" panose="02010800040101010101" charset="-122"/>
              </a:rPr>
              <a:t> 毕竟屏幕才那么大</a:t>
            </a:r>
            <a:r>
              <a:rPr kumimoji="1" lang="en-US" altLang="zh-CN" sz="2400" dirty="0" smtClean="0">
                <a:latin typeface="STXinwei" panose="02010800040101010101" charset="-122"/>
                <a:ea typeface="STXinwei" panose="02010800040101010101" charset="-122"/>
                <a:cs typeface="STXinwei" panose="02010800040101010101" charset="-122"/>
              </a:rPr>
              <a:t>,</a:t>
            </a:r>
            <a:r>
              <a:rPr kumimoji="1" lang="zh-CN" altLang="en-US" sz="2400" dirty="0" smtClean="0">
                <a:latin typeface="STXinwei" panose="02010800040101010101" charset="-122"/>
                <a:ea typeface="STXinwei" panose="02010800040101010101" charset="-122"/>
                <a:cs typeface="STXinwei" panose="02010800040101010101" charset="-122"/>
              </a:rPr>
              <a:t> 用户也不需要</a:t>
            </a:r>
            <a:r>
              <a:rPr kumimoji="1" lang="en-US" altLang="zh-CN" sz="2400" dirty="0" smtClean="0">
                <a:latin typeface="STXinwei" panose="02010800040101010101" charset="-122"/>
                <a:ea typeface="STXinwei" panose="02010800040101010101" charset="-122"/>
                <a:cs typeface="STXinwei" panose="02010800040101010101" charset="-122"/>
              </a:rPr>
              <a:t>,</a:t>
            </a:r>
            <a:r>
              <a:rPr kumimoji="1" lang="zh-CN" altLang="en-US" sz="2400" dirty="0" smtClean="0">
                <a:latin typeface="STXinwei" panose="02010800040101010101" charset="-122"/>
                <a:ea typeface="STXinwei" panose="02010800040101010101" charset="-122"/>
                <a:cs typeface="STXinwei" panose="02010800040101010101" charset="-122"/>
              </a:rPr>
              <a:t> 也不能一下子看完</a:t>
            </a:r>
            <a:r>
              <a:rPr kumimoji="1" lang="en-US" altLang="zh-CN" sz="2400" dirty="0" smtClean="0">
                <a:latin typeface="STXinwei" panose="02010800040101010101" charset="-122"/>
                <a:ea typeface="STXinwei" panose="02010800040101010101" charset="-122"/>
                <a:cs typeface="STXinwei" panose="02010800040101010101" charset="-122"/>
              </a:rPr>
              <a:t>10</a:t>
            </a:r>
            <a:r>
              <a:rPr kumimoji="1" lang="zh-CN" altLang="en-US" sz="2400" dirty="0" smtClean="0">
                <a:latin typeface="STXinwei" panose="02010800040101010101" charset="-122"/>
                <a:ea typeface="STXinwei" panose="02010800040101010101" charset="-122"/>
                <a:cs typeface="STXinwei" panose="02010800040101010101" charset="-122"/>
              </a:rPr>
              <a:t>万条数据</a:t>
            </a:r>
            <a:endParaRPr kumimoji="1" lang="zh-CN" altLang="en-US" sz="2400" dirty="0">
              <a:latin typeface="STXinwei" panose="02010800040101010101" charset="-122"/>
              <a:ea typeface="STXinwei" panose="02010800040101010101" charset="-122"/>
              <a:cs typeface="STXinwei" panose="02010800040101010101" charset="-122"/>
            </a:endParaRPr>
          </a:p>
        </p:txBody>
      </p:sp>
      <p:sp>
        <p:nvSpPr>
          <p:cNvPr id="5" name="标题 1"/>
          <p:cNvSpPr>
            <a:spLocks noGrp="1"/>
          </p:cNvSpPr>
          <p:nvPr>
            <p:ph type="title"/>
          </p:nvPr>
        </p:nvSpPr>
        <p:spPr>
          <a:xfrm>
            <a:off x="838200" y="365125"/>
            <a:ext cx="10515600" cy="1325563"/>
          </a:xfrm>
        </p:spPr>
        <p:txBody>
          <a:bodyPr>
            <a:norm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时间分片</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32975" y="2009894"/>
            <a:ext cx="8396825" cy="3416320"/>
          </a:xfrm>
          <a:prstGeom prst="rect">
            <a:avLst/>
          </a:prstGeom>
        </p:spPr>
        <p:txBody>
          <a:bodyPr wrap="square">
            <a:spAutoFit/>
          </a:bodyPr>
          <a:lstStyle/>
          <a:p>
            <a:r>
              <a:rPr lang="zh-CN" altLang="en-US" sz="2400" dirty="0">
                <a:latin typeface="STXinwei" panose="02010800040101010101" charset="-122"/>
                <a:ea typeface="STXinwei" panose="02010800040101010101" charset="-122"/>
                <a:cs typeface="STXinwei" panose="02010800040101010101" charset="-122"/>
              </a:rPr>
              <a:t>核心思想是：如果任务不能在</a:t>
            </a:r>
            <a:r>
              <a:rPr lang="en-US" altLang="zh-CN" sz="2400" dirty="0">
                <a:latin typeface="STXinwei" panose="02010800040101010101" charset="-122"/>
                <a:ea typeface="STXinwei" panose="02010800040101010101" charset="-122"/>
                <a:cs typeface="STXinwei" panose="02010800040101010101" charset="-122"/>
              </a:rPr>
              <a:t>50</a:t>
            </a:r>
            <a:r>
              <a:rPr lang="zh-CN" altLang="en-US" sz="2400" dirty="0">
                <a:latin typeface="STXinwei" panose="02010800040101010101" charset="-122"/>
                <a:ea typeface="STXinwei" panose="02010800040101010101" charset="-122"/>
                <a:cs typeface="STXinwei" panose="02010800040101010101" charset="-122"/>
              </a:rPr>
              <a:t>毫秒内执行完，那么为了不阻塞主线程，这个任务应该</a:t>
            </a:r>
            <a:r>
              <a:rPr lang="zh-CN" altLang="en-US" sz="2400" b="1" dirty="0">
                <a:latin typeface="STXinwei" panose="02010800040101010101" charset="-122"/>
                <a:ea typeface="STXinwei" panose="02010800040101010101" charset="-122"/>
                <a:cs typeface="STXinwei" panose="02010800040101010101" charset="-122"/>
              </a:rPr>
              <a:t>让出主线程的控制权</a:t>
            </a:r>
            <a:r>
              <a:rPr lang="zh-CN" altLang="en-US" sz="2400" dirty="0">
                <a:latin typeface="STXinwei" panose="02010800040101010101" charset="-122"/>
                <a:ea typeface="STXinwei" panose="02010800040101010101" charset="-122"/>
                <a:cs typeface="STXinwei" panose="02010800040101010101" charset="-122"/>
              </a:rPr>
              <a:t>，使浏览器可以处理其他任务。让出控制权意味着停止执行当前任务，让浏览器去执行其他任务，随后再回来继续执行没有执行完的任务</a:t>
            </a:r>
            <a:r>
              <a:rPr lang="zh-CN" altLang="en-US" sz="2400" dirty="0" smtClean="0">
                <a:latin typeface="STXinwei" panose="02010800040101010101" charset="-122"/>
                <a:ea typeface="STXinwei" panose="02010800040101010101" charset="-122"/>
                <a:cs typeface="STXinwei" panose="02010800040101010101" charset="-122"/>
              </a:rPr>
              <a:t>。</a:t>
            </a:r>
            <a:endParaRPr lang="en-US" altLang="zh-CN" sz="2400" dirty="0" smtClean="0">
              <a:latin typeface="STXinwei" panose="02010800040101010101" charset="-122"/>
              <a:ea typeface="STXinwei" panose="02010800040101010101" charset="-122"/>
              <a:cs typeface="STXinwei" panose="02010800040101010101" charset="-122"/>
            </a:endParaRPr>
          </a:p>
          <a:p>
            <a:endParaRPr lang="zh-CN" altLang="en-US" sz="2400" dirty="0">
              <a:latin typeface="STXinwei" panose="02010800040101010101" charset="-122"/>
              <a:ea typeface="STXinwei" panose="02010800040101010101" charset="-122"/>
              <a:cs typeface="STXinwei" panose="02010800040101010101" charset="-122"/>
            </a:endParaRPr>
          </a:p>
          <a:p>
            <a:r>
              <a:rPr lang="zh-CN" altLang="en-US" sz="2400" dirty="0">
                <a:latin typeface="STXinwei" panose="02010800040101010101" charset="-122"/>
                <a:ea typeface="STXinwei" panose="02010800040101010101" charset="-122"/>
                <a:cs typeface="STXinwei" panose="02010800040101010101" charset="-122"/>
              </a:rPr>
              <a:t>所以时间切片的目的是不阻塞主线程，而实现目的的技术手段是将一个长任务拆分成很多个不超过</a:t>
            </a:r>
            <a:r>
              <a:rPr lang="en-US" altLang="zh-CN" sz="2400" dirty="0">
                <a:latin typeface="STXinwei" panose="02010800040101010101" charset="-122"/>
                <a:ea typeface="STXinwei" panose="02010800040101010101" charset="-122"/>
                <a:cs typeface="STXinwei" panose="02010800040101010101" charset="-122"/>
              </a:rPr>
              <a:t>50ms</a:t>
            </a:r>
            <a:r>
              <a:rPr lang="zh-CN" altLang="en-US" sz="2400" dirty="0">
                <a:latin typeface="STXinwei" panose="02010800040101010101" charset="-122"/>
                <a:ea typeface="STXinwei" panose="02010800040101010101" charset="-122"/>
                <a:cs typeface="STXinwei" panose="02010800040101010101" charset="-122"/>
              </a:rPr>
              <a:t>的小任务分散</a:t>
            </a:r>
            <a:r>
              <a:rPr lang="zh-CN" altLang="en-US" sz="2400" dirty="0" smtClean="0">
                <a:latin typeface="STXinwei" panose="02010800040101010101" charset="-122"/>
                <a:ea typeface="STXinwei" panose="02010800040101010101" charset="-122"/>
                <a:cs typeface="STXinwei" panose="02010800040101010101" charset="-122"/>
              </a:rPr>
              <a:t>在宏任务</a:t>
            </a:r>
            <a:r>
              <a:rPr lang="zh-CN" altLang="en-US" sz="2400" dirty="0">
                <a:latin typeface="STXinwei" panose="02010800040101010101" charset="-122"/>
                <a:ea typeface="STXinwei" panose="02010800040101010101" charset="-122"/>
                <a:cs typeface="STXinwei" panose="02010800040101010101" charset="-122"/>
              </a:rPr>
              <a:t>队列中执行。</a:t>
            </a:r>
            <a:endParaRPr lang="zh-CN" altLang="en-US" sz="2400" dirty="0">
              <a:latin typeface="STXinwei" panose="02010800040101010101" charset="-122"/>
              <a:ea typeface="STXinwei" panose="02010800040101010101" charset="-122"/>
              <a:cs typeface="STXinwei" panose="02010800040101010101" charset="-122"/>
            </a:endParaRPr>
          </a:p>
        </p:txBody>
      </p:sp>
      <p:sp>
        <p:nvSpPr>
          <p:cNvPr id="5" name="标题 1"/>
          <p:cNvSpPr>
            <a:spLocks noGrp="1"/>
          </p:cNvSpPr>
          <p:nvPr>
            <p:ph type="title"/>
          </p:nvPr>
        </p:nvSpPr>
        <p:spPr>
          <a:xfrm>
            <a:off x="838200" y="365125"/>
            <a:ext cx="10515600" cy="1325563"/>
          </a:xfrm>
        </p:spPr>
        <p:txBody>
          <a:bodyPr>
            <a:normAutofit/>
          </a:bodyPr>
          <a:lstStyle/>
          <a:p>
            <a:r>
              <a:rPr lang="zh-CN" altLang="en-US" sz="3200" dirty="0">
                <a:solidFill>
                  <a:srgbClr val="FF0000"/>
                </a:solidFill>
                <a:latin typeface="STXinwei" panose="02010800040101010101" charset="-122"/>
                <a:ea typeface="STXinwei" panose="02010800040101010101" charset="-122"/>
                <a:cs typeface="STXinwei" panose="02010800040101010101" charset="-122"/>
              </a:rPr>
              <a:t>时间分片</a:t>
            </a:r>
            <a:endParaRPr kumimoji="1" lang="zh-CN" altLang="en-US" sz="3200" dirty="0">
              <a:solidFill>
                <a:srgbClr val="FF0000"/>
              </a:solidFill>
              <a:latin typeface="STXinwei" panose="02010800040101010101" charset="-122"/>
              <a:ea typeface="STXinwei" panose="02010800040101010101" charset="-122"/>
              <a:cs typeface="STXinwei" panose="02010800040101010101"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5455</Words>
  <Application>WPS 演示</Application>
  <PresentationFormat>宽屏</PresentationFormat>
  <Paragraphs>326</Paragraphs>
  <Slides>41</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Arial</vt:lpstr>
      <vt:lpstr>方正书宋_GBK</vt:lpstr>
      <vt:lpstr>Wingdings</vt:lpstr>
      <vt:lpstr>Arial</vt:lpstr>
      <vt:lpstr>STXinwei</vt:lpstr>
      <vt:lpstr>微软雅黑</vt:lpstr>
      <vt:lpstr>汉仪旗黑</vt:lpstr>
      <vt:lpstr>宋体</vt:lpstr>
      <vt:lpstr>Arial Unicode MS</vt:lpstr>
      <vt:lpstr>DengXian</vt:lpstr>
      <vt:lpstr>汉仪中等线KW</vt:lpstr>
      <vt:lpstr>DengXian Light</vt:lpstr>
      <vt:lpstr>Office 主题</vt:lpstr>
      <vt:lpstr>如何渲染10万条数据</vt:lpstr>
      <vt:lpstr>对于插入大量数据的情况，一般有下面几种做法：      一次性渲染      web worker / WebAssembly       时间分片      虚拟列表(此次不涉及)      </vt:lpstr>
      <vt:lpstr>一次性渲染(最简单粗暴)</vt:lpstr>
      <vt:lpstr>一次性渲染(最简单粗暴)</vt:lpstr>
      <vt:lpstr>web worker / WebAssembly</vt:lpstr>
      <vt:lpstr>web worker / WebAssembly</vt:lpstr>
      <vt:lpstr>时间分片</vt:lpstr>
      <vt:lpstr>时间分片</vt:lpstr>
      <vt:lpstr>时间分片</vt:lpstr>
      <vt:lpstr>什么样的网页是流畅的</vt:lpstr>
      <vt:lpstr>setTimeout</vt:lpstr>
      <vt:lpstr>setTimeout</vt:lpstr>
      <vt:lpstr>setTimeout改进</vt:lpstr>
      <vt:lpstr>requestAnimationFrame</vt:lpstr>
      <vt:lpstr>requestAnimationFrame</vt:lpstr>
      <vt:lpstr>Generator</vt:lpstr>
      <vt:lpstr>Generator</vt:lpstr>
      <vt:lpstr>requestIdleCallback</vt:lpstr>
      <vt:lpstr>requestIdleCallback</vt:lpstr>
      <vt:lpstr>requestIdleCallback</vt:lpstr>
      <vt:lpstr>requestIdleCallback</vt:lpstr>
      <vt:lpstr>requestIdleCallback</vt:lpstr>
      <vt:lpstr>requestIdleCallback</vt:lpstr>
      <vt:lpstr>requestIdleCallback实现时间分片</vt:lpstr>
      <vt:lpstr>PowerPoint 演示文稿</vt:lpstr>
      <vt:lpstr>协程</vt:lpstr>
      <vt:lpstr>协程</vt:lpstr>
      <vt:lpstr>协程</vt:lpstr>
      <vt:lpstr>协程</vt:lpstr>
      <vt:lpstr>协程</vt:lpstr>
      <vt:lpstr>协程</vt:lpstr>
      <vt:lpstr>React fiber</vt:lpstr>
      <vt:lpstr>React fiber</vt:lpstr>
      <vt:lpstr>React fiber – 模拟组件树</vt:lpstr>
      <vt:lpstr>React fiber – 递归遍历</vt:lpstr>
      <vt:lpstr>React fiber – 链表</vt:lpstr>
      <vt:lpstr>React fiber – 链表</vt:lpstr>
      <vt:lpstr>React fiber – 链表遍历</vt:lpstr>
      <vt:lpstr>React fiber – 使用requestIdleCallback API 来实现调度</vt:lpstr>
      <vt:lpstr>React Fiber源码流程</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如何渲染10万条数据</dc:title>
  <dc:creator>Microsoft Office 用户</dc:creator>
  <cp:lastModifiedBy>chenhuanbin</cp:lastModifiedBy>
  <cp:revision>167</cp:revision>
  <dcterms:created xsi:type="dcterms:W3CDTF">2021-04-19T13:03:53Z</dcterms:created>
  <dcterms:modified xsi:type="dcterms:W3CDTF">2021-04-19T13:03:53Z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