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67" r:id="rId4"/>
    <p:sldId id="259" r:id="rId5"/>
    <p:sldId id="261" r:id="rId6"/>
    <p:sldId id="268" r:id="rId7"/>
    <p:sldId id="262" r:id="rId8"/>
    <p:sldId id="269" r:id="rId9"/>
    <p:sldId id="270" r:id="rId10"/>
    <p:sldId id="271" r:id="rId11"/>
    <p:sldId id="272" r:id="rId12"/>
    <p:sldId id="263" r:id="rId13"/>
    <p:sldId id="264" r:id="rId14"/>
    <p:sldId id="278" r:id="rId15"/>
    <p:sldId id="279" r:id="rId16"/>
    <p:sldId id="280" r:id="rId17"/>
    <p:sldId id="281" r:id="rId18"/>
    <p:sldId id="273" r:id="rId19"/>
    <p:sldId id="274" r:id="rId20"/>
    <p:sldId id="282" r:id="rId21"/>
    <p:sldId id="275" r:id="rId22"/>
    <p:sldId id="285" r:id="rId23"/>
    <p:sldId id="276" r:id="rId24"/>
    <p:sldId id="277" r:id="rId25"/>
    <p:sldId id="284" r:id="rId26"/>
    <p:sldId id="265" r:id="rId27"/>
    <p:sldId id="266" r:id="rId28"/>
    <p:sldId id="260" r:id="rId29"/>
    <p:sldId id="286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8"/>
  </p:normalViewPr>
  <p:slideViewPr>
    <p:cSldViewPr snapToGrid="0" snapToObjects="1">
      <p:cViewPr varScale="1">
        <p:scale>
          <a:sx n="76" d="100"/>
          <a:sy n="76" d="100"/>
        </p:scale>
        <p:origin x="21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817FA-791E-BD49-9500-48F66EFF49AB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A96B4-F890-E44C-9B54-447463737E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979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A96B4-F890-E44C-9B54-447463737E7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7407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A96B4-F890-E44C-9B54-447463737E78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8808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A96B4-F890-E44C-9B54-447463737E78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7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EC31-EEE1-7249-8A3E-6486974D5287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922B-F7E7-AF4F-B48E-BD32BDDD1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3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EC31-EEE1-7249-8A3E-6486974D5287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922B-F7E7-AF4F-B48E-BD32BDDD1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08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EC31-EEE1-7249-8A3E-6486974D5287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922B-F7E7-AF4F-B48E-BD32BDDD1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29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EC31-EEE1-7249-8A3E-6486974D5287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922B-F7E7-AF4F-B48E-BD32BDDD1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764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EC31-EEE1-7249-8A3E-6486974D5287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922B-F7E7-AF4F-B48E-BD32BDDD1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1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EC31-EEE1-7249-8A3E-6486974D5287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922B-F7E7-AF4F-B48E-BD32BDDD1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04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EC31-EEE1-7249-8A3E-6486974D5287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922B-F7E7-AF4F-B48E-BD32BDDD1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672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EC31-EEE1-7249-8A3E-6486974D5287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922B-F7E7-AF4F-B48E-BD32BDDD1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282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EC31-EEE1-7249-8A3E-6486974D5287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922B-F7E7-AF4F-B48E-BD32BDDD1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297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EC31-EEE1-7249-8A3E-6486974D5287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922B-F7E7-AF4F-B48E-BD32BDDD1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517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EC31-EEE1-7249-8A3E-6486974D5287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922B-F7E7-AF4F-B48E-BD32BDDD1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892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7EC31-EEE1-7249-8A3E-6486974D5287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F922B-F7E7-AF4F-B48E-BD32BDDD1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74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stexplorer.net/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hyperlink" Target="https://link.juejin.im/?target=https://github.com/babel/babylon/blob/master/ast/spec.m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Extended_Backus%E2%80%93Naur_form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hyperlink" Target="https://en.wikipedia.org/wiki/Recursive_descent_parser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stexplorer.net/" TargetMode="Externa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stexplorer.net/" TargetMode="Externa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stexplorer.net/" TargetMode="Externa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247" y="2341418"/>
            <a:ext cx="9257071" cy="1239604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+mn-lt"/>
                <a:ea typeface="STXinwei" charset="-122"/>
                <a:cs typeface="STXinwei" charset="-122"/>
              </a:rPr>
              <a:t>用</a:t>
            </a:r>
            <a:r>
              <a:rPr kumimoji="1" lang="en-US" altLang="zh-CN" dirty="0" smtClean="0">
                <a:solidFill>
                  <a:srgbClr val="FF0000"/>
                </a:solidFill>
                <a:latin typeface="+mn-lt"/>
                <a:ea typeface="STXinwei" charset="-122"/>
                <a:cs typeface="STXinwei" charset="-122"/>
              </a:rPr>
              <a:t>JS</a:t>
            </a:r>
            <a:r>
              <a:rPr kumimoji="1" lang="zh-CN" altLang="en-US" dirty="0" smtClean="0">
                <a:solidFill>
                  <a:srgbClr val="FF0000"/>
                </a:solidFill>
                <a:latin typeface="+mn-lt"/>
                <a:ea typeface="STXinwei" charset="-122"/>
                <a:cs typeface="STXinwei" charset="-122"/>
              </a:rPr>
              <a:t>写一个最简单的编译器</a:t>
            </a:r>
            <a:endParaRPr kumimoji="1" lang="zh-CN" altLang="en-US" dirty="0">
              <a:solidFill>
                <a:srgbClr val="FF0000"/>
              </a:solidFill>
              <a:latin typeface="+mn-lt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317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Parse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kumimoji="1" lang="mr-IN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–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语法分析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(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示例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3)</a:t>
            </a:r>
            <a:endParaRPr kumimoji="1" lang="zh-CN" altLang="en-US" sz="32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74302" y="2911732"/>
            <a:ext cx="37432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 err="1" smtClean="0">
                <a:latin typeface="STXinwei" charset="-122"/>
                <a:ea typeface="STXinwei" charset="-122"/>
                <a:cs typeface="STXinwei" charset="-122"/>
              </a:rPr>
              <a:t>if</a:t>
            </a:r>
            <a:r>
              <a:rPr lang="mr-IN" altLang="zh-CN" dirty="0" smtClean="0">
                <a:latin typeface="STXinwei" charset="-122"/>
                <a:ea typeface="STXinwei" charset="-122"/>
                <a:cs typeface="STXinwei" charset="-122"/>
              </a:rPr>
              <a:t>(</a:t>
            </a:r>
            <a:r>
              <a:rPr lang="mr-IN" altLang="zh-CN" dirty="0" err="1" smtClean="0">
                <a:latin typeface="STXinwei" charset="-122"/>
                <a:ea typeface="STXinwei" charset="-122"/>
                <a:cs typeface="STXinwei" charset="-122"/>
              </a:rPr>
              <a:t>a</a:t>
            </a:r>
            <a:r>
              <a:rPr lang="mr-IN" altLang="zh-CN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mr-IN" altLang="zh-CN" dirty="0">
                <a:latin typeface="STXinwei" charset="-122"/>
                <a:ea typeface="STXinwei" charset="-122"/>
                <a:cs typeface="STXinwei" charset="-122"/>
              </a:rPr>
              <a:t>=== 0</a:t>
            </a:r>
            <a:r>
              <a:rPr lang="mr-IN" altLang="zh-CN" dirty="0" smtClean="0">
                <a:latin typeface="STXinwei" charset="-122"/>
                <a:ea typeface="STXinwei" charset="-122"/>
                <a:cs typeface="STXinwei" charset="-122"/>
              </a:rPr>
              <a:t>){</a:t>
            </a:r>
            <a:endParaRPr lang="en-US" altLang="zh-CN" dirty="0" smtClean="0"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mr-IN" altLang="zh-CN" dirty="0" smtClean="0">
                <a:latin typeface="STXinwei" charset="-122"/>
                <a:ea typeface="STXinwei" charset="-122"/>
                <a:cs typeface="STXinwei" charset="-122"/>
              </a:rPr>
              <a:t>}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8" name="燕尾形箭头 7"/>
          <p:cNvSpPr/>
          <p:nvPr/>
        </p:nvSpPr>
        <p:spPr>
          <a:xfrm>
            <a:off x="4260475" y="2911732"/>
            <a:ext cx="978408" cy="4846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545451" y="3404174"/>
            <a:ext cx="25715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STXinwei" charset="-122"/>
                <a:ea typeface="STXinwei" charset="-122"/>
                <a:cs typeface="STXinwei" charset="-122"/>
              </a:rPr>
              <a:t>在线</a:t>
            </a:r>
            <a:r>
              <a:rPr lang="en-US" altLang="zh-CN" sz="1400" dirty="0">
                <a:latin typeface="STXinwei" charset="-122"/>
                <a:ea typeface="STXinwei" charset="-122"/>
                <a:cs typeface="STXinwei" charset="-122"/>
              </a:rPr>
              <a:t>AST</a:t>
            </a:r>
            <a:r>
              <a:rPr lang="zh-CN" altLang="en-US" sz="1400" dirty="0">
                <a:latin typeface="STXinwei" charset="-122"/>
                <a:ea typeface="STXinwei" charset="-122"/>
                <a:cs typeface="STXinwei" charset="-122"/>
              </a:rPr>
              <a:t>转换站点</a:t>
            </a:r>
            <a:r>
              <a:rPr lang="en-US" altLang="zh-CN" sz="1400" dirty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lang="zh-CN" altLang="en-US" sz="1400" dirty="0">
                <a:latin typeface="STXinwei" charset="-122"/>
                <a:ea typeface="STXinwei" charset="-122"/>
                <a:cs typeface="STXinwei" charset="-122"/>
              </a:rPr>
              <a:t>  </a:t>
            </a:r>
            <a:r>
              <a:rPr lang="en-US" altLang="zh-CN" sz="1400" dirty="0">
                <a:latin typeface="STXinwei" charset="-122"/>
                <a:ea typeface="STXinwei" charset="-122"/>
                <a:cs typeface="STXinwei" charset="-122"/>
                <a:hlinkClick r:id="rId3"/>
              </a:rPr>
              <a:t>astexplorer</a:t>
            </a:r>
            <a:endParaRPr lang="zh-CN" altLang="en-US" sz="1400" dirty="0"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545" y="240414"/>
            <a:ext cx="3962400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4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Parse</a:t>
            </a:r>
            <a:r>
              <a:rPr kumimoji="1"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kumimoji="1" lang="mr-IN" altLang="zh-CN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–</a:t>
            </a:r>
            <a:r>
              <a:rPr kumimoji="1"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语法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分析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(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示例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3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kumimoji="1" lang="mr-IN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–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说明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)</a:t>
            </a:r>
            <a:endParaRPr kumimoji="1"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150" y="1794958"/>
            <a:ext cx="7200900" cy="3276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69127" y="5350271"/>
            <a:ext cx="7148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cs-CZ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想知道完整的核心 </a:t>
            </a:r>
            <a:r>
              <a:rPr lang="cs-CZ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Babylon AST node </a:t>
            </a:r>
            <a:r>
              <a:rPr lang="cs-CZ" altLang="zh-CN" dirty="0" err="1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types</a:t>
            </a:r>
            <a:r>
              <a:rPr lang="zh-CN" altLang="cs-CZ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，可查看 </a:t>
            </a:r>
            <a:r>
              <a:rPr lang="cs-CZ" altLang="zh-CN" dirty="0">
                <a:solidFill>
                  <a:srgbClr val="0269C8"/>
                </a:solidFill>
                <a:latin typeface="STXinwei" charset="-122"/>
                <a:ea typeface="STXinwei" charset="-122"/>
                <a:cs typeface="STXinwei" charset="-122"/>
                <a:hlinkClick r:id="rId3"/>
              </a:rPr>
              <a:t>babylon </a:t>
            </a:r>
            <a:r>
              <a:rPr lang="cs-CZ" altLang="zh-CN" dirty="0" smtClean="0">
                <a:solidFill>
                  <a:srgbClr val="0269C8"/>
                </a:solidFill>
                <a:latin typeface="STXinwei" charset="-122"/>
                <a:ea typeface="STXinwei" charset="-122"/>
                <a:cs typeface="STXinwei" charset="-122"/>
                <a:hlinkClick r:id="rId3"/>
              </a:rPr>
              <a:t>spec.md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54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3836" y="2443306"/>
            <a:ext cx="9566564" cy="1325563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下面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,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 就我们让来实现一个简单的编译器吧 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^~^</a:t>
            </a:r>
            <a:endParaRPr kumimoji="1" lang="zh-CN" altLang="en-US" sz="32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333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1.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语言定义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(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语法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)</a:t>
            </a:r>
            <a:endParaRPr kumimoji="1" lang="zh-CN" altLang="en-US" sz="32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6383" y="2178517"/>
            <a:ext cx="254749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示例</a:t>
            </a:r>
            <a:r>
              <a:rPr lang="en-US" altLang="zh-CN" sz="2000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</a:p>
          <a:p>
            <a:endParaRPr lang="en-US" altLang="zh-CN" sz="2000" dirty="0"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ro-RO" altLang="zh-CN" sz="2000" dirty="0" smtClean="0">
                <a:latin typeface="STXinwei" charset="-122"/>
                <a:ea typeface="STXinwei" charset="-122"/>
                <a:cs typeface="STXinwei" charset="-122"/>
              </a:rPr>
              <a:t>mul </a:t>
            </a:r>
            <a:r>
              <a:rPr lang="ro-RO" altLang="zh-CN" sz="2000" dirty="0">
                <a:latin typeface="STXinwei" charset="-122"/>
                <a:ea typeface="STXinwei" charset="-122"/>
                <a:cs typeface="STXinwei" charset="-122"/>
              </a:rPr>
              <a:t>3 sub 2 </a:t>
            </a:r>
            <a:r>
              <a:rPr lang="ro-RO" altLang="zh-CN" sz="2000" dirty="0" err="1">
                <a:latin typeface="STXinwei" charset="-122"/>
                <a:ea typeface="STXinwei" charset="-122"/>
                <a:cs typeface="STXinwei" charset="-122"/>
              </a:rPr>
              <a:t>sum</a:t>
            </a:r>
            <a:r>
              <a:rPr lang="ro-RO" altLang="zh-CN" sz="2000" dirty="0">
                <a:latin typeface="STXinwei" charset="-122"/>
                <a:ea typeface="STXinwei" charset="-122"/>
                <a:cs typeface="STXinwei" charset="-122"/>
              </a:rPr>
              <a:t> 1 3 4</a:t>
            </a:r>
            <a:endParaRPr lang="zh-CN" altLang="en-US" sz="2000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99075" y="2111573"/>
            <a:ext cx="34339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2000" dirty="0" err="1" smtClean="0">
                <a:latin typeface="STXinwei" charset="-122"/>
                <a:ea typeface="STXinwei" charset="-122"/>
                <a:cs typeface="STXinwei" charset="-122"/>
              </a:rPr>
              <a:t>mul</a:t>
            </a:r>
            <a:r>
              <a:rPr lang="mr-IN" altLang="zh-CN" sz="2000" dirty="0" smtClean="0">
                <a:latin typeface="STXinwei" charset="-122"/>
                <a:ea typeface="STXinwei" charset="-122"/>
                <a:cs typeface="STXinwei" charset="-122"/>
              </a:rPr>
              <a:t>(3</a:t>
            </a:r>
            <a:r>
              <a:rPr lang="zh-CN" altLang="mr-IN" sz="2000" dirty="0" smtClean="0">
                <a:latin typeface="STXinwei" charset="-122"/>
                <a:ea typeface="STXinwei" charset="-122"/>
                <a:cs typeface="STXinwei" charset="-122"/>
              </a:rPr>
              <a:t>，</a:t>
            </a:r>
            <a:r>
              <a:rPr lang="mr-IN" altLang="zh-CN" sz="2000" dirty="0" err="1" smtClean="0">
                <a:latin typeface="STXinwei" charset="-122"/>
                <a:ea typeface="STXinwei" charset="-122"/>
                <a:cs typeface="STXinwei" charset="-122"/>
              </a:rPr>
              <a:t>sub</a:t>
            </a:r>
            <a:r>
              <a:rPr lang="mr-IN" altLang="zh-CN" sz="2000" dirty="0" smtClean="0">
                <a:latin typeface="STXinwei" charset="-122"/>
                <a:ea typeface="STXinwei" charset="-122"/>
                <a:cs typeface="STXinwei" charset="-122"/>
              </a:rPr>
              <a:t>(2</a:t>
            </a:r>
            <a:r>
              <a:rPr lang="zh-CN" altLang="mr-IN" sz="2000" dirty="0" smtClean="0">
                <a:latin typeface="STXinwei" charset="-122"/>
                <a:ea typeface="STXinwei" charset="-122"/>
                <a:cs typeface="STXinwei" charset="-122"/>
              </a:rPr>
              <a:t>，</a:t>
            </a:r>
            <a:r>
              <a:rPr lang="mr-IN" altLang="zh-CN" sz="2000" dirty="0" err="1" smtClean="0">
                <a:latin typeface="STXinwei" charset="-122"/>
                <a:ea typeface="STXinwei" charset="-122"/>
                <a:cs typeface="STXinwei" charset="-122"/>
              </a:rPr>
              <a:t>sum</a:t>
            </a:r>
            <a:r>
              <a:rPr lang="mr-IN" altLang="zh-CN" sz="2000" dirty="0" smtClean="0">
                <a:latin typeface="STXinwei" charset="-122"/>
                <a:ea typeface="STXinwei" charset="-122"/>
                <a:cs typeface="STXinwei" charset="-122"/>
              </a:rPr>
              <a:t>(1,3,4) ) )</a:t>
            </a:r>
            <a:endParaRPr lang="zh-CN" altLang="en-US" sz="2000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11442" y="3079040"/>
            <a:ext cx="28873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2000" dirty="0" smtClean="0">
                <a:latin typeface="STXinwei" charset="-122"/>
                <a:ea typeface="STXinwei" charset="-122"/>
                <a:cs typeface="STXinwei" charset="-122"/>
              </a:rPr>
              <a:t>3 *</a:t>
            </a:r>
            <a:r>
              <a:rPr lang="zh-CN" altLang="mr-IN" sz="2000" dirty="0" smtClean="0">
                <a:latin typeface="STXinwei" charset="-122"/>
                <a:ea typeface="STXinwei" charset="-122"/>
                <a:cs typeface="STXinwei" charset="-122"/>
              </a:rPr>
              <a:t>（</a:t>
            </a:r>
            <a:r>
              <a:rPr lang="mr-IN" altLang="zh-CN" sz="2000" dirty="0" smtClean="0">
                <a:latin typeface="STXinwei" charset="-122"/>
                <a:ea typeface="STXinwei" charset="-122"/>
                <a:cs typeface="STXinwei" charset="-122"/>
              </a:rPr>
              <a:t>2 - </a:t>
            </a:r>
            <a:r>
              <a:rPr lang="zh-CN" altLang="mr-IN" sz="2000" dirty="0" smtClean="0">
                <a:latin typeface="STXinwei" charset="-122"/>
                <a:ea typeface="STXinwei" charset="-122"/>
                <a:cs typeface="STXinwei" charset="-122"/>
              </a:rPr>
              <a:t>（</a:t>
            </a:r>
            <a:r>
              <a:rPr lang="mr-IN" altLang="zh-CN" sz="2000" dirty="0" smtClean="0">
                <a:latin typeface="STXinwei" charset="-122"/>
                <a:ea typeface="STXinwei" charset="-122"/>
                <a:cs typeface="STXinwei" charset="-122"/>
              </a:rPr>
              <a:t>1 + 3 + 4</a:t>
            </a:r>
            <a:r>
              <a:rPr lang="zh-CN" altLang="mr-IN" sz="2000" dirty="0" smtClean="0">
                <a:latin typeface="STXinwei" charset="-122"/>
                <a:ea typeface="STXinwei" charset="-122"/>
                <a:cs typeface="STXinwei" charset="-122"/>
              </a:rPr>
              <a:t>））</a:t>
            </a:r>
            <a:endParaRPr lang="zh-CN" altLang="en-US" sz="2000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46739" y="396178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为简单起见，我们需要遵循一些规则</a:t>
            </a:r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：</a:t>
            </a:r>
            <a:endParaRPr lang="en-US" altLang="zh-CN" sz="2000" dirty="0" smtClean="0">
              <a:latin typeface="STXinwei" charset="-122"/>
              <a:ea typeface="STXinwei" charset="-122"/>
              <a:cs typeface="STXinwei" charset="-122"/>
            </a:endParaRPr>
          </a:p>
          <a:p>
            <a:pPr fontAlgn="base"/>
            <a:endParaRPr lang="en-US" altLang="zh-CN" sz="2000" dirty="0" smtClean="0">
              <a:latin typeface="STXinwei" charset="-122"/>
              <a:ea typeface="STXinwei" charset="-122"/>
              <a:cs typeface="STXinwei" charset="-122"/>
            </a:endParaRPr>
          </a:p>
          <a:p>
            <a:pPr fontAlgn="base"/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    </a:t>
            </a:r>
            <a:r>
              <a:rPr lang="en-US" altLang="zh-CN" sz="2000" dirty="0" smtClean="0">
                <a:latin typeface="STXinwei" charset="-122"/>
                <a:ea typeface="STXinwei" charset="-122"/>
                <a:cs typeface="STXinwei" charset="-122"/>
              </a:rPr>
              <a:t>1.</a:t>
            </a:r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 我们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只有功能：</a:t>
            </a:r>
            <a:r>
              <a:rPr lang="en-US" altLang="zh-CN" sz="2000" dirty="0" err="1">
                <a:latin typeface="STXinwei" charset="-122"/>
                <a:ea typeface="STXinwei" charset="-122"/>
                <a:cs typeface="STXinwei" charset="-122"/>
              </a:rPr>
              <a:t>mul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，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sub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，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sum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，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div</a:t>
            </a:r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。</a:t>
            </a:r>
            <a:endParaRPr lang="en-US" altLang="zh-CN" sz="2000" dirty="0" smtClean="0">
              <a:latin typeface="STXinwei" charset="-122"/>
              <a:ea typeface="STXinwei" charset="-122"/>
              <a:cs typeface="STXinwei" charset="-122"/>
            </a:endParaRPr>
          </a:p>
          <a:p>
            <a:pPr fontAlgn="base"/>
            <a:endParaRPr lang="en-US" altLang="zh-CN" sz="2000" dirty="0" smtClean="0">
              <a:latin typeface="STXinwei" charset="-122"/>
              <a:ea typeface="STXinwei" charset="-122"/>
              <a:cs typeface="STXinwei" charset="-122"/>
            </a:endParaRPr>
          </a:p>
          <a:p>
            <a:pPr fontAlgn="base"/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    </a:t>
            </a:r>
            <a:r>
              <a:rPr lang="en-US" altLang="zh-CN" sz="2000" dirty="0" smtClean="0">
                <a:latin typeface="STXinwei" charset="-122"/>
                <a:ea typeface="STXinwei" charset="-122"/>
                <a:cs typeface="STXinwei" charset="-122"/>
              </a:rPr>
              <a:t>2.</a:t>
            </a:r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 每个字符串标记都被空格分隔。</a:t>
            </a:r>
            <a:endParaRPr lang="en-US" altLang="zh-CN" sz="2000" dirty="0" smtClean="0">
              <a:latin typeface="STXinwei" charset="-122"/>
              <a:ea typeface="STXinwei" charset="-122"/>
              <a:cs typeface="STXinwei" charset="-122"/>
            </a:endParaRPr>
          </a:p>
          <a:p>
            <a:pPr fontAlgn="base"/>
            <a:endParaRPr lang="en-US" altLang="zh-CN" sz="2000" dirty="0" smtClean="0">
              <a:latin typeface="STXinwei" charset="-122"/>
              <a:ea typeface="STXinwei" charset="-122"/>
              <a:cs typeface="STXinwei" charset="-122"/>
            </a:endParaRPr>
          </a:p>
          <a:p>
            <a:pPr fontAlgn="base"/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   </a:t>
            </a:r>
            <a:r>
              <a:rPr lang="en-US" altLang="zh-CN" sz="2000" dirty="0" smtClean="0">
                <a:latin typeface="STXinwei" charset="-122"/>
                <a:ea typeface="STXinwei" charset="-122"/>
                <a:cs typeface="STXinwei" charset="-122"/>
              </a:rPr>
              <a:t>3.</a:t>
            </a:r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 我们只支持自然数。</a:t>
            </a:r>
            <a:endParaRPr lang="zh-CN" altLang="en-US" sz="2000" b="0" i="0" dirty="0">
              <a:effectLst/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5605535" y="245829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656804" y="2855626"/>
            <a:ext cx="875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latin typeface="STXinwei" charset="-122"/>
                <a:ea typeface="STXinwei" charset="-122"/>
                <a:cs typeface="STXinwei" charset="-122"/>
              </a:rPr>
              <a:t>转化为</a:t>
            </a:r>
            <a:endParaRPr kumimoji="1" lang="zh-CN" altLang="en-US" sz="1600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811442" y="2655571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或者</a:t>
            </a:r>
            <a:endParaRPr kumimoji="1" lang="zh-CN" altLang="en-US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138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2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.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解析 </a:t>
            </a:r>
            <a:r>
              <a:rPr kumimoji="1" lang="mr-IN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–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词法分析器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(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分词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)</a:t>
            </a:r>
            <a:endParaRPr kumimoji="1" lang="zh-CN" altLang="en-US" sz="32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72310" y="2012262"/>
            <a:ext cx="38331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我们将用一行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JavaScript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实现它：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74666" y="2665471"/>
            <a:ext cx="8894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ea typeface="STXinwei" charset="-122"/>
                <a:cs typeface="STXinwei" charset="-122"/>
              </a:rPr>
              <a:t>const</a:t>
            </a:r>
            <a:r>
              <a:rPr lang="en-US" altLang="zh-CN" sz="2000" dirty="0" smtClean="0">
                <a:ea typeface="STXinwei" charset="-122"/>
                <a:cs typeface="STXinwei" charset="-122"/>
              </a:rPr>
              <a:t> </a:t>
            </a:r>
            <a:r>
              <a:rPr lang="en-US" altLang="zh-CN" sz="2000" dirty="0" err="1" smtClean="0">
                <a:ea typeface="STXinwei" charset="-122"/>
                <a:cs typeface="STXinwei" charset="-122"/>
              </a:rPr>
              <a:t>lex</a:t>
            </a:r>
            <a:r>
              <a:rPr lang="en-US" altLang="zh-CN" sz="2000" dirty="0" smtClean="0">
                <a:ea typeface="STXinwei" charset="-122"/>
                <a:cs typeface="STXinwei" charset="-122"/>
              </a:rPr>
              <a:t> = </a:t>
            </a:r>
            <a:r>
              <a:rPr lang="en-US" altLang="zh-CN" sz="2000" dirty="0" err="1" smtClean="0">
                <a:ea typeface="STXinwei" charset="-122"/>
                <a:cs typeface="STXinwei" charset="-122"/>
              </a:rPr>
              <a:t>str</a:t>
            </a:r>
            <a:r>
              <a:rPr lang="en-US" altLang="zh-CN" sz="2000" dirty="0" smtClean="0">
                <a:ea typeface="STXinwei" charset="-122"/>
                <a:cs typeface="STXinwei" charset="-122"/>
              </a:rPr>
              <a:t> =&gt; </a:t>
            </a:r>
            <a:r>
              <a:rPr lang="en-US" altLang="zh-CN" sz="2000" dirty="0" err="1" smtClean="0">
                <a:ea typeface="STXinwei" charset="-122"/>
                <a:cs typeface="STXinwei" charset="-122"/>
              </a:rPr>
              <a:t>str.split</a:t>
            </a:r>
            <a:r>
              <a:rPr lang="en-US" altLang="zh-CN" sz="2000" dirty="0" smtClean="0">
                <a:ea typeface="STXinwei" charset="-122"/>
                <a:cs typeface="STXinwei" charset="-122"/>
              </a:rPr>
              <a:t>(' ').map(s =&gt; </a:t>
            </a:r>
            <a:r>
              <a:rPr lang="en-US" altLang="zh-CN" sz="2000" dirty="0" err="1" smtClean="0">
                <a:ea typeface="STXinwei" charset="-122"/>
                <a:cs typeface="STXinwei" charset="-122"/>
              </a:rPr>
              <a:t>s.trim</a:t>
            </a:r>
            <a:r>
              <a:rPr lang="en-US" altLang="zh-CN" sz="2000" dirty="0" smtClean="0">
                <a:ea typeface="STXinwei" charset="-122"/>
                <a:cs typeface="STXinwei" charset="-122"/>
              </a:rPr>
              <a:t>()).filter(s =&gt; </a:t>
            </a:r>
            <a:r>
              <a:rPr lang="en-US" altLang="zh-CN" sz="2000" dirty="0" err="1" smtClean="0">
                <a:ea typeface="STXinwei" charset="-122"/>
                <a:cs typeface="STXinwei" charset="-122"/>
              </a:rPr>
              <a:t>s.length</a:t>
            </a:r>
            <a:r>
              <a:rPr lang="en-US" altLang="zh-CN" sz="2000" dirty="0" smtClean="0">
                <a:ea typeface="STXinwei" charset="-122"/>
                <a:cs typeface="STXinwei" charset="-122"/>
              </a:rPr>
              <a:t>);</a:t>
            </a:r>
            <a:endParaRPr kumimoji="1" lang="zh-CN" altLang="en-US" sz="2000" dirty="0">
              <a:ea typeface="STXinwei" charset="-122"/>
              <a:cs typeface="STXinw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2310" y="3463075"/>
            <a:ext cx="887096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在这里，我们使用一个空格来拆分字符串，我们将生成的子字符串映射到它们的</a:t>
            </a:r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修改版本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并且过滤掉空串</a:t>
            </a:r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。</a:t>
            </a:r>
            <a:endParaRPr lang="en-US" altLang="zh-CN" sz="2000" dirty="0" smtClean="0">
              <a:latin typeface="STXinwei" charset="-122"/>
              <a:ea typeface="STXinwei" charset="-122"/>
              <a:cs typeface="STXinwei" charset="-122"/>
            </a:endParaRPr>
          </a:p>
          <a:p>
            <a:pPr fontAlgn="base"/>
            <a:endParaRPr lang="zh-CN" altLang="en-US" sz="2000" dirty="0">
              <a:latin typeface="STXinwei" charset="-122"/>
              <a:ea typeface="STXinwei" charset="-122"/>
              <a:cs typeface="STXinwei" charset="-122"/>
            </a:endParaRPr>
          </a:p>
          <a:p>
            <a:pPr fontAlgn="base"/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示例：</a:t>
            </a:r>
            <a:endParaRPr lang="en-US" altLang="zh-CN" sz="2000" dirty="0" smtClean="0">
              <a:latin typeface="STXinwei" charset="-122"/>
              <a:ea typeface="STXinwei" charset="-122"/>
              <a:cs typeface="STXinwei" charset="-122"/>
            </a:endParaRPr>
          </a:p>
          <a:p>
            <a:pPr fontAlgn="base"/>
            <a:endParaRPr lang="zh-CN" altLang="en-US" sz="2000" dirty="0">
              <a:latin typeface="STXinwei" charset="-122"/>
              <a:ea typeface="STXinwei" charset="-122"/>
              <a:cs typeface="STXinwei" charset="-122"/>
            </a:endParaRPr>
          </a:p>
          <a:p>
            <a:pPr fontAlgn="base"/>
            <a:r>
              <a:rPr lang="en-US" altLang="zh-CN" dirty="0" err="1">
                <a:solidFill>
                  <a:srgbClr val="4271AE"/>
                </a:solidFill>
                <a:latin typeface="STXinwei" charset="-122"/>
                <a:ea typeface="STXinwei" charset="-122"/>
                <a:cs typeface="STXinwei" charset="-122"/>
              </a:rPr>
              <a:t>lex</a:t>
            </a:r>
            <a:r>
              <a:rPr lang="en-US" altLang="zh-CN" dirty="0">
                <a:solidFill>
                  <a:srgbClr val="4D4D4C"/>
                </a:solidFill>
                <a:latin typeface="STXinwei" charset="-122"/>
                <a:ea typeface="STXinwei" charset="-122"/>
                <a:cs typeface="STXinwei" charset="-122"/>
              </a:rPr>
              <a:t>(</a:t>
            </a:r>
            <a:r>
              <a:rPr lang="en-US" altLang="zh-CN" dirty="0">
                <a:solidFill>
                  <a:srgbClr val="718C00"/>
                </a:solidFill>
                <a:latin typeface="STXinwei" charset="-122"/>
                <a:ea typeface="STXinwei" charset="-122"/>
                <a:cs typeface="STXinwei" charset="-122"/>
              </a:rPr>
              <a:t>'</a:t>
            </a:r>
            <a:r>
              <a:rPr lang="en-US" altLang="zh-CN" dirty="0" err="1">
                <a:solidFill>
                  <a:srgbClr val="718C00"/>
                </a:solidFill>
                <a:latin typeface="STXinwei" charset="-122"/>
                <a:ea typeface="STXinwei" charset="-122"/>
                <a:cs typeface="STXinwei" charset="-122"/>
              </a:rPr>
              <a:t>mul</a:t>
            </a:r>
            <a:r>
              <a:rPr lang="en-US" altLang="zh-CN" dirty="0">
                <a:solidFill>
                  <a:srgbClr val="718C00"/>
                </a:solidFill>
                <a:latin typeface="STXinwei" charset="-122"/>
                <a:ea typeface="STXinwei" charset="-122"/>
                <a:cs typeface="STXinwei" charset="-122"/>
              </a:rPr>
              <a:t> 3 sub 2 sum 1 3 4'</a:t>
            </a:r>
            <a:r>
              <a:rPr lang="en-US" altLang="zh-CN" dirty="0">
                <a:solidFill>
                  <a:srgbClr val="4D4D4C"/>
                </a:solidFill>
                <a:latin typeface="STXinwei" charset="-122"/>
                <a:ea typeface="STXinwei" charset="-122"/>
                <a:cs typeface="STXinwei" charset="-122"/>
              </a:rPr>
              <a:t>)</a:t>
            </a:r>
            <a:r>
              <a:rPr lang="zh-CN" altLang="en-US" dirty="0">
                <a:solidFill>
                  <a:srgbClr val="4D4D4C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endParaRPr lang="en-US" altLang="zh-CN" dirty="0" smtClean="0">
              <a:solidFill>
                <a:srgbClr val="4D4D4C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pPr fontAlgn="base"/>
            <a:endParaRPr lang="en-US" altLang="zh-CN" dirty="0">
              <a:solidFill>
                <a:srgbClr val="4D4D4C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pPr fontAlgn="base"/>
            <a:r>
              <a:rPr lang="en-US" altLang="zh-CN" dirty="0" smtClean="0">
                <a:solidFill>
                  <a:srgbClr val="8E908C"/>
                </a:solidFill>
                <a:latin typeface="STXinwei" charset="-122"/>
                <a:ea typeface="STXinwei" charset="-122"/>
                <a:cs typeface="STXinwei" charset="-122"/>
              </a:rPr>
              <a:t>//</a:t>
            </a:r>
            <a:r>
              <a:rPr lang="zh-CN" altLang="en-US" dirty="0" smtClean="0">
                <a:solidFill>
                  <a:srgbClr val="8E908C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en-US" altLang="zh-CN" dirty="0" smtClean="0">
                <a:solidFill>
                  <a:srgbClr val="8E908C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en-US" altLang="zh-CN" dirty="0">
                <a:solidFill>
                  <a:srgbClr val="8E908C"/>
                </a:solidFill>
                <a:latin typeface="STXinwei" charset="-122"/>
                <a:ea typeface="STXinwei" charset="-122"/>
                <a:cs typeface="STXinwei" charset="-122"/>
              </a:rPr>
              <a:t>["</a:t>
            </a:r>
            <a:r>
              <a:rPr lang="en-US" altLang="zh-CN" dirty="0" err="1">
                <a:solidFill>
                  <a:srgbClr val="8E908C"/>
                </a:solidFill>
                <a:latin typeface="STXinwei" charset="-122"/>
                <a:ea typeface="STXinwei" charset="-122"/>
                <a:cs typeface="STXinwei" charset="-122"/>
              </a:rPr>
              <a:t>mul</a:t>
            </a:r>
            <a:r>
              <a:rPr lang="en-US" altLang="zh-CN" dirty="0">
                <a:solidFill>
                  <a:srgbClr val="8E908C"/>
                </a:solidFill>
                <a:latin typeface="STXinwei" charset="-122"/>
                <a:ea typeface="STXinwei" charset="-122"/>
                <a:cs typeface="STXinwei" charset="-122"/>
              </a:rPr>
              <a:t>", "3", "sub", "2", "sum", "1", "3", "4"]</a:t>
            </a:r>
            <a:endParaRPr lang="zh-CN" altLang="en-US" b="0" i="0" dirty="0">
              <a:solidFill>
                <a:srgbClr val="4D4D4C"/>
              </a:solidFill>
              <a:effectLst/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516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2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.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解析 </a:t>
            </a:r>
            <a:r>
              <a:rPr kumimoji="1" lang="mr-IN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–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语法分析器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(EBNF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描述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)</a:t>
            </a:r>
            <a:endParaRPr kumimoji="1" lang="zh-CN" altLang="en-US" sz="32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2201" y="1828239"/>
            <a:ext cx="88709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解析器是</a:t>
            </a:r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基于语法实现的。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这是我们语言的</a:t>
            </a:r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语法描述：</a:t>
            </a:r>
            <a:endParaRPr lang="en-US" altLang="zh-CN" sz="2000" dirty="0" smtClean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0036" y="2569813"/>
            <a:ext cx="43087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altLang="zh-CN" dirty="0" err="1">
                <a:latin typeface="STXinwei" charset="-122"/>
                <a:ea typeface="STXinwei" charset="-122"/>
                <a:cs typeface="STXinwei" charset="-122"/>
              </a:rPr>
              <a:t>digit</a:t>
            </a:r>
            <a:r>
              <a:rPr lang="hr-HR" altLang="zh-CN" dirty="0">
                <a:latin typeface="STXinwei" charset="-122"/>
                <a:ea typeface="STXinwei" charset="-122"/>
                <a:cs typeface="STXinwei" charset="-122"/>
              </a:rPr>
              <a:t> = 0 | 1 | 2 | 3 | 4 | 5 | 6 | 7 | 8 | 9 </a:t>
            </a:r>
            <a:endParaRPr lang="hr-HR" altLang="zh-CN" dirty="0" smtClean="0">
              <a:latin typeface="STXinwei" charset="-122"/>
              <a:ea typeface="STXinwei" charset="-122"/>
              <a:cs typeface="STXinwei" charset="-122"/>
            </a:endParaRPr>
          </a:p>
          <a:p>
            <a:endParaRPr lang="hr-HR" altLang="zh-CN" dirty="0"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hr-HR" altLang="zh-CN" dirty="0" err="1" smtClean="0">
                <a:latin typeface="STXinwei" charset="-122"/>
                <a:ea typeface="STXinwei" charset="-122"/>
                <a:cs typeface="STXinwei" charset="-122"/>
              </a:rPr>
              <a:t>num</a:t>
            </a:r>
            <a:r>
              <a:rPr lang="hr-HR" altLang="zh-CN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hr-HR" altLang="zh-CN" dirty="0">
                <a:latin typeface="STXinwei" charset="-122"/>
                <a:ea typeface="STXinwei" charset="-122"/>
                <a:cs typeface="STXinwei" charset="-122"/>
              </a:rPr>
              <a:t>= </a:t>
            </a:r>
            <a:r>
              <a:rPr lang="hr-HR" altLang="zh-CN" dirty="0" err="1">
                <a:latin typeface="STXinwei" charset="-122"/>
                <a:ea typeface="STXinwei" charset="-122"/>
                <a:cs typeface="STXinwei" charset="-122"/>
              </a:rPr>
              <a:t>digit</a:t>
            </a:r>
            <a:r>
              <a:rPr lang="hr-HR" altLang="zh-CN" dirty="0">
                <a:latin typeface="STXinwei" charset="-122"/>
                <a:ea typeface="STXinwei" charset="-122"/>
                <a:cs typeface="STXinwei" charset="-122"/>
              </a:rPr>
              <a:t> + </a:t>
            </a:r>
            <a:endParaRPr lang="hr-HR" altLang="zh-CN" dirty="0" smtClean="0">
              <a:latin typeface="STXinwei" charset="-122"/>
              <a:ea typeface="STXinwei" charset="-122"/>
              <a:cs typeface="STXinwei" charset="-122"/>
            </a:endParaRPr>
          </a:p>
          <a:p>
            <a:endParaRPr lang="hr-HR" altLang="zh-CN" dirty="0"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hr-HR" altLang="zh-CN" dirty="0" err="1" smtClean="0">
                <a:latin typeface="STXinwei" charset="-122"/>
                <a:ea typeface="STXinwei" charset="-122"/>
                <a:cs typeface="STXinwei" charset="-122"/>
              </a:rPr>
              <a:t>op</a:t>
            </a:r>
            <a:r>
              <a:rPr lang="hr-HR" altLang="zh-CN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hr-HR" altLang="zh-CN" dirty="0">
                <a:latin typeface="STXinwei" charset="-122"/>
                <a:ea typeface="STXinwei" charset="-122"/>
                <a:cs typeface="STXinwei" charset="-122"/>
              </a:rPr>
              <a:t>= </a:t>
            </a:r>
            <a:r>
              <a:rPr lang="hr-HR" altLang="zh-CN" dirty="0" err="1">
                <a:latin typeface="STXinwei" charset="-122"/>
                <a:ea typeface="STXinwei" charset="-122"/>
                <a:cs typeface="STXinwei" charset="-122"/>
              </a:rPr>
              <a:t>sum</a:t>
            </a:r>
            <a:r>
              <a:rPr lang="hr-HR" altLang="zh-CN" dirty="0">
                <a:latin typeface="STXinwei" charset="-122"/>
                <a:ea typeface="STXinwei" charset="-122"/>
                <a:cs typeface="STXinwei" charset="-122"/>
              </a:rPr>
              <a:t> | sub | </a:t>
            </a:r>
            <a:r>
              <a:rPr lang="hr-HR" altLang="zh-CN" dirty="0" err="1">
                <a:latin typeface="STXinwei" charset="-122"/>
                <a:ea typeface="STXinwei" charset="-122"/>
                <a:cs typeface="STXinwei" charset="-122"/>
              </a:rPr>
              <a:t>mul</a:t>
            </a:r>
            <a:r>
              <a:rPr lang="hr-HR" altLang="zh-CN" dirty="0">
                <a:latin typeface="STXinwei" charset="-122"/>
                <a:ea typeface="STXinwei" charset="-122"/>
                <a:cs typeface="STXinwei" charset="-122"/>
              </a:rPr>
              <a:t> | div </a:t>
            </a:r>
            <a:endParaRPr lang="hr-HR" altLang="zh-CN" dirty="0" smtClean="0">
              <a:latin typeface="STXinwei" charset="-122"/>
              <a:ea typeface="STXinwei" charset="-122"/>
              <a:cs typeface="STXinwei" charset="-122"/>
            </a:endParaRPr>
          </a:p>
          <a:p>
            <a:endParaRPr lang="hr-HR" altLang="zh-CN" dirty="0"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hr-HR" altLang="zh-CN" dirty="0" err="1" smtClean="0">
                <a:latin typeface="STXinwei" charset="-122"/>
                <a:ea typeface="STXinwei" charset="-122"/>
                <a:cs typeface="STXinwei" charset="-122"/>
              </a:rPr>
              <a:t>expr</a:t>
            </a:r>
            <a:r>
              <a:rPr lang="hr-HR" altLang="zh-CN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hr-HR" altLang="zh-CN" dirty="0">
                <a:latin typeface="STXinwei" charset="-122"/>
                <a:ea typeface="STXinwei" charset="-122"/>
                <a:cs typeface="STXinwei" charset="-122"/>
              </a:rPr>
              <a:t>= </a:t>
            </a:r>
            <a:r>
              <a:rPr lang="hr-HR" altLang="zh-CN" dirty="0" err="1">
                <a:latin typeface="STXinwei" charset="-122"/>
                <a:ea typeface="STXinwei" charset="-122"/>
                <a:cs typeface="STXinwei" charset="-122"/>
              </a:rPr>
              <a:t>num</a:t>
            </a:r>
            <a:r>
              <a:rPr lang="hr-HR" altLang="zh-CN" dirty="0">
                <a:latin typeface="STXinwei" charset="-122"/>
                <a:ea typeface="STXinwei" charset="-122"/>
                <a:cs typeface="STXinwei" charset="-122"/>
              </a:rPr>
              <a:t> | </a:t>
            </a:r>
            <a:r>
              <a:rPr lang="hr-HR" altLang="zh-CN" dirty="0" err="1">
                <a:latin typeface="STXinwei" charset="-122"/>
                <a:ea typeface="STXinwei" charset="-122"/>
                <a:cs typeface="STXinwei" charset="-122"/>
              </a:rPr>
              <a:t>op</a:t>
            </a:r>
            <a:r>
              <a:rPr lang="hr-HR" altLang="zh-CN" dirty="0"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hr-HR" altLang="zh-CN" dirty="0" err="1">
                <a:latin typeface="STXinwei" charset="-122"/>
                <a:ea typeface="STXinwei" charset="-122"/>
                <a:cs typeface="STXinwei" charset="-122"/>
              </a:rPr>
              <a:t>expr</a:t>
            </a:r>
            <a:r>
              <a:rPr lang="hr-HR" altLang="zh-CN" dirty="0">
                <a:latin typeface="STXinwei" charset="-122"/>
                <a:ea typeface="STXinwei" charset="-122"/>
                <a:cs typeface="STXinwei" charset="-122"/>
              </a:rPr>
              <a:t> +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15890" y="256981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>
              <a:buAutoNum type="arabicPeriod"/>
            </a:pP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语法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中包含有数字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(digit)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，</a:t>
            </a:r>
            <a:endParaRPr lang="en-US" altLang="zh-CN" dirty="0" smtClean="0">
              <a:latin typeface="STXinwei" charset="-122"/>
              <a:ea typeface="STXinwei" charset="-122"/>
              <a:cs typeface="STXinwei" charset="-122"/>
            </a:endParaRPr>
          </a:p>
          <a:p>
            <a:pPr marL="342900" indent="-342900" fontAlgn="base">
              <a:buAutoNum type="arabicPeriod"/>
            </a:pP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  <a:p>
            <a:pPr fontAlgn="base"/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2. 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这些数字组合在一起可以形成数字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(</a:t>
            </a:r>
            <a:r>
              <a:rPr lang="en-US" altLang="zh-CN" dirty="0" err="1">
                <a:latin typeface="STXinwei" charset="-122"/>
                <a:ea typeface="STXinwei" charset="-122"/>
                <a:cs typeface="STXinwei" charset="-122"/>
              </a:rPr>
              <a:t>num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)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；</a:t>
            </a:r>
            <a:endParaRPr lang="en-US" altLang="zh-CN" dirty="0" smtClean="0">
              <a:latin typeface="STXinwei" charset="-122"/>
              <a:ea typeface="STXinwei" charset="-122"/>
              <a:cs typeface="STXinwei" charset="-122"/>
            </a:endParaRPr>
          </a:p>
          <a:p>
            <a:pPr fontAlgn="base"/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  <a:p>
            <a:pPr fontAlgn="base"/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3. 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有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4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个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操作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 加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,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 减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,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 乘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,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 除</a:t>
            </a:r>
            <a:endParaRPr lang="en-US" altLang="zh-CN" dirty="0" smtClean="0">
              <a:latin typeface="STXinwei" charset="-122"/>
              <a:ea typeface="STXinwei" charset="-122"/>
              <a:cs typeface="STXinwei" charset="-122"/>
            </a:endParaRPr>
          </a:p>
          <a:p>
            <a:pPr fontAlgn="base"/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  <a:p>
            <a:pPr fontAlgn="base"/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4. 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一个表达式可以是一个数字，或者是操作，后面跟着一个或多个表达式。我们把语法中的各个定义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(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例如</a:t>
            </a:r>
            <a:r>
              <a:rPr lang="en-US" altLang="zh-CN" dirty="0" err="1">
                <a:latin typeface="STXinwei" charset="-122"/>
                <a:ea typeface="STXinwei" charset="-122"/>
                <a:cs typeface="STXinwei" charset="-122"/>
              </a:rPr>
              <a:t>num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和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op)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作为规则。</a:t>
            </a:r>
            <a:endParaRPr lang="zh-CN" altLang="en-US" b="0" i="0" dirty="0">
              <a:effectLst/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17667" y="5433352"/>
            <a:ext cx="5186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这就是所谓的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  <a:hlinkClick r:id="rId2"/>
              </a:rPr>
              <a:t>EBNF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  <a:hlinkClick r:id="rId2"/>
              </a:rPr>
              <a:t>语法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(PS: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 一种描述语言的语言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00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2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.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解析 </a:t>
            </a:r>
            <a:r>
              <a:rPr kumimoji="1" lang="mr-IN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–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语法分析器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(AST)</a:t>
            </a:r>
            <a:endParaRPr kumimoji="1" lang="zh-CN" altLang="en-US" sz="32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86873" y="3091869"/>
            <a:ext cx="25474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altLang="zh-CN" sz="2000" dirty="0">
                <a:latin typeface="STXinwei" charset="-122"/>
                <a:ea typeface="STXinwei" charset="-122"/>
                <a:cs typeface="STXinwei" charset="-122"/>
              </a:rPr>
              <a:t>mul 3 sub 2 </a:t>
            </a:r>
            <a:r>
              <a:rPr lang="ro-RO" altLang="zh-CN" sz="2000" dirty="0" err="1">
                <a:latin typeface="STXinwei" charset="-122"/>
                <a:ea typeface="STXinwei" charset="-122"/>
                <a:cs typeface="STXinwei" charset="-122"/>
              </a:rPr>
              <a:t>sum</a:t>
            </a:r>
            <a:r>
              <a:rPr lang="ro-RO" altLang="zh-CN" sz="2000" dirty="0">
                <a:latin typeface="STXinwei" charset="-122"/>
                <a:ea typeface="STXinwei" charset="-122"/>
                <a:cs typeface="STXinwei" charset="-122"/>
              </a:rPr>
              <a:t> 1 3 4</a:t>
            </a:r>
            <a:endParaRPr lang="zh-CN" altLang="en-US" sz="2000" dirty="0"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627" y="1690688"/>
            <a:ext cx="3886200" cy="3873500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5117592" y="309413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949532" y="2876453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STXinwei" charset="-122"/>
                <a:ea typeface="STXinwei" charset="-122"/>
                <a:cs typeface="STXinwei" charset="-122"/>
              </a:rPr>
              <a:t>生成的</a:t>
            </a:r>
            <a:r>
              <a:rPr kumimoji="1" lang="en-US" altLang="zh-CN" sz="1600" dirty="0" smtClean="0">
                <a:latin typeface="STXinwei" charset="-122"/>
                <a:ea typeface="STXinwei" charset="-122"/>
                <a:cs typeface="STXinwei" charset="-122"/>
              </a:rPr>
              <a:t>AST</a:t>
            </a:r>
            <a:endParaRPr kumimoji="1" lang="zh-CN" altLang="en-US" sz="1600" dirty="0"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0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2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.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解析 </a:t>
            </a:r>
            <a:r>
              <a:rPr kumimoji="1" lang="mr-IN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–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语法分析器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(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算法实现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)</a:t>
            </a:r>
            <a:endParaRPr kumimoji="1" lang="zh-CN" altLang="en-US" sz="32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290" y="1690688"/>
            <a:ext cx="6284191" cy="492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9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我们定义了</a:t>
            </a:r>
            <a:r>
              <a:rPr kumimoji="1" lang="en-US" altLang="zh-CN" sz="2000" dirty="0" smtClean="0">
                <a:latin typeface="STXinwei" charset="-122"/>
                <a:ea typeface="STXinwei" charset="-122"/>
                <a:cs typeface="STXinwei" charset="-122"/>
              </a:rPr>
              <a:t>2</a:t>
            </a:r>
            <a:r>
              <a:rPr kumimoji="1"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种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节点</a:t>
            </a:r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类型</a:t>
            </a:r>
            <a:r>
              <a:rPr lang="en-US" altLang="zh-CN" sz="2000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 数字和操作 </a:t>
            </a:r>
            <a:endParaRPr lang="en-US" altLang="zh-CN" sz="2000" dirty="0" smtClean="0">
              <a:latin typeface="STXinwei" charset="-122"/>
              <a:ea typeface="STXinwei" charset="-122"/>
              <a:cs typeface="STXinwei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>
              <a:latin typeface="STXinwei" charset="-122"/>
              <a:ea typeface="STXinwei" charset="-122"/>
              <a:cs typeface="STXinwei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hr-HR" altLang="zh-CN" sz="2000" dirty="0" smtClean="0">
              <a:latin typeface="STXinwei" charset="-122"/>
              <a:ea typeface="STXinwei" charset="-122"/>
              <a:cs typeface="STXinwei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hr-HR" altLang="zh-CN" sz="2000" dirty="0">
              <a:latin typeface="STXinwei" charset="-122"/>
              <a:ea typeface="STXinwei" charset="-122"/>
              <a:cs typeface="STXinwei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hr-HR" altLang="zh-CN" sz="2000" dirty="0">
              <a:latin typeface="STXinwei" charset="-122"/>
              <a:ea typeface="STXinwei" charset="-122"/>
              <a:cs typeface="STXinwei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 smtClean="0">
              <a:latin typeface="STXinwei" charset="-122"/>
              <a:ea typeface="STXinwei" charset="-122"/>
              <a:cs typeface="STXinwei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2000" dirty="0">
              <a:latin typeface="STXinwei" charset="-122"/>
              <a:ea typeface="STXinwei" charset="-122"/>
              <a:cs typeface="STXinwei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zh-CN" altLang="en-US" sz="2000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2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.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解析 </a:t>
            </a:r>
            <a:r>
              <a:rPr kumimoji="1" lang="mr-IN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–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语法分析器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(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算法解析 </a:t>
            </a:r>
            <a:r>
              <a:rPr kumimoji="1" lang="mr-IN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–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定义节点类型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)</a:t>
            </a:r>
            <a:endParaRPr kumimoji="1" lang="zh-CN" altLang="en-US" sz="32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475" y="3447456"/>
            <a:ext cx="1346200" cy="1117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645" y="2699357"/>
            <a:ext cx="1676400" cy="35433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45155" y="2877925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mtClean="0">
                <a:latin typeface="STXinwei" charset="-122"/>
                <a:ea typeface="STXinwei" charset="-122"/>
                <a:cs typeface="STXinwei" charset="-122"/>
              </a:rPr>
              <a:t>数字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42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节点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:</a:t>
            </a:r>
          </a:p>
        </p:txBody>
      </p:sp>
      <p:sp>
        <p:nvSpPr>
          <p:cNvPr id="8" name="矩形 7"/>
          <p:cNvSpPr/>
          <p:nvPr/>
        </p:nvSpPr>
        <p:spPr>
          <a:xfrm>
            <a:off x="5301631" y="287792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运算操作节点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sum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2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，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3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，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4:</a:t>
            </a:r>
          </a:p>
        </p:txBody>
      </p:sp>
    </p:spTree>
    <p:extLst>
      <p:ext uri="{BB962C8B-B14F-4D97-AF65-F5344CB8AC3E}">
        <p14:creationId xmlns:p14="http://schemas.microsoft.com/office/powerpoint/2010/main" val="19544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2.</a:t>
            </a:r>
            <a:r>
              <a:rPr kumimoji="1"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解析 </a:t>
            </a:r>
            <a:r>
              <a:rPr kumimoji="1" lang="mr-IN" altLang="zh-CN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–</a:t>
            </a:r>
            <a:r>
              <a:rPr kumimoji="1"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语法分析器</a:t>
            </a:r>
            <a:r>
              <a:rPr kumimoji="1" lang="en-US" altLang="zh-CN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(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算法解析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)</a:t>
            </a:r>
            <a:endParaRPr kumimoji="1" lang="zh-CN" altLang="en-US" sz="3200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11382" y="2025501"/>
            <a:ext cx="10612582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ea typeface="STXinwei" charset="-122"/>
                <a:cs typeface="STXinwei" charset="-122"/>
              </a:rPr>
              <a:t>我们定义了一个parse函数, 它接受一个名为tokens的参数。在其中我们定义了另外五个函数</a:t>
            </a:r>
            <a:r>
              <a:rPr lang="zh-CN" altLang="en-US" sz="2000" dirty="0" smtClean="0">
                <a:ea typeface="STXinwei" charset="-122"/>
                <a:cs typeface="STXinwei" charset="-122"/>
              </a:rPr>
              <a:t>：</a:t>
            </a:r>
            <a:endParaRPr lang="en-US" altLang="zh-CN" sz="2000" dirty="0" smtClean="0">
              <a:ea typeface="STXinwei" charset="-122"/>
              <a:cs typeface="STXinwei" charset="-122"/>
            </a:endParaRPr>
          </a:p>
          <a:p>
            <a:endParaRPr lang="en-US" altLang="zh-CN" dirty="0" smtClean="0">
              <a:ea typeface="STXinwei" charset="-122"/>
              <a:cs typeface="STXinwei" charset="-122"/>
            </a:endParaRPr>
          </a:p>
          <a:p>
            <a:pPr marL="285750" indent="-285750">
              <a:buFont typeface="Wingdings" charset="2"/>
              <a:buChar char="Ø"/>
            </a:pPr>
            <a:r>
              <a:rPr lang="zh-CN" altLang="en-US" dirty="0" smtClean="0">
                <a:ea typeface="STXinwei" charset="-122"/>
                <a:cs typeface="STXinwei" charset="-122"/>
              </a:rPr>
              <a:t>peek</a:t>
            </a:r>
            <a:r>
              <a:rPr lang="zh-CN" altLang="en-US" dirty="0">
                <a:ea typeface="STXinwei" charset="-122"/>
                <a:cs typeface="STXinwei" charset="-122"/>
              </a:rPr>
              <a:t>- 返回tokens与c局部变量的当前值关联的元素</a:t>
            </a:r>
            <a:r>
              <a:rPr lang="zh-CN" altLang="en-US" dirty="0" smtClean="0">
                <a:ea typeface="STXinwei" charset="-122"/>
                <a:cs typeface="STXinwei" charset="-122"/>
              </a:rPr>
              <a:t>。</a:t>
            </a:r>
            <a:endParaRPr lang="en-US" altLang="zh-CN" dirty="0" smtClean="0">
              <a:ea typeface="STXinwei" charset="-122"/>
              <a:cs typeface="STXinwei" charset="-122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dirty="0">
              <a:ea typeface="STXinwei" charset="-122"/>
              <a:cs typeface="STXinwei" charset="-122"/>
            </a:endParaRPr>
          </a:p>
          <a:p>
            <a:pPr marL="285750" indent="-285750">
              <a:buFont typeface="Wingdings" charset="2"/>
              <a:buChar char="Ø"/>
            </a:pPr>
            <a:r>
              <a:rPr lang="zh-CN" altLang="en-US" dirty="0" smtClean="0">
                <a:ea typeface="STXinwei" charset="-122"/>
                <a:cs typeface="STXinwei" charset="-122"/>
              </a:rPr>
              <a:t>consume</a:t>
            </a:r>
            <a:r>
              <a:rPr lang="zh-CN" altLang="en-US" dirty="0">
                <a:ea typeface="STXinwei" charset="-122"/>
                <a:cs typeface="STXinwei" charset="-122"/>
              </a:rPr>
              <a:t>- 返回tokens与c局部变量的当前值关联的元素并递增c</a:t>
            </a:r>
            <a:r>
              <a:rPr lang="zh-CN" altLang="en-US" dirty="0" smtClean="0">
                <a:ea typeface="STXinwei" charset="-122"/>
                <a:cs typeface="STXinwei" charset="-122"/>
              </a:rPr>
              <a:t>。</a:t>
            </a:r>
            <a:endParaRPr lang="en-US" altLang="zh-CN" dirty="0" smtClean="0">
              <a:ea typeface="STXinwei" charset="-122"/>
              <a:cs typeface="STXinwei" charset="-122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dirty="0">
              <a:ea typeface="STXinwei" charset="-122"/>
              <a:cs typeface="STXinwei" charset="-122"/>
            </a:endParaRPr>
          </a:p>
          <a:p>
            <a:pPr marL="285750" indent="-285750">
              <a:buFont typeface="Wingdings" charset="2"/>
              <a:buChar char="Ø"/>
            </a:pPr>
            <a:r>
              <a:rPr lang="zh-CN" altLang="en-US" dirty="0" smtClean="0">
                <a:ea typeface="STXinwei" charset="-122"/>
                <a:cs typeface="STXinwei" charset="-122"/>
              </a:rPr>
              <a:t>parseNum</a:t>
            </a:r>
            <a:r>
              <a:rPr lang="zh-CN" altLang="en-US" dirty="0">
                <a:ea typeface="STXinwei" charset="-122"/>
                <a:cs typeface="STXinwei" charset="-122"/>
              </a:rPr>
              <a:t>- 获取当前令牌（即调用peek()</a:t>
            </a:r>
            <a:r>
              <a:rPr lang="zh-CN" altLang="en-US" dirty="0" smtClean="0">
                <a:ea typeface="STXinwei" charset="-122"/>
                <a:cs typeface="STXinwei" charset="-122"/>
              </a:rPr>
              <a:t>）</a:t>
            </a:r>
            <a:r>
              <a:rPr lang="en-US" altLang="zh-CN" dirty="0" smtClean="0">
                <a:ea typeface="STXinwei" charset="-122"/>
                <a:cs typeface="STXinwei" charset="-122"/>
              </a:rPr>
              <a:t>,</a:t>
            </a:r>
            <a:r>
              <a:rPr lang="zh-CN" altLang="en-US" dirty="0" smtClean="0">
                <a:ea typeface="STXinwei" charset="-122"/>
                <a:cs typeface="STXinwei" charset="-122"/>
              </a:rPr>
              <a:t> 转化</a:t>
            </a:r>
            <a:r>
              <a:rPr lang="zh-CN" altLang="en-US" dirty="0">
                <a:ea typeface="STXinwei" charset="-122"/>
                <a:cs typeface="STXinwei" charset="-122"/>
              </a:rPr>
              <a:t>为整数, 返回新的数字令牌{val: xxx, type: Num</a:t>
            </a:r>
            <a:r>
              <a:rPr lang="zh-CN" altLang="en-US" dirty="0" smtClean="0">
                <a:ea typeface="STXinwei" charset="-122"/>
                <a:cs typeface="STXinwei" charset="-122"/>
              </a:rPr>
              <a:t>}。</a:t>
            </a:r>
            <a:endParaRPr lang="en-US" altLang="zh-CN" dirty="0" smtClean="0">
              <a:ea typeface="STXinwei" charset="-122"/>
              <a:cs typeface="STXinwei" charset="-122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dirty="0">
              <a:ea typeface="STXinwei" charset="-122"/>
              <a:cs typeface="STXinwei" charset="-122"/>
            </a:endParaRPr>
          </a:p>
          <a:p>
            <a:pPr marL="285750" indent="-285750">
              <a:buFont typeface="Wingdings" charset="2"/>
              <a:buChar char="Ø"/>
            </a:pPr>
            <a:r>
              <a:rPr lang="zh-CN" altLang="en-US" dirty="0" smtClean="0">
                <a:ea typeface="STXinwei" charset="-122"/>
                <a:cs typeface="STXinwei" charset="-122"/>
              </a:rPr>
              <a:t>parseOp </a:t>
            </a:r>
            <a:r>
              <a:rPr lang="zh-CN" altLang="en-US" dirty="0">
                <a:ea typeface="STXinwei" charset="-122"/>
                <a:cs typeface="STXinwei" charset="-122"/>
              </a:rPr>
              <a:t>- 我们将稍后探讨</a:t>
            </a:r>
            <a:r>
              <a:rPr lang="zh-CN" altLang="en-US" dirty="0" smtClean="0">
                <a:ea typeface="STXinwei" charset="-122"/>
                <a:cs typeface="STXinwei" charset="-122"/>
              </a:rPr>
              <a:t>。</a:t>
            </a:r>
            <a:endParaRPr lang="en-US" altLang="zh-CN" dirty="0" smtClean="0">
              <a:ea typeface="STXinwei" charset="-122"/>
              <a:cs typeface="STXinwei" charset="-122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dirty="0" smtClean="0">
              <a:ea typeface="STXinwei" charset="-122"/>
              <a:cs typeface="STXinwei" charset="-122"/>
            </a:endParaRPr>
          </a:p>
          <a:p>
            <a:pPr marL="285750" indent="-285750">
              <a:buFont typeface="Wingdings" charset="2"/>
              <a:buChar char="Ø"/>
            </a:pPr>
            <a:r>
              <a:rPr lang="zh-CN" altLang="en-US" dirty="0" smtClean="0">
                <a:ea typeface="STXinwei" charset="-122"/>
                <a:cs typeface="STXinwei" charset="-122"/>
              </a:rPr>
              <a:t>parseExpr</a:t>
            </a:r>
            <a:r>
              <a:rPr lang="zh-CN" altLang="en-US" dirty="0">
                <a:ea typeface="STXinwei" charset="-122"/>
                <a:cs typeface="STXinwei" charset="-122"/>
              </a:rPr>
              <a:t>- 检查当前令牌是否与正则表达式匹配/\d/（即是数字），是数字则调用返回parseNum，否则返回parseOp</a:t>
            </a:r>
            <a:r>
              <a:rPr lang="zh-CN" altLang="en-US" dirty="0" smtClean="0">
                <a:ea typeface="STXinwei" charset="-122"/>
                <a:cs typeface="STXinwei" charset="-122"/>
              </a:rPr>
              <a:t>。</a:t>
            </a:r>
            <a:endParaRPr lang="en-US" altLang="zh-CN" dirty="0" smtClean="0">
              <a:ea typeface="STXinwei" charset="-122"/>
              <a:cs typeface="STXinwei" charset="-122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dirty="0">
              <a:latin typeface="STXinwei" charset="-122"/>
              <a:ea typeface="STXinwei" charset="-122"/>
              <a:cs typeface="STXinwei" charset="-122"/>
            </a:endParaRPr>
          </a:p>
          <a:p>
            <a:pPr marL="285750" indent="-285750">
              <a:buFont typeface="Wingdings" charset="2"/>
              <a:buChar char="Ø"/>
            </a:pP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2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endParaRPr kumimoji="1"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565" y="1337622"/>
            <a:ext cx="9436865" cy="22026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93350" y="4111945"/>
            <a:ext cx="90052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269C8"/>
                </a:solidFill>
                <a:ea typeface="STXinwei" charset="-122"/>
                <a:cs typeface="STXinwei" charset="-122"/>
              </a:rPr>
              <a:t>Babel</a:t>
            </a:r>
            <a:r>
              <a:rPr lang="zh-CN" altLang="en-US" sz="2000" dirty="0" smtClean="0">
                <a:solidFill>
                  <a:srgbClr val="333333"/>
                </a:solidFill>
                <a:ea typeface="STXinwei" charset="-122"/>
                <a:cs typeface="STXinwei" charset="-122"/>
              </a:rPr>
              <a:t>是</a:t>
            </a:r>
            <a:r>
              <a:rPr lang="zh-CN" altLang="en-US" sz="2000" i="0" dirty="0" smtClean="0">
                <a:solidFill>
                  <a:srgbClr val="333333"/>
                </a:solidFill>
                <a:effectLst/>
                <a:ea typeface="STXinwei" charset="-122"/>
                <a:cs typeface="STXinwei" charset="-122"/>
              </a:rPr>
              <a:t>一个 </a:t>
            </a:r>
            <a:r>
              <a:rPr lang="en-US" altLang="zh-CN" sz="2000" i="0" dirty="0" smtClean="0">
                <a:solidFill>
                  <a:srgbClr val="333333"/>
                </a:solidFill>
                <a:effectLst/>
                <a:ea typeface="STXinwei" charset="-122"/>
                <a:cs typeface="STXinwei" charset="-122"/>
              </a:rPr>
              <a:t>JavaScript </a:t>
            </a:r>
            <a:r>
              <a:rPr lang="zh-CN" altLang="en-US" sz="2000" i="0" dirty="0" smtClean="0">
                <a:solidFill>
                  <a:srgbClr val="333333"/>
                </a:solidFill>
                <a:effectLst/>
                <a:ea typeface="STXinwei" charset="-122"/>
                <a:cs typeface="STXinwei" charset="-122"/>
              </a:rPr>
              <a:t>编译器</a:t>
            </a:r>
            <a:r>
              <a:rPr lang="en-US" altLang="zh-CN" sz="2000" i="0" dirty="0" smtClean="0">
                <a:solidFill>
                  <a:srgbClr val="333333"/>
                </a:solidFill>
                <a:effectLst/>
                <a:ea typeface="STXinwei" charset="-122"/>
                <a:cs typeface="STXinwei" charset="-122"/>
              </a:rPr>
              <a:t>(compiler)</a:t>
            </a:r>
            <a:r>
              <a:rPr lang="zh-CN" altLang="en-US" sz="2000" i="0" dirty="0" smtClean="0">
                <a:solidFill>
                  <a:srgbClr val="333333"/>
                </a:solidFill>
                <a:effectLst/>
                <a:ea typeface="STXinwei" charset="-122"/>
                <a:cs typeface="STXinwei" charset="-122"/>
              </a:rPr>
              <a:t>，更确切地说是源码到源码的编译器，通常也叫做 </a:t>
            </a:r>
            <a:r>
              <a:rPr lang="zh-CN" altLang="en-US" sz="2000" dirty="0" smtClean="0">
                <a:ea typeface="STXinwei" charset="-122"/>
                <a:cs typeface="STXinwei" charset="-122"/>
              </a:rPr>
              <a:t>转换编译器（</a:t>
            </a:r>
            <a:r>
              <a:rPr lang="en-US" altLang="zh-CN" sz="2000" dirty="0" err="1" smtClean="0">
                <a:ea typeface="STXinwei" charset="-122"/>
                <a:cs typeface="STXinwei" charset="-122"/>
              </a:rPr>
              <a:t>transpiler</a:t>
            </a:r>
            <a:r>
              <a:rPr lang="zh-CN" altLang="en-US" sz="2000" dirty="0" smtClean="0">
                <a:ea typeface="STXinwei" charset="-122"/>
                <a:cs typeface="STXinwei" charset="-122"/>
              </a:rPr>
              <a:t>）</a:t>
            </a:r>
            <a:r>
              <a:rPr lang="zh-CN" altLang="en-US" sz="2000" i="0" dirty="0" smtClean="0">
                <a:solidFill>
                  <a:srgbClr val="333333"/>
                </a:solidFill>
                <a:effectLst/>
                <a:ea typeface="STXinwei" charset="-122"/>
                <a:cs typeface="STXinwei" charset="-122"/>
              </a:rPr>
              <a:t>。 意思是说你为 </a:t>
            </a:r>
            <a:r>
              <a:rPr lang="en-US" altLang="zh-CN" sz="2000" i="0" dirty="0" smtClean="0">
                <a:solidFill>
                  <a:srgbClr val="333333"/>
                </a:solidFill>
                <a:effectLst/>
                <a:ea typeface="STXinwei" charset="-122"/>
                <a:cs typeface="STXinwei" charset="-122"/>
              </a:rPr>
              <a:t>Babel </a:t>
            </a:r>
            <a:r>
              <a:rPr lang="zh-CN" altLang="en-US" sz="2000" i="0" dirty="0" smtClean="0">
                <a:solidFill>
                  <a:srgbClr val="333333"/>
                </a:solidFill>
                <a:effectLst/>
                <a:ea typeface="STXinwei" charset="-122"/>
                <a:cs typeface="STXinwei" charset="-122"/>
              </a:rPr>
              <a:t>提供一些 </a:t>
            </a:r>
            <a:r>
              <a:rPr lang="en-US" altLang="zh-CN" sz="2000" i="0" dirty="0" smtClean="0">
                <a:solidFill>
                  <a:srgbClr val="333333"/>
                </a:solidFill>
                <a:effectLst/>
                <a:ea typeface="STXinwei" charset="-122"/>
                <a:cs typeface="STXinwei" charset="-122"/>
              </a:rPr>
              <a:t>JavaScript </a:t>
            </a:r>
            <a:r>
              <a:rPr lang="zh-CN" altLang="en-US" sz="2000" i="0" dirty="0" smtClean="0">
                <a:solidFill>
                  <a:srgbClr val="333333"/>
                </a:solidFill>
                <a:effectLst/>
                <a:ea typeface="STXinwei" charset="-122"/>
                <a:cs typeface="STXinwei" charset="-122"/>
              </a:rPr>
              <a:t>代码，</a:t>
            </a:r>
            <a:r>
              <a:rPr lang="en-US" altLang="zh-CN" sz="2000" i="0" dirty="0" smtClean="0">
                <a:solidFill>
                  <a:srgbClr val="333333"/>
                </a:solidFill>
                <a:effectLst/>
                <a:ea typeface="STXinwei" charset="-122"/>
                <a:cs typeface="STXinwei" charset="-122"/>
              </a:rPr>
              <a:t>Babel </a:t>
            </a:r>
            <a:r>
              <a:rPr lang="zh-CN" altLang="en-US" sz="2000" i="0" dirty="0" smtClean="0">
                <a:solidFill>
                  <a:srgbClr val="333333"/>
                </a:solidFill>
                <a:effectLst/>
                <a:ea typeface="STXinwei" charset="-122"/>
                <a:cs typeface="STXinwei" charset="-122"/>
              </a:rPr>
              <a:t>更改这些代码，然后返回给你新生成的代码。</a:t>
            </a:r>
            <a:endParaRPr lang="zh-CN" altLang="en-US" sz="2000" dirty="0">
              <a:ea typeface="STXinwei" charset="-122"/>
              <a:cs typeface="STXinw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2674" y="365125"/>
            <a:ext cx="4500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ea typeface="STXinwei" charset="-122"/>
                <a:cs typeface="STXinwei" charset="-122"/>
              </a:rPr>
              <a:t>什么是编译器</a:t>
            </a:r>
            <a:endParaRPr kumimoji="1" lang="zh-CN" altLang="en-US" sz="3200" dirty="0">
              <a:solidFill>
                <a:srgbClr val="FF0000"/>
              </a:solidFill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17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2.</a:t>
            </a:r>
            <a:r>
              <a:rPr kumimoji="1"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解析 </a:t>
            </a:r>
            <a:r>
              <a:rPr kumimoji="1" lang="mr-IN" altLang="zh-CN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–</a:t>
            </a:r>
            <a:r>
              <a:rPr kumimoji="1"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语法分析器</a:t>
            </a:r>
            <a:r>
              <a:rPr kumimoji="1" lang="en-US" altLang="zh-CN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(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算法解析 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-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kumimoji="1" lang="en-US" altLang="zh-CN" sz="3200" dirty="0" err="1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parseOp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)</a:t>
            </a:r>
            <a:endParaRPr kumimoji="1" lang="zh-CN" altLang="en-US" sz="3200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11382" y="2025501"/>
            <a:ext cx="106125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altLang="zh-CN" dirty="0">
              <a:latin typeface="STXinwei" charset="-122"/>
              <a:ea typeface="STXinwei" charset="-122"/>
              <a:cs typeface="STXinwei" charset="-122"/>
            </a:endParaRPr>
          </a:p>
          <a:p>
            <a:pPr marL="285750" indent="-285750">
              <a:buFont typeface="Wingdings" charset="2"/>
              <a:buChar char="Ø"/>
            </a:pP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295" y="1690688"/>
            <a:ext cx="5575300" cy="15621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13294" y="3397103"/>
            <a:ext cx="916074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当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peek()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返回值不是数字时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, 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会调用</a:t>
            </a:r>
            <a:r>
              <a:rPr lang="en-US" altLang="zh-CN" sz="2000" dirty="0" err="1">
                <a:latin typeface="STXinwei" charset="-122"/>
                <a:ea typeface="STXinwei" charset="-122"/>
                <a:cs typeface="STXinwei" charset="-122"/>
              </a:rPr>
              <a:t>parseOp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，我们知道它是一个运算符，因此我们创建一个新的操作节点。请注意，我们不会执行任何进一步的验证，但是，在实际编程语言中，如果遇到一个未知的标记时，会报告语法错误</a:t>
            </a:r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。</a:t>
            </a:r>
            <a:endParaRPr lang="en-US" altLang="zh-CN" sz="2000" dirty="0" smtClean="0">
              <a:latin typeface="STXinwei" charset="-122"/>
              <a:ea typeface="STXinwei" charset="-122"/>
              <a:cs typeface="STXinwei" charset="-122"/>
            </a:endParaRPr>
          </a:p>
          <a:p>
            <a:pPr fontAlgn="base"/>
            <a:endParaRPr lang="zh-CN" altLang="en-US" sz="2000" dirty="0">
              <a:latin typeface="STXinwei" charset="-122"/>
              <a:ea typeface="STXinwei" charset="-122"/>
              <a:cs typeface="STXinwei" charset="-122"/>
            </a:endParaRPr>
          </a:p>
          <a:p>
            <a:pPr fontAlgn="base"/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无论如何，在节点声明中，我们将“子表达式”的列表设置为空列表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(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也就是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[])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，把操作名设置为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peek()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的值，把节点类型设置为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Op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。随后，通过将当前解析的表达式推到给定节点的子表达式列表中，我们循环遍历所有标记。最后，我们返回该节点。</a:t>
            </a:r>
            <a:endParaRPr lang="zh-CN" altLang="en-US" sz="2000" b="0" i="0" dirty="0">
              <a:effectLst/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4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2.</a:t>
            </a:r>
            <a:r>
              <a:rPr kumimoji="1"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解析 </a:t>
            </a:r>
            <a:r>
              <a:rPr kumimoji="1" lang="mr-IN" altLang="zh-CN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–</a:t>
            </a:r>
            <a:r>
              <a:rPr kumimoji="1"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语法分析器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(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示例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,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生成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AST)</a:t>
            </a:r>
            <a:endParaRPr kumimoji="1"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2085235" y="328589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CN" dirty="0" smtClean="0">
                <a:latin typeface="STXinwei" charset="-122"/>
                <a:ea typeface="STXinwei" charset="-122"/>
                <a:cs typeface="STXinwei" charset="-122"/>
              </a:rPr>
              <a:t>sum</a:t>
            </a:r>
            <a:r>
              <a:rPr lang="is-IS" altLang="zh-CN" dirty="0">
                <a:latin typeface="STXinwei" charset="-122"/>
                <a:ea typeface="STXinwei" charset="-122"/>
                <a:cs typeface="STXinwei" charset="-122"/>
              </a:rPr>
              <a:t> </a:t>
            </a:r>
            <a:r>
              <a:rPr lang="is-IS" altLang="zh-CN" dirty="0" smtClean="0">
                <a:solidFill>
                  <a:srgbClr val="C00000"/>
                </a:solidFill>
                <a:latin typeface="STXinwei" charset="-122"/>
                <a:ea typeface="STXinwei" charset="-122"/>
                <a:cs typeface="STXinwei" charset="-122"/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latin typeface="STXinwei" charset="-122"/>
                <a:ea typeface="STXinwei" charset="-122"/>
                <a:cs typeface="STXinwei" charset="-122"/>
              </a:rPr>
              <a:t>3</a:t>
            </a:r>
            <a:r>
              <a:rPr lang="is-IS" altLang="zh-CN" dirty="0">
                <a:solidFill>
                  <a:srgbClr val="000000"/>
                </a:solidFill>
                <a:latin typeface="Microsoft YaHei" charset="-122"/>
              </a:rPr>
              <a:t> 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4907366" y="32282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267" y="2340780"/>
            <a:ext cx="23876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6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2.</a:t>
            </a:r>
            <a:r>
              <a:rPr kumimoji="1"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解析 </a:t>
            </a:r>
            <a:r>
              <a:rPr kumimoji="1" lang="mr-IN" altLang="zh-CN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–</a:t>
            </a:r>
            <a:r>
              <a:rPr kumimoji="1"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语法分析器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(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示例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,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生成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AST)</a:t>
            </a:r>
            <a:endParaRPr kumimoji="1"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69068" y="2260817"/>
            <a:ext cx="2755900" cy="33147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85235" y="3285898"/>
            <a:ext cx="1343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CN" dirty="0">
                <a:latin typeface="STXinwei" charset="-122"/>
                <a:ea typeface="STXinwei" charset="-122"/>
                <a:cs typeface="STXinwei" charset="-122"/>
              </a:rPr>
              <a:t>sum sum </a:t>
            </a:r>
            <a:r>
              <a:rPr lang="is-IS" altLang="zh-CN" dirty="0">
                <a:solidFill>
                  <a:srgbClr val="C00000"/>
                </a:solidFill>
                <a:latin typeface="STXinwei" charset="-122"/>
                <a:ea typeface="STXinwei" charset="-122"/>
                <a:cs typeface="STXinwei" charset="-122"/>
              </a:rPr>
              <a:t>2</a:t>
            </a:r>
            <a:r>
              <a:rPr lang="is-IS" altLang="zh-CN" dirty="0">
                <a:solidFill>
                  <a:srgbClr val="000000"/>
                </a:solidFill>
                <a:latin typeface="Microsoft YaHei" charset="-122"/>
              </a:rPr>
              <a:t> 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4907366" y="32282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129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2.</a:t>
            </a:r>
            <a:r>
              <a:rPr kumimoji="1"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解析 </a:t>
            </a:r>
            <a:r>
              <a:rPr kumimoji="1" lang="mr-IN" altLang="zh-CN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–</a:t>
            </a:r>
            <a:r>
              <a:rPr kumimoji="1"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语法分析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器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递归下降</a:t>
            </a:r>
            <a:r>
              <a:rPr lang="zh-CN" altLang="en-US" sz="3200" b="1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解析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)</a:t>
            </a:r>
            <a:endParaRPr kumimoji="1" lang="zh-CN" altLang="en-US" sz="32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802861"/>
            <a:ext cx="5283200" cy="1384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88291" y="4532945"/>
            <a:ext cx="103655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expr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看起来非常像</a:t>
            </a:r>
            <a:r>
              <a:rPr lang="en-US" altLang="zh-CN" sz="2000" dirty="0" err="1">
                <a:latin typeface="STXinwei" charset="-122"/>
                <a:ea typeface="STXinwei" charset="-122"/>
                <a:cs typeface="STXinwei" charset="-122"/>
              </a:rPr>
              <a:t>parseExpr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，这里</a:t>
            </a:r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我们解析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出一个数或者是一个操作</a:t>
            </a:r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。</a:t>
            </a:r>
            <a:endParaRPr lang="en-US" altLang="zh-CN" sz="2000" dirty="0"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同样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的，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op expr+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看起来非常像</a:t>
            </a:r>
            <a:r>
              <a:rPr lang="en-US" altLang="zh-CN" sz="2000" dirty="0" err="1">
                <a:latin typeface="STXinwei" charset="-122"/>
                <a:ea typeface="STXinwei" charset="-122"/>
                <a:cs typeface="STXinwei" charset="-122"/>
              </a:rPr>
              <a:t>parseOp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和</a:t>
            </a:r>
            <a:r>
              <a:rPr lang="en-US" altLang="zh-CN" sz="2000" dirty="0" err="1">
                <a:latin typeface="STXinwei" charset="-122"/>
                <a:ea typeface="STXinwei" charset="-122"/>
                <a:cs typeface="STXinwei" charset="-122"/>
              </a:rPr>
              <a:t>num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像</a:t>
            </a:r>
            <a:r>
              <a:rPr lang="en-US" altLang="zh-CN" sz="2000" dirty="0" err="1">
                <a:latin typeface="STXinwei" charset="-122"/>
                <a:ea typeface="STXinwei" charset="-122"/>
                <a:cs typeface="STXinwei" charset="-122"/>
              </a:rPr>
              <a:t>parseNum</a:t>
            </a:r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。</a:t>
            </a:r>
            <a:endParaRPr lang="en-US" altLang="zh-CN" sz="2000" dirty="0"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实际上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，解析器通常直接从语法生成，因为两者之间存在直接连接，使用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  <a:hlinkClick r:id="rId3"/>
              </a:rPr>
              <a:t>递归下降解析</a:t>
            </a:r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  <a:hlinkClick r:id="rId3"/>
              </a:rPr>
              <a:t>算法</a:t>
            </a:r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。</a:t>
            </a:r>
            <a:endParaRPr lang="en-US" altLang="zh-CN" sz="2000" dirty="0" smtClean="0"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刚刚那个就是一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个简单的递归下降解析器！</a:t>
            </a:r>
          </a:p>
        </p:txBody>
      </p:sp>
      <p:sp>
        <p:nvSpPr>
          <p:cNvPr id="6" name="矩形 5"/>
          <p:cNvSpPr/>
          <p:nvPr/>
        </p:nvSpPr>
        <p:spPr>
          <a:xfrm>
            <a:off x="988291" y="1749191"/>
            <a:ext cx="92086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下面</a:t>
            </a:r>
            <a:r>
              <a:rPr lang="en-US" altLang="zh-CN" sz="2000" dirty="0" smtClean="0">
                <a:latin typeface="STXinwei" charset="-122"/>
                <a:ea typeface="STXinwei" charset="-122"/>
                <a:cs typeface="STXinwei" charset="-122"/>
              </a:rPr>
              <a:t>,</a:t>
            </a:r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 我们来看看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各个函数与我们上面定义的语法有什么关系，看看为什么语法通常是有意义的。让我们看一下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EBNF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语法中的规则：</a:t>
            </a:r>
          </a:p>
        </p:txBody>
      </p:sp>
    </p:spTree>
    <p:extLst>
      <p:ext uri="{BB962C8B-B14F-4D97-AF65-F5344CB8AC3E}">
        <p14:creationId xmlns:p14="http://schemas.microsoft.com/office/powerpoint/2010/main" val="124870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3.</a:t>
            </a:r>
            <a:r>
              <a:rPr lang="zh-CN" altLang="en-US" sz="3200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开发编译器</a:t>
            </a:r>
            <a:r>
              <a:rPr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 </a:t>
            </a:r>
            <a:r>
              <a:rPr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(AST</a:t>
            </a:r>
            <a:r>
              <a:rPr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---&gt;</a:t>
            </a:r>
            <a:r>
              <a:rPr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JS)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endParaRPr kumimoji="1" lang="zh-CN" altLang="en-US" sz="32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2542887"/>
            <a:ext cx="9817100" cy="19939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450" y="2052843"/>
            <a:ext cx="1612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>
                <a:latin typeface="STXinwei" charset="-122"/>
                <a:ea typeface="STXinwei" charset="-122"/>
                <a:cs typeface="STXinwei" charset="-122"/>
              </a:rPr>
              <a:t>只有</a:t>
            </a:r>
            <a:r>
              <a:rPr kumimoji="1" lang="en-US" altLang="zh-CN" sz="2000" dirty="0">
                <a:latin typeface="STXinwei" charset="-122"/>
                <a:ea typeface="STXinwei" charset="-122"/>
                <a:cs typeface="STXinwei" charset="-122"/>
              </a:rPr>
              <a:t>7</a:t>
            </a:r>
            <a:r>
              <a:rPr kumimoji="1" lang="zh-CN" altLang="en-US" sz="2000" dirty="0">
                <a:latin typeface="STXinwei" charset="-122"/>
                <a:ea typeface="STXinwei" charset="-122"/>
                <a:cs typeface="STXinwei" charset="-122"/>
              </a:rPr>
              <a:t>行代码</a:t>
            </a:r>
          </a:p>
        </p:txBody>
      </p:sp>
    </p:spTree>
    <p:extLst>
      <p:ext uri="{BB962C8B-B14F-4D97-AF65-F5344CB8AC3E}">
        <p14:creationId xmlns:p14="http://schemas.microsoft.com/office/powerpoint/2010/main" val="95263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3.</a:t>
            </a:r>
            <a:r>
              <a:rPr lang="zh-CN" altLang="en-US" sz="3200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开发编译器</a:t>
            </a:r>
            <a:r>
              <a:rPr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 </a:t>
            </a:r>
            <a:r>
              <a:rPr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(</a:t>
            </a:r>
            <a:r>
              <a:rPr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代码解析</a:t>
            </a:r>
            <a:r>
              <a:rPr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)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endParaRPr kumimoji="1" lang="zh-CN" altLang="en-US" sz="32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1850148"/>
            <a:ext cx="106333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首先我们定义了一个名为</a:t>
            </a:r>
            <a:r>
              <a:rPr lang="en-US" altLang="zh-CN" dirty="0" err="1">
                <a:latin typeface="STXinwei" charset="-122"/>
                <a:ea typeface="STXinwei" charset="-122"/>
                <a:cs typeface="STXinwei" charset="-122"/>
              </a:rPr>
              <a:t>transpile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的函数。它接受解析器生成的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AST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作为参数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。</a:t>
            </a:r>
            <a:endParaRPr lang="en-US" altLang="zh-CN" dirty="0" smtClean="0">
              <a:latin typeface="STXinwei" charset="-122"/>
              <a:ea typeface="STXinwei" charset="-122"/>
              <a:cs typeface="STXinwei" charset="-122"/>
            </a:endParaRPr>
          </a:p>
          <a:p>
            <a:pPr fontAlgn="base"/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  <a:p>
            <a:pPr fontAlgn="base"/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然后在</a:t>
            </a:r>
            <a:r>
              <a:rPr lang="en-US" altLang="zh-CN" dirty="0" err="1">
                <a:latin typeface="STXinwei" charset="-122"/>
                <a:ea typeface="STXinwei" charset="-122"/>
                <a:cs typeface="STXinwei" charset="-122"/>
              </a:rPr>
              <a:t>opMap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我们定义了算术运算和语言中的运算符之间的映射。例如，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sum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映射到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+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，</a:t>
            </a:r>
            <a:r>
              <a:rPr lang="en-US" altLang="zh-CN" dirty="0" err="1">
                <a:latin typeface="STXinwei" charset="-122"/>
                <a:ea typeface="STXinwei" charset="-122"/>
                <a:cs typeface="STXinwei" charset="-122"/>
              </a:rPr>
              <a:t>mul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对*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等</a:t>
            </a:r>
            <a:endParaRPr lang="en-US" altLang="zh-CN" dirty="0" smtClean="0">
              <a:latin typeface="STXinwei" charset="-122"/>
              <a:ea typeface="STXinwei" charset="-122"/>
              <a:cs typeface="STXinwei" charset="-122"/>
            </a:endParaRPr>
          </a:p>
          <a:p>
            <a:pPr fontAlgn="base"/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  <a:p>
            <a:pPr fontAlgn="base"/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下一步，我们定义了函数</a:t>
            </a:r>
            <a:r>
              <a:rPr lang="en-US" altLang="zh-CN" dirty="0" err="1">
                <a:latin typeface="STXinwei" charset="-122"/>
                <a:ea typeface="STXinwei" charset="-122"/>
                <a:cs typeface="STXinwei" charset="-122"/>
              </a:rPr>
              <a:t>transpileNode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接受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AST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节点。如果节点一个是数字，我们调用</a:t>
            </a:r>
            <a:r>
              <a:rPr lang="en-US" altLang="zh-CN" dirty="0" err="1">
                <a:latin typeface="STXinwei" charset="-122"/>
                <a:ea typeface="STXinwei" charset="-122"/>
                <a:cs typeface="STXinwei" charset="-122"/>
              </a:rPr>
              <a:t>transpileNum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，否则，我们调用</a:t>
            </a:r>
            <a:r>
              <a:rPr lang="en-US" altLang="zh-CN" dirty="0" err="1">
                <a:latin typeface="STXinwei" charset="-122"/>
                <a:ea typeface="STXinwei" charset="-122"/>
                <a:cs typeface="STXinwei" charset="-122"/>
              </a:rPr>
              <a:t>transpileOp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。</a:t>
            </a:r>
            <a:endParaRPr lang="en-US" altLang="zh-CN" dirty="0" smtClean="0">
              <a:latin typeface="STXinwei" charset="-122"/>
              <a:ea typeface="STXinwei" charset="-122"/>
              <a:cs typeface="STXinwei" charset="-122"/>
            </a:endParaRPr>
          </a:p>
          <a:p>
            <a:pPr fontAlgn="base"/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  <a:p>
            <a:pPr fontAlgn="base"/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最后，我们定义了两个函数，来处理单个节点的转译： </a:t>
            </a:r>
            <a:endParaRPr lang="en-US" altLang="zh-CN" dirty="0" smtClean="0">
              <a:latin typeface="STXinwei" charset="-122"/>
              <a:ea typeface="STXinwei" charset="-122"/>
              <a:cs typeface="STXinwei" charset="-122"/>
            </a:endParaRPr>
          </a:p>
          <a:p>
            <a:pPr fontAlgn="base"/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  <a:p>
            <a:pPr fontAlgn="base"/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   </a:t>
            </a:r>
            <a:r>
              <a:rPr lang="en-US" altLang="zh-CN" dirty="0" err="1" smtClean="0">
                <a:latin typeface="STXinwei" charset="-122"/>
                <a:ea typeface="STXinwei" charset="-122"/>
                <a:cs typeface="STXinwei" charset="-122"/>
              </a:rPr>
              <a:t>transpileNum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 - 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将数字转换为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JavaScript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数字（只需返回）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。</a:t>
            </a:r>
            <a:endParaRPr lang="en-US" altLang="zh-CN" dirty="0" smtClean="0">
              <a:latin typeface="STXinwei" charset="-122"/>
              <a:ea typeface="STXinwei" charset="-122"/>
              <a:cs typeface="STXinwei" charset="-122"/>
            </a:endParaRPr>
          </a:p>
          <a:p>
            <a:pPr fontAlgn="base"/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  <a:p>
            <a:pPr fontAlgn="base"/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    </a:t>
            </a:r>
            <a:r>
              <a:rPr lang="en-US" altLang="zh-CN" dirty="0" err="1" smtClean="0">
                <a:latin typeface="STXinwei" charset="-122"/>
                <a:ea typeface="STXinwei" charset="-122"/>
                <a:cs typeface="STXinwei" charset="-122"/>
              </a:rPr>
              <a:t>transpileOp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 - 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将操作转换为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JavaScript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算术运算。注意，在这里有间接递归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（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Op 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-&gt; 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Node 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-&gt; 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Op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）。对于每个操作节点，我们首先要转换其子表达式。我们通过调用</a:t>
            </a:r>
            <a:r>
              <a:rPr lang="en-US" altLang="zh-CN" dirty="0" err="1">
                <a:latin typeface="STXinwei" charset="-122"/>
                <a:ea typeface="STXinwei" charset="-122"/>
                <a:cs typeface="STXinwei" charset="-122"/>
              </a:rPr>
              <a:t>transpileNode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函数来做到这一点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。</a:t>
            </a:r>
            <a:endParaRPr lang="en-US" altLang="zh-CN" dirty="0" smtClean="0">
              <a:latin typeface="STXinwei" charset="-122"/>
              <a:ea typeface="STXinwei" charset="-122"/>
              <a:cs typeface="STXinwei" charset="-122"/>
            </a:endParaRPr>
          </a:p>
          <a:p>
            <a:pPr fontAlgn="base"/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  <a:p>
            <a:pPr fontAlgn="base"/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在</a:t>
            </a:r>
            <a:r>
              <a:rPr lang="en-US" altLang="zh-CN" dirty="0" err="1">
                <a:latin typeface="STXinwei" charset="-122"/>
                <a:ea typeface="STXinwei" charset="-122"/>
                <a:cs typeface="STXinwei" charset="-122"/>
              </a:rPr>
              <a:t>transpile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函数的最后一行，我们将应用的结果返回</a:t>
            </a:r>
            <a:r>
              <a:rPr lang="en-US" altLang="zh-CN" dirty="0" err="1">
                <a:latin typeface="STXinwei" charset="-122"/>
                <a:ea typeface="STXinwei" charset="-122"/>
                <a:cs typeface="STXinwei" charset="-122"/>
              </a:rPr>
              <a:t>transpileNode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到树的根。</a:t>
            </a:r>
          </a:p>
        </p:txBody>
      </p:sp>
    </p:spTree>
    <p:extLst>
      <p:ext uri="{BB962C8B-B14F-4D97-AF65-F5344CB8AC3E}">
        <p14:creationId xmlns:p14="http://schemas.microsoft.com/office/powerpoint/2010/main" val="34811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4.</a:t>
            </a:r>
            <a:r>
              <a:rPr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将所有东西连接在一起</a:t>
            </a:r>
          </a:p>
        </p:txBody>
      </p:sp>
      <p:sp>
        <p:nvSpPr>
          <p:cNvPr id="4" name="矩形 3"/>
          <p:cNvSpPr/>
          <p:nvPr/>
        </p:nvSpPr>
        <p:spPr>
          <a:xfrm>
            <a:off x="1496291" y="214987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8959A8"/>
                </a:solidFill>
                <a:latin typeface="STXinwei" charset="-122"/>
                <a:ea typeface="STXinwei" charset="-122"/>
                <a:cs typeface="STXinwei" charset="-122"/>
              </a:rPr>
              <a:t>c</a:t>
            </a:r>
            <a:r>
              <a:rPr lang="mr-IN" altLang="zh-CN" dirty="0" err="1" smtClean="0">
                <a:solidFill>
                  <a:srgbClr val="8959A8"/>
                </a:solidFill>
                <a:latin typeface="STXinwei" charset="-122"/>
                <a:ea typeface="STXinwei" charset="-122"/>
                <a:cs typeface="STXinwei" charset="-122"/>
              </a:rPr>
              <a:t>onst</a:t>
            </a:r>
            <a:r>
              <a:rPr lang="mr-IN" altLang="zh-CN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mr-IN" altLang="zh-CN" dirty="0" err="1">
                <a:solidFill>
                  <a:srgbClr val="4271AE"/>
                </a:solidFill>
                <a:latin typeface="STXinwei" charset="-122"/>
                <a:ea typeface="STXinwei" charset="-122"/>
                <a:cs typeface="STXinwei" charset="-122"/>
              </a:rPr>
              <a:t>program</a:t>
            </a:r>
            <a:r>
              <a:rPr lang="mr-IN" altLang="zh-CN" dirty="0"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mr-IN" altLang="zh-CN" dirty="0">
                <a:solidFill>
                  <a:srgbClr val="3E999F"/>
                </a:solidFill>
                <a:latin typeface="STXinwei" charset="-122"/>
                <a:ea typeface="STXinwei" charset="-122"/>
                <a:cs typeface="STXinwei" charset="-122"/>
              </a:rPr>
              <a:t>=</a:t>
            </a:r>
            <a:r>
              <a:rPr lang="mr-IN" altLang="zh-CN" dirty="0"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mr-IN" altLang="zh-CN" dirty="0">
                <a:solidFill>
                  <a:srgbClr val="718C00"/>
                </a:solidFill>
                <a:latin typeface="STXinwei" charset="-122"/>
                <a:ea typeface="STXinwei" charset="-122"/>
                <a:cs typeface="STXinwei" charset="-122"/>
              </a:rPr>
              <a:t>'</a:t>
            </a:r>
            <a:r>
              <a:rPr lang="mr-IN" altLang="zh-CN" dirty="0" err="1">
                <a:solidFill>
                  <a:srgbClr val="718C00"/>
                </a:solidFill>
                <a:latin typeface="STXinwei" charset="-122"/>
                <a:ea typeface="STXinwei" charset="-122"/>
                <a:cs typeface="STXinwei" charset="-122"/>
              </a:rPr>
              <a:t>mul</a:t>
            </a:r>
            <a:r>
              <a:rPr lang="mr-IN" altLang="zh-CN" dirty="0">
                <a:solidFill>
                  <a:srgbClr val="718C00"/>
                </a:solidFill>
                <a:latin typeface="STXinwei" charset="-122"/>
                <a:ea typeface="STXinwei" charset="-122"/>
                <a:cs typeface="STXinwei" charset="-122"/>
              </a:rPr>
              <a:t> 3 </a:t>
            </a:r>
            <a:r>
              <a:rPr lang="mr-IN" altLang="zh-CN" dirty="0" err="1">
                <a:solidFill>
                  <a:srgbClr val="718C00"/>
                </a:solidFill>
                <a:latin typeface="STXinwei" charset="-122"/>
                <a:ea typeface="STXinwei" charset="-122"/>
                <a:cs typeface="STXinwei" charset="-122"/>
              </a:rPr>
              <a:t>sub</a:t>
            </a:r>
            <a:r>
              <a:rPr lang="mr-IN" altLang="zh-CN" dirty="0">
                <a:solidFill>
                  <a:srgbClr val="718C00"/>
                </a:solidFill>
                <a:latin typeface="STXinwei" charset="-122"/>
                <a:ea typeface="STXinwei" charset="-122"/>
                <a:cs typeface="STXinwei" charset="-122"/>
              </a:rPr>
              <a:t> 2 </a:t>
            </a:r>
            <a:r>
              <a:rPr lang="mr-IN" altLang="zh-CN" dirty="0" err="1">
                <a:solidFill>
                  <a:srgbClr val="718C00"/>
                </a:solidFill>
                <a:latin typeface="STXinwei" charset="-122"/>
                <a:ea typeface="STXinwei" charset="-122"/>
                <a:cs typeface="STXinwei" charset="-122"/>
              </a:rPr>
              <a:t>sum</a:t>
            </a:r>
            <a:r>
              <a:rPr lang="mr-IN" altLang="zh-CN" dirty="0">
                <a:solidFill>
                  <a:srgbClr val="718C00"/>
                </a:solidFill>
                <a:latin typeface="STXinwei" charset="-122"/>
                <a:ea typeface="STXinwei" charset="-122"/>
                <a:cs typeface="STXinwei" charset="-122"/>
              </a:rPr>
              <a:t> 1 3 4'</a:t>
            </a:r>
            <a:r>
              <a:rPr lang="mr-IN" altLang="zh-CN" dirty="0">
                <a:solidFill>
                  <a:srgbClr val="4D4D4C"/>
                </a:solidFill>
                <a:latin typeface="STXinwei" charset="-122"/>
                <a:ea typeface="STXinwei" charset="-122"/>
                <a:cs typeface="STXinwei" charset="-122"/>
              </a:rPr>
              <a:t>;</a:t>
            </a:r>
            <a:r>
              <a:rPr lang="mr-IN" altLang="zh-CN" dirty="0">
                <a:latin typeface="STXinwei" charset="-122"/>
                <a:ea typeface="STXinwei" charset="-122"/>
                <a:cs typeface="STXinwei" charset="-122"/>
              </a:rPr>
              <a:t> </a:t>
            </a:r>
            <a:endParaRPr lang="en-US" altLang="zh-CN" dirty="0" smtClean="0">
              <a:latin typeface="STXinwei" charset="-122"/>
              <a:ea typeface="STXinwei" charset="-122"/>
              <a:cs typeface="STXinwei" charset="-122"/>
            </a:endParaRPr>
          </a:p>
          <a:p>
            <a:endParaRPr lang="en-US" altLang="zh-CN" dirty="0" smtClean="0"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mr-IN" altLang="zh-CN" dirty="0" err="1" smtClean="0">
                <a:solidFill>
                  <a:srgbClr val="4271AE"/>
                </a:solidFill>
                <a:latin typeface="STXinwei" charset="-122"/>
                <a:ea typeface="STXinwei" charset="-122"/>
                <a:cs typeface="STXinwei" charset="-122"/>
              </a:rPr>
              <a:t>transpile</a:t>
            </a:r>
            <a:r>
              <a:rPr lang="mr-IN" altLang="zh-CN" dirty="0" smtClean="0">
                <a:solidFill>
                  <a:srgbClr val="4D4D4C"/>
                </a:solidFill>
                <a:latin typeface="STXinwei" charset="-122"/>
                <a:ea typeface="STXinwei" charset="-122"/>
                <a:cs typeface="STXinwei" charset="-122"/>
              </a:rPr>
              <a:t>(</a:t>
            </a:r>
            <a:r>
              <a:rPr lang="mr-IN" altLang="zh-CN" dirty="0" err="1" smtClean="0">
                <a:solidFill>
                  <a:srgbClr val="4271AE"/>
                </a:solidFill>
                <a:latin typeface="STXinwei" charset="-122"/>
                <a:ea typeface="STXinwei" charset="-122"/>
                <a:cs typeface="STXinwei" charset="-122"/>
              </a:rPr>
              <a:t>parse</a:t>
            </a:r>
            <a:r>
              <a:rPr lang="mr-IN" altLang="zh-CN" dirty="0" smtClean="0">
                <a:solidFill>
                  <a:srgbClr val="4D4D4C"/>
                </a:solidFill>
                <a:latin typeface="STXinwei" charset="-122"/>
                <a:ea typeface="STXinwei" charset="-122"/>
                <a:cs typeface="STXinwei" charset="-122"/>
              </a:rPr>
              <a:t>(</a:t>
            </a:r>
            <a:r>
              <a:rPr lang="mr-IN" altLang="zh-CN" dirty="0" err="1" smtClean="0">
                <a:solidFill>
                  <a:srgbClr val="4271AE"/>
                </a:solidFill>
                <a:latin typeface="STXinwei" charset="-122"/>
                <a:ea typeface="STXinwei" charset="-122"/>
                <a:cs typeface="STXinwei" charset="-122"/>
              </a:rPr>
              <a:t>lex</a:t>
            </a:r>
            <a:r>
              <a:rPr lang="mr-IN" altLang="zh-CN" dirty="0" smtClean="0">
                <a:solidFill>
                  <a:srgbClr val="4D4D4C"/>
                </a:solidFill>
                <a:latin typeface="STXinwei" charset="-122"/>
                <a:ea typeface="STXinwei" charset="-122"/>
                <a:cs typeface="STXinwei" charset="-122"/>
              </a:rPr>
              <a:t>(</a:t>
            </a:r>
            <a:r>
              <a:rPr lang="mr-IN" altLang="zh-CN" dirty="0" err="1" smtClean="0">
                <a:solidFill>
                  <a:srgbClr val="4271AE"/>
                </a:solidFill>
                <a:latin typeface="STXinwei" charset="-122"/>
                <a:ea typeface="STXinwei" charset="-122"/>
                <a:cs typeface="STXinwei" charset="-122"/>
              </a:rPr>
              <a:t>program</a:t>
            </a:r>
            <a:r>
              <a:rPr lang="mr-IN" altLang="zh-CN" dirty="0">
                <a:solidFill>
                  <a:srgbClr val="4D4D4C"/>
                </a:solidFill>
                <a:latin typeface="STXinwei" charset="-122"/>
                <a:ea typeface="STXinwei" charset="-122"/>
                <a:cs typeface="STXinwei" charset="-122"/>
              </a:rPr>
              <a:t>)));</a:t>
            </a:r>
            <a:r>
              <a:rPr lang="mr-IN" altLang="zh-CN" dirty="0"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mr-IN" altLang="zh-CN" dirty="0" smtClean="0">
                <a:solidFill>
                  <a:srgbClr val="8E908C"/>
                </a:solidFill>
                <a:latin typeface="STXinwei" charset="-122"/>
                <a:ea typeface="STXinwei" charset="-122"/>
                <a:cs typeface="STXinwei" charset="-122"/>
              </a:rPr>
              <a:t>// </a:t>
            </a:r>
            <a:r>
              <a:rPr lang="mr-IN" altLang="zh-CN" dirty="0">
                <a:solidFill>
                  <a:srgbClr val="8E908C"/>
                </a:solidFill>
                <a:latin typeface="STXinwei" charset="-122"/>
                <a:ea typeface="STXinwei" charset="-122"/>
                <a:cs typeface="STXinwei" charset="-122"/>
              </a:rPr>
              <a:t>(3 * (2 - (1 + 3 + 4)))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96291" y="3809383"/>
            <a:ext cx="85898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我们调用</a:t>
            </a:r>
            <a:r>
              <a:rPr lang="en-US" altLang="zh-CN" sz="2000" dirty="0" err="1">
                <a:latin typeface="STXinwei" charset="-122"/>
                <a:ea typeface="STXinwei" charset="-122"/>
                <a:cs typeface="STXinwei" charset="-122"/>
              </a:rPr>
              <a:t>lex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(program)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，生成令牌列表，然后我们将令牌传递给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parse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函数，生成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AST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，最后，我们</a:t>
            </a:r>
            <a:r>
              <a:rPr lang="en-US" altLang="zh-CN" sz="2000" dirty="0" err="1">
                <a:latin typeface="STXinwei" charset="-122"/>
                <a:ea typeface="STXinwei" charset="-122"/>
                <a:cs typeface="STXinwei" charset="-122"/>
              </a:rPr>
              <a:t>transpile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将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AST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转换为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JavaScript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93699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5.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总结</a:t>
            </a:r>
            <a:endParaRPr kumimoji="1" lang="zh-CN" altLang="en-US" sz="32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8364" y="1859248"/>
            <a:ext cx="917170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我们实现了一个非常简单的编译器的开发，虽然这只是对编译器开发的基础知识的解释，但我们能够涵盖一些非常重要的概念：</a:t>
            </a:r>
            <a:endParaRPr lang="en-US" altLang="zh-CN" sz="2000" dirty="0">
              <a:latin typeface="STXinwei" charset="-122"/>
              <a:ea typeface="STXinwei" charset="-122"/>
              <a:cs typeface="STXinwei" charset="-122"/>
            </a:endParaRPr>
          </a:p>
          <a:p>
            <a:pPr fontAlgn="base"/>
            <a:endParaRPr lang="zh-CN" altLang="en-US" sz="2000" dirty="0">
              <a:latin typeface="STXinwei" charset="-122"/>
              <a:ea typeface="STXinwei" charset="-122"/>
              <a:cs typeface="STXinwei" charset="-122"/>
            </a:endParaRPr>
          </a:p>
          <a:p>
            <a:pPr fontAlgn="base"/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  词汇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分析</a:t>
            </a:r>
          </a:p>
          <a:p>
            <a:pPr fontAlgn="base"/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  语法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分析</a:t>
            </a:r>
          </a:p>
          <a:p>
            <a:pPr fontAlgn="base"/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  源代码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生成</a:t>
            </a:r>
          </a:p>
          <a:p>
            <a:pPr fontAlgn="base"/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  </a:t>
            </a:r>
            <a:r>
              <a:rPr lang="en-US" altLang="zh-CN" sz="2000" dirty="0" smtClean="0">
                <a:latin typeface="STXinwei" charset="-122"/>
                <a:ea typeface="STXinwei" charset="-122"/>
                <a:cs typeface="STXinwei" charset="-122"/>
              </a:rPr>
              <a:t>EBNF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语法</a:t>
            </a:r>
          </a:p>
          <a:p>
            <a:pPr fontAlgn="base"/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  递归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下降解析</a:t>
            </a:r>
          </a:p>
        </p:txBody>
      </p:sp>
    </p:spTree>
    <p:extLst>
      <p:ext uri="{BB962C8B-B14F-4D97-AF65-F5344CB8AC3E}">
        <p14:creationId xmlns:p14="http://schemas.microsoft.com/office/powerpoint/2010/main" val="167446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8086" y="36329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参考</a:t>
            </a:r>
            <a:endParaRPr kumimoji="1" lang="zh-CN" altLang="en-US" sz="32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53489" y="17342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>
                <a:latin typeface="STXinwei" charset="-122"/>
                <a:ea typeface="STXinwei" charset="-122"/>
                <a:cs typeface="STXinwei" charset="-122"/>
              </a:rPr>
              <a:t>https://blog.mgechev.com/2017/09/16/developing-simple-interpreter-transpiler-compiler-tutorial/</a:t>
            </a:r>
          </a:p>
        </p:txBody>
      </p:sp>
      <p:sp>
        <p:nvSpPr>
          <p:cNvPr id="3" name="矩形 2"/>
          <p:cNvSpPr/>
          <p:nvPr/>
        </p:nvSpPr>
        <p:spPr>
          <a:xfrm>
            <a:off x="1653489" y="28435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>
                <a:latin typeface="STXinwei" charset="-122"/>
                <a:ea typeface="STXinwei" charset="-122"/>
                <a:cs typeface="STXinwei" charset="-122"/>
              </a:rPr>
              <a:t>https://github.com/jamiebuilds/the-super-tiny-compiler/blob/master/the-super-tiny-compiler.js</a:t>
            </a:r>
          </a:p>
        </p:txBody>
      </p:sp>
      <p:sp>
        <p:nvSpPr>
          <p:cNvPr id="6" name="矩形 5"/>
          <p:cNvSpPr/>
          <p:nvPr/>
        </p:nvSpPr>
        <p:spPr>
          <a:xfrm>
            <a:off x="1653489" y="3952889"/>
            <a:ext cx="2811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STXinwei" charset="-122"/>
                <a:ea typeface="STXinwei" charset="-122"/>
                <a:cs typeface="STXinwei" charset="-122"/>
              </a:rPr>
              <a:t>http://lisperator.net/pltut/</a:t>
            </a:r>
          </a:p>
        </p:txBody>
      </p:sp>
    </p:spTree>
    <p:extLst>
      <p:ext uri="{BB962C8B-B14F-4D97-AF65-F5344CB8AC3E}">
        <p14:creationId xmlns:p14="http://schemas.microsoft.com/office/powerpoint/2010/main" val="41801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449" y="2704716"/>
            <a:ext cx="3523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谢谢大家 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^~^</a:t>
            </a:r>
            <a:endParaRPr kumimoji="1" lang="zh-CN" altLang="en-US" sz="32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24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Babel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编译流程</a:t>
            </a:r>
            <a:endParaRPr kumimoji="1" lang="zh-CN" altLang="en-US" sz="32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31393" y="1857373"/>
            <a:ext cx="38198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Babel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的工作过程经过三个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阶段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parse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、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transform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、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generate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，</a:t>
            </a:r>
            <a:endParaRPr lang="en-US" altLang="zh-CN" dirty="0" smtClean="0">
              <a:latin typeface="STXinwei" charset="-122"/>
              <a:ea typeface="STXinwei" charset="-122"/>
              <a:cs typeface="STXinwei" charset="-122"/>
            </a:endParaRPr>
          </a:p>
          <a:p>
            <a:endParaRPr lang="en-US" altLang="zh-CN" dirty="0"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Parse(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解析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)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阶段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，使用</a:t>
            </a:r>
            <a:r>
              <a:rPr lang="en-US" altLang="zh-CN" dirty="0" err="1">
                <a:latin typeface="STXinwei" charset="-122"/>
                <a:ea typeface="STXinwei" charset="-122"/>
                <a:cs typeface="STXinwei" charset="-122"/>
              </a:rPr>
              <a:t>babylon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库将源代码转换为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AST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，该阶段又分为</a:t>
            </a:r>
            <a:r>
              <a:rPr lang="zh-CN" altLang="en-US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词</a:t>
            </a:r>
            <a:r>
              <a:rPr lang="zh-CN" altLang="en-US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法分析</a:t>
            </a:r>
            <a:r>
              <a:rPr lang="en-US" altLang="zh-CN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语法分析</a:t>
            </a:r>
            <a:endParaRPr lang="en-US" altLang="zh-CN" dirty="0" smtClean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endParaRPr lang="en-US" altLang="zh-CN" dirty="0"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Transform(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转换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)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阶段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，利用各种插件进行代码转换，如图中的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JSX transform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将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React JSX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转换为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plain object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，</a:t>
            </a:r>
            <a:endParaRPr lang="en-US" altLang="zh-CN" dirty="0" smtClean="0">
              <a:latin typeface="STXinwei" charset="-122"/>
              <a:ea typeface="STXinwei" charset="-122"/>
              <a:cs typeface="STXinwei" charset="-122"/>
            </a:endParaRPr>
          </a:p>
          <a:p>
            <a:endParaRPr lang="en-US" altLang="zh-CN" dirty="0"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Generator(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生成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)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阶段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，再利用代码生成工具，将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AST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转换成代码。</a:t>
            </a:r>
            <a:endParaRPr kumimoji="1"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7373"/>
            <a:ext cx="6630006" cy="275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2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8472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一个例子</a:t>
            </a:r>
            <a:endParaRPr kumimoji="1" lang="zh-CN" altLang="en-US" sz="32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76404" y="3300907"/>
            <a:ext cx="3228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在线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AST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转换站点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  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  <a:hlinkClick r:id="rId2"/>
              </a:rPr>
              <a:t>astexplorer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9251" y="1413598"/>
            <a:ext cx="5701929" cy="494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8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Parse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kumimoji="1" lang="mr-IN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–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词法分析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(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也叫分词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)</a:t>
            </a:r>
            <a:endParaRPr kumimoji="1" lang="zh-CN" altLang="en-US" sz="32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51263" y="2018361"/>
            <a:ext cx="928947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刚刚的例子</a:t>
            </a:r>
            <a:r>
              <a:rPr kumimoji="1" lang="en-US" altLang="zh-CN" sz="2000" dirty="0" smtClean="0">
                <a:latin typeface="STXinwei" charset="-122"/>
                <a:ea typeface="STXinwei" charset="-122"/>
                <a:cs typeface="STXinwei" charset="-122"/>
              </a:rPr>
              <a:t>,</a:t>
            </a:r>
            <a:r>
              <a:rPr kumimoji="1"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 我们看</a:t>
            </a:r>
            <a:r>
              <a:rPr kumimoji="1" lang="en-US" altLang="zh-CN" sz="2000" dirty="0" smtClean="0">
                <a:latin typeface="STXinwei" charset="-122"/>
                <a:ea typeface="STXinwei" charset="-122"/>
                <a:cs typeface="STXinwei" charset="-122"/>
              </a:rPr>
              <a:t>tokens</a:t>
            </a:r>
            <a:r>
              <a:rPr kumimoji="1"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字段</a:t>
            </a:r>
            <a:r>
              <a:rPr kumimoji="1" lang="en-US" altLang="zh-CN" sz="2000" dirty="0" smtClean="0">
                <a:latin typeface="STXinwei" charset="-122"/>
                <a:ea typeface="STXinwei" charset="-122"/>
                <a:cs typeface="STXinwei" charset="-122"/>
              </a:rPr>
              <a:t>,</a:t>
            </a:r>
            <a:r>
              <a:rPr kumimoji="1"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endParaRPr kumimoji="1" lang="en-US" altLang="zh-CN" sz="2000" dirty="0" smtClean="0"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zh-CN" altLang="en-US" sz="2000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每</a:t>
            </a:r>
            <a:r>
              <a:rPr lang="zh-CN" altLang="en-US" sz="2000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一项</a:t>
            </a:r>
            <a:r>
              <a:rPr lang="en-US" altLang="zh-CN" sz="2000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,</a:t>
            </a:r>
            <a:r>
              <a:rPr lang="zh-CN" altLang="en-US" sz="2000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 </a:t>
            </a:r>
            <a:r>
              <a:rPr lang="zh-CN" altLang="en-US" sz="2000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都有</a:t>
            </a:r>
            <a:r>
              <a:rPr lang="zh-CN" altLang="en-US" sz="2000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一组属性来描述该</a:t>
            </a:r>
            <a:r>
              <a:rPr lang="zh-CN" altLang="en-US" sz="2000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令牌</a:t>
            </a:r>
            <a:r>
              <a:rPr lang="en-US" altLang="zh-CN" sz="2000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lang="zh-CN" altLang="en-US" sz="2000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zh-CN" altLang="en-US" sz="2000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en-US" altLang="zh-CN" sz="2000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value,</a:t>
            </a:r>
            <a:r>
              <a:rPr lang="zh-CN" altLang="en-US" sz="2000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en-US" altLang="zh-CN" sz="2000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start,</a:t>
            </a:r>
            <a:r>
              <a:rPr lang="zh-CN" altLang="en-US" sz="2000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en-US" altLang="zh-CN" sz="2000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end,</a:t>
            </a:r>
            <a:r>
              <a:rPr lang="zh-CN" altLang="en-US" sz="2000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en-US" altLang="zh-CN" sz="2000" dirty="0" err="1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loc</a:t>
            </a:r>
            <a:r>
              <a:rPr lang="mr-IN" altLang="zh-CN" sz="2000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…</a:t>
            </a:r>
            <a:endParaRPr lang="zh-CN" altLang="en-US" sz="2000" dirty="0">
              <a:latin typeface="STXinwei" charset="-122"/>
              <a:ea typeface="STXinwei" charset="-122"/>
              <a:cs typeface="STXinwei" charset="-122"/>
            </a:endParaRPr>
          </a:p>
          <a:p>
            <a:endParaRPr kumimoji="1"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346" y="3108036"/>
            <a:ext cx="86868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Parse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kumimoji="1" lang="mr-IN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–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语法分析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(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示例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1)</a:t>
            </a:r>
            <a:endParaRPr kumimoji="1" lang="zh-CN" altLang="en-US" sz="32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74302" y="2911732"/>
            <a:ext cx="3743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latin typeface="STXinwei" charset="-122"/>
                <a:ea typeface="STXinwei" charset="-122"/>
                <a:cs typeface="STXinwei" charset="-122"/>
              </a:rPr>
              <a:t>let 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a  = 'hello'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8" name="燕尾形箭头 7"/>
          <p:cNvSpPr/>
          <p:nvPr/>
        </p:nvSpPr>
        <p:spPr>
          <a:xfrm>
            <a:off x="4628388" y="2862010"/>
            <a:ext cx="978408" cy="4846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831823" y="3434949"/>
            <a:ext cx="25715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STXinwei" charset="-122"/>
                <a:ea typeface="STXinwei" charset="-122"/>
                <a:cs typeface="STXinwei" charset="-122"/>
              </a:rPr>
              <a:t>在线</a:t>
            </a:r>
            <a:r>
              <a:rPr lang="en-US" altLang="zh-CN" sz="1400" dirty="0">
                <a:latin typeface="STXinwei" charset="-122"/>
                <a:ea typeface="STXinwei" charset="-122"/>
                <a:cs typeface="STXinwei" charset="-122"/>
              </a:rPr>
              <a:t>AST</a:t>
            </a:r>
            <a:r>
              <a:rPr lang="zh-CN" altLang="en-US" sz="1400" dirty="0">
                <a:latin typeface="STXinwei" charset="-122"/>
                <a:ea typeface="STXinwei" charset="-122"/>
                <a:cs typeface="STXinwei" charset="-122"/>
              </a:rPr>
              <a:t>转换站点</a:t>
            </a:r>
            <a:r>
              <a:rPr lang="en-US" altLang="zh-CN" sz="1400" dirty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lang="zh-CN" altLang="en-US" sz="1400" dirty="0">
                <a:latin typeface="STXinwei" charset="-122"/>
                <a:ea typeface="STXinwei" charset="-122"/>
                <a:cs typeface="STXinwei" charset="-122"/>
              </a:rPr>
              <a:t>  </a:t>
            </a:r>
            <a:r>
              <a:rPr lang="en-US" altLang="zh-CN" sz="1400" dirty="0">
                <a:latin typeface="STXinwei" charset="-122"/>
                <a:ea typeface="STXinwei" charset="-122"/>
                <a:cs typeface="STXinwei" charset="-122"/>
                <a:hlinkClick r:id="rId2"/>
              </a:rPr>
              <a:t>astexplorer</a:t>
            </a:r>
            <a:endParaRPr lang="zh-CN" altLang="en-US" sz="1400" dirty="0"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455" y="940887"/>
            <a:ext cx="43180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Parse</a:t>
            </a:r>
            <a:r>
              <a:rPr kumimoji="1"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kumimoji="1" lang="mr-IN" altLang="zh-CN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–</a:t>
            </a:r>
            <a:r>
              <a:rPr kumimoji="1"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语法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分析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(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示例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1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kumimoji="1" lang="mr-IN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–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说明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)</a:t>
            </a:r>
            <a:endParaRPr kumimoji="1"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981" y="1690688"/>
            <a:ext cx="5877095" cy="40173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041" y="1507332"/>
            <a:ext cx="5345122" cy="438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7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Parse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kumimoji="1" lang="mr-IN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–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语法分析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(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示例</a:t>
            </a:r>
            <a:r>
              <a:rPr kumimoji="1" lang="en-US" altLang="zh-CN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2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)</a:t>
            </a:r>
            <a:endParaRPr kumimoji="1" lang="zh-CN" altLang="en-US" sz="32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74302" y="2911732"/>
            <a:ext cx="3743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 err="1" smtClean="0">
                <a:latin typeface="STXinwei" charset="-122"/>
                <a:ea typeface="STXinwei" charset="-122"/>
                <a:cs typeface="STXinwei" charset="-122"/>
              </a:rPr>
              <a:t>let</a:t>
            </a:r>
            <a:r>
              <a:rPr lang="mr-IN" altLang="zh-CN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mr-IN" altLang="zh-CN" dirty="0" err="1">
                <a:latin typeface="STXinwei" charset="-122"/>
                <a:ea typeface="STXinwei" charset="-122"/>
                <a:cs typeface="STXinwei" charset="-122"/>
              </a:rPr>
              <a:t>a</a:t>
            </a:r>
            <a:r>
              <a:rPr lang="mr-IN" altLang="zh-CN" dirty="0">
                <a:latin typeface="STXinwei" charset="-122"/>
                <a:ea typeface="STXinwei" charset="-122"/>
                <a:cs typeface="STXinwei" charset="-122"/>
              </a:rPr>
              <a:t> = 3 + 4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8" name="燕尾形箭头 7"/>
          <p:cNvSpPr/>
          <p:nvPr/>
        </p:nvSpPr>
        <p:spPr>
          <a:xfrm>
            <a:off x="4628388" y="2862010"/>
            <a:ext cx="978408" cy="4846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831823" y="3434949"/>
            <a:ext cx="25715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STXinwei" charset="-122"/>
                <a:ea typeface="STXinwei" charset="-122"/>
                <a:cs typeface="STXinwei" charset="-122"/>
              </a:rPr>
              <a:t>在线</a:t>
            </a:r>
            <a:r>
              <a:rPr lang="en-US" altLang="zh-CN" sz="1400" dirty="0">
                <a:latin typeface="STXinwei" charset="-122"/>
                <a:ea typeface="STXinwei" charset="-122"/>
                <a:cs typeface="STXinwei" charset="-122"/>
              </a:rPr>
              <a:t>AST</a:t>
            </a:r>
            <a:r>
              <a:rPr lang="zh-CN" altLang="en-US" sz="1400" dirty="0">
                <a:latin typeface="STXinwei" charset="-122"/>
                <a:ea typeface="STXinwei" charset="-122"/>
                <a:cs typeface="STXinwei" charset="-122"/>
              </a:rPr>
              <a:t>转换站点</a:t>
            </a:r>
            <a:r>
              <a:rPr lang="en-US" altLang="zh-CN" sz="1400" dirty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lang="zh-CN" altLang="en-US" sz="1400" dirty="0">
                <a:latin typeface="STXinwei" charset="-122"/>
                <a:ea typeface="STXinwei" charset="-122"/>
                <a:cs typeface="STXinwei" charset="-122"/>
              </a:rPr>
              <a:t>  </a:t>
            </a:r>
            <a:r>
              <a:rPr lang="en-US" altLang="zh-CN" sz="1400" dirty="0">
                <a:latin typeface="STXinwei" charset="-122"/>
                <a:ea typeface="STXinwei" charset="-122"/>
                <a:cs typeface="STXinwei" charset="-122"/>
                <a:hlinkClick r:id="rId2"/>
              </a:rPr>
              <a:t>astexplorer</a:t>
            </a:r>
            <a:endParaRPr lang="zh-CN" altLang="en-US" sz="1400" dirty="0"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873" y="369379"/>
            <a:ext cx="3206460" cy="613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1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Parse</a:t>
            </a:r>
            <a:r>
              <a:rPr kumimoji="1"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kumimoji="1" lang="mr-IN" altLang="zh-CN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–</a:t>
            </a:r>
            <a:r>
              <a:rPr kumimoji="1"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语法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分析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(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示例</a:t>
            </a:r>
            <a:r>
              <a:rPr kumimoji="1" lang="en-US" altLang="zh-CN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2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kumimoji="1" lang="mr-IN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–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说明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)</a:t>
            </a:r>
            <a:endParaRPr kumimoji="1" lang="zh-CN" altLang="en-US" sz="32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2284" y="1690688"/>
            <a:ext cx="58053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9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1436</Words>
  <Application>Microsoft Macintosh PowerPoint</Application>
  <PresentationFormat>宽屏</PresentationFormat>
  <Paragraphs>150</Paragraphs>
  <Slides>29</Slides>
  <Notes>3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DengXian</vt:lpstr>
      <vt:lpstr>DengXian Light</vt:lpstr>
      <vt:lpstr>Microsoft YaHei</vt:lpstr>
      <vt:lpstr>STXinwei</vt:lpstr>
      <vt:lpstr>Wingdings</vt:lpstr>
      <vt:lpstr>Arial</vt:lpstr>
      <vt:lpstr>Office 主题</vt:lpstr>
      <vt:lpstr>用JS写一个最简单的编译器</vt:lpstr>
      <vt:lpstr> </vt:lpstr>
      <vt:lpstr>Babel编译流程</vt:lpstr>
      <vt:lpstr>一个例子</vt:lpstr>
      <vt:lpstr>Parse – 词法分析(也叫分词)</vt:lpstr>
      <vt:lpstr>Parse – 语法分析(示例1)</vt:lpstr>
      <vt:lpstr>Parse – 语法分析(示例1 – 说明)</vt:lpstr>
      <vt:lpstr>Parse – 语法分析(示例2)</vt:lpstr>
      <vt:lpstr>Parse – 语法分析(示例2 – 说明)</vt:lpstr>
      <vt:lpstr>Parse – 语法分析(示例3)</vt:lpstr>
      <vt:lpstr>Parse – 语法分析(示例3 – 说明)</vt:lpstr>
      <vt:lpstr>下面,  就我们让来实现一个简单的编译器吧 ^~^</vt:lpstr>
      <vt:lpstr>1. 语言定义(语法)</vt:lpstr>
      <vt:lpstr>2. 解析 – 词法分析器(分词)</vt:lpstr>
      <vt:lpstr>2. 解析 – 语法分析器(EBNF描述)</vt:lpstr>
      <vt:lpstr>2. 解析 – 语法分析器(AST)</vt:lpstr>
      <vt:lpstr>2. 解析 – 语法分析器(算法实现)</vt:lpstr>
      <vt:lpstr>2. 解析 – 语法分析器(算法解析 – 定义节点类型)</vt:lpstr>
      <vt:lpstr>2. 解析 – 语法分析器(算法解析)</vt:lpstr>
      <vt:lpstr>2. 解析 – 语法分析器(算法解析 - parseOp)</vt:lpstr>
      <vt:lpstr>2. 解析 – 语法分析器(示例, 生成AST)</vt:lpstr>
      <vt:lpstr>2. 解析 – 语法分析器(示例, 生成AST)</vt:lpstr>
      <vt:lpstr>2. 解析 – 语法分析器(递归下降解析)</vt:lpstr>
      <vt:lpstr>3.开发编译器 (AST ---&gt; JS) </vt:lpstr>
      <vt:lpstr>3.开发编译器 (代码解析) </vt:lpstr>
      <vt:lpstr>4.将所有东西连接在一起</vt:lpstr>
      <vt:lpstr>5. 总结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用JS写一个最简单的编译器</dc:title>
  <dc:creator>Microsoft Office 用户</dc:creator>
  <cp:lastModifiedBy>Microsoft Office 用户</cp:lastModifiedBy>
  <cp:revision>56</cp:revision>
  <dcterms:created xsi:type="dcterms:W3CDTF">2018-12-25T08:41:59Z</dcterms:created>
  <dcterms:modified xsi:type="dcterms:W3CDTF">2018-12-27T07:01:44Z</dcterms:modified>
</cp:coreProperties>
</file>