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89" r:id="rId5"/>
    <p:sldId id="259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6" r:id="rId17"/>
    <p:sldId id="288" r:id="rId18"/>
    <p:sldId id="276" r:id="rId19"/>
    <p:sldId id="291" r:id="rId20"/>
    <p:sldId id="290" r:id="rId22"/>
    <p:sldId id="294" r:id="rId23"/>
    <p:sldId id="293" r:id="rId24"/>
    <p:sldId id="295" r:id="rId25"/>
    <p:sldId id="296" r:id="rId26"/>
    <p:sldId id="297" r:id="rId27"/>
    <p:sldId id="298" r:id="rId28"/>
    <p:sldId id="300" r:id="rId29"/>
    <p:sldId id="301" r:id="rId30"/>
    <p:sldId id="302" r:id="rId31"/>
    <p:sldId id="303" r:id="rId32"/>
    <p:sldId id="304" r:id="rId33"/>
    <p:sldId id="306" r:id="rId34"/>
    <p:sldId id="305" r:id="rId35"/>
    <p:sldId id="307" r:id="rId36"/>
    <p:sldId id="308" r:id="rId37"/>
    <p:sldId id="309" r:id="rId38"/>
    <p:sldId id="310" r:id="rId39"/>
    <p:sldId id="292" r:id="rId40"/>
    <p:sldId id="314" r:id="rId41"/>
    <p:sldId id="313" r:id="rId42"/>
    <p:sldId id="312" r:id="rId43"/>
    <p:sldId id="316" r:id="rId44"/>
    <p:sldId id="311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2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69A43-1853-C54E-BFC1-DF37B09FAE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FA596-23CE-0247-B317-DBAE2CA91C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FA596-23CE-0247-B317-DBAE2CA91C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FA596-23CE-0247-B317-DBAE2CA91C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FA596-23CE-0247-B317-DBAE2CA91C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hyperlink" Target="http://www.hannuota.cn/" TargetMode="Externa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算法</a:t>
            </a:r>
            <a:r>
              <a:rPr kumimoji="1"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讲</a:t>
            </a:r>
            <a:r>
              <a:rPr kumimoji="1"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之 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– 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kumimoji="1"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86712" y="3602038"/>
            <a:ext cx="2681287" cy="5556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陈欢斌</a:t>
            </a:r>
            <a:endParaRPr kumimoji="1"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605" y="713581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时间复杂度</a:t>
            </a:r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分析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0616" y="1494975"/>
            <a:ext cx="6590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lang="zh-CN" altLang="en-US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乘法法则：嵌套代码的复杂度等于嵌套内外代码复杂度的乘积</a:t>
            </a:r>
            <a:endParaRPr lang="zh-CN" altLang="en-US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2109956"/>
            <a:ext cx="4503874" cy="43175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72212" y="3224509"/>
            <a:ext cx="5227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单独看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total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函数的时间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就是为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T1(n)=O(n)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，但是考虑到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函数的时间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也为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T2(n)=O(n)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 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所以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整段代码的时间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T(n) = T1(n) * T2(n) = O(n*n)=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</a:t>
            </a:r>
            <a:r>
              <a:rPr lang="en-US" altLang="zh-CN" b="1" dirty="0"/>
              <a:t>n²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605" y="713581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几种常见的时间复杂度分析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9850" y="2079406"/>
            <a:ext cx="846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is-IS" altLang="zh-CN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 O(1)</a:t>
            </a:r>
            <a:endParaRPr lang="is-IS" altLang="zh-CN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50" y="2725737"/>
            <a:ext cx="4292600" cy="2692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4100" y="3453109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虽然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有这么多行，即使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for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循环执行了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次，但是代码的执行时间不随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的增大而增长，所以这样的代码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就为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O(1)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605" y="713581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几种常见的时间复杂度分析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9838" y="1722219"/>
            <a:ext cx="24112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b="1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en-US" altLang="zh-CN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b="1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logn</a:t>
            </a:r>
            <a:r>
              <a:rPr lang="en-US" altLang="zh-CN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b="1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en-US" altLang="zh-CN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b="1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nlogn</a:t>
            </a:r>
            <a:r>
              <a:rPr lang="en-US" altLang="zh-CN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en-US" altLang="zh-CN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is-IS" altLang="zh-CN" b="1" dirty="0"/>
          </a:p>
          <a:p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838" y="2341046"/>
            <a:ext cx="4022750" cy="39280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76900" y="2361377"/>
            <a:ext cx="63960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这两个函数都有一个相同点，变量 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开始取值，每循环一次乘以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，当大于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时，循环结束。实际上，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的取值就是一个等比数列，就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像这样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endParaRPr lang="en-US" altLang="zh-CN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所以只要知道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的值，就可以知道这两个函数的执行次数了。那由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2x = n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可以得出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 =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log</a:t>
            </a:r>
            <a:r>
              <a:rPr lang="en-US" altLang="zh-CN" baseline="-25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所以这两个函数的时间复杂度为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log</a:t>
            </a:r>
            <a:r>
              <a:rPr lang="en-US" altLang="zh-CN" baseline="-25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b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819" y="3303165"/>
            <a:ext cx="2197100" cy="3302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68169" y="5178400"/>
            <a:ext cx="6181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由于我们可以忽略常数，也可以忽略对数中的底数，所以在对数阶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中，统一表示为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logn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；那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nlogn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的含义就很明确了，时间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logn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的代码执行了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次。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605" y="713581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几种常见的时间复杂度分析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9838" y="1722219"/>
            <a:ext cx="23086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 </a:t>
            </a:r>
            <a:r>
              <a:rPr lang="en-US" altLang="zh-CN" b="1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en-US" altLang="zh-CN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b="1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m+n</a:t>
            </a:r>
            <a:r>
              <a:rPr lang="en-US" altLang="zh-CN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b="1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en-US" altLang="zh-CN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b="1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</a:t>
            </a:r>
            <a:r>
              <a:rPr lang="en-US" altLang="zh-CN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</a:t>
            </a:r>
            <a:r>
              <a:rPr lang="en-US" altLang="zh-CN" b="1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en-US" altLang="zh-CN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en-US" altLang="zh-CN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is-IS" altLang="zh-CN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500" y="2361377"/>
            <a:ext cx="4559300" cy="4038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40696" y="31803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因为我们无法评估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谁的量级比较大，所以就不能忽略掉其中一个，这个函数的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是有两个数据的量级来决定的，所以此函数的时间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m+n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；那么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O(m*n)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的时间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类似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860" y="1543876"/>
            <a:ext cx="5035549" cy="5024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1605" y="713581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常见时间复杂度的比较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63650" y="3290404"/>
            <a:ext cx="5264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en-US" altLang="zh-CN" sz="1600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(1)&lt;</a:t>
            </a:r>
            <a:r>
              <a:rPr lang="en-US" altLang="zh-CN" sz="1600" dirty="0" err="1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en-US" altLang="zh-CN" sz="1600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sz="1600" dirty="0" err="1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logn</a:t>
            </a:r>
            <a:r>
              <a:rPr lang="en-US" altLang="zh-CN" sz="1600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)&lt;</a:t>
            </a:r>
            <a:r>
              <a:rPr lang="en-US" altLang="zh-CN" sz="1600" dirty="0" err="1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en-US" altLang="zh-CN" sz="1600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sz="1600" dirty="0" err="1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en-US" altLang="zh-CN" sz="1600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)&lt;</a:t>
            </a:r>
            <a:r>
              <a:rPr lang="en-US" altLang="zh-CN" sz="1600" dirty="0" err="1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en-US" altLang="zh-CN" sz="1600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sz="1600" dirty="0" err="1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nlogn</a:t>
            </a:r>
            <a:r>
              <a:rPr lang="en-US" altLang="zh-CN" sz="1600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)&lt;</a:t>
            </a:r>
            <a:r>
              <a:rPr lang="en-US" altLang="zh-CN" sz="1600" dirty="0" err="1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en-US" altLang="zh-CN" sz="1600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sz="1600" b="1" dirty="0"/>
              <a:t>n²</a:t>
            </a:r>
            <a:r>
              <a:rPr lang="en-US" altLang="zh-CN" sz="1600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)&lt;</a:t>
            </a:r>
            <a:r>
              <a:rPr lang="en-US" altLang="zh-CN" sz="1600" dirty="0" err="1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en-US" altLang="zh-CN" sz="1600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(2ⁿ)&lt;</a:t>
            </a:r>
            <a:r>
              <a:rPr lang="en-US" altLang="zh-CN" sz="1600" dirty="0" err="1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en-US" altLang="zh-CN" sz="1600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sz="1600" dirty="0" err="1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en-US" altLang="zh-CN" sz="1600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!)</a:t>
            </a:r>
            <a:endParaRPr lang="zh-CN" altLang="en-US" sz="1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63650" y="274451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执行时间从小到大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排序依次是：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605" y="713581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空间复杂度分析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9838" y="1722219"/>
            <a:ext cx="68788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空间复杂度的话和时间复杂度类似推算即可。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所谓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空间复杂度就是</a:t>
            </a:r>
            <a:r>
              <a:rPr lang="zh-CN" altLang="en-US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算法的存储空间和数据规模之间的关系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is-IS" altLang="zh-CN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296" y="2792413"/>
            <a:ext cx="4597400" cy="260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69347" y="3170833"/>
            <a:ext cx="4817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根据时间</a:t>
            </a:r>
            <a:r>
              <a:rPr lang="zh-CN" altLang="en-US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</a:t>
            </a:r>
            <a:r>
              <a:rPr lang="zh-CN" altLang="en-US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的推算，忽略掉常数量级，每次数组赋值都会申请一个空间存储变量，所以此函数的空间</a:t>
            </a:r>
            <a:r>
              <a:rPr lang="zh-CN" altLang="en-US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</a:t>
            </a:r>
            <a:r>
              <a:rPr lang="zh-CN" altLang="en-US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O(n)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9347" y="4476572"/>
            <a:ext cx="4581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常见的空间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只有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O(1)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O(n)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</a:t>
            </a:r>
            <a:r>
              <a:rPr lang="en-US" altLang="zh-CN" b="1" dirty="0"/>
              <a:t>n²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。其他的话很少会用到。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605" y="713581"/>
            <a:ext cx="3406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思考题</a:t>
            </a:r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算法初试</a:t>
            </a:r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75" y="1781175"/>
            <a:ext cx="4775200" cy="3124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9475" y="5114836"/>
            <a:ext cx="56146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此函数的时间复杂度你现在应该很容易就能看出来了，为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O(n)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。但是我觉得这个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时间复杂度有点高了，我想要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O(1)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的时间复杂度函数来实现这个算法，可以吗？</a:t>
            </a: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b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6218237" y="3000375"/>
            <a:ext cx="757238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75056" y="1596509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小数学神通高斯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教过我们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056" y="2244725"/>
            <a:ext cx="4292600" cy="21971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475057" y="4751338"/>
            <a:ext cx="4126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它的时间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复杂度仅仅为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O(1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在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数据规模比较庞大的时候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，是不是运行效率明显要高呢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1874" y="29752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递归</a:t>
            </a:r>
            <a:endParaRPr kumimoji="1" lang="zh-CN" altLang="en-US" sz="36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437" y="34637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汉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诺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塔游戏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56377" y="5869250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http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://www.hannuota.cn/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8381" y="4206845"/>
            <a:ext cx="27751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游戏规则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将所有盘子从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移到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每次只能移动一个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小的在上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大的在下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48381" y="5869250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游戏地址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932" y="1185863"/>
            <a:ext cx="6605612" cy="243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350" y="31546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汉诺塔游戏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61996" y="1926540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这是一种递归思想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8700" y="1228725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移动的流程大致如图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814" y="1884292"/>
            <a:ext cx="6529388" cy="393324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10059" y="2566569"/>
            <a:ext cx="4281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我们可以列出一个数学表达式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dirty="0" smtClean="0">
              <a:solidFill>
                <a:srgbClr val="1A1A1A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F(n)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F(n-1)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F(n-1)</a:t>
            </a:r>
            <a:r>
              <a:rPr lang="zh-CN" altLang="en-US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2F(n-1</a:t>
            </a:r>
            <a:r>
              <a:rPr lang="en-US" altLang="zh-CN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8050225" y="3483597"/>
                <a:ext cx="2000804" cy="2049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有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:</a:t>
                </a:r>
                <a:endParaRPr lang="en-US" altLang="zh-CN" dirty="0" smtClean="0">
                  <a:solidFill>
                    <a:srgbClr val="1A1A1A"/>
                  </a:solidFill>
                  <a:latin typeface="STXinwei" panose="02010800040101010101" charset="-122"/>
                  <a:ea typeface="STXinwei" panose="02010800040101010101" charset="-122"/>
                  <a:cs typeface="STXinwei" panose="02010800040101010101" charset="-122"/>
                </a:endParaRPr>
              </a:p>
              <a:p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F(1)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=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1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=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1A1A1A"/>
                            </a:solidFill>
                            <a:latin typeface="Cambria Math" charset="0"/>
                            <a:ea typeface="STXinwei" panose="02010800040101010101" charset="-122"/>
                            <a:cs typeface="STXinwei" panose="02010800040101010101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charset="0"/>
                            <a:ea typeface="STXinwei" panose="02010800040101010101" charset="-122"/>
                            <a:cs typeface="STXinwei" panose="02010800040101010101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charset="0"/>
                            <a:ea typeface="STXinwei" panose="02010800040101010101" charset="-122"/>
                            <a:cs typeface="STXinwei" panose="02010800040101010101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-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1,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  </a:t>
                </a:r>
                <a:endParaRPr lang="en-US" altLang="zh-CN" dirty="0" smtClean="0">
                  <a:solidFill>
                    <a:srgbClr val="1A1A1A"/>
                  </a:solidFill>
                  <a:latin typeface="STXinwei" panose="02010800040101010101" charset="-122"/>
                  <a:ea typeface="STXinwei" panose="02010800040101010101" charset="-122"/>
                  <a:cs typeface="STXinwei" panose="02010800040101010101" charset="-122"/>
                </a:endParaRPr>
              </a:p>
              <a:p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F(2)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=</a:t>
                </a:r>
                <a:r>
                  <a:rPr lang="zh-CN" altLang="en-US" dirty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3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=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1A1A1A"/>
                            </a:solidFill>
                            <a:latin typeface="Cambria Math" charset="0"/>
                            <a:ea typeface="STXinwei" panose="02010800040101010101" charset="-122"/>
                            <a:cs typeface="STXinwei" panose="02010800040101010101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1A1A1A"/>
                            </a:solidFill>
                            <a:latin typeface="Cambria Math" charset="0"/>
                            <a:ea typeface="STXinwei" panose="02010800040101010101" charset="-122"/>
                            <a:cs typeface="STXinwei" panose="02010800040101010101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charset="0"/>
                            <a:ea typeface="STXinwei" panose="02010800040101010101" charset="-122"/>
                            <a:cs typeface="STXinwei" panose="02010800040101010101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-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1,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endParaRPr lang="en-US" altLang="zh-CN" dirty="0" smtClean="0">
                  <a:solidFill>
                    <a:srgbClr val="1A1A1A"/>
                  </a:solidFill>
                  <a:latin typeface="STXinwei" panose="02010800040101010101" charset="-122"/>
                  <a:ea typeface="STXinwei" panose="02010800040101010101" charset="-122"/>
                  <a:cs typeface="STXinwei" panose="02010800040101010101" charset="-122"/>
                </a:endParaRPr>
              </a:p>
              <a:p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F(3)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=</a:t>
                </a:r>
                <a:r>
                  <a:rPr lang="zh-CN" altLang="en-US" dirty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7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=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1A1A1A"/>
                            </a:solidFill>
                            <a:latin typeface="Cambria Math" charset="0"/>
                            <a:ea typeface="STXinwei" panose="02010800040101010101" charset="-122"/>
                            <a:cs typeface="STXinwei" panose="02010800040101010101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1A1A1A"/>
                            </a:solidFill>
                            <a:latin typeface="Cambria Math" charset="0"/>
                            <a:ea typeface="STXinwei" panose="02010800040101010101" charset="-122"/>
                            <a:cs typeface="STXinwei" panose="02010800040101010101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charset="0"/>
                            <a:ea typeface="STXinwei" panose="02010800040101010101" charset="-122"/>
                            <a:cs typeface="STXinwei" panose="02010800040101010101" charset="-122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rgbClr val="1A1A1A"/>
                        </a:solidFill>
                        <a:latin typeface="Cambria Math" charset="0"/>
                        <a:ea typeface="STXinwei" panose="02010800040101010101" charset="-122"/>
                        <a:cs typeface="STXinwei" panose="02010800040101010101" charset="-122"/>
                      </a:rPr>
                      <m:t> </m:t>
                    </m:r>
                  </m:oMath>
                </a14:m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-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1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endParaRPr lang="en-US" altLang="zh-CN" dirty="0">
                  <a:solidFill>
                    <a:srgbClr val="1A1A1A"/>
                  </a:solidFill>
                  <a:latin typeface="STXinwei" panose="02010800040101010101" charset="-122"/>
                  <a:ea typeface="STXinwei" panose="02010800040101010101" charset="-122"/>
                  <a:cs typeface="STXinwei" panose="02010800040101010101" charset="-122"/>
                </a:endParaRPr>
              </a:p>
              <a:p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…</a:t>
                </a:r>
                <a:endParaRPr lang="zh-CN" altLang="en-US" dirty="0">
                  <a:latin typeface="STXinwei" panose="02010800040101010101" charset="-122"/>
                  <a:ea typeface="STXinwei" panose="02010800040101010101" charset="-122"/>
                  <a:cs typeface="STXinwei" panose="02010800040101010101" charset="-122"/>
                </a:endParaRPr>
              </a:p>
              <a:p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endParaRPr lang="zh-CN" altLang="en-US" dirty="0">
                  <a:latin typeface="STXinwei" panose="02010800040101010101" charset="-122"/>
                  <a:ea typeface="STXinwei" panose="02010800040101010101" charset="-122"/>
                  <a:cs typeface="STXinwei" panose="02010800040101010101" charset="-122"/>
                </a:endParaRPr>
              </a:p>
              <a:p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F(n)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=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1A1A1A"/>
                            </a:solidFill>
                            <a:latin typeface="Cambria Math" charset="0"/>
                            <a:ea typeface="STXinwei" panose="02010800040101010101" charset="-122"/>
                            <a:cs typeface="STXinwei" panose="02010800040101010101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1A1A1A"/>
                            </a:solidFill>
                            <a:latin typeface="Cambria Math" charset="0"/>
                            <a:ea typeface="STXinwei" panose="02010800040101010101" charset="-122"/>
                            <a:cs typeface="STXinwei" panose="02010800040101010101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charset="0"/>
                            <a:ea typeface="STXinwei" panose="02010800040101010101" charset="-122"/>
                            <a:cs typeface="STXinwei" panose="02010800040101010101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-</a:t>
                </a:r>
                <a:r>
                  <a:rPr lang="zh-CN" altLang="en-US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 </a:t>
                </a:r>
                <a:r>
                  <a:rPr lang="en-US" altLang="zh-CN" dirty="0" smtClean="0">
                    <a:solidFill>
                      <a:srgbClr val="1A1A1A"/>
                    </a:solidFill>
                    <a:latin typeface="STXinwei" panose="02010800040101010101" charset="-122"/>
                    <a:ea typeface="STXinwei" panose="02010800040101010101" charset="-122"/>
                    <a:cs typeface="STXinwei" panose="02010800040101010101" charset="-122"/>
                  </a:rPr>
                  <a:t>1</a:t>
                </a:r>
                <a:endParaRPr lang="zh-CN" altLang="en-US" dirty="0">
                  <a:latin typeface="STXinwei" panose="02010800040101010101" charset="-122"/>
                  <a:ea typeface="STXinwei" panose="02010800040101010101" charset="-122"/>
                  <a:cs typeface="STXinwei" panose="02010800040101010101" charset="-122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225" y="3483597"/>
                <a:ext cx="2000804" cy="2049985"/>
              </a:xfrm>
              <a:prstGeom prst="rect">
                <a:avLst/>
              </a:prstGeom>
              <a:blipFill rotWithShape="1">
                <a:blip r:embed="rId2"/>
                <a:stretch>
                  <a:fillRect l="-16" t="-30" r="-8715" b="-5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概述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复杂度分析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递归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动态规划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其它思考题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应用</a:t>
            </a:r>
            <a:endParaRPr kumimoji="1"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350" y="31546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汉诺塔游戏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24011" y="2239911"/>
            <a:ext cx="500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我们来分析下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这个程序的时间复杂度是多少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15019" y="2791123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en-US" altLang="zh-CN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(2ⁿ)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2994" y="2067073"/>
            <a:ext cx="4172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如果把上面的步骤用程序模拟的话</a:t>
            </a:r>
            <a:r>
              <a:rPr lang="en-US" altLang="zh-CN" sz="2000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 flipH="1">
            <a:off x="7874411" y="4205471"/>
            <a:ext cx="1033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缓存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74411" y="4756683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动态规划实现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10948" y="3622048"/>
            <a:ext cx="4322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效率是</a:t>
            </a:r>
            <a:r>
              <a:rPr lang="zh-CN" altLang="en-US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非常低的</a:t>
            </a:r>
            <a:r>
              <a:rPr lang="en-US" altLang="zh-CN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有什么办法可以优化呢</a:t>
            </a:r>
            <a:r>
              <a:rPr lang="en-US" altLang="zh-CN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070" y="2682764"/>
            <a:ext cx="4851400" cy="22479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91921" y="3770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程序模拟</a:t>
            </a:r>
            <a:endParaRPr kumimoji="1"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10948" y="5521986"/>
            <a:ext cx="4015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这里就不列出代码了</a:t>
            </a:r>
            <a:r>
              <a:rPr lang="en-US" altLang="zh-CN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后面会有类似的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17460" y="309504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46659" y="6559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走台阶</a:t>
            </a:r>
            <a:endParaRPr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2525" y="354229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比如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，每次走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级台阶，一共走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步，这是其中一种走法。我们可以简写成 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1,1,1,1,1,1,1,1,1,1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sz="2000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8525" y="2224780"/>
            <a:ext cx="3659629" cy="22872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86780" y="526522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再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比如，每次走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级台阶，一共走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步，这是另一种走法。我们可以简写成 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2,2,2,2,2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80" y="4347740"/>
            <a:ext cx="3625374" cy="22658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52524" y="1578449"/>
            <a:ext cx="71995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有一座高度是</a:t>
            </a:r>
            <a:r>
              <a:rPr lang="en-US" altLang="zh-CN" sz="2000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级台阶的楼梯，从下往上走，每跨一步只能向上</a:t>
            </a:r>
            <a:r>
              <a:rPr lang="en-US" altLang="zh-CN" sz="2000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级或者</a:t>
            </a:r>
            <a:r>
              <a:rPr lang="en-US" altLang="zh-CN" sz="2000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级台阶。要求用程序来求出一共有多少种走法。</a:t>
            </a:r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46659" y="6559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走台阶</a:t>
            </a:r>
            <a:endParaRPr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2858" y="3268475"/>
            <a:ext cx="7265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大家可以结合刚刚讲的递归的思想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思考几分钟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…</a:t>
            </a:r>
            <a:endParaRPr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46659" y="6559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走台阶</a:t>
            </a:r>
            <a:endParaRPr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220" y="1694810"/>
            <a:ext cx="8125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假设只差最后一步就到第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级台阶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这时候有几种情况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7" y="3062419"/>
            <a:ext cx="4074157" cy="25463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934" y="2905256"/>
            <a:ext cx="4325619" cy="27035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99550" y="2625660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</a:t>
            </a:r>
            <a:r>
              <a:rPr lang="en-US" altLang="zh-CN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种</a:t>
            </a:r>
            <a:r>
              <a:rPr lang="en-US" altLang="zh-CN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</a:t>
            </a:r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-&gt;</a:t>
            </a:r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57543" y="2658650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</a:t>
            </a:r>
            <a:r>
              <a:rPr lang="en-US" altLang="zh-CN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种</a:t>
            </a:r>
            <a:r>
              <a:rPr lang="en-US" altLang="zh-CN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</a:t>
            </a:r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-&gt;</a:t>
            </a:r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7777" y="6114602"/>
            <a:ext cx="10192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我们先不管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0-&gt;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级和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0-&gt;9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级的过程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想要走到第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最后一步必然是从第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或第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级开始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46659" y="6559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走台阶</a:t>
            </a:r>
            <a:endParaRPr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220" y="1954120"/>
            <a:ext cx="8298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如果已知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-&gt;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级台阶有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种走法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-&gt;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级台阶有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y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种走法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那么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-&gt;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级有多少种走法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04220" y="3410734"/>
            <a:ext cx="92497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endParaRPr lang="en-US" altLang="zh-CN" sz="2000" dirty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到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级台阶有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种走法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那么到第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就只有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一次走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级台阶这一种情况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走法还是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种</a:t>
            </a:r>
            <a:endParaRPr lang="en-US" altLang="zh-CN" sz="2000" dirty="0" smtClean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到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级台阶有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种走法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那么到第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 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本来有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种情况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一次走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级走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次和一次走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但是一次走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是包含在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0-9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级走法里面的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也就说也只有一次走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级这种情况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所以到第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走法还是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种</a:t>
            </a:r>
            <a:endParaRPr lang="en-US" altLang="zh-CN" sz="2000" dirty="0" smtClean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所以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 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到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级台阶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总共有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 x + y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种走法</a:t>
            </a:r>
            <a:endParaRPr lang="zh-CN" altLang="en-US" sz="2000" b="0" i="0" dirty="0">
              <a:solidFill>
                <a:srgbClr val="FF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5061" y="1510144"/>
            <a:ext cx="2377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引申出一个新问题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5061" y="3287624"/>
            <a:ext cx="10263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解释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46659" y="6559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走台阶</a:t>
            </a:r>
            <a:endParaRPr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41543" y="1489539"/>
            <a:ext cx="8298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结论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4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到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级走法 </a:t>
            </a:r>
            <a:r>
              <a:rPr lang="en-US" altLang="zh-CN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到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级走法 </a:t>
            </a:r>
            <a:r>
              <a:rPr lang="en-US" altLang="zh-CN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到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级走法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36328" y="2261528"/>
            <a:ext cx="2308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F(10)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F(9)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F(8)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018786" y="3038808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所以有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936328" y="3638973"/>
            <a:ext cx="383149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F(9)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F(8)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F(7)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F(8)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F(7)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F(6)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…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(2) =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(1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 =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 = </a:t>
            </a:r>
            <a:r>
              <a:rPr lang="en-US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(n-1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(n-2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（</a:t>
            </a:r>
            <a:r>
              <a:rPr lang="en-US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&gt;=3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）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25627" y="5956140"/>
            <a:ext cx="8921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这种把复杂问题分阶段进行简化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逐步简化成简单的问题的思想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就是动态规划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03476" y="65599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概念</a:t>
            </a:r>
            <a:endParaRPr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2357" y="2451649"/>
            <a:ext cx="82981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动态规划中包含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个重要的概念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最优子结构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边界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状态转移公式</a:t>
            </a:r>
            <a:endParaRPr lang="en-US" altLang="zh-CN" sz="24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03476" y="65599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概念</a:t>
            </a:r>
            <a:endParaRPr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5116" y="2153069"/>
            <a:ext cx="82981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刚刚我们分析出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F(10)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F(9)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F(8),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所以 </a:t>
            </a:r>
            <a:r>
              <a:rPr lang="en-US" altLang="zh-CN" sz="24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F(9)</a:t>
            </a:r>
            <a:r>
              <a:rPr lang="zh-CN" altLang="en-US" sz="24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 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F(8)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F(10)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</a:t>
            </a:r>
            <a:r>
              <a:rPr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最优子结构</a:t>
            </a:r>
            <a:r>
              <a:rPr lang="en-US" altLang="zh-CN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]</a:t>
            </a:r>
            <a:endParaRPr lang="en-US" altLang="zh-CN" sz="24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4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当只有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级台阶时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可以直接得出结果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无需继续简化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所以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F(1)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F(2)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是问题的</a:t>
            </a:r>
            <a:r>
              <a:rPr lang="en-US" altLang="zh-CN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</a:t>
            </a:r>
            <a:r>
              <a:rPr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边界</a:t>
            </a:r>
            <a:r>
              <a:rPr lang="en-US" altLang="zh-CN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],</a:t>
            </a:r>
            <a:r>
              <a:rPr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如果一个问题没有边界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将无法得到有限的结果</a:t>
            </a:r>
            <a:endParaRPr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4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</a:t>
            </a:r>
            <a:r>
              <a:rPr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sz="24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 = </a:t>
            </a:r>
            <a:r>
              <a:rPr lang="en-US" altLang="zh-CN" sz="24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</a:t>
            </a:r>
            <a:r>
              <a:rPr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(n-1)</a:t>
            </a: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(n-2)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则是阶段与阶段之间的</a:t>
            </a:r>
            <a:r>
              <a:rPr lang="en-US" altLang="zh-CN" sz="24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</a:t>
            </a:r>
            <a:r>
              <a:rPr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状态</a:t>
            </a:r>
            <a:r>
              <a:rPr lang="zh-CN" altLang="en-US" sz="24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转移</a:t>
            </a:r>
            <a:r>
              <a:rPr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公式</a:t>
            </a:r>
            <a:r>
              <a:rPr lang="en-US" altLang="zh-CN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],</a:t>
            </a:r>
            <a:endParaRPr lang="en-US" altLang="zh-CN" sz="24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这是动态规划的核心</a:t>
            </a:r>
            <a:endParaRPr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66153" y="65599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递归实现</a:t>
            </a:r>
            <a:endParaRPr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2686" y="1425282"/>
            <a:ext cx="8298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刚刚的我们只是完成了动态规划的前半部分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问题建模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那么如何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求解问题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程序实现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)?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1578" y="388618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递归实现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8065" y="2428348"/>
            <a:ext cx="6018088" cy="4233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4585" y="3109332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复杂度分析</a:t>
            </a:r>
            <a:endParaRPr lang="zh-CN" altLang="en-US" sz="3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55606" y="65599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递归的复杂度</a:t>
            </a:r>
            <a:endParaRPr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584" y="1588718"/>
            <a:ext cx="8298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我们来看下递归实现的时间复杂度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294" y="2459886"/>
            <a:ext cx="7396065" cy="40269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09451" y="2835213"/>
            <a:ext cx="4692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所以无论是从这棵树还是前面汉诺塔的例子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我们都可以知道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时间复杂度为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err="1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en-US" altLang="zh-CN" dirty="0">
                <a:solidFill>
                  <a:srgbClr val="1A1A1A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(2ⁿ)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22278" y="2050383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从这棵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树我们可以看到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每个节点都有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个子节点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除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F(1)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F(2))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95769" y="717550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缓存</a:t>
            </a:r>
            <a:r>
              <a:rPr lang="en-US" altLang="zh-CN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备忘录算法</a:t>
            </a:r>
            <a:r>
              <a:rPr lang="en-US" altLang="zh-CN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8923" y="3100278"/>
            <a:ext cx="3552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那么如何优化呢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7274" y="1473553"/>
            <a:ext cx="6705600" cy="4960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04026" y="3697639"/>
            <a:ext cx="20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缓存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备忘录算法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24131" y="3767218"/>
            <a:ext cx="466530" cy="22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48238" y="655994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缓存</a:t>
            </a:r>
            <a:r>
              <a:rPr lang="en-US" altLang="zh-CN" sz="24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备忘录算法</a:t>
            </a:r>
            <a:r>
              <a:rPr lang="en-US" altLang="zh-CN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</a:t>
            </a:r>
            <a:endParaRPr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0262" y="2577763"/>
            <a:ext cx="8298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F(1)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到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F(n)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一共有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个不同的输入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在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map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中存了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n-2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个结果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所以时间和空间复杂度都是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O(n)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0262" y="2577763"/>
            <a:ext cx="82981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现在我们的程序性能已经得到了明显的优化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那么还能不能再进一步优化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比如空间复杂度进一步缩小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4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回过头想想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我们前面用的其实还是递归的方式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那么动态规划呢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动态规划的实现是怎样的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0075" y="4798448"/>
            <a:ext cx="6363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我们一定要对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F(n)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自顶向下做递归运算吗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不能把思路反过来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自底向上吗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27201" y="71755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动态规划实现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2692" y="1959351"/>
            <a:ext cx="2108200" cy="226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64919" y="3413699"/>
            <a:ext cx="3166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表格第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行代表了台阶的数目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行代表了对应的走法数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27201" y="71755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动态规划实现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477" y="1720854"/>
            <a:ext cx="6232071" cy="10386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34" y="3531434"/>
            <a:ext cx="6234014" cy="10491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34" y="5252134"/>
            <a:ext cx="6233887" cy="10434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52534" y="1321143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初始时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F(1)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F(2)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80784" y="3119200"/>
            <a:ext cx="5650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次迭代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F(3)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F(1)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F(2),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F(3)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只依赖于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F(1)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F(2)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80784" y="4917257"/>
            <a:ext cx="5731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次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迭代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F(4)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F(2)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F(3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),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F(4)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只依赖于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F(2)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F(3)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991" y="594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27201" y="71755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动态规划实现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8061" y="1179215"/>
            <a:ext cx="2986654" cy="546723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399626" y="3057721"/>
            <a:ext cx="21467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时间复杂度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O(n)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空间复杂度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O(1)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8022" y="317850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其它思考题</a:t>
            </a:r>
            <a:endParaRPr kumimoji="1" lang="zh-CN" altLang="en-US" sz="36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230" y="49129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其它思考题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65094" y="562321"/>
            <a:ext cx="2052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题</a:t>
            </a:r>
            <a:r>
              <a:rPr lang="en-US" altLang="zh-CN" sz="24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1:</a:t>
            </a:r>
            <a:r>
              <a:rPr lang="zh-CN" altLang="en-US" sz="24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换零钱</a:t>
            </a:r>
            <a:endParaRPr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23485" y="1863404"/>
            <a:ext cx="8704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有一个富翁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拥有无限硬币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但硬币种类有限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富翁想带一定金额的零钱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去旅行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为了携带方便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希望硬币个数越少越好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写一个程序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帮他计算最少需要带多少个硬币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68771" y="3011180"/>
            <a:ext cx="645080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假设硬币种类有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33,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24,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12,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5,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1,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需要携带的零钱金额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36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有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fn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(36,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33,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24,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12,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]),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输出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解释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24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12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36,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所以此时只需要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个即可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230" y="49129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其它思考题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65094" y="562321"/>
            <a:ext cx="2052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题</a:t>
            </a:r>
            <a:r>
              <a:rPr lang="en-US" altLang="zh-CN" sz="24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2:</a:t>
            </a:r>
            <a:r>
              <a:rPr lang="zh-CN" altLang="en-US" sz="24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不同路径</a:t>
            </a:r>
            <a:endParaRPr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7218" y="1406347"/>
            <a:ext cx="10660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一个机器人位于一个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 x n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网格的左上角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起始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点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在图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中标记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Start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b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机器人每次只能向下或者向右移动一步。机器人试图达到网格的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右下角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在图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中标记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Finish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 。 </a:t>
            </a:r>
            <a:b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现在考虑网格中有障碍物。那么从左上角到右下角将会有多少条不同的路径？ 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218" y="2496654"/>
            <a:ext cx="5080000" cy="2324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54589" y="527775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说明：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网格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中的障碍物和空位置分别用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来表示。 </a:t>
            </a:r>
            <a:b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7487" y="2804323"/>
            <a:ext cx="46590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输入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b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b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0,0,0], </a:t>
            </a:r>
            <a:b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0,1,0], </a:t>
            </a:r>
            <a:b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0,0,0] </a:t>
            </a:r>
            <a:b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]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b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输出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 2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解释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 </a:t>
            </a:r>
            <a:b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3x3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网格的正中间有一个障碍物。 </a:t>
            </a:r>
            <a:b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从左上角到右下角一共有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条不同的路径：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向右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-&gt;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向右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-&gt;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向下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-&gt;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向下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向下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-&gt;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向下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-&gt;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向右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-&gt;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向右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29141" y="24779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27029" y="3111220"/>
            <a:ext cx="12346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fn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 </a:t>
            </a:r>
            <a:b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[0,0,0], </a:t>
            </a:r>
            <a:b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[0,1,0], </a:t>
            </a:r>
            <a:b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[0,0,0] </a:t>
            </a:r>
            <a:b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])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//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8602824" y="3658704"/>
            <a:ext cx="466531" cy="19118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8606411" y="3304290"/>
            <a:ext cx="730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605" y="713581"/>
            <a:ext cx="2364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复杂度分析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35693" y="77513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为什么需要复杂度分析</a:t>
            </a:r>
            <a:endParaRPr lang="zh-CN" altLang="en-US" sz="2400" b="1" i="0" dirty="0">
              <a:solidFill>
                <a:srgbClr val="FF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7129" y="2083315"/>
            <a:ext cx="87820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学习数据和算法就是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为了解决“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快”和“省”的问题，也就是如何设计你的代码才能使运算效率更快，占用空间更小。那如何来计算代码执行效率呢？这里就会用到复杂度分析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虽然我们可以用代码准确的计算出执行时间，但是这也会有很多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局限性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数据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规模的不同会直接影响到测试结果。比如说同一个排序算法，排序顺序不一样，那么最后的计算效率的结果也会不一样；如果恰好已经是排序好的了数组，那么执行时间就会更短。又比如说如果数据规模比较小的话，测试结果可能也无法反应算法的性能。</a:t>
            </a:r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测试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的环境不同也会影响到测试结果。比如说同一套代码分别在 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i3 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 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i7 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处理器上进行测试，那么 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i7 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上的测试时间肯定会比 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i3 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上的短。</a:t>
            </a:r>
            <a:endParaRPr lang="zh-CN" altLang="en-US" sz="2000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230" y="49129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其它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思考题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00977" y="552845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题</a:t>
            </a:r>
            <a:r>
              <a:rPr lang="en-US" altLang="zh-CN" sz="24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国王</a:t>
            </a:r>
            <a:r>
              <a:rPr lang="zh-CN" altLang="en-US" sz="24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和金矿</a:t>
            </a:r>
            <a:endParaRPr lang="zh-CN" altLang="en-US" sz="2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91461" y="1533340"/>
            <a:ext cx="81190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一个国家发现了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座金矿，每座金矿的黄金储量不同，需要参与挖掘的工人数也不同。参与挖矿工人的总数是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人。每座金矿要么全挖，要么不挖，不能派出一半人挖取一半金矿。要求用程序求解出，要想得到尽可能多的黄金，应该选择挖取哪几座金矿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？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如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下图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3775" y="3043556"/>
            <a:ext cx="4694464" cy="3482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应用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66862" y="1690688"/>
            <a:ext cx="45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动态规划或递归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有哪些应用呢</a:t>
            </a:r>
            <a:r>
              <a:rPr kumimoji="1"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3601" y="25545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如何给一堆数字排序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？ 答：分成两半，先排左半边再排右半边，最后合并就行了，至于怎么排左边和右边，请重新阅读这句话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33213" y="3215830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谢谢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!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605" y="713581"/>
            <a:ext cx="2364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复杂度分析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07392" y="77513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</a:t>
            </a:r>
            <a:endParaRPr lang="zh-CN" altLang="en-US" sz="24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9475" y="2044867"/>
            <a:ext cx="4937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我们假设每行代码执行的时间都一样，记做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请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估算下面代码的执行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时间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64939" y="3505884"/>
            <a:ext cx="4407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函数中的第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行需要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的时间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行 和 第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行分别需要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的时间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那么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这段代码总的执行时间为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(2n+1)*t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912" y="2898775"/>
            <a:ext cx="5067300" cy="271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605" y="713581"/>
            <a:ext cx="2364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复杂度分析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88768" y="77513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</a:t>
            </a:r>
            <a:endParaRPr lang="zh-CN" altLang="en-US" sz="24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6338" y="2116305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按照上面的分析方法，请估算下面代码的执行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时间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64938" y="3505884"/>
            <a:ext cx="4536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行需要一个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的时间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行需要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的时间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行和第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行分别需要 </a:t>
            </a:r>
            <a:r>
              <a:rPr lang="en-US" altLang="zh-CN" b="1" dirty="0"/>
              <a:t>n²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个的时间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那么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这段代码总的执行时间为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(2</a:t>
            </a:r>
            <a:r>
              <a:rPr lang="en-US" altLang="zh-CN" b="1" dirty="0"/>
              <a:t>n²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+1)*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338" y="2622550"/>
            <a:ext cx="5638800" cy="321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605" y="713581"/>
            <a:ext cx="2364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复杂度分析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70101" y="770325"/>
            <a:ext cx="1749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大 </a:t>
            </a:r>
            <a:r>
              <a:rPr lang="en-US" altLang="zh-CN" sz="24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zh-CN" altLang="en-US" sz="24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表示法</a:t>
            </a:r>
            <a:endParaRPr lang="zh-CN" altLang="en-US" sz="24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7761" y="1819960"/>
            <a:ext cx="9739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从数学角度来看，我们可以得出个规律：代码的总执行时间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T(n)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与每行代码的执行次数成正比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70853" y="2403120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 = </a:t>
            </a:r>
            <a:r>
              <a:rPr lang="en-US" altLang="zh-CN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))</a:t>
            </a:r>
            <a:endParaRPr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58016" y="3008094"/>
            <a:ext cx="9640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在这个公式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T(n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表示代码的执行时间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         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表示数据规模的大小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f(n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表示每行代码执行的次数总和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表示代码的执行时间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T(n)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与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f(n)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表达式成正比。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58016" y="4543746"/>
            <a:ext cx="9840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所以上边两个函数的执行时间可以标记为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T(n) = O(2n+1)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T(n) =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O(2</a:t>
            </a:r>
            <a:r>
              <a:rPr lang="en-US" altLang="zh-CN" b="1" dirty="0"/>
              <a:t>n²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+n+1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。这就是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大 </a:t>
            </a:r>
            <a:r>
              <a:rPr lang="en-US" altLang="zh-CN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 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时间复杂度表示法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，它不代表代码真正的执行时间，而是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代码随数据规模增长的变化趋势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，简称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时间复杂度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而且当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很大时，我们可以忽略常数项，只保留一个最大量级即可。所以上边的代码执行时间可以简单标记为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T(n) = O(n)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T(n) =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</a:t>
            </a:r>
            <a:r>
              <a:rPr lang="en-US" altLang="zh-CN" b="1" dirty="0"/>
              <a:t>n²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605" y="713581"/>
            <a:ext cx="31005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时间</a:t>
            </a:r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复杂度分析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7959" y="1758434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下面我们通过几个示例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说明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如何分析一段代码的时间复杂度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6366" y="258784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关注</a:t>
            </a:r>
            <a:r>
              <a:rPr lang="zh-CN" altLang="en-US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循环执行次数最多的一段代码</a:t>
            </a:r>
            <a:endParaRPr lang="zh-CN" altLang="en-US" b="1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366" y="3095624"/>
            <a:ext cx="5245100" cy="27813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43725" y="3671551"/>
            <a:ext cx="4786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只有第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行和第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行是执行次数最多的，分别执行了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次，那么忽略常数项，所以此段代码的时间复杂度就是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O(n)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605" y="713581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时间复杂度</a:t>
            </a:r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分析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0616" y="1494975"/>
            <a:ext cx="6359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en-US" altLang="zh-CN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zh-CN" altLang="en-US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加法法则：总复杂度等于量级最大的那段代码的复杂度。</a:t>
            </a:r>
            <a:endParaRPr lang="zh-CN" altLang="en-US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163" y="2060926"/>
            <a:ext cx="3540125" cy="47446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19700" y="24220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我们先分别分析每段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for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循环的时间复杂度，再取他们中最大的量级来作为整段代码的时间复杂度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第一段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for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循环的时间复杂度为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</a:t>
            </a:r>
            <a:r>
              <a:rPr lang="en-US" altLang="zh-CN" b="1" dirty="0"/>
              <a:t>n²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第二段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for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循环执行了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次，是个常数量级，尽管对代码的执行时间会有影响，但是当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无限大的时候，就可以忽略。因为它本身对增长趋势没有影响，所以这段代码的时间复杂度可以忽略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第三段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for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循环的时间复杂度为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O(n)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总上，取最大量级，所以整段代码的时间复杂度为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O(</a:t>
            </a:r>
            <a:r>
              <a:rPr lang="en-US" altLang="zh-CN" b="1" dirty="0"/>
              <a:t>n²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5051</Words>
  <Application>WPS 演示</Application>
  <PresentationFormat>宽屏</PresentationFormat>
  <Paragraphs>411</Paragraphs>
  <Slides>42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Arial</vt:lpstr>
      <vt:lpstr>方正书宋_GBK</vt:lpstr>
      <vt:lpstr>Wingdings</vt:lpstr>
      <vt:lpstr>Arial</vt:lpstr>
      <vt:lpstr>STXinwei</vt:lpstr>
      <vt:lpstr>Cambria Math</vt:lpstr>
      <vt:lpstr>Kingsoft Math</vt:lpstr>
      <vt:lpstr>微软雅黑</vt:lpstr>
      <vt:lpstr>汉仪旗黑</vt:lpstr>
      <vt:lpstr>宋体</vt:lpstr>
      <vt:lpstr>Arial Unicode MS</vt:lpstr>
      <vt:lpstr>DengXian</vt:lpstr>
      <vt:lpstr>汉仪中等线KW</vt:lpstr>
      <vt:lpstr>DengXian Light</vt:lpstr>
      <vt:lpstr>Office 主题</vt:lpstr>
      <vt:lpstr>算法(第2讲)之 – 动态规划</vt:lpstr>
      <vt:lpstr>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算法之 - 有趣的二进制</dc:title>
  <dc:creator>Microsoft Office 用户</dc:creator>
  <cp:lastModifiedBy>chenhuanbin</cp:lastModifiedBy>
  <cp:revision>152</cp:revision>
  <dcterms:created xsi:type="dcterms:W3CDTF">2021-04-19T13:05:21Z</dcterms:created>
  <dcterms:modified xsi:type="dcterms:W3CDTF">2021-04-19T13:05:21Z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