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357" r:id="rId6"/>
    <p:sldId id="361" r:id="rId7"/>
    <p:sldId id="362" r:id="rId8"/>
    <p:sldId id="363" r:id="rId9"/>
    <p:sldId id="358" r:id="rId10"/>
    <p:sldId id="359" r:id="rId11"/>
    <p:sldId id="364" r:id="rId12"/>
    <p:sldId id="365" r:id="rId13"/>
    <p:sldId id="367" r:id="rId14"/>
    <p:sldId id="366" r:id="rId15"/>
    <p:sldId id="368" r:id="rId16"/>
    <p:sldId id="360" r:id="rId17"/>
    <p:sldId id="373" r:id="rId18"/>
    <p:sldId id="375" r:id="rId19"/>
    <p:sldId id="374" r:id="rId20"/>
    <p:sldId id="376" r:id="rId21"/>
    <p:sldId id="377" r:id="rId22"/>
    <p:sldId id="381" r:id="rId23"/>
    <p:sldId id="378" r:id="rId24"/>
    <p:sldId id="383" r:id="rId25"/>
    <p:sldId id="384" r:id="rId26"/>
    <p:sldId id="386" r:id="rId27"/>
    <p:sldId id="388" r:id="rId28"/>
    <p:sldId id="31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2"/>
    <p:restoredTop sz="94675"/>
  </p:normalViewPr>
  <p:slideViewPr>
    <p:cSldViewPr snapToGrid="0" snapToObjects="1">
      <p:cViewPr varScale="1">
        <p:scale>
          <a:sx n="89" d="100"/>
          <a:sy n="89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69A43-1853-C54E-BFC1-DF37B09FAEA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FA596-23CE-0247-B317-DBAE2CA91C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51569-94B1-6B4D-9CC4-C1533C88781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3DBC-8DDF-2E48-BDF5-78F4070142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算法</a:t>
            </a:r>
            <a:r>
              <a:rPr kumimoji="1"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第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3</a:t>
            </a:r>
            <a:r>
              <a:rPr kumimoji="1" lang="zh-CN" altLang="en-US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讲</a:t>
            </a:r>
            <a:r>
              <a:rPr kumimoji="1" lang="en-US" altLang="zh-CN" dirty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之 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– (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无向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图</a:t>
            </a:r>
            <a:endParaRPr kumimoji="1" lang="zh-CN" altLang="en-US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86712" y="3602038"/>
            <a:ext cx="2681287" cy="555625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-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陈欢斌</a:t>
            </a:r>
            <a:endParaRPr kumimoji="1" lang="zh-CN" altLang="en-US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存储结构</a:t>
            </a:r>
            <a:endParaRPr kumimoji="1" lang="zh-CN" altLang="en-US" sz="32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7030" y="1691005"/>
            <a:ext cx="24237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优点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简单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(??),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直观</a:t>
            </a:r>
            <a:endParaRPr lang="zh-CN" altLang="en-US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endParaRPr lang="zh-CN" altLang="en-US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缺点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浪费存储空间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56520" y="84391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邻接矩阵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38910" y="3601085"/>
            <a:ext cx="5112385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比如右图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   A[1][2]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等于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1, 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那么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A[2][1]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也等于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1,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  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沿对角线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(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红线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)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对称</a:t>
            </a:r>
            <a:endParaRPr lang="zh-CN" altLang="en-US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   矩阵的长度必然是顶点个数的平方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length^2</a:t>
            </a:r>
            <a:endParaRPr lang="zh-CN" altLang="en-US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endParaRPr lang="zh-CN" altLang="en-US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可以看到有很大一部分空间浪费了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比如微信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目前每个人最多好友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500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人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如果用</a:t>
            </a:r>
            <a:r>
              <a:rPr lang="zh-CN" altLang="en-US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邻接矩阵存储</a:t>
            </a:r>
            <a:r>
              <a:rPr lang="en-US" altLang="zh-CN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</a:t>
            </a:r>
            <a:endParaRPr lang="en-US" altLang="zh-CN" dirty="0" smtClean="0">
              <a:solidFill>
                <a:schemeClr val="tx1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需要</a:t>
            </a:r>
            <a:r>
              <a:rPr lang="en-US" altLang="zh-CN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500 * 500 = 250000</a:t>
            </a:r>
            <a:endParaRPr lang="en-US" altLang="zh-CN" dirty="0" smtClean="0">
              <a:solidFill>
                <a:schemeClr val="tx1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6575" y="1496695"/>
            <a:ext cx="2273300" cy="3543300"/>
          </a:xfrm>
          <a:prstGeom prst="rect">
            <a:avLst/>
          </a:prstGeom>
        </p:spPr>
      </p:pic>
      <p:sp>
        <p:nvSpPr>
          <p:cNvPr id="13" name="减号 12"/>
          <p:cNvSpPr/>
          <p:nvPr/>
        </p:nvSpPr>
        <p:spPr>
          <a:xfrm rot="2940000">
            <a:off x="7195185" y="4041775"/>
            <a:ext cx="1925320" cy="574040"/>
          </a:xfrm>
          <a:prstGeom prst="mathMinus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存储结构</a:t>
            </a:r>
            <a:endParaRPr kumimoji="1" lang="zh-CN" altLang="en-US" sz="32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56520" y="84391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邻接矩阵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26155" y="5762625"/>
            <a:ext cx="27247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代码实现</a:t>
            </a:r>
            <a:r>
              <a:rPr lang="en-US" altLang="zh-CN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请看</a:t>
            </a:r>
            <a:r>
              <a:rPr lang="en-US" altLang="zh-CN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Matrix.js </a:t>
            </a:r>
            <a:endParaRPr lang="en-US" altLang="zh-CN" dirty="0" smtClean="0">
              <a:solidFill>
                <a:schemeClr val="tx1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590" y="2243455"/>
            <a:ext cx="3016250" cy="26041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23740" y="2312035"/>
            <a:ext cx="340550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V0 相接的顶点是 v2 v3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V1 相接的顶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点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是 v3 v4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V2 相接的顶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点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是 v0 v3 v4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V3 相接的顶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点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是 v0 v1 v2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V4 相接的顶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点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是 v1 v2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840" y="2199640"/>
            <a:ext cx="3050540" cy="26968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75715" y="17437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举个例子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23740" y="1743710"/>
            <a:ext cx="1897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顶点的连接关系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: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89900" y="1691005"/>
            <a:ext cx="3476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邻接矩阵数据化后的格式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6585" y="3336290"/>
            <a:ext cx="7206615" cy="32137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存储结构</a:t>
            </a:r>
            <a:endParaRPr kumimoji="1" lang="zh-CN" altLang="en-US" sz="32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56520" y="84391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邻接表</a:t>
            </a:r>
            <a:endParaRPr lang="zh-CN" altLang="en-US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45005" y="1392555"/>
            <a:ext cx="4055745" cy="1630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邻接表结构</a:t>
            </a:r>
            <a:r>
              <a:rPr lang="en-US" altLang="zh-CN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</a:t>
            </a:r>
            <a:endParaRPr lang="en-US" altLang="zh-CN" sz="2000" dirty="0" smtClean="0">
              <a:solidFill>
                <a:schemeClr val="tx1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endParaRPr lang="en-US" altLang="zh-CN" sz="2000" dirty="0" smtClean="0">
              <a:solidFill>
                <a:schemeClr val="tx1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   1. </a:t>
            </a:r>
            <a:r>
              <a:rPr lang="zh-CN" altLang="en-US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存储图中顶点 </a:t>
            </a:r>
            <a:r>
              <a:rPr lang="en-US" altLang="zh-CN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----&gt; </a:t>
            </a:r>
            <a:r>
              <a:rPr lang="zh-CN" altLang="en-US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数组</a:t>
            </a:r>
            <a:r>
              <a:rPr lang="en-US" altLang="zh-CN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对象</a:t>
            </a:r>
            <a:endParaRPr lang="zh-CN" altLang="en-US" sz="2000" dirty="0" smtClean="0">
              <a:solidFill>
                <a:schemeClr val="tx1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endParaRPr lang="zh-CN" altLang="en-US" sz="2000" dirty="0" smtClean="0">
              <a:solidFill>
                <a:schemeClr val="tx1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2. </a:t>
            </a:r>
            <a:r>
              <a:rPr lang="zh-CN" altLang="en-US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边的指向关系  </a:t>
            </a:r>
            <a:r>
              <a:rPr lang="en-US" altLang="zh-CN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----&gt; </a:t>
            </a:r>
            <a:r>
              <a:rPr lang="zh-CN" altLang="en-US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链表</a:t>
            </a:r>
            <a:r>
              <a:rPr lang="en-US" altLang="zh-CN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数组</a:t>
            </a:r>
            <a:endParaRPr lang="zh-CN" altLang="en-US" sz="2000" dirty="0" smtClean="0">
              <a:solidFill>
                <a:schemeClr val="tx1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10" name="减号 9"/>
          <p:cNvSpPr/>
          <p:nvPr/>
        </p:nvSpPr>
        <p:spPr>
          <a:xfrm rot="5400000">
            <a:off x="4192270" y="2834640"/>
            <a:ext cx="3489960" cy="4128135"/>
          </a:xfrm>
          <a:prstGeom prst="mathMinus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46625" y="3257550"/>
            <a:ext cx="2096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数组</a:t>
            </a:r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对象存储顶点</a:t>
            </a:r>
            <a:endParaRPr lang="zh-CN" altLang="en-US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44440" y="3771900"/>
            <a:ext cx="3175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0</a:t>
            </a:r>
            <a:endParaRPr lang="en-US" altLang="zh-CN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48885" y="4714875"/>
            <a:ext cx="313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2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52060" y="5222875"/>
            <a:ext cx="313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3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73650" y="5666740"/>
            <a:ext cx="313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4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073650" y="4198620"/>
            <a:ext cx="2736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1</a:t>
            </a:r>
            <a:endParaRPr lang="zh-CN" altLang="en-US"/>
          </a:p>
        </p:txBody>
      </p:sp>
      <p:sp>
        <p:nvSpPr>
          <p:cNvPr id="18" name="减号 17"/>
          <p:cNvSpPr/>
          <p:nvPr/>
        </p:nvSpPr>
        <p:spPr>
          <a:xfrm>
            <a:off x="6458585" y="3138805"/>
            <a:ext cx="1141095" cy="1558925"/>
          </a:xfrm>
          <a:prstGeom prst="mathMinus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减号 18"/>
          <p:cNvSpPr/>
          <p:nvPr/>
        </p:nvSpPr>
        <p:spPr>
          <a:xfrm>
            <a:off x="6126480" y="3663950"/>
            <a:ext cx="3617595" cy="1558925"/>
          </a:xfrm>
          <a:prstGeom prst="mathMinus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减号 19"/>
          <p:cNvSpPr/>
          <p:nvPr/>
        </p:nvSpPr>
        <p:spPr>
          <a:xfrm>
            <a:off x="6257925" y="4551680"/>
            <a:ext cx="2454910" cy="1558925"/>
          </a:xfrm>
          <a:prstGeom prst="mathMinus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减号 20"/>
          <p:cNvSpPr/>
          <p:nvPr/>
        </p:nvSpPr>
        <p:spPr>
          <a:xfrm>
            <a:off x="6268085" y="4999990"/>
            <a:ext cx="2454910" cy="1558925"/>
          </a:xfrm>
          <a:prstGeom prst="mathMinus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765290" y="3244850"/>
            <a:ext cx="30105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链表</a:t>
            </a:r>
            <a:r>
              <a:rPr lang="en-US" altLang="zh-CN" dirty="0" smtClean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/</a:t>
            </a:r>
            <a:r>
              <a:rPr lang="zh-CN" altLang="en-US" dirty="0" smtClean="0">
                <a:solidFill>
                  <a:srgbClr val="7030A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数组存储边的指向关系</a:t>
            </a:r>
            <a:endParaRPr lang="zh-CN" altLang="en-US" dirty="0" smtClean="0">
              <a:solidFill>
                <a:srgbClr val="7030A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存储结构</a:t>
            </a:r>
            <a:endParaRPr kumimoji="1" lang="zh-CN" altLang="en-US" sz="32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56520" y="84391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邻接表</a:t>
            </a:r>
            <a:endParaRPr lang="zh-CN" altLang="en-US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10330" y="5201285"/>
            <a:ext cx="26282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代码实现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请看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Graph.js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4255" y="2189480"/>
            <a:ext cx="3016250" cy="2604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0330" y="17468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还是这个例子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7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(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无向图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)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应用示例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 </a:t>
            </a:r>
            <a:endParaRPr kumimoji="1" lang="en-US" altLang="zh-CN" sz="32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07370" y="718820"/>
            <a:ext cx="1052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商品</a:t>
            </a:r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SKU</a:t>
            </a:r>
            <a:endParaRPr lang="en-US" altLang="zh-CN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8570" y="1621155"/>
            <a:ext cx="86455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前面我们对领接矩阵和邻接表做了简单了解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. 那么我们怎么应用到实际的项目中呢。 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8095" y="2077085"/>
            <a:ext cx="84861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这个销售页面的订单页面包含颜色、套餐类型、储存容量等三个关键因子。而且三个关键因子间存在相互关联关系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 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940" y="2764155"/>
            <a:ext cx="2433320" cy="40398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08780" y="3300730"/>
            <a:ext cx="6330315" cy="233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</a:rPr>
              <a:t>分析交互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  <a:p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</a:rPr>
              <a:t>1.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当用户选择黑色的规格时，所有黑色相关的可选项均亮起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</a:rPr>
              <a:t>  </a:t>
            </a:r>
            <a:endParaRPr lang="en-US" altLang="zh-CN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</a:rPr>
              <a:t>2.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同规格可选项也为亮起状态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</a:rPr>
              <a:t> </a:t>
            </a:r>
            <a:endParaRPr lang="en-US" altLang="zh-CN">
              <a:latin typeface="华文新魏" panose="02010800040101010101" charset="-122"/>
              <a:ea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</a:rPr>
              <a:t> 3.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当用户选择套餐类型时，在颜色以及套餐的公共作用下，部分规格亮起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7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(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无向图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)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应用示例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 </a:t>
            </a:r>
            <a:endParaRPr kumimoji="1" lang="en-US" altLang="zh-CN" sz="32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07370" y="718820"/>
            <a:ext cx="1052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商品</a:t>
            </a:r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SKU</a:t>
            </a:r>
            <a:endParaRPr lang="en-US" altLang="zh-CN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43100" y="1576705"/>
            <a:ext cx="63303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约定数据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</a:rPr>
              <a:t>: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</a:rPr>
              <a:t> 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1040" y="2065020"/>
            <a:ext cx="7214235" cy="3263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57070" y="5516245"/>
            <a:ext cx="72142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从数据可以看出所有产品数据都是单一的产品ID，关联了不同的规格。那这些规格可以是作为各个顶点。而单一产品的各个规格的组合可以视作为各个规格的的关联关系。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7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(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无向图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)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应用示例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 </a:t>
            </a:r>
            <a:endParaRPr kumimoji="1" lang="en-US" altLang="zh-CN" sz="32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07370" y="718820"/>
            <a:ext cx="1052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商品</a:t>
            </a:r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SKU</a:t>
            </a:r>
            <a:endParaRPr lang="en-US" altLang="zh-CN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5505" y="1760855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忽略同级可选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2395855"/>
            <a:ext cx="5142230" cy="35217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67370" y="1760855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同级可选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265" y="2211070"/>
            <a:ext cx="3881120" cy="3891915"/>
          </a:xfrm>
          <a:prstGeom prst="rect">
            <a:avLst/>
          </a:prstGeom>
        </p:spPr>
      </p:pic>
      <p:sp>
        <p:nvSpPr>
          <p:cNvPr id="11" name="减号 10"/>
          <p:cNvSpPr/>
          <p:nvPr/>
        </p:nvSpPr>
        <p:spPr>
          <a:xfrm rot="5400000">
            <a:off x="4181475" y="3929380"/>
            <a:ext cx="5051425" cy="198120"/>
          </a:xfrm>
          <a:prstGeom prst="mathMin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7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(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无向图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)</a:t>
            </a:r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应用示例</a:t>
            </a:r>
            <a:r>
              <a:rPr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 </a:t>
            </a:r>
            <a:endParaRPr kumimoji="1" lang="en-US" altLang="zh-CN" sz="32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07370" y="718820"/>
            <a:ext cx="1052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商品</a:t>
            </a:r>
            <a:r>
              <a:rPr lang="en-US" altLang="zh-CN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SKU</a:t>
            </a:r>
            <a:endParaRPr lang="en-US" altLang="zh-CN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65935" y="2374900"/>
            <a:ext cx="40144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</a:rPr>
              <a:t>我们用无向图解释上述交互行为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65935" y="2955290"/>
            <a:ext cx="65798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未选取状态，所有可达顶点均可点击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下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图1)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选取某个顶点后，当前顶点所有可选项(连接点)被找出(下图2)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选取多个顶点时，可选项是各个顶点连接点的交集 (下图3)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7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(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无向图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)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应用示例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</a:t>
            </a:r>
            <a:endParaRPr kumimoji="1" lang="en-US" altLang="zh-CN" sz="3200" dirty="0" smtClean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07370" y="718820"/>
            <a:ext cx="1052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商品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SKU</a:t>
            </a:r>
            <a:endParaRPr lang="en-US" altLang="zh-CN" dirty="0" smtClean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3905" y="2078990"/>
            <a:ext cx="53994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图1: 未选取状态时, 所有为1的状态, 都是可点击项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1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(ps: 其实矩阵斜边的值也应该为1, 即v0, v1, v2, v3, v4自身可点击) </a:t>
            </a:r>
            <a:endParaRPr lang="zh-CN" altLang="en-US" sz="1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210" y="2738120"/>
            <a:ext cx="4946650" cy="2912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16115" y="2078990"/>
            <a:ext cx="4615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图2: 选取v1后, v1的连接点v3和v4是可点击的, 其它不可点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115" y="2738120"/>
            <a:ext cx="4906010" cy="29597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5815" y="1543685"/>
            <a:ext cx="4997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PS: 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这里用邻接矩阵演示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, 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邻接表的原理是一样的</a:t>
            </a:r>
            <a:endParaRPr lang="zh-CN" altLang="en-US">
              <a:solidFill>
                <a:schemeClr val="bg2">
                  <a:lumMod val="75000"/>
                </a:schemeClr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7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(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无向图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)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应用示例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</a:t>
            </a:r>
            <a:endParaRPr kumimoji="1" lang="en-US" altLang="zh-CN" sz="3200" dirty="0" smtClean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07370" y="718820"/>
            <a:ext cx="1052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商品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SKU</a:t>
            </a:r>
            <a:endParaRPr lang="en-US" altLang="zh-CN" dirty="0" smtClean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3905" y="1855470"/>
            <a:ext cx="5638165" cy="3723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图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选取v1和v2后: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v1连接的点: v3, v4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v2连接的点: v0, v3, v4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取交集: v3, v4,  但是我们怎么取交集呢?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我们把对应的项相加: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0 + 1 = 1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0 + 0 = 0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0 + 0 = 0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1 + 1 = 2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1 + 1 = 2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组成数组: [1, 0, 0, 2, 2], 遍历判断数组中的值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大于等于选取的个数(2), 就是了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8295" y="1876425"/>
            <a:ext cx="5845175" cy="35515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47160" y="5875020"/>
            <a:ext cx="244157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6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代码实现</a:t>
            </a:r>
            <a:r>
              <a:rPr lang="en-US" altLang="zh-CN" sz="16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sz="16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请看</a:t>
            </a:r>
            <a:r>
              <a:rPr lang="en-US" altLang="zh-CN" sz="16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Matrix.js </a:t>
            </a:r>
            <a:endParaRPr lang="en-US" altLang="zh-CN" sz="1600" dirty="0" smtClean="0">
              <a:solidFill>
                <a:schemeClr val="tx1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概述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9700"/>
            <a:ext cx="10828020" cy="4780915"/>
          </a:xfrm>
        </p:spPr>
        <p:txBody>
          <a:bodyPr>
            <a:normAutofit fontScale="7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相关术语</a:t>
            </a:r>
            <a:endParaRPr lang="zh-CN" altLang="en-US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应用场景</a:t>
            </a:r>
            <a:endParaRPr lang="zh-CN" altLang="en-US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存储结构</a:t>
            </a:r>
            <a:endParaRPr lang="zh-CN" altLang="en-US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 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(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无向图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)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应用示例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:  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商品</a:t>
            </a:r>
            <a:r>
              <a:rPr lang="en-US" altLang="zh-CN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SKU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深度优先搜索算法</a:t>
            </a:r>
            <a:endParaRPr lang="zh-CN" altLang="en-US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广度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优先搜索算法</a:t>
            </a:r>
            <a:endParaRPr lang="zh-CN" altLang="en-US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zh-CN" altLang="en-US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 路径</a:t>
            </a:r>
            <a:r>
              <a:rPr lang="zh-CN" altLang="en-US" sz="24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查找</a:t>
            </a:r>
            <a:endParaRPr kumimoji="1"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kumimoji="1" lang="zh-CN" altLang="en-US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7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(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无向图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)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应用示例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</a:t>
            </a:r>
            <a:endParaRPr kumimoji="1" lang="en-US" altLang="zh-CN" sz="3200" dirty="0" smtClean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07370" y="718820"/>
            <a:ext cx="1052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商品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SKU</a:t>
            </a:r>
            <a:endParaRPr lang="en-US" altLang="zh-CN" dirty="0" smtClean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6630" y="1166495"/>
            <a:ext cx="6418580" cy="28625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13280" y="3922395"/>
            <a:ext cx="8594090" cy="28613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这里用邻接表再演示一遍</a:t>
            </a:r>
            <a:r>
              <a:rPr lang="en-US" altLang="zh-CN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:</a:t>
            </a:r>
            <a:endParaRPr lang="en-US" altLang="zh-CN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algn="l"/>
            <a:endParaRPr lang="en-US" altLang="zh-CN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1.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未选取状态时, 红框里面的元素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,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都是可点击项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algn="l"/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2.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选取顶点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2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后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, 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点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2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指向的数组中的点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(3, 5, 4)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可点击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,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其他的不可点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algn="l"/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3.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选取顶点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2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和顶点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5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后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,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取它们数组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[3,5,4]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和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[4,3]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的交集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algn="l"/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 怎么取交集呢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? 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遍历这些点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[3,5,4,4,3],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放到一个对象中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, 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点每遍历到一次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,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值就加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1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algn="l"/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最后判断值大于等于选取的个数(2)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,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就是了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algn="l"/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  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42380" y="1487170"/>
            <a:ext cx="2443480" cy="22320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对角圆角矩形 6"/>
          <p:cNvSpPr/>
          <p:nvPr/>
        </p:nvSpPr>
        <p:spPr>
          <a:xfrm>
            <a:off x="5406390" y="1925320"/>
            <a:ext cx="3258820" cy="494030"/>
          </a:xfrm>
          <a:prstGeom prst="round2Diag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对角圆角矩形 7"/>
          <p:cNvSpPr/>
          <p:nvPr/>
        </p:nvSpPr>
        <p:spPr>
          <a:xfrm>
            <a:off x="5419090" y="3136265"/>
            <a:ext cx="3258820" cy="494030"/>
          </a:xfrm>
          <a:prstGeom prst="round2Diag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31935" y="3350895"/>
            <a:ext cx="235648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代码实现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请看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Graph.js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7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(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无向图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)</a:t>
            </a:r>
            <a:r>
              <a:rPr lang="zh-CN" altLang="en-US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应用示例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</a:t>
            </a:r>
            <a:endParaRPr kumimoji="1" lang="en-US" altLang="zh-CN" sz="3200" dirty="0" smtClean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07370" y="718820"/>
            <a:ext cx="1052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商品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SKU</a:t>
            </a:r>
            <a:endParaRPr lang="en-US" altLang="zh-CN" dirty="0" smtClean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38270" y="3229610"/>
            <a:ext cx="36315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具体实现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,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请看完整代码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深度优先搜索算法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</a:t>
            </a:r>
            <a:endParaRPr kumimoji="1" lang="en-US" altLang="zh-CN" sz="3200" dirty="0" smtClean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92925" y="4530090"/>
            <a:ext cx="496824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1. 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访问根节点</a:t>
            </a:r>
            <a:endParaRPr lang="zh-CN" altLang="en-US" sz="16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2. 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对根节点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'</a:t>
            </a:r>
            <a:r>
              <a:rPr lang="zh-CN" altLang="en-US" sz="1600">
                <a:solidFill>
                  <a:srgbClr val="7030A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没访问过的相邻节点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' 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挨个进行深度优先遍历</a:t>
            </a:r>
            <a:endParaRPr lang="zh-CN" altLang="en-US" sz="16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 sz="16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具体实现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, 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请看代码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 dfs.js</a:t>
            </a:r>
            <a:endParaRPr lang="en-US" altLang="zh-CN" sz="16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2435" y="2324735"/>
            <a:ext cx="4897120" cy="4256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0485" y="1691005"/>
            <a:ext cx="9938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深度优先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搜索</a:t>
            </a:r>
            <a:r>
              <a:rPr lang="en-US" altLang="zh-CN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指搜索时</a:t>
            </a:r>
            <a:r>
              <a:rPr lang="en-US" altLang="zh-CN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如果一个节点既有子节点</a:t>
            </a:r>
            <a:r>
              <a:rPr lang="en-US" altLang="zh-CN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又有兄弟节点</a:t>
            </a:r>
            <a:r>
              <a:rPr lang="en-US" altLang="zh-CN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那么先找子节点</a:t>
            </a:r>
            <a:r>
              <a:rPr lang="en-US" altLang="zh-CN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后找兄弟节点</a:t>
            </a:r>
            <a:endParaRPr lang="zh-CN" altLang="en-US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75900" y="84391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邻接表表示</a:t>
            </a:r>
            <a:endParaRPr lang="zh-CN" altLang="en-US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01485" y="2687955"/>
            <a:ext cx="455866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ps: </a:t>
            </a:r>
            <a:endParaRPr lang="en-US" altLang="zh-CN" sz="16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因为无向图是没有方向的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比如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4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和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5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相连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4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会出现在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5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的链表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/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数组中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5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也会出现在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4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的链表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/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数组中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所以需要有个标记表示点是否已经搜索过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6892925" y="4070985"/>
            <a:ext cx="11677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算法描述</a:t>
            </a:r>
            <a:r>
              <a:rPr lang="en-US" altLang="zh-CN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: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广度优先搜索算法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</a:t>
            </a:r>
            <a:endParaRPr kumimoji="1" lang="en-US" altLang="zh-CN" sz="3200" dirty="0" smtClean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27645" y="5559425"/>
            <a:ext cx="36315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具体实现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, 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请看代码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 bfs.js </a:t>
            </a:r>
            <a:endParaRPr lang="en-US" altLang="zh-CN" sz="16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6665" y="1691005"/>
            <a:ext cx="99942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广度优先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搜索</a:t>
            </a:r>
            <a:r>
              <a:rPr lang="en-US" altLang="zh-CN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指搜索时</a:t>
            </a:r>
            <a:r>
              <a:rPr lang="en-US" altLang="zh-CN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如果一个节点既有子节点</a:t>
            </a:r>
            <a:r>
              <a:rPr lang="en-US" altLang="zh-CN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又有兄弟节点</a:t>
            </a:r>
            <a:r>
              <a:rPr lang="en-US" altLang="zh-CN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那么先找兄弟节点</a:t>
            </a:r>
            <a:r>
              <a:rPr lang="en-US" altLang="zh-CN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后找子节点</a:t>
            </a:r>
            <a:r>
              <a:rPr lang="en-US" altLang="zh-CN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5160" y="2397125"/>
            <a:ext cx="5557520" cy="39668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27970" y="84391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邻接表表示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36205" y="2650490"/>
            <a:ext cx="11677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算法描述</a:t>
            </a:r>
            <a:r>
              <a:rPr lang="en-US" altLang="zh-CN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:</a:t>
            </a:r>
            <a:endParaRPr lang="en-US" altLang="zh-CN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7645" y="3150870"/>
            <a:ext cx="399542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1. 新建一个队列, 把根节点入队</a:t>
            </a:r>
            <a:endParaRPr lang="zh-CN" altLang="en-US" sz="16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2. 队头出队并访问</a:t>
            </a:r>
            <a:endParaRPr lang="zh-CN" altLang="en-US" sz="16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3. 把队头的 '</a:t>
            </a:r>
            <a:r>
              <a:rPr lang="zh-CN" altLang="en-US" sz="1600">
                <a:solidFill>
                  <a:srgbClr val="7030A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没访问过的相邻节点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' 入队</a:t>
            </a:r>
            <a:endParaRPr lang="zh-CN" altLang="en-US" sz="16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4. 不断重复第2, 3步, 直到队列为空</a:t>
            </a:r>
            <a:endParaRPr lang="zh-CN" altLang="en-US" sz="16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路径查找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</a:t>
            </a:r>
            <a:endParaRPr kumimoji="1" lang="en-US" altLang="zh-CN" sz="3200" dirty="0" smtClean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24320" y="5573395"/>
            <a:ext cx="36315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具体实现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, 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请看代码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 dfs.js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和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bfs.js </a:t>
            </a:r>
            <a:endParaRPr lang="en-US" altLang="zh-CN" sz="16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6965" y="1501140"/>
            <a:ext cx="1049210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假设从</a:t>
            </a:r>
            <a:r>
              <a:rPr lang="en-US" altLang="zh-CN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点开始</a:t>
            </a:r>
            <a:r>
              <a:rPr lang="en-US" altLang="zh-CN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</a:t>
            </a:r>
            <a:endParaRPr lang="en-US" altLang="zh-CN" sz="2000" dirty="0" smtClean="0">
              <a:solidFill>
                <a:schemeClr val="tx1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distance</a:t>
            </a:r>
            <a:r>
              <a:rPr lang="zh-CN" altLang="en-US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记录到各个点的距离</a:t>
            </a:r>
            <a:r>
              <a:rPr lang="en-US" altLang="zh-CN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distance = { A: 0, B: 1, E: 2 ... }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lookBack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记录每个点的上一个点(或者叫回溯点)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 lookBack = {A: null, B: 'A', E: 'B', F: 'B' ... }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27970" y="84391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邻接表表示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52235" y="2804795"/>
            <a:ext cx="31578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算法描述</a:t>
            </a:r>
            <a:r>
              <a:rPr lang="en-US" altLang="zh-CN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适用于深度和广度</a:t>
            </a:r>
            <a:r>
              <a:rPr lang="en-US" altLang="zh-CN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):</a:t>
            </a:r>
            <a:endParaRPr lang="en-US" altLang="zh-CN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52235" y="3361055"/>
            <a:ext cx="39757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每次探索到新点后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如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E), 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设置回溯点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(B): 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lookBack['E'] = 'B'</a:t>
            </a:r>
            <a:endParaRPr lang="en-US" altLang="zh-CN" sz="16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 sz="16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每次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探索到新点后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(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如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E), 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将该点距离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(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distance['E']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)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设置为回溯点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(B)</a:t>
            </a:r>
            <a:r>
              <a:rPr lang="zh-CN" altLang="en-US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距离加</a:t>
            </a:r>
            <a:r>
              <a:rPr lang="en-US" altLang="zh-CN" sz="16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1: </a:t>
            </a:r>
            <a:r>
              <a:rPr lang="en-US" altLang="zh-CN" sz="16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distance['E']= distance['B'] + 1</a:t>
            </a:r>
            <a:endParaRPr lang="en-US" altLang="zh-CN" sz="16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140" y="3018790"/>
            <a:ext cx="3467100" cy="218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5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路径查找</a:t>
            </a:r>
            <a:r>
              <a:rPr lang="en-US" altLang="zh-CN" sz="3200" dirty="0" smtClean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</a:t>
            </a:r>
            <a:endParaRPr kumimoji="1" lang="en-US" altLang="zh-CN" sz="3200" dirty="0" smtClean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0940" y="3244215"/>
            <a:ext cx="7309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如何取得最短路径 </a:t>
            </a:r>
            <a:r>
              <a:rPr lang="en-US" altLang="zh-CN" sz="24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?  </a:t>
            </a:r>
            <a:r>
              <a:rPr lang="zh-CN" altLang="en-US" sz="24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最短时间路径 </a:t>
            </a:r>
            <a:r>
              <a:rPr lang="en-US" altLang="zh-CN" sz="24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?  </a:t>
            </a:r>
            <a:r>
              <a:rPr lang="zh-CN" altLang="en-US" sz="24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最短距离路径 </a:t>
            </a:r>
            <a:r>
              <a:rPr lang="en-US" altLang="zh-CN" sz="24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?  </a:t>
            </a:r>
            <a:endParaRPr lang="en-US" altLang="zh-CN" sz="24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97045" y="2470785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遗留的思考题</a:t>
            </a:r>
            <a:endParaRPr lang="zh-CN" altLang="en-US" sz="28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99510" y="370459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最少换乘路线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633335" y="370459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最短距离路线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73065" y="370459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最短时间路线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2850" y="3690620"/>
            <a:ext cx="1223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对应地图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: 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33213" y="3215830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谢谢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</a:rPr>
              <a:t>!</a:t>
            </a:r>
            <a:endParaRPr kumimoji="1" lang="zh-CN" altLang="en-US" sz="3200" dirty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相关术语</a:t>
            </a:r>
            <a:endParaRPr kumimoji="1" lang="zh-CN" altLang="en-US" sz="32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2820" y="1831340"/>
            <a:ext cx="3530600" cy="1803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58390" y="4135120"/>
            <a:ext cx="7056755" cy="20300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uFillTx/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顶点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图中的每个元素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称为顶点</a:t>
            </a:r>
            <a:endParaRPr lang="zh-CN" altLang="en-US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endParaRPr lang="zh-CN" altLang="en-US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uFillTx/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边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图中的一个顶点与其它任意顶点建立的连接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叫做边</a:t>
            </a:r>
            <a:endParaRPr lang="zh-CN" altLang="en-US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endParaRPr lang="zh-CN" altLang="en-US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度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和顶点相连的边数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称为度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.  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比如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A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顶点的度是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3,   B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顶点的度是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2</a:t>
            </a:r>
            <a:endParaRPr lang="zh-CN" altLang="en-US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endParaRPr lang="zh-CN" altLang="en-US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uFillTx/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相关术语</a:t>
            </a:r>
            <a:endParaRPr kumimoji="1" lang="zh-CN" altLang="en-US" sz="3200" dirty="0" smtClean="0">
              <a:solidFill>
                <a:srgbClr val="FF0000"/>
              </a:solidFill>
              <a:uFillTx/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115" y="2856230"/>
            <a:ext cx="3530600" cy="1803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305" y="2870835"/>
            <a:ext cx="3403600" cy="17887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44370" y="248793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无向图</a:t>
            </a:r>
            <a:endParaRPr lang="zh-CN" altLang="en-US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50355" y="250253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有向图</a:t>
            </a:r>
            <a:endParaRPr lang="zh-CN" altLang="en-US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0710" y="1691005"/>
            <a:ext cx="4773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图按照边的方向来看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又分为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有向图和无向图</a:t>
            </a:r>
            <a:endParaRPr lang="zh-CN" altLang="en-US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44370" y="5063490"/>
            <a:ext cx="2716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有向图中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我们把度分为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</a:t>
            </a:r>
            <a:endParaRPr lang="zh-CN" altLang="en-US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46630" y="5575300"/>
            <a:ext cx="32810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入度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有多少条边指向这个顶点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46630" y="6087745"/>
            <a:ext cx="5515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出度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有多少条边是以这个顶点为起点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指向其它顶点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uFillTx/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相关术语</a:t>
            </a:r>
            <a:endParaRPr kumimoji="1" lang="zh-CN" altLang="en-US" sz="3200" dirty="0" smtClean="0">
              <a:solidFill>
                <a:srgbClr val="FF0000"/>
              </a:solidFill>
              <a:uFillTx/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31565" y="289369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带权图</a:t>
            </a:r>
            <a:endParaRPr lang="zh-CN" altLang="en-US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98215" y="1826895"/>
            <a:ext cx="3173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图按照边的权重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又有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带权图</a:t>
            </a:r>
            <a:endParaRPr lang="zh-CN" altLang="en-US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215" y="3261995"/>
            <a:ext cx="2984500" cy="1841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20155" y="4029710"/>
            <a:ext cx="1783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每条边都有一个权重</a:t>
            </a:r>
            <a:endParaRPr lang="zh-CN" altLang="en-US" sz="14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uFillTx/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相关术语</a:t>
            </a:r>
            <a:endParaRPr kumimoji="1" lang="zh-CN" altLang="en-US" sz="3200" dirty="0" smtClean="0">
              <a:solidFill>
                <a:srgbClr val="FF0000"/>
              </a:solidFill>
              <a:uFillTx/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97990" y="1875790"/>
            <a:ext cx="4489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为什么图会有这么多的概念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我们举个例子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6605" y="2505710"/>
            <a:ext cx="78054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比如微信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我们可以把每个用户看做一个顶点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如果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2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个用户互相加好友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那么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2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者之间就建立了一条边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整个的微信好友关系就可以用一张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无向图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表示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6605" y="3521710"/>
            <a:ext cx="85204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再来看看微博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会更加复杂些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.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微博允许单向关注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比如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A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关注了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B,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但是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B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没有关注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A,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这时候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我们就需要引入边的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'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方向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'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的概念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也就是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有向图</a:t>
            </a:r>
            <a:endParaRPr lang="zh-CN" altLang="en-US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2955" y="4664710"/>
            <a:ext cx="713041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在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QQ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中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还有一个亲密度的功能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如果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2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个用户经常来往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亲密度就高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;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不经常来往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亲密度就低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那么怎么在图中记录这种亲密度呢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? </a:t>
            </a:r>
            <a:endParaRPr lang="en-US" altLang="zh-CN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可以给每条边加一个权重</a:t>
            </a:r>
            <a:r>
              <a:rPr lang="en-US" altLang="zh-CN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也就是</a:t>
            </a:r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带权图</a:t>
            </a:r>
            <a:endParaRPr lang="zh-CN" altLang="en-US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应用场景</a:t>
            </a:r>
            <a:endParaRPr kumimoji="1" lang="zh-CN" altLang="en-US" sz="32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1855" y="2541270"/>
            <a:ext cx="8248015" cy="22453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Font typeface="Wingdings" panose="05000000000000000000" pitchFamily="2" charset="2"/>
              <a:buChar char="Ø"/>
            </a:pPr>
            <a:r>
              <a:rPr lang="en-US" altLang="zh-CN"/>
              <a:t>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商品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SKU</a:t>
            </a:r>
            <a:endParaRPr lang="en-US" altLang="zh-CN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altLang="zh-CN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地图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个地点的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所有路线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,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最少换乘路线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,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最短距离路线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,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最短时间路线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一些分享抽奖活动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分享的用户越多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,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抽中奖励的概率越大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...</a:t>
            </a:r>
            <a:endParaRPr lang="en-US" altLang="zh-CN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54505" y="1831340"/>
            <a:ext cx="63461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除了之前提到的微信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微博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QQ,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图的使用场景还有很多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存储结构</a:t>
            </a:r>
            <a:endParaRPr kumimoji="1" lang="zh-CN" altLang="en-US" sz="32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26590" y="3075305"/>
            <a:ext cx="771969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图的存储方式有很多种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邻接矩阵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邻接表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十字链表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邻接多重表等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. 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最常用的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2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种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: </a:t>
            </a:r>
            <a:r>
              <a:rPr lang="zh-CN" altLang="en-US" sz="2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邻接矩阵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邻接表</a:t>
            </a:r>
            <a:endParaRPr lang="zh-CN" altLang="en-US" sz="20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存储结构</a:t>
            </a:r>
            <a:endParaRPr kumimoji="1" lang="zh-CN" altLang="en-US" sz="3200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7150" y="1560830"/>
            <a:ext cx="7713980" cy="1630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邻接矩阵表示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图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底层依赖一个数组或一个二维数组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. 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对于无向图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如果顶点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i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和顶点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j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之间有边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那么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A[i][j]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和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A[j][i]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标记为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1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对于有向图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如果顶点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i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指向顶点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j,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那么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A[i][j]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标记为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1</a:t>
            </a:r>
            <a:endParaRPr lang="en-US" altLang="zh-CN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  <a:p>
            <a:pPr algn="l"/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  对于带权图</a:t>
            </a:r>
            <a:r>
              <a:rPr lang="en-US" altLang="zh-CN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, </a:t>
            </a:r>
            <a:r>
              <a:rPr lang="zh-CN" altLang="en-US" sz="2000" dirty="0" smtClean="0"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就存储相应的权重</a:t>
            </a:r>
            <a:endParaRPr lang="zh-CN" altLang="en-US" sz="2000" dirty="0" smtClean="0"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56520" y="84391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邻接矩阵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3960" y="3600450"/>
            <a:ext cx="5420360" cy="31311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31795" y="334645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无向图</a:t>
            </a:r>
            <a:endParaRPr lang="zh-CN" altLang="en-US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50740" y="334645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有向图</a:t>
            </a:r>
            <a:endParaRPr lang="zh-CN" altLang="en-US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10300" y="334645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带权无向图</a:t>
            </a:r>
            <a:endParaRPr lang="zh-CN" altLang="en-US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33880" y="507301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STXinwei" panose="02010800040101010101" charset="-122"/>
                <a:ea typeface="STXinwei" panose="02010800040101010101" charset="-122"/>
                <a:cs typeface="STXinwei" panose="02010800040101010101" charset="-122"/>
                <a:sym typeface="+mn-ea"/>
              </a:rPr>
              <a:t>图中顶点</a:t>
            </a:r>
            <a:endParaRPr lang="zh-CN" altLang="en-US" dirty="0" smtClean="0">
              <a:solidFill>
                <a:srgbClr val="FF0000"/>
              </a:solidFill>
              <a:latin typeface="STXinwei" panose="02010800040101010101" charset="-122"/>
              <a:ea typeface="STXinwei" panose="02010800040101010101" charset="-122"/>
              <a:cs typeface="STXinwei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3129</Words>
  <Application>WPS 演示</Application>
  <PresentationFormat>宽屏</PresentationFormat>
  <Paragraphs>335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方正书宋_GBK</vt:lpstr>
      <vt:lpstr>Wingdings</vt:lpstr>
      <vt:lpstr>Arial</vt:lpstr>
      <vt:lpstr>STXinwei</vt:lpstr>
      <vt:lpstr>华文新魏</vt:lpstr>
      <vt:lpstr>Wingdings</vt:lpstr>
      <vt:lpstr>微软雅黑</vt:lpstr>
      <vt:lpstr>汉仪旗黑</vt:lpstr>
      <vt:lpstr>宋体</vt:lpstr>
      <vt:lpstr>Arial Unicode MS</vt:lpstr>
      <vt:lpstr>DengXian</vt:lpstr>
      <vt:lpstr>汉仪中等线KW</vt:lpstr>
      <vt:lpstr>DengXian Light</vt:lpstr>
      <vt:lpstr>Office 主题</vt:lpstr>
      <vt:lpstr>算法(第3讲)之 – (无向)图</vt:lpstr>
      <vt:lpstr>概述</vt:lpstr>
      <vt:lpstr>相关术语</vt:lpstr>
      <vt:lpstr>相关术语</vt:lpstr>
      <vt:lpstr>相关术语</vt:lpstr>
      <vt:lpstr>相关术语</vt:lpstr>
      <vt:lpstr>应用场景</vt:lpstr>
      <vt:lpstr>存储结构</vt:lpstr>
      <vt:lpstr>存储结构</vt:lpstr>
      <vt:lpstr>存储结构</vt:lpstr>
      <vt:lpstr>存储结构</vt:lpstr>
      <vt:lpstr>存储结构</vt:lpstr>
      <vt:lpstr>存储结构</vt:lpstr>
      <vt:lpstr>(无向图)应用示例  </vt:lpstr>
      <vt:lpstr>(无向图)应用示例  </vt:lpstr>
      <vt:lpstr>(无向图)应用示例  </vt:lpstr>
      <vt:lpstr>(无向图)应用示例  </vt:lpstr>
      <vt:lpstr>(无向图)应用示例  </vt:lpstr>
      <vt:lpstr>(无向图)应用示例  </vt:lpstr>
      <vt:lpstr>(无向图)应用示例  </vt:lpstr>
      <vt:lpstr>(无向图)应用示例  </vt:lpstr>
      <vt:lpstr>深度优先搜索算法  </vt:lpstr>
      <vt:lpstr>广度优先搜索算法  </vt:lpstr>
      <vt:lpstr>路径查找  </vt:lpstr>
      <vt:lpstr>路径查找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算法之 - 有趣的二进制</dc:title>
  <dc:creator>Microsoft Office 用户</dc:creator>
  <cp:lastModifiedBy>chenhuanbin</cp:lastModifiedBy>
  <cp:revision>227</cp:revision>
  <dcterms:created xsi:type="dcterms:W3CDTF">2021-04-19T13:05:08Z</dcterms:created>
  <dcterms:modified xsi:type="dcterms:W3CDTF">2021-04-19T13:05:08Z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