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77" r:id="rId5"/>
    <p:sldId id="276" r:id="rId6"/>
    <p:sldId id="273" r:id="rId7"/>
    <p:sldId id="262" r:id="rId8"/>
    <p:sldId id="263" r:id="rId9"/>
    <p:sldId id="260" r:id="rId10"/>
    <p:sldId id="261" r:id="rId11"/>
    <p:sldId id="275" r:id="rId12"/>
    <p:sldId id="258" r:id="rId13"/>
    <p:sldId id="282" r:id="rId14"/>
    <p:sldId id="259" r:id="rId15"/>
    <p:sldId id="278" r:id="rId16"/>
    <p:sldId id="264" r:id="rId17"/>
    <p:sldId id="265" r:id="rId18"/>
    <p:sldId id="266" r:id="rId20"/>
    <p:sldId id="267" r:id="rId21"/>
    <p:sldId id="268" r:id="rId22"/>
    <p:sldId id="269" r:id="rId23"/>
    <p:sldId id="270" r:id="rId24"/>
    <p:sldId id="271" r:id="rId25"/>
    <p:sldId id="281" r:id="rId26"/>
    <p:sldId id="287" r:id="rId27"/>
    <p:sldId id="288" r:id="rId28"/>
    <p:sldId id="286" r:id="rId29"/>
    <p:sldId id="285" r:id="rId30"/>
    <p:sldId id="279" r:id="rId31"/>
    <p:sldId id="272" r:id="rId32"/>
    <p:sldId id="280" r:id="rId33"/>
    <p:sldId id="283" r:id="rId34"/>
    <p:sldId id="292" r:id="rId35"/>
    <p:sldId id="289" r:id="rId36"/>
    <p:sldId id="290" r:id="rId37"/>
    <p:sldId id="291" r:id="rId38"/>
    <p:sldId id="284" r:id="rId39"/>
    <p:sldId id="294" r:id="rId40"/>
    <p:sldId id="293" r:id="rId41"/>
    <p:sldId id="295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54"/>
    <p:restoredTop sz="94755"/>
  </p:normalViewPr>
  <p:slideViewPr>
    <p:cSldViewPr snapToGrid="0" snapToObjects="1">
      <p:cViewPr varScale="1">
        <p:scale>
          <a:sx n="143" d="100"/>
          <a:sy n="143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64B21-71F8-A34E-B84E-9459678F23C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4EEA3-8969-5240-A724-BD5A8BFF12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4EEA3-8969-5240-A724-BD5A8BFF12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44A0-68B5-F246-B3A7-126273B99BE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C252C-D894-6347-B825-F88759E38F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abbage.cs.qc.cuny.edu/IEEE-754.old/Decima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hyperlink" Target="https://es5.github.io/#x15.7.4.5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juejin.im/post/5c22fcbe6fb9a049ba419d4c" TargetMode="External"/><Relationship Id="rId5" Type="http://schemas.openxmlformats.org/officeDocument/2006/relationships/hyperlink" Target="https://juejin.im/post/59f9e26f6fb9a0452724ea32" TargetMode="External"/><Relationship Id="rId4" Type="http://schemas.openxmlformats.org/officeDocument/2006/relationships/hyperlink" Target="https://juejin.im/post/5bf259b5f265da61461dc462" TargetMode="External"/><Relationship Id="rId3" Type="http://schemas.openxmlformats.org/officeDocument/2006/relationships/hyperlink" Target="https://juejin.im/post/5aa1395c6fb9a028df223516" TargetMode="External"/><Relationship Id="rId2" Type="http://schemas.openxmlformats.org/officeDocument/2006/relationships/hyperlink" Target="https://juejin.im/post/5af3f84bf265da0b7c074be6" TargetMode="External"/><Relationship Id="rId1" Type="http://schemas.openxmlformats.org/officeDocument/2006/relationships/hyperlink" Target="https://juejin.im/post/5bdbff00f265da6116393c17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5993" y="1912777"/>
            <a:ext cx="9144000" cy="23876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0.2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===</a:t>
            </a:r>
            <a:r>
              <a:rPr kumimoji="1" lang="zh-CN" altLang="en-US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br>
              <a:rPr kumimoji="1"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r>
              <a:rPr kumimoji="1"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                      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陈欢斌</a:t>
            </a:r>
            <a:endParaRPr kumimoji="1" lang="zh-CN" altLang="en-US" sz="28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368" y="23021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十进制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为二进制 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6530" y="1648705"/>
            <a:ext cx="10379439" cy="4318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kumimoji="1" lang="zh-CN" altLang="en-US" sz="18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3503" y="1407139"/>
            <a:ext cx="718337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手动计算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0.1: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 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0.0 0011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0011…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无限循环</a:t>
            </a:r>
            <a:endParaRPr kumimoji="1" lang="en-US" altLang="zh-CN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  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*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0.2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endParaRPr kumimoji="1" lang="en-US" altLang="zh-CN" dirty="0" smtClean="0">
              <a:solidFill>
                <a:schemeClr val="bg1">
                  <a:lumMod val="6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0.2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*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0.4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0.4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*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0.8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0.8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*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1.6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0.6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*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1.2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endParaRPr kumimoji="1" lang="en-US" altLang="zh-CN" dirty="0" smtClean="0">
              <a:solidFill>
                <a:schemeClr val="bg1">
                  <a:lumMod val="6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0.2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*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0.4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0.4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*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0.8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0.8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*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1.6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0.6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*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1.2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0.2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*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0.4</a:t>
            </a:r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zh-CN" altLang="en-US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   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…</a:t>
            </a:r>
            <a:endParaRPr kumimoji="1" lang="en-US" altLang="zh-CN" dirty="0" smtClean="0">
              <a:solidFill>
                <a:schemeClr val="bg1">
                  <a:lumMod val="6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程序计算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0.1: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 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0.0001100110011001100110011001100110011001100110011001101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0.1.toString(2)</a:t>
            </a:r>
            <a:endParaRPr kumimoji="1" lang="zh-CN" altLang="en-US" dirty="0">
              <a:solidFill>
                <a:schemeClr val="bg1">
                  <a:lumMod val="65000"/>
                </a:schemeClr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63714" y="550509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有限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81413" y="2934986"/>
            <a:ext cx="2592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常见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使用</a:t>
            </a:r>
            <a:r>
              <a:rPr kumimoji="1" lang="zh-CN" altLang="en-US" sz="28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场景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加减乘除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主要是金额计算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sz="24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toFixed</a:t>
            </a:r>
            <a:r>
              <a:rPr lang="en-US" altLang="zh-CN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()</a:t>
            </a:r>
            <a:r>
              <a:rPr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精度问题</a:t>
            </a:r>
            <a:endParaRPr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大数计算</a:t>
            </a:r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sz="24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JSON.parse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的转化</a:t>
            </a:r>
            <a:endParaRPr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295" y="729290"/>
            <a:ext cx="10515600" cy="4729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sz="30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例如</a:t>
            </a:r>
            <a:r>
              <a:rPr kumimoji="1" lang="en-US" altLang="zh-CN" sz="30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kumimoji="1" lang="en-US" altLang="zh-CN" sz="3000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0.2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===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0.3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===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1.0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512.06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*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===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51206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1.335.toFixed(2)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//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在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chrome,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ie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下的区别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 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PS: 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主要是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chrome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下</a:t>
            </a: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90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071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992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547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409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998 </a:t>
            </a:r>
            <a:r>
              <a:rPr kumimoji="1" lang="is-I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 </a:t>
            </a:r>
            <a:r>
              <a:rPr kumimoji="1" lang="is-I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===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kumimoji="1"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ps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这里用逗号区分了千分位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JSON.parse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'{"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num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":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90,071,992,547,409,998}')</a:t>
            </a:r>
            <a:endParaRPr kumimoji="1"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endParaRPr kumimoji="1"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lvl="1"/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51973" y="301284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原理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是如何保存数字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66930" y="1840330"/>
            <a:ext cx="85172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JavaScript 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里的数字是采用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IEEE 754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标准的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64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double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双精度浮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点数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sign 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bit(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符号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):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用来表示正负号，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 （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表示正，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表示负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）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exponent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指数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):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用来表示次方数，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11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3.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mantissa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尾数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): 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用来表示精确度，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52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</a:t>
            </a:r>
            <a:endParaRPr lang="zh-CN" altLang="en-US" b="0" i="0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431" y="4326229"/>
            <a:ext cx="75438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是如何保存数字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92688" y="2046392"/>
            <a:ext cx="85172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十进制的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8.25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会被转化为二进制的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1000.01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二进制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1000.01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可用二进制的科学计数法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1.00001 * 2^3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表示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1.00001 *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2^3: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小数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部分</a:t>
            </a:r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00001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（二进制）就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mantissa(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尾数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了，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（十进制）加上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1023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就是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exponent(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指数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了（这里后面讲解为什么要加上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1023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）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接下来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指数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1026(3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1023)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转为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二进制</a:t>
            </a:r>
            <a:r>
              <a:rPr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10000000010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我们的十进制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8.25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是一个正数，所以符号为二进制表示为</a:t>
            </a:r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endParaRPr lang="en-US" altLang="zh-CN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8.25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最终的二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进制为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0-10000000010-0000100000000000000000000000000000000000000000000000</a:t>
            </a:r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9251" y="157122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以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8.25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为例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是如何保存数字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6806" y="1590451"/>
            <a:ext cx="85172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注意点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：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不够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位的我们都用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补充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步骤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得出的科学计数中的整数部分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我们好像忘记了，这是因为二进制表示有效数字总是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1.xx…xx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的形式，尾数部分在规约形式下第一位默认为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（省略不写，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xx..xx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为尾数部分，最长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52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位）。因此，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JavaScript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提供的有效数字最长为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53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个二进制位（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64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位浮点的后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52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被省略的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指数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部分是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11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位，表示的范围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2^11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即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[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0, 2047]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，由于科学计数中的指数可正可负，所以，中间数为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1023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[0,1022]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表示为负，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[1024,2047] 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表示为正， 这也解释了为什么我们科学计数中的指数要加上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1023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进行存储了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是如何读取数字的</a:t>
            </a:r>
            <a:endParaRPr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0510" y="1704976"/>
            <a:ext cx="86073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还是以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8.25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的二进制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0-10000000010-0000100000000000000000000000000000000000000000000000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来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讲述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首先我们获取指数部分的二进制</a:t>
            </a:r>
            <a:r>
              <a:rPr lang="en-US" altLang="zh-CN" dirty="0">
                <a:solidFill>
                  <a:srgbClr val="FF502C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10000000010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，转化为十进制为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1026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1026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减去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1023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就是我们实际的指数 </a:t>
            </a:r>
            <a:r>
              <a:rPr lang="en-US" altLang="zh-CN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3 </a:t>
            </a:r>
            <a:r>
              <a:rPr lang="zh-CN" altLang="en-US" dirty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了</a:t>
            </a:r>
            <a:r>
              <a:rPr lang="zh-CN" altLang="en-US" dirty="0" smtClean="0">
                <a:solidFill>
                  <a:srgbClr val="00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solidFill>
                <a:srgbClr val="00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zh-CN" altLang="en-US" dirty="0">
              <a:solidFill>
                <a:srgbClr val="00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获取尾数部分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0000100000000000000000000000000000000000000000000000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实际是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0.00001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（后面的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就不写了），然后加上我们忽略的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，得出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1.00001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因为首位为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，所以我们的数为正数，得出二进制的科学计数为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1.00001 * 2^3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，接着再转为十进制数，就得到了我们的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8.25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3.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从</a:t>
            </a:r>
            <a:r>
              <a:rPr lang="en-US" altLang="zh-CN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0.1+0.2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来看</a:t>
            </a:r>
            <a:r>
              <a:rPr lang="en-US" altLang="zh-CN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精度问题</a:t>
            </a:r>
            <a:endParaRPr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7082" y="1720001"/>
            <a:ext cx="8607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7496" y="1709494"/>
            <a:ext cx="7536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要计算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0.1+0.2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首先要将这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个数转为二进制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可以借助这个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1"/>
              </a:rPr>
              <a:t>网站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2912" y="2259921"/>
            <a:ext cx="95861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先将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转化为二进制的整数部分为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，小数部分为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0001100110011001100110011001100110011...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咦，这里居然进入了无限循环，那怎么办呢？暂时先不管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我们得到的无限循环的二进制数用科学计数表示为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1.100110011001100110011001100110011... * 2^-4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指数位即是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-4 + 1023 = 1019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，转化位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11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位二进制数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01111111011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；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zh-CN" altLang="en-US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尾数位是无限循环的，但是双精度浮点数规定尾数位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52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位，于是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超出</a:t>
            </a:r>
            <a:r>
              <a:rPr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52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位的将被略去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，保留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1001100110011001100110011001100110011001100110011010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endParaRPr lang="en-US" altLang="zh-CN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最后得出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64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位二进制浮点数：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0-01111111011-1001100110011001100110011001100110011001100110011010</a:t>
            </a:r>
            <a:endParaRPr lang="en-US" altLang="zh-CN" b="0" i="0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概述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前置知识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进制转换</a:t>
            </a:r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常见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使用场景</a:t>
            </a:r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原理</a:t>
            </a:r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解决方案</a:t>
            </a:r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进阶</a:t>
            </a:r>
            <a:endParaRPr kumimoji="1"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3.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从</a:t>
            </a:r>
            <a:r>
              <a:rPr lang="en-US" altLang="zh-CN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0.1+0.2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来看</a:t>
            </a:r>
            <a:r>
              <a:rPr lang="en-US" altLang="zh-CN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精度问题</a:t>
            </a:r>
            <a:endParaRPr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7082" y="1720001"/>
            <a:ext cx="8607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2592" y="1530714"/>
            <a:ext cx="5401136" cy="4992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3.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从</a:t>
            </a:r>
            <a:r>
              <a:rPr lang="en-US" altLang="zh-CN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0.1+0.2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来看</a:t>
            </a:r>
            <a:r>
              <a:rPr lang="en-US" altLang="zh-CN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精度问题</a:t>
            </a:r>
            <a:endParaRPr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7082" y="1720001"/>
            <a:ext cx="8607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</a:b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1019" y="1749314"/>
            <a:ext cx="8324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同理</a:t>
            </a:r>
            <a:r>
              <a:rPr lang="zh-CN" altLang="cs-CZ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</a:t>
            </a:r>
            <a:r>
              <a:rPr lang="cs-CZ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0.2</a:t>
            </a:r>
            <a:r>
              <a:rPr lang="zh-CN" altLang="cs-CZ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存储为</a:t>
            </a:r>
            <a:r>
              <a:rPr lang="cs-CZ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64</a:t>
            </a:r>
            <a:r>
              <a:rPr lang="zh-CN" altLang="cs-CZ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位二进制浮点数</a:t>
            </a:r>
            <a:r>
              <a:rPr lang="zh-CN" altLang="cs-CZ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：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cs-CZ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0-01111111100-1001100110011001100110011001100110011001100110011010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0867" y="294989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转化为可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计算的二进制数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7082" y="3487110"/>
            <a:ext cx="95679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is-I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1.1001100110011001100110011001100110011001100110011010 </a:t>
            </a:r>
            <a:r>
              <a:rPr lang="is-I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* 2^(1019 - 1023</a:t>
            </a:r>
            <a:r>
              <a:rPr lang="is-I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endParaRPr lang="is-I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is-I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—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&gt;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is-I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0.00011001100110011001100110011001100110011001100110011010</a:t>
            </a:r>
            <a:r>
              <a:rPr lang="is-I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;</a:t>
            </a:r>
            <a:endParaRPr lang="is-IS" altLang="zh-CN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is-I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is-I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0.2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is-I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1.1001100110011001100110011001100110011001100110011010 </a:t>
            </a:r>
            <a:r>
              <a:rPr lang="is-I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* 2^(1020 - 1023</a:t>
            </a:r>
            <a:r>
              <a:rPr lang="is-I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endParaRPr lang="is-I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is-I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—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&gt;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is-I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0.0011001100110011001100110011001100110011001100110011010</a:t>
            </a:r>
            <a:r>
              <a:rPr lang="is-I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;</a:t>
            </a:r>
            <a:endParaRPr lang="is-IS" altLang="zh-CN" b="0" i="0" dirty="0">
              <a:solidFill>
                <a:srgbClr val="333333"/>
              </a:solidFill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3.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从</a:t>
            </a:r>
            <a:r>
              <a:rPr lang="en-US" altLang="zh-CN" sz="28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0.1+0.2</a:t>
            </a:r>
            <a:r>
              <a:rPr lang="zh-CN" altLang="en-US" sz="28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来看</a:t>
            </a:r>
            <a:r>
              <a:rPr lang="en-US" altLang="zh-CN" sz="28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sz="28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精度问题</a:t>
            </a:r>
            <a:endParaRPr kumimoji="1" lang="zh-CN" altLang="en-US" sz="28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接着将两个浮点数的二进制数进行加法运算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即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is-I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0.01001100110011001100110011001100110011001100110011001110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转化为十进制数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682" y="2240924"/>
            <a:ext cx="8547030" cy="8448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95" y="4660687"/>
            <a:ext cx="7251700" cy="50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199" y="5530632"/>
            <a:ext cx="10148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可以看出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，精度缺失是在存储这一步就丢失了，后面的计算只是在不精准的值上进行的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运算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这也可以解释，为什么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整型的数值加减不会出现问题，但是超大数值和浮点数计算会出现</a:t>
            </a:r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问题</a:t>
            </a:r>
            <a:endParaRPr lang="zh-CN" altLang="en-US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9780" y="2862371"/>
            <a:ext cx="3756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加减乘除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解决方案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202" y="50113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自己实现</a:t>
            </a:r>
            <a:endParaRPr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4475" y="1317124"/>
            <a:ext cx="8225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可以把需要计算的数字升级（乘以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次幂）成计算机能够精确识别的整数，等计算完成后再进行降级（除以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en-US" altLang="zh-CN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次幂），这是大部分变成语言处理精度问题常用的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方法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872" y="2328669"/>
            <a:ext cx="4299111" cy="14934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4475" y="4350436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但是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前面我们知道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337" y="4438651"/>
            <a:ext cx="2374900" cy="469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4475" y="5562807"/>
            <a:ext cx="5650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所以乘以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的次方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也是不完全可靠的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那么怎么办呢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202" y="50113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自己实现</a:t>
            </a:r>
            <a:endParaRPr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4475" y="1317124"/>
            <a:ext cx="8885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我们可以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将数字当做字符串，手动的进行小数点移位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同时记录小数位的长度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再计算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4475" y="1934157"/>
            <a:ext cx="173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比如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+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0.2: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3557" y="2411059"/>
            <a:ext cx="3903668" cy="259723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 flipV="1">
            <a:off x="6018835" y="3449256"/>
            <a:ext cx="636608" cy="222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3107" y="5548225"/>
            <a:ext cx="8833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加法的计算公式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(min * (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maxt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/ mint) + max) / </a:t>
            </a: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maxt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ps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具体请看</a:t>
            </a: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tf-calc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库代码</a:t>
            </a:r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803" y="2617969"/>
            <a:ext cx="2413000" cy="21082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073107" y="6004906"/>
            <a:ext cx="9239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PS: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在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里，超过一定大小的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number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就会被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自动转化为科学计算法，所以在考虑把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number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当成字符串处理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时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要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考虑到这一点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0995" y="489561"/>
            <a:ext cx="2601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使用</a:t>
            </a:r>
            <a:r>
              <a:rPr kumimoji="1"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mathjs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库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1913681" y="2562221"/>
            <a:ext cx="70219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Menlo" panose="020B0609030804020204" charset="0"/>
              </a:rPr>
              <a:t>var</a:t>
            </a:r>
            <a:r>
              <a:rPr lang="en-US" altLang="zh-CN" dirty="0">
                <a:solidFill>
                  <a:srgbClr val="333333"/>
                </a:solidFill>
                <a:latin typeface="Menlo" panose="020B0609030804020204" charset="0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 panose="020B0609030804020204" charset="0"/>
              </a:rPr>
              <a:t>ans</a:t>
            </a:r>
            <a:r>
              <a:rPr lang="en-US" altLang="zh-CN" dirty="0">
                <a:solidFill>
                  <a:srgbClr val="333333"/>
                </a:solidFill>
                <a:latin typeface="Menlo" panose="020B0609030804020204" charset="0"/>
              </a:rPr>
              <a:t> = </a:t>
            </a:r>
            <a:r>
              <a:rPr lang="en-US" altLang="zh-CN" dirty="0" err="1">
                <a:solidFill>
                  <a:srgbClr val="333333"/>
                </a:solidFill>
                <a:latin typeface="Menlo" panose="020B0609030804020204" charset="0"/>
              </a:rPr>
              <a:t>math.add</a:t>
            </a:r>
            <a:r>
              <a:rPr lang="en-US" altLang="zh-CN" dirty="0">
                <a:solidFill>
                  <a:srgbClr val="333333"/>
                </a:solidFill>
                <a:latin typeface="Menlo" panose="020B0609030804020204" charset="0"/>
              </a:rPr>
              <a:t>(0.1, 0.2); // 0.30000000000000004 </a:t>
            </a:r>
            <a:endParaRPr lang="en-US" altLang="zh-CN" dirty="0" smtClean="0">
              <a:solidFill>
                <a:srgbClr val="333333"/>
              </a:solidFill>
              <a:latin typeface="Menlo" panose="020B0609030804020204" charset="0"/>
            </a:endParaRPr>
          </a:p>
          <a:p>
            <a:endParaRPr lang="en-US" altLang="zh-CN" dirty="0" smtClean="0">
              <a:solidFill>
                <a:srgbClr val="333333"/>
              </a:solidFill>
              <a:latin typeface="Menlo" panose="020B0609030804020204" charset="0"/>
            </a:endParaRPr>
          </a:p>
          <a:p>
            <a:r>
              <a:rPr lang="en-US" altLang="zh-CN" dirty="0" err="1" smtClean="0">
                <a:solidFill>
                  <a:srgbClr val="333333"/>
                </a:solidFill>
                <a:latin typeface="Menlo" panose="020B0609030804020204" charset="0"/>
              </a:rPr>
              <a:t>math.format</a:t>
            </a:r>
            <a:r>
              <a:rPr lang="en-US" altLang="zh-CN" dirty="0" smtClean="0">
                <a:solidFill>
                  <a:srgbClr val="333333"/>
                </a:solidFill>
                <a:latin typeface="Menlo" panose="020B0609030804020204" charset="0"/>
              </a:rPr>
              <a:t>(</a:t>
            </a:r>
            <a:r>
              <a:rPr lang="en-US" altLang="zh-CN" dirty="0" err="1" smtClean="0">
                <a:solidFill>
                  <a:srgbClr val="333333"/>
                </a:solidFill>
                <a:latin typeface="Menlo" panose="020B0609030804020204" charset="0"/>
              </a:rPr>
              <a:t>ans</a:t>
            </a:r>
            <a:r>
              <a:rPr lang="en-US" altLang="zh-CN" dirty="0">
                <a:solidFill>
                  <a:srgbClr val="333333"/>
                </a:solidFill>
                <a:latin typeface="Menlo" panose="020B0609030804020204" charset="0"/>
              </a:rPr>
              <a:t>, {</a:t>
            </a:r>
            <a:r>
              <a:rPr lang="en-US" altLang="zh-CN" dirty="0" err="1">
                <a:solidFill>
                  <a:srgbClr val="333333"/>
                </a:solidFill>
                <a:latin typeface="Menlo" panose="020B0609030804020204" charset="0"/>
              </a:rPr>
              <a:t>precision</a:t>
            </a:r>
            <a:r>
              <a:rPr lang="en-US" altLang="zh-CN" dirty="0">
                <a:solidFill>
                  <a:srgbClr val="333333"/>
                </a:solidFill>
                <a:latin typeface="Menlo" panose="020B0609030804020204" charset="0"/>
              </a:rPr>
              <a:t>: 14}); // </a:t>
            </a:r>
            <a:r>
              <a:rPr lang="en-US" altLang="zh-CN" dirty="0">
                <a:solidFill>
                  <a:srgbClr val="DD1144"/>
                </a:solidFill>
                <a:latin typeface="Menlo" panose="020B0609030804020204" charset="0"/>
              </a:rPr>
              <a:t>'0.3'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07844" y="293453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进阶问题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68021" y="1349724"/>
            <a:ext cx="939712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为什么我们说一个数字的长度最好不要达到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16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为什么</a:t>
            </a:r>
            <a:r>
              <a:rPr kumimoji="1" lang="en-US" altLang="zh-CN" sz="24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Number.MAX_SAFE_INTEGER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的值是</a:t>
            </a:r>
            <a:r>
              <a:rPr kumimoji="1" lang="is-I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9007199254740991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endParaRPr kumimoji="1" lang="is-I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is-I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3. </a:t>
            </a:r>
            <a:r>
              <a:rPr kumimoji="1" lang="en-US" altLang="zh-CN" sz="24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var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a = </a:t>
            </a:r>
            <a:r>
              <a:rPr kumimoji="1" lang="is-IS" altLang="zh-CN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9007199254740993;  console.log(a) </a:t>
            </a:r>
            <a:r>
              <a:rPr kumimoji="1" lang="is-I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???</a:t>
            </a:r>
            <a:endParaRPr kumimoji="1" lang="is-I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is-I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endParaRPr kumimoji="1" lang="is-I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4.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为什么 </a:t>
            </a:r>
            <a:r>
              <a:rPr kumimoji="1" lang="en-US" altLang="zh-CN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x</a:t>
            </a:r>
            <a:r>
              <a:rPr kumimoji="1"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</a:t>
            </a:r>
            <a:r>
              <a:rPr kumimoji="1"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</a:t>
            </a:r>
            <a:r>
              <a:rPr kumimoji="1"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能得到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endParaRPr kumimoji="1"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is-I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kumimoji="1" lang="is-I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5.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为什么</a:t>
            </a:r>
            <a:r>
              <a:rPr kumimoji="1" lang="en-US" altLang="zh-CN" sz="24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Number.MAX_VALUE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的值是</a:t>
            </a:r>
            <a:r>
              <a:rPr kumimoji="1" lang="is-I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1.7976931348623157e+308</a:t>
            </a:r>
            <a:r>
              <a:rPr kumimoji="1"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endParaRPr kumimoji="1" lang="is-I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is-I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答</a:t>
            </a:r>
            <a:endParaRPr kumimoji="1"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6447" y="1609934"/>
            <a:ext cx="91162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问题</a:t>
            </a:r>
            <a:r>
              <a:rPr lang="en-US" altLang="zh-CN" sz="2000" dirty="0">
                <a:solidFill>
                  <a:srgbClr val="7030A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1,</a:t>
            </a:r>
            <a:r>
              <a:rPr lang="zh-CN" altLang="en-US" sz="2000" dirty="0">
                <a:solidFill>
                  <a:srgbClr val="7030A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2, </a:t>
            </a:r>
            <a:r>
              <a:rPr lang="en-US" altLang="zh-CN" sz="2000" dirty="0" smtClean="0">
                <a:solidFill>
                  <a:srgbClr val="7030A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3:</a:t>
            </a:r>
            <a:r>
              <a:rPr lang="zh-CN" altLang="en-US" sz="2000" dirty="0" smtClean="0">
                <a:solidFill>
                  <a:srgbClr val="7030A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 </a:t>
            </a:r>
            <a:endParaRPr lang="en-US" altLang="zh-CN" sz="2000" dirty="0">
              <a:solidFill>
                <a:srgbClr val="7030A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fi-FI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mantissa </a:t>
            </a:r>
            <a:r>
              <a:rPr lang="zh-CN" altLang="fi-FI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固定长度是 </a:t>
            </a:r>
            <a:r>
              <a:rPr lang="fi-FI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52 </a:t>
            </a:r>
            <a:r>
              <a:rPr lang="zh-CN" altLang="fi-FI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位，再加上省略的一位，最多可以表示的数是 </a:t>
            </a:r>
            <a:r>
              <a:rPr lang="fi-FI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2^53=9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fi-FI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007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fi-FI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199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fi-FI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254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fi-FI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740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fi-FI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992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这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也是 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 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最多能表示的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精度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它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的长度是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16.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>
                <a:solidFill>
                  <a:srgbClr val="7030A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问题</a:t>
            </a:r>
            <a:r>
              <a:rPr lang="en-US" altLang="zh-CN" sz="2000" dirty="0" smtClean="0">
                <a:solidFill>
                  <a:srgbClr val="7030A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4:</a:t>
            </a:r>
            <a:endParaRPr lang="en-US" altLang="zh-CN" sz="2000" dirty="0" smtClean="0">
              <a:solidFill>
                <a:srgbClr val="7030A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Wingdings" panose="05000000000000000000"/>
            </a:endParaRPr>
          </a:p>
          <a:p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我们可以使用</a:t>
            </a:r>
            <a:r>
              <a:rPr lang="it-IT" altLang="zh-CN" sz="20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toPrecision</a:t>
            </a:r>
            <a:r>
              <a:rPr lang="it-IT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(16) </a:t>
            </a:r>
            <a:r>
              <a:rPr lang="zh-CN" altLang="it-IT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来</a:t>
            </a:r>
            <a:r>
              <a:rPr lang="zh-CN" altLang="it-IT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做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做一个近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似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</a:t>
            </a:r>
            <a:r>
              <a:rPr lang="zh-CN" altLang="it-IT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精度</a:t>
            </a:r>
            <a:r>
              <a:rPr lang="zh-CN" altLang="it-IT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运算</a:t>
            </a:r>
            <a:endParaRPr kumimoji="1"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9935" y="39182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it-IT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0.10000000000000000555.toPrecision(16)</a:t>
            </a:r>
            <a:r>
              <a:rPr kumimoji="1" lang="zh-CN" altLang="it-IT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kumimoji="1"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kumimoji="1" lang="it-IT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0.1.toPrecision(21) = 0.100000000000000005551</a:t>
            </a:r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416" y="3918258"/>
            <a:ext cx="7028703" cy="2107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40966" y="3188641"/>
            <a:ext cx="2024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进制转换 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答</a:t>
            </a:r>
            <a:endParaRPr kumimoji="1" lang="zh-CN" altLang="en-US" sz="32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6448" y="1609934"/>
            <a:ext cx="82564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问题</a:t>
            </a:r>
            <a:r>
              <a:rPr lang="en-US" altLang="zh-CN" sz="2000" dirty="0" smtClean="0">
                <a:solidFill>
                  <a:srgbClr val="7030A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5:</a:t>
            </a:r>
            <a:endParaRPr lang="en-US" altLang="zh-CN" sz="2000" dirty="0" smtClean="0">
              <a:solidFill>
                <a:srgbClr val="7030A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Wingdings" panose="05000000000000000000"/>
            </a:endParaRPr>
          </a:p>
          <a:p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我们知道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指数最大值是 </a:t>
            </a:r>
            <a:r>
              <a:rPr lang="fi-FI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2047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–</a:t>
            </a:r>
            <a:r>
              <a:rPr lang="fi-FI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1023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1024,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所以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最大可以表示的整数是 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2^1024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– 1,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即</a:t>
            </a:r>
            <a:r>
              <a:rPr lang="en-US" altLang="zh-CN" sz="20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Number.MAX_VALUE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但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你并不能这样计算这个数字，因为从 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2^1024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 开始就变成了 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Infinity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fi-FI" altLang="zh-CN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5521" y="2853681"/>
            <a:ext cx="9741061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toFixed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精度问题及解决方案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661" y="422998"/>
            <a:ext cx="3027744" cy="66502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toFixed</a:t>
            </a:r>
            <a:r>
              <a:rPr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方法定义</a:t>
            </a:r>
            <a:endParaRPr kumimoji="1" lang="zh-CN" altLang="en-US" sz="28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998" y="1203768"/>
            <a:ext cx="9391328" cy="5098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6093" y="1384756"/>
            <a:ext cx="8481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toFixed</a:t>
            </a:r>
            <a:r>
              <a:rPr lang="zh-CN" altLang="en-US" sz="20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问题其实很简单，就是浏览器的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坑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具体原因这里就不深究了</a:t>
            </a:r>
            <a:r>
              <a:rPr lang="en-US" altLang="zh-CN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 </a:t>
            </a:r>
            <a:r>
              <a:rPr lang="zh-CN" altLang="en-US" sz="20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1"/>
              </a:rPr>
              <a:t>文档</a:t>
            </a:r>
            <a:endParaRPr lang="en-US" altLang="zh-CN" sz="20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33" y="1942171"/>
            <a:ext cx="5588723" cy="41427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3570" y="512708"/>
            <a:ext cx="2800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toFixed</a:t>
            </a:r>
            <a:r>
              <a:rPr lang="zh-CN" altLang="en-US" sz="28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精度问题</a:t>
            </a:r>
            <a:endParaRPr lang="zh-CN" altLang="en-US" sz="28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89736" y="2971834"/>
            <a:ext cx="37830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PS:</a:t>
            </a:r>
            <a:r>
              <a:rPr lang="zh-CN" altLang="en-US" sz="16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sz="16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网上</a:t>
            </a:r>
            <a:r>
              <a:rPr lang="zh-CN" altLang="en-US" sz="16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有人说采用了</a:t>
            </a:r>
            <a:r>
              <a:rPr lang="en-US" altLang="zh-CN" sz="16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‘</a:t>
            </a:r>
            <a:r>
              <a:rPr lang="zh-CN" altLang="en-US" sz="1600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四舍六入五成双法</a:t>
            </a:r>
            <a:r>
              <a:rPr lang="en-US" altLang="zh-CN" sz="16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’,</a:t>
            </a:r>
            <a:r>
              <a:rPr lang="zh-CN" altLang="en-US" sz="1600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其实不是不对的</a:t>
            </a:r>
            <a:endParaRPr lang="en-US" altLang="zh-CN" sz="16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AutoNum type="arabicPeriod"/>
            </a:pPr>
            <a:endParaRPr lang="en-US" altLang="zh-CN" sz="1600" dirty="0" smtClean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也有人说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其实还是精度丢失问题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比如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16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1.335.toPrecision(18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---&gt;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 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“1.33499999999999996”,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 所以</a:t>
            </a:r>
            <a:r>
              <a:rPr lang="en-US" altLang="zh-CN" sz="16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toFixed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(2)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为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Wingdings" panose="05000000000000000000"/>
              </a:rPr>
              <a:t>1.33</a:t>
            </a:r>
            <a:endParaRPr lang="en-US" altLang="zh-CN" sz="1600" dirty="0">
              <a:solidFill>
                <a:srgbClr val="333333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7241" y="512708"/>
            <a:ext cx="3183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toFixed</a:t>
            </a:r>
            <a:r>
              <a:rPr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解决方法</a:t>
            </a:r>
            <a:endParaRPr lang="zh-CN" altLang="en-US" sz="28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6496" y="1288212"/>
            <a:ext cx="10386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判断浮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点数需要精确</a:t>
            </a:r>
            <a:r>
              <a:rPr lang="zh-CN" altLang="en-US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位数的下一位是否</a:t>
            </a:r>
            <a:r>
              <a:rPr lang="zh-CN" altLang="en-US" dirty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大于</a:t>
            </a:r>
            <a:r>
              <a:rPr lang="en-US" altLang="zh-CN" dirty="0" smtClean="0">
                <a:solidFill>
                  <a:srgbClr val="333333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5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来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决定需不需要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进位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如果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需要进位先把小数乘以倍数变为整数，加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之后，再除以倍数变为小数，这样就不用一位一位的进行判断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2613" y="2049040"/>
            <a:ext cx="4469356" cy="44964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400" y="2731625"/>
            <a:ext cx="5445948" cy="22342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31298" y="5489822"/>
            <a:ext cx="273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ps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具体请看</a:t>
            </a:r>
            <a:r>
              <a:rPr lang="en-US" altLang="zh-CN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tf-calc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库代码</a:t>
            </a:r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04437" y="2434106"/>
            <a:ext cx="1157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问题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2704273" y="3394804"/>
            <a:ext cx="61735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数值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到了多少位之后会自动使用指数计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数法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表示呢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?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624" y="28652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_tradnl" altLang="zh-CN" sz="3200" dirty="0" err="1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JSON.parse</a:t>
            </a:r>
            <a:r>
              <a:rPr lang="zh-CN" altLang="es-ES_tradnl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中遇到的</a:t>
            </a:r>
            <a:r>
              <a:rPr lang="es-ES_tradnl" altLang="zh-CN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BIGINT</a:t>
            </a:r>
            <a:endParaRPr lang="es-ES_tradnl" altLang="zh-CN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6137" y="824088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假设后端数据如下</a:t>
            </a:r>
            <a:r>
              <a:rPr kumimoji="1"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kumimoji="1"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389" y="1193420"/>
            <a:ext cx="5842335" cy="10463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68325" y="2705299"/>
            <a:ext cx="4120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我们可以使用</a:t>
            </a:r>
            <a:r>
              <a:rPr lang="en-US" altLang="zh-CN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json-bigint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库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解决该问题</a:t>
            </a:r>
            <a:endParaRPr lang="en-US" altLang="zh-CN" b="0" dirty="0">
              <a:effectLst/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89" y="3171016"/>
            <a:ext cx="4915234" cy="3093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548" y="4102769"/>
            <a:ext cx="4325834" cy="1229894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6605335" y="4586037"/>
            <a:ext cx="529389" cy="26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062" y="492447"/>
            <a:ext cx="3398135" cy="722896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参考文档</a:t>
            </a:r>
            <a:endParaRPr lang="es-ES_tradnl" altLang="zh-CN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1047" y="2769772"/>
            <a:ext cx="520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1"/>
              </a:rPr>
              <a:t>https://juejin.im/post/5bdbff00f265da6116393c17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30665" y="3371656"/>
            <a:ext cx="5282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2"/>
              </a:rPr>
              <a:t>https://juejin.im/post/5af3f84bf265da0b7c074be6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11428" y="4066137"/>
            <a:ext cx="5264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3"/>
              </a:rPr>
              <a:t>https://juejin.im/post/5aa1395c6fb9a028df223516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3794" y="2101863"/>
            <a:ext cx="5290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4"/>
              </a:rPr>
              <a:t>https://juejin.im/post/5bf259b5f265da61461dc462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93794" y="1457104"/>
            <a:ext cx="5298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5"/>
              </a:rPr>
              <a:t>https://juejin.im/post/59f9e26f6fb9a0452724ea32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38678" y="4853215"/>
            <a:ext cx="522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hlinkClick r:id="rId6"/>
              </a:rPr>
              <a:t>https://juejin.im/post/5c22fcbe6fb9a049ba419d4c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6076" y="2781035"/>
            <a:ext cx="438305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谢谢 </a:t>
            </a:r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!</a:t>
            </a:r>
            <a:endParaRPr lang="es-ES_tradnl" altLang="zh-CN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二进制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转换为十进制 </a:t>
            </a:r>
            <a:endParaRPr kumimoji="1"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347988" y="2091572"/>
            <a:ext cx="91482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二进制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1000.01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转为十进制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 * 2^3 + 0 * 2^2 + 0 * 2^1 + 0 * 2^0 + 0 * 2^-1 + 0 * 2^-2 = 8.25</a:t>
            </a:r>
            <a:endParaRPr lang="en-US" altLang="zh-CN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1041" y="4172652"/>
            <a:ext cx="4935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这样算起来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比较麻烦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所以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我们使用程序计算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5022761" y="4846872"/>
            <a:ext cx="206062" cy="510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970" y="140613"/>
            <a:ext cx="10515600" cy="748029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二进制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转换为十进制 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033891"/>
            <a:ext cx="1096030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二进制</a:t>
            </a:r>
            <a:r>
              <a:rPr lang="zh-CN" altLang="en-US" sz="2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整数</a:t>
            </a:r>
            <a:r>
              <a:rPr lang="zh-CN" altLang="en-US" sz="24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部分</a:t>
            </a:r>
            <a:r>
              <a:rPr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转换为十进制</a:t>
            </a:r>
            <a:endParaRPr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sz="20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parseInt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(string, radix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),  </a:t>
            </a:r>
            <a:r>
              <a:rPr lang="en-US" altLang="zh-CN" sz="20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ps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如果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二进制数有小数部分，那小数部分的数值会被直接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舍去</a:t>
            </a:r>
            <a:endParaRPr lang="en-US" altLang="zh-CN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string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： 必需。要被解析的字符串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radix 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： 可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选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(2~36)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。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表示要解析的数字的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基数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sz="20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parseInt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'1000', 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); // 8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sz="20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parseInt</a:t>
            </a:r>
            <a:r>
              <a:rPr lang="en-US" altLang="zh-CN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('1000.01', 2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); // 8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二进制</a:t>
            </a:r>
            <a:r>
              <a:rPr lang="zh-CN" altLang="en-US" sz="24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小数部分</a:t>
            </a:r>
            <a:r>
              <a:rPr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转换为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十进制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sz="2000" b="1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思路</a:t>
            </a:r>
            <a:r>
              <a:rPr lang="en-US" altLang="zh-CN" sz="2000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sz="2000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sz="2000" b="1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000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</a:t>
            </a:r>
            <a:r>
              <a:rPr lang="en-US" altLang="zh-CN" sz="2000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zh-CN" altLang="en-US" sz="2000" b="1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取出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小数部分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将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小数部分的</a:t>
            </a:r>
            <a:r>
              <a:rPr lang="zh-CN" altLang="en-US" sz="2000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每位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取出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3.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将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取出的</a:t>
            </a:r>
            <a:r>
              <a:rPr lang="zh-CN" altLang="en-US" sz="2000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每位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分别转换为十进制数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4.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将</a:t>
            </a:r>
            <a:r>
              <a:rPr lang="zh-CN" altLang="en-US" sz="20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转换之后的各个十进制数相加，得到由整个二进制小数部分转换成的十进制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数</a:t>
            </a:r>
            <a:endParaRPr lang="zh-CN" altLang="en-US" sz="20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486" y="8909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二进制</a:t>
            </a:r>
            <a:r>
              <a:rPr lang="zh-CN" altLang="en-US" sz="3200" b="1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转换为十进制 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kumimoji="1"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2523" y="1825625"/>
            <a:ext cx="5069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cs-CZ" sz="2400" dirty="0">
                <a:solidFill>
                  <a:srgbClr val="2F2F2F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比如：</a:t>
            </a:r>
            <a:r>
              <a:rPr lang="cs-CZ" altLang="zh-CN" sz="2400" dirty="0">
                <a:solidFill>
                  <a:srgbClr val="2F2F2F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1111011.111 </a:t>
            </a:r>
            <a:r>
              <a:rPr lang="zh-CN" altLang="cs-CZ" sz="2400" dirty="0">
                <a:solidFill>
                  <a:srgbClr val="2F2F2F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的小数部分为：</a:t>
            </a:r>
            <a:r>
              <a:rPr lang="cs-CZ" altLang="zh-CN" sz="2400" dirty="0">
                <a:solidFill>
                  <a:srgbClr val="2F2F2F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111</a:t>
            </a:r>
            <a:endParaRPr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8" name="AutoShape 4" descr="https://upload-images.jianshu.io/upload_images/6970677-37f54414022334b9.png?imageMogr2/auto-orient/strip%7CimageView2/2/w/775/format/webp"/>
          <p:cNvSpPr>
            <a:spLocks noChangeAspect="1" noChangeArrowheads="1"/>
          </p:cNvSpPr>
          <p:nvPr/>
        </p:nvSpPr>
        <p:spPr bwMode="auto">
          <a:xfrm>
            <a:off x="0" y="0"/>
            <a:ext cx="4362138" cy="436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pic>
        <p:nvPicPr>
          <p:cNvPr id="1030" name="Picture 6" descr="https://upload-images.jianshu.io/upload_images/6970677-37f54414022334b9.png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23" y="2287290"/>
            <a:ext cx="73818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416" y="170253"/>
            <a:ext cx="10515600" cy="939019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二进制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转换为十进制 </a:t>
            </a:r>
            <a:endParaRPr kumimoji="1"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353456" y="2143593"/>
            <a:ext cx="47518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/>
              <a:t>function </a:t>
            </a:r>
            <a:r>
              <a:rPr lang="en-US" altLang="zh-CN" sz="900" dirty="0" err="1"/>
              <a:t>binaryToDecimal</a:t>
            </a:r>
            <a:r>
              <a:rPr lang="en-US" altLang="zh-CN" sz="900" dirty="0"/>
              <a:t>(</a:t>
            </a:r>
            <a:r>
              <a:rPr lang="en-US" altLang="zh-CN" sz="900" dirty="0" err="1"/>
              <a:t>binaryNum</a:t>
            </a:r>
            <a:r>
              <a:rPr lang="en-US" altLang="zh-CN" sz="900" dirty="0"/>
              <a:t>) {</a:t>
            </a:r>
            <a:endParaRPr lang="en-US" altLang="zh-CN" sz="900" dirty="0"/>
          </a:p>
          <a:p>
            <a:r>
              <a:rPr lang="en-US" altLang="zh-CN" sz="900" dirty="0"/>
              <a:t>// </a:t>
            </a:r>
            <a:r>
              <a:rPr lang="zh-CN" altLang="en-US" sz="900" dirty="0"/>
              <a:t>如果该二进制只有整数部分则直接用 </a:t>
            </a:r>
            <a:r>
              <a:rPr lang="en-US" altLang="zh-CN" sz="900" dirty="0" err="1"/>
              <a:t>parseInt</a:t>
            </a:r>
            <a:r>
              <a:rPr lang="en-US" altLang="zh-CN" sz="900" dirty="0"/>
              <a:t>(string, radix) </a:t>
            </a:r>
            <a:r>
              <a:rPr lang="zh-CN" altLang="en-US" sz="900" dirty="0"/>
              <a:t>处理</a:t>
            </a:r>
            <a:endParaRPr lang="en-US" altLang="zh-CN" sz="900" dirty="0"/>
          </a:p>
          <a:p>
            <a:r>
              <a:rPr lang="en-US" altLang="zh-CN" sz="900" dirty="0"/>
              <a:t>if (</a:t>
            </a:r>
            <a:r>
              <a:rPr lang="en-US" altLang="zh-CN" sz="900" dirty="0" err="1"/>
              <a:t>Number.isInteger</a:t>
            </a:r>
            <a:r>
              <a:rPr lang="en-US" altLang="zh-CN" sz="900" dirty="0"/>
              <a:t>(</a:t>
            </a:r>
            <a:r>
              <a:rPr lang="en-US" altLang="zh-CN" sz="900" dirty="0" err="1"/>
              <a:t>binaryNum</a:t>
            </a:r>
            <a:r>
              <a:rPr lang="en-US" altLang="zh-CN" sz="900" dirty="0"/>
              <a:t>)) {</a:t>
            </a:r>
            <a:endParaRPr lang="en-US" altLang="zh-CN" sz="900" dirty="0"/>
          </a:p>
          <a:p>
            <a:r>
              <a:rPr lang="en-US" altLang="zh-CN" sz="900" dirty="0"/>
              <a:t>return </a:t>
            </a:r>
            <a:r>
              <a:rPr lang="en-US" altLang="zh-CN" sz="900" dirty="0" err="1"/>
              <a:t>parseInt</a:t>
            </a:r>
            <a:r>
              <a:rPr lang="en-US" altLang="zh-CN" sz="900" dirty="0"/>
              <a:t>(</a:t>
            </a:r>
            <a:r>
              <a:rPr lang="en-US" altLang="zh-CN" sz="900" dirty="0" err="1"/>
              <a:t>binaryNum</a:t>
            </a:r>
            <a:r>
              <a:rPr lang="en-US" altLang="zh-CN" sz="900" dirty="0"/>
              <a:t>, 2)</a:t>
            </a:r>
            <a:endParaRPr lang="en-US" altLang="zh-CN" sz="900" dirty="0"/>
          </a:p>
          <a:p>
            <a:r>
              <a:rPr lang="en-US" altLang="zh-CN" sz="900" dirty="0"/>
              <a:t>} else {</a:t>
            </a:r>
            <a:endParaRPr lang="en-US" altLang="zh-CN" sz="900" dirty="0"/>
          </a:p>
          <a:p>
            <a:r>
              <a:rPr lang="en-US" altLang="zh-CN" sz="900" dirty="0" err="1"/>
              <a:t>const</a:t>
            </a:r>
            <a:r>
              <a:rPr lang="en-US" altLang="zh-CN" sz="900" dirty="0"/>
              <a:t> </a:t>
            </a:r>
            <a:r>
              <a:rPr lang="en-US" altLang="zh-CN" sz="900" dirty="0" err="1"/>
              <a:t>arr</a:t>
            </a:r>
            <a:r>
              <a:rPr lang="en-US" altLang="zh-CN" sz="900" dirty="0"/>
              <a:t> = </a:t>
            </a:r>
            <a:r>
              <a:rPr lang="en-US" altLang="zh-CN" sz="900" dirty="0" err="1"/>
              <a:t>binaryNum.toString</a:t>
            </a:r>
            <a:r>
              <a:rPr lang="en-US" altLang="zh-CN" sz="900" dirty="0"/>
              <a:t>().split(".")</a:t>
            </a:r>
            <a:endParaRPr lang="en-US" altLang="zh-CN" sz="900" dirty="0"/>
          </a:p>
          <a:p>
            <a:br>
              <a:rPr lang="en-US" altLang="zh-CN" sz="900" dirty="0"/>
            </a:br>
            <a:r>
              <a:rPr lang="en-US" altLang="zh-CN" sz="900" dirty="0"/>
              <a:t>// </a:t>
            </a:r>
            <a:r>
              <a:rPr lang="zh-CN" altLang="en-US" sz="900" dirty="0"/>
              <a:t>将二进制整数部分转换为十进制数</a:t>
            </a:r>
            <a:endParaRPr lang="en-US" altLang="zh-CN" sz="900" dirty="0"/>
          </a:p>
          <a:p>
            <a:r>
              <a:rPr lang="en-US" altLang="zh-CN" sz="900" dirty="0" err="1"/>
              <a:t>const</a:t>
            </a:r>
            <a:r>
              <a:rPr lang="en-US" altLang="zh-CN" sz="900" dirty="0"/>
              <a:t> </a:t>
            </a:r>
            <a:r>
              <a:rPr lang="en-US" altLang="zh-CN" sz="900" dirty="0" err="1"/>
              <a:t>intPartStr</a:t>
            </a:r>
            <a:r>
              <a:rPr lang="en-US" altLang="zh-CN" sz="900" dirty="0"/>
              <a:t> = </a:t>
            </a:r>
            <a:r>
              <a:rPr lang="en-US" altLang="zh-CN" sz="900" dirty="0" err="1"/>
              <a:t>arr</a:t>
            </a:r>
            <a:r>
              <a:rPr lang="en-US" altLang="zh-CN" sz="900" dirty="0"/>
              <a:t>[0]</a:t>
            </a:r>
            <a:endParaRPr lang="en-US" altLang="zh-CN" sz="900" dirty="0"/>
          </a:p>
          <a:p>
            <a:r>
              <a:rPr lang="en-US" altLang="zh-CN" sz="900" dirty="0" err="1"/>
              <a:t>const</a:t>
            </a:r>
            <a:r>
              <a:rPr lang="en-US" altLang="zh-CN" sz="900" dirty="0"/>
              <a:t> </a:t>
            </a:r>
            <a:r>
              <a:rPr lang="en-US" altLang="zh-CN" sz="900" dirty="0" err="1"/>
              <a:t>intPartNum</a:t>
            </a:r>
            <a:r>
              <a:rPr lang="en-US" altLang="zh-CN" sz="900" dirty="0"/>
              <a:t> = </a:t>
            </a:r>
            <a:r>
              <a:rPr lang="en-US" altLang="zh-CN" sz="900" dirty="0" err="1"/>
              <a:t>parseInt</a:t>
            </a:r>
            <a:r>
              <a:rPr lang="en-US" altLang="zh-CN" sz="900" dirty="0"/>
              <a:t>(</a:t>
            </a:r>
            <a:r>
              <a:rPr lang="en-US" altLang="zh-CN" sz="900" dirty="0" err="1"/>
              <a:t>intPartStr</a:t>
            </a:r>
            <a:r>
              <a:rPr lang="en-US" altLang="zh-CN" sz="900" dirty="0"/>
              <a:t>, 2)</a:t>
            </a:r>
            <a:endParaRPr lang="en-US" altLang="zh-CN" sz="900" dirty="0"/>
          </a:p>
          <a:p>
            <a:br>
              <a:rPr lang="en-US" altLang="zh-CN" sz="900" dirty="0"/>
            </a:br>
            <a:r>
              <a:rPr lang="en-US" altLang="zh-CN" sz="900" dirty="0"/>
              <a:t>// </a:t>
            </a:r>
            <a:r>
              <a:rPr lang="zh-CN" altLang="en-US" sz="900" dirty="0"/>
              <a:t>将二进制小数部分转换为十进制数</a:t>
            </a:r>
            <a:endParaRPr lang="en-US" altLang="zh-CN" sz="900" dirty="0"/>
          </a:p>
          <a:p>
            <a:r>
              <a:rPr lang="en-US" altLang="zh-CN" sz="900" dirty="0" err="1"/>
              <a:t>const</a:t>
            </a:r>
            <a:r>
              <a:rPr lang="en-US" altLang="zh-CN" sz="900" dirty="0"/>
              <a:t> </a:t>
            </a:r>
            <a:r>
              <a:rPr lang="en-US" altLang="zh-CN" sz="900" dirty="0" err="1"/>
              <a:t>binaryPartArr</a:t>
            </a:r>
            <a:r>
              <a:rPr lang="en-US" altLang="zh-CN" sz="900" dirty="0"/>
              <a:t> = </a:t>
            </a:r>
            <a:r>
              <a:rPr lang="en-US" altLang="zh-CN" sz="900" dirty="0" err="1"/>
              <a:t>arr</a:t>
            </a:r>
            <a:r>
              <a:rPr lang="en-US" altLang="zh-CN" sz="900" dirty="0"/>
              <a:t>[1].split("")</a:t>
            </a:r>
            <a:endParaRPr lang="en-US" altLang="zh-CN" sz="900" dirty="0"/>
          </a:p>
          <a:p>
            <a:r>
              <a:rPr lang="en-US" altLang="zh-CN" sz="900" dirty="0" err="1"/>
              <a:t>const</a:t>
            </a:r>
            <a:r>
              <a:rPr lang="en-US" altLang="zh-CN" sz="900" dirty="0"/>
              <a:t> </a:t>
            </a:r>
            <a:r>
              <a:rPr lang="en-US" altLang="zh-CN" sz="900" dirty="0" err="1"/>
              <a:t>binaryPartNum</a:t>
            </a:r>
            <a:r>
              <a:rPr lang="en-US" altLang="zh-CN" sz="900" dirty="0"/>
              <a:t> = </a:t>
            </a:r>
            <a:r>
              <a:rPr lang="en-US" altLang="zh-CN" sz="900" dirty="0" err="1"/>
              <a:t>binaryPartArr.reduce</a:t>
            </a:r>
            <a:r>
              <a:rPr lang="en-US" altLang="zh-CN" sz="900" dirty="0"/>
              <a:t>((pre, cur, index) =&gt; {</a:t>
            </a:r>
            <a:endParaRPr lang="en-US" altLang="zh-CN" sz="900" dirty="0"/>
          </a:p>
          <a:p>
            <a:r>
              <a:rPr lang="en-US" altLang="zh-CN" sz="900" dirty="0"/>
              <a:t>return pre + Number(cur) * (2 ** -(index + 1))</a:t>
            </a:r>
            <a:endParaRPr lang="en-US" altLang="zh-CN" sz="900" dirty="0"/>
          </a:p>
          <a:p>
            <a:r>
              <a:rPr lang="en-US" altLang="zh-CN" sz="900" dirty="0"/>
              <a:t>}, 0)</a:t>
            </a:r>
            <a:endParaRPr lang="en-US" altLang="zh-CN" sz="900" dirty="0"/>
          </a:p>
          <a:p>
            <a:br>
              <a:rPr lang="en-US" altLang="zh-CN" sz="900" dirty="0"/>
            </a:br>
            <a:r>
              <a:rPr lang="en-US" altLang="zh-CN" sz="900" dirty="0"/>
              <a:t>return </a:t>
            </a:r>
            <a:r>
              <a:rPr lang="en-US" altLang="zh-CN" sz="900" dirty="0" err="1"/>
              <a:t>intPartNum</a:t>
            </a:r>
            <a:r>
              <a:rPr lang="en-US" altLang="zh-CN" sz="900" dirty="0"/>
              <a:t> + </a:t>
            </a:r>
            <a:r>
              <a:rPr lang="en-US" altLang="zh-CN" sz="900" dirty="0" err="1"/>
              <a:t>binaryPartNum</a:t>
            </a:r>
            <a:endParaRPr lang="en-US" altLang="zh-CN" sz="900" dirty="0"/>
          </a:p>
          <a:p>
            <a:r>
              <a:rPr lang="en-US" altLang="zh-CN" sz="900" dirty="0"/>
              <a:t>}</a:t>
            </a:r>
            <a:endParaRPr lang="en-US" altLang="zh-CN" sz="900" dirty="0"/>
          </a:p>
          <a:p>
            <a:r>
              <a:rPr lang="en-US" altLang="zh-CN" sz="900" dirty="0" smtClean="0"/>
              <a:t>}</a:t>
            </a:r>
            <a:endParaRPr lang="en-US" altLang="zh-CN" sz="900" dirty="0" smtClean="0"/>
          </a:p>
          <a:p>
            <a:endParaRPr lang="en-US" altLang="zh-CN" sz="900" dirty="0"/>
          </a:p>
          <a:p>
            <a:r>
              <a:rPr lang="en-US" altLang="zh-CN" sz="900" dirty="0" smtClean="0"/>
              <a:t>//</a:t>
            </a:r>
            <a:r>
              <a:rPr lang="zh-CN" altLang="en-US" sz="900" dirty="0" smtClean="0"/>
              <a:t> 使用</a:t>
            </a:r>
            <a:endParaRPr lang="en-US" altLang="zh-CN" sz="900" dirty="0" smtClean="0"/>
          </a:p>
          <a:p>
            <a:r>
              <a:rPr lang="en-US" altLang="zh-CN" sz="900" dirty="0" err="1"/>
              <a:t>binaryToDecimal</a:t>
            </a:r>
            <a:r>
              <a:rPr lang="en-US" altLang="zh-CN" sz="900" dirty="0"/>
              <a:t>(1000.01)</a:t>
            </a:r>
            <a:endParaRPr lang="en-US" altLang="zh-CN" sz="900" dirty="0"/>
          </a:p>
          <a:p>
            <a:endParaRPr lang="zh-CN" altLang="en-US" sz="9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9056" y="1109272"/>
            <a:ext cx="7039131" cy="5145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970" y="140613"/>
            <a:ext cx="10515600" cy="748029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十进制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为二进制 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033891"/>
            <a:ext cx="1002937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手动计算</a:t>
            </a:r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,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转化规则如下</a:t>
            </a:r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整数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部分除二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取余数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 直到商为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，逆序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排列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;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小数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部分乘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取整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，顺序排列，直到积中小数部分为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或者</a:t>
            </a:r>
            <a:r>
              <a:rPr lang="zh-CN" altLang="en-US" b="1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到达要求精度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0265" y="249101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示例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</a:t>
            </a:r>
            <a:r>
              <a:rPr lang="zh-CN" altLang="en-US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 smtClean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8.25</a:t>
            </a:r>
            <a:endParaRPr lang="en-US" altLang="zh-CN" dirty="0" smtClean="0">
              <a:solidFill>
                <a:srgbClr val="00808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 smtClean="0">
              <a:solidFill>
                <a:srgbClr val="00808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smtClean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转为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二进制 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solidFill>
                <a:srgbClr val="00808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smtClean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/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4.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取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smtClean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4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/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2.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取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smtClean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/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取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 smtClean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/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.1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取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二进制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结果为：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solidFill>
                <a:srgbClr val="00808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于是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可得出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8.25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的二进制表示：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1000.01</a:t>
            </a:r>
            <a:endParaRPr lang="zh-CN" altLang="en-US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98265" y="3002597"/>
            <a:ext cx="28033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0.25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转为二进制 </a:t>
            </a:r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solidFill>
                <a:srgbClr val="00808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0.25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*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0.50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取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0.50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*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= 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1.00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取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二进制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结果为：</a:t>
            </a:r>
            <a:r>
              <a:rPr lang="en-US" altLang="zh-CN" dirty="0">
                <a:solidFill>
                  <a:srgbClr val="00808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01</a:t>
            </a:r>
            <a:r>
              <a:rPr lang="zh-CN" altLang="en-US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endParaRPr lang="en-US" altLang="zh-CN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368" y="23021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十进制</a:t>
            </a:r>
            <a:r>
              <a:rPr lang="zh-CN" altLang="en-US" sz="3200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转换为二进制 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9561" y="1713099"/>
            <a:ext cx="10379439" cy="431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40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程序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计算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1800" dirty="0" err="1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number.toString</a:t>
            </a:r>
            <a:r>
              <a:rPr lang="en-US" altLang="zh-CN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(radix</a:t>
            </a:r>
            <a:r>
              <a:rPr lang="en-US" altLang="zh-CN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), radix:</a:t>
            </a:r>
            <a:r>
              <a:rPr lang="zh-CN" altLang="en-US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2</a:t>
            </a:r>
            <a:r>
              <a:rPr lang="en-US" altLang="zh-CN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~</a:t>
            </a:r>
            <a:r>
              <a:rPr lang="en-US" altLang="zh-CN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36</a:t>
            </a:r>
            <a:endParaRPr lang="en-US" altLang="zh-CN" sz="18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使用</a:t>
            </a:r>
            <a:r>
              <a:rPr lang="en-US" altLang="zh-CN" sz="18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toString</a:t>
            </a:r>
            <a:r>
              <a:rPr lang="en-US" altLang="zh-CN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()</a:t>
            </a:r>
            <a:r>
              <a:rPr lang="zh-CN" altLang="en-US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可以把</a:t>
            </a:r>
            <a:r>
              <a:rPr lang="en-US" altLang="zh-CN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</a:t>
            </a:r>
            <a:r>
              <a:rPr lang="zh-CN" altLang="en-US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进制转化成任意进制</a:t>
            </a:r>
            <a:r>
              <a:rPr lang="zh-CN" altLang="en-US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：</a:t>
            </a:r>
            <a:endParaRPr lang="en-US" altLang="zh-CN" sz="18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lang="en-US" altLang="zh-CN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en-US" altLang="zh-CN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8).</a:t>
            </a:r>
            <a:r>
              <a:rPr lang="en-US" altLang="zh-CN" sz="1800" dirty="0" err="1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toString</a:t>
            </a:r>
            <a:r>
              <a:rPr lang="en-US" altLang="zh-CN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(2</a:t>
            </a:r>
            <a:r>
              <a:rPr lang="en-US" altLang="zh-CN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en-US" altLang="zh-CN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//</a:t>
            </a:r>
            <a:r>
              <a:rPr lang="zh-CN" altLang="en-US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"</a:t>
            </a:r>
            <a:r>
              <a:rPr lang="en-US" altLang="zh-CN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1000”</a:t>
            </a:r>
            <a:endParaRPr lang="en-US" altLang="zh-CN" sz="18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zh-CN" altLang="en-US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  </a:t>
            </a:r>
            <a:r>
              <a:rPr kumimoji="1" lang="is-IS" altLang="zh-CN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(8.25).toString(2</a:t>
            </a:r>
            <a:r>
              <a:rPr kumimoji="1" lang="is-IS" altLang="zh-CN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kumimoji="1" lang="zh-CN" altLang="en-US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kumimoji="1" lang="en-US" altLang="zh-CN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//</a:t>
            </a:r>
            <a:r>
              <a:rPr kumimoji="1" lang="zh-CN" altLang="en-US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sz="18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"</a:t>
            </a:r>
            <a:r>
              <a:rPr lang="en-US" altLang="zh-CN" sz="18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1000.01"</a:t>
            </a:r>
            <a:endParaRPr kumimoji="1" lang="zh-CN" altLang="en-US" sz="18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5958</Words>
  <Application>WPS 演示</Application>
  <PresentationFormat>宽屏</PresentationFormat>
  <Paragraphs>374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Arial</vt:lpstr>
      <vt:lpstr>方正书宋_GBK</vt:lpstr>
      <vt:lpstr>Wingdings</vt:lpstr>
      <vt:lpstr>Arial</vt:lpstr>
      <vt:lpstr>STXinwei</vt:lpstr>
      <vt:lpstr>Menlo</vt:lpstr>
      <vt:lpstr>Wingdings</vt:lpstr>
      <vt:lpstr>微软雅黑</vt:lpstr>
      <vt:lpstr>汉仪旗黑</vt:lpstr>
      <vt:lpstr>宋体</vt:lpstr>
      <vt:lpstr>Arial Unicode MS</vt:lpstr>
      <vt:lpstr>DengXian</vt:lpstr>
      <vt:lpstr>汉仪中等线KW</vt:lpstr>
      <vt:lpstr>DengXian Light</vt:lpstr>
      <vt:lpstr>Office 主题</vt:lpstr>
      <vt:lpstr>0.1 + 0.2 === ?                              - 陈欢斌</vt:lpstr>
      <vt:lpstr>概述</vt:lpstr>
      <vt:lpstr>PowerPoint 演示文稿</vt:lpstr>
      <vt:lpstr>二进制转换为十进制 </vt:lpstr>
      <vt:lpstr>二进制转换为十进制 </vt:lpstr>
      <vt:lpstr>二进制转换为十进制 </vt:lpstr>
      <vt:lpstr>二进制转换为十进制 </vt:lpstr>
      <vt:lpstr>十进制转换为二进制 </vt:lpstr>
      <vt:lpstr>十进制转换为二进制 </vt:lpstr>
      <vt:lpstr>十进制转换为二进制 </vt:lpstr>
      <vt:lpstr>PowerPoint 演示文稿</vt:lpstr>
      <vt:lpstr>PowerPoint 演示文稿</vt:lpstr>
      <vt:lpstr>PowerPoint 演示文稿</vt:lpstr>
      <vt:lpstr>PowerPoint 演示文稿</vt:lpstr>
      <vt:lpstr>1. JS是如何保存数字的</vt:lpstr>
      <vt:lpstr>1. JS是如何保存数字的</vt:lpstr>
      <vt:lpstr>1. JS是如何保存数字的</vt:lpstr>
      <vt:lpstr>2. JS是如何读取数字的</vt:lpstr>
      <vt:lpstr>3. 从0.1+0.2来看JS精度问题</vt:lpstr>
      <vt:lpstr>3. 从0.1+0.2来看JS精度问题</vt:lpstr>
      <vt:lpstr>3. 从0.1+0.2来看JS精度问题</vt:lpstr>
      <vt:lpstr>3. 从0.1+0.2来看JS精度问题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答</vt:lpstr>
      <vt:lpstr>答</vt:lpstr>
      <vt:lpstr>toFixed精度问题及解决方案</vt:lpstr>
      <vt:lpstr>toFixed方法定义</vt:lpstr>
      <vt:lpstr>PowerPoint 演示文稿</vt:lpstr>
      <vt:lpstr>PowerPoint 演示文稿</vt:lpstr>
      <vt:lpstr>PowerPoint 演示文稿</vt:lpstr>
      <vt:lpstr>JSON.parse中遇到的BIGINT</vt:lpstr>
      <vt:lpstr>PowerPoint 演示文稿</vt:lpstr>
      <vt:lpstr>参考文档</vt:lpstr>
      <vt:lpstr>谢谢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0.1 + 0.2 !== 0.3                       - 陈欢斌</dc:title>
  <dc:creator>Microsoft Office 用户</dc:creator>
  <cp:lastModifiedBy>chenhuanbin</cp:lastModifiedBy>
  <cp:revision>150</cp:revision>
  <dcterms:created xsi:type="dcterms:W3CDTF">2021-04-19T13:03:17Z</dcterms:created>
  <dcterms:modified xsi:type="dcterms:W3CDTF">2021-04-19T13:03:17Z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