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69" r:id="rId5"/>
    <p:sldId id="289" r:id="rId6"/>
    <p:sldId id="290" r:id="rId7"/>
    <p:sldId id="282" r:id="rId8"/>
    <p:sldId id="291" r:id="rId9"/>
    <p:sldId id="292" r:id="rId10"/>
    <p:sldId id="293" r:id="rId11"/>
    <p:sldId id="317" r:id="rId12"/>
    <p:sldId id="347" r:id="rId13"/>
    <p:sldId id="332" r:id="rId14"/>
    <p:sldId id="30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4" r:id="rId25"/>
    <p:sldId id="305" r:id="rId26"/>
    <p:sldId id="27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5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5.bin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alloyteam.com/2012/11/the-order-of-roate-with-rotatex-problem/" TargetMode="External"/><Relationship Id="rId1" Type="http://schemas.openxmlformats.org/officeDocument/2006/relationships/hyperlink" Target="http://www.cnblogs.com/xljzlw/p/4966798.html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segmentfault.com/a/1190000003690828" TargetMode="External"/><Relationship Id="rId4" Type="http://schemas.openxmlformats.org/officeDocument/2006/relationships/hyperlink" Target="https://www.qiujiawei.com/linear-algebra-20/" TargetMode="Externa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wmf"/><Relationship Id="rId2" Type="http://schemas.openxmlformats.org/officeDocument/2006/relationships/oleObject" Target="../embeddings/oleObject8.bin"/><Relationship Id="rId1" Type="http://schemas.openxmlformats.org/officeDocument/2006/relationships/hyperlink" Target="http://www.zhangxinxu.com/study/201206/css3-transform-matrix-30-30-step.html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zhangxinxu.com/study/201206/css3-transform-matrix-mirror.html" TargetMode="Externa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496" y="1628800"/>
            <a:ext cx="9108504" cy="1470025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CSS3 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动画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Transform 2D</a:t>
            </a:r>
            <a:endParaRPr lang="en-US" altLang="zh-CN" sz="32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96156" y="3403585"/>
            <a:ext cx="1216224" cy="476859"/>
          </a:xfrm>
        </p:spPr>
        <p:txBody>
          <a:bodyPr>
            <a:normAutofit/>
          </a:bodyPr>
          <a:lstStyle/>
          <a:p>
            <a:pPr algn="r"/>
            <a:r>
              <a: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陈欢斌</a:t>
            </a:r>
            <a:endParaRPr lang="zh-CN" altLang="en-US" sz="2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38" name="Picture 2" descr="C:\Users\Adminitor\Desktop\u=2442107111,3432439922&amp;fm=21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600400" cy="191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Transform 2D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变换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- skew</a:t>
            </a:r>
            <a:b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</a:b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75" y="1268730"/>
            <a:ext cx="8229600" cy="5103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示例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:  </a:t>
            </a:r>
            <a:r>
              <a:rPr lang="zh-CN" altLang="en-US" sz="1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skewX(30deg)</a:t>
            </a:r>
            <a:endParaRPr lang="zh-CN" altLang="en-US" sz="18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</a:t>
            </a:r>
            <a:endParaRPr lang="zh-CN" altLang="en-US" sz="1800" dirty="0" smtClean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1800" dirty="0" smtClean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1800" dirty="0" smtClean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1800" dirty="0" smtClean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7" name="AutoShape 2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AutoShape 4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095" y="1910080"/>
            <a:ext cx="1882140" cy="8489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58520" y="3006725"/>
            <a:ext cx="7593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transform:skewX(30deg); 表示元素沿x轴方向逆时针倾斜30°。如果把30°改为-30°，则元素会沿x轴方向顺时针倾斜30°。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7885" y="3982720"/>
            <a:ext cx="74783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skewX()方法的变形原理是这样的：由于元素限定了高度为100px，而skewX()方法是沿着x轴方向倾斜的。因此只要倾斜角度不超过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9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0°，元素都会保持100px的高度，同时为了保持倾斜，元素只能沿着x轴方向拉长本身。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0375" y="5904865"/>
            <a:ext cx="3781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同理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: 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skewY(30deg)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15" y="5451475"/>
            <a:ext cx="1219835" cy="12750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28185" y="5932170"/>
            <a:ext cx="2364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skew(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0deg, 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0deg)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635" y="5323840"/>
            <a:ext cx="1871345" cy="1351280"/>
          </a:xfrm>
          <a:prstGeom prst="rect">
            <a:avLst/>
          </a:prstGeom>
        </p:spPr>
      </p:pic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1840" y="2004060"/>
          <a:ext cx="660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4" imgW="1524000" imgH="1524000" progId="Package">
                  <p:embed/>
                </p:oleObj>
              </mc:Choice>
              <mc:Fallback>
                <p:oleObj name="" showAsIcon="1" r:id="rId4" imgW="1524000" imgH="15240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31840" y="2004060"/>
                        <a:ext cx="6604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5745" y="2033905"/>
          <a:ext cx="600710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6" imgW="1524000" imgH="1524000" progId="Package">
                  <p:embed/>
                </p:oleObj>
              </mc:Choice>
              <mc:Fallback>
                <p:oleObj name="" showAsIcon="1" r:id="rId6" imgW="1524000" imgH="152400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95745" y="2033905"/>
                        <a:ext cx="600710" cy="60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组合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75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</a:t>
            </a:r>
            <a:r>
              <a: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段代码有什么区别？</a:t>
            </a:r>
            <a:endParaRPr lang="en-US" altLang="zh-CN" sz="2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19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19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div1{</a:t>
            </a:r>
            <a:endParaRPr lang="en-US" altLang="zh-CN" sz="19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19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transform: rotate(45deg) translate(100px, 100px</a:t>
            </a:r>
            <a:r>
              <a:rPr lang="en-US" altLang="zh-CN" sz="19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  <a:endParaRPr lang="en-US" altLang="zh-CN" sz="19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19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19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19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1900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19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iv2{</a:t>
            </a:r>
            <a:endParaRPr lang="en-US" altLang="zh-CN" sz="19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19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transform: translate(100px, 100px) rotate(45deg</a:t>
            </a:r>
            <a:r>
              <a:rPr lang="en-US" altLang="zh-CN" sz="19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  <a:endParaRPr lang="en-US" altLang="zh-CN" sz="19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19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sz="19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AutoShape 2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76256" y="2996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为什么？</a:t>
            </a:r>
            <a:endParaRPr lang="zh-CN" altLang="en-US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5013176"/>
            <a:ext cx="8092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参考链接：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hlinkClick r:id="rId1"/>
              </a:rPr>
              <a:t>http://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  <a:hlinkClick r:id="rId1"/>
              </a:rPr>
              <a:t>www.cnblogs.com/xljzlw/p/4966798.html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http://www.alloyteam.com/2012/11/the-order-of-roate-with-rotatex-problem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/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zh-CN" altLang="en-US" sz="3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transform导致position:fixed 定位问题</a:t>
            </a:r>
            <a:endParaRPr lang="zh-CN" altLang="en-US" sz="30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3415" y="1417955"/>
            <a:ext cx="7672070" cy="406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问题: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原本fixed是按照浏览器窗口定位的，父级用了transform会导致fixed参照父级容器定位（相当于absolute）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原因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(?)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: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除了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transform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,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父类设置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filter css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也会导致这个现象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,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看网上说是产生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BFC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的原因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,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但是我尝试过使用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display: inline-block/flex, float: left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去产生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BFC,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但是没有这种现象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,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所以我认为是transform和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filter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会产生一个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layer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层的原因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,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具体请看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&lt;如何使页面交互更流畅(浏览器渲染篇)&gt;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解决方法: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去掉父级transform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8915" y="4885055"/>
          <a:ext cx="1099185" cy="109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1524000" imgH="1524000" progId="Package">
                  <p:embed/>
                </p:oleObj>
              </mc:Choice>
              <mc:Fallback>
                <p:oleObj name="" showAsIcon="1" r:id="rId1" imgW="1524000" imgH="15240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88915" y="4885055"/>
                        <a:ext cx="1099185" cy="1099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前端中的变换矩阵</a:t>
            </a:r>
            <a:b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</a:b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7" name="AutoShape 2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AutoShape 4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115" y="1259205"/>
            <a:ext cx="7811770" cy="13684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2775" y="906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CSS中的变换矩阵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6115" y="29521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SVG中的变换矩阵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5" y="3320415"/>
            <a:ext cx="4594860" cy="9372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6115" y="45796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C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anvas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中的变换矩阵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5" y="4978400"/>
            <a:ext cx="6727825" cy="16122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800215" y="3684270"/>
            <a:ext cx="6788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hlinkClick r:id="rId4" action="ppaction://hlinkfile"/>
              </a:rPr>
              <a:t>参考</a:t>
            </a:r>
            <a:r>
              <a:rPr lang="en-US" altLang="zh-CN" sz="1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hlinkClick r:id="rId4" action="ppaction://hlinkfile"/>
              </a:rPr>
              <a:t>1</a:t>
            </a:r>
            <a:endParaRPr lang="en-US" altLang="zh-CN" sz="14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70470" y="3683635"/>
            <a:ext cx="63944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  <a:hlinkClick r:id="rId5" action="ppaction://hlinkfile"/>
              </a:rPr>
              <a:t>参考</a:t>
            </a:r>
            <a:r>
              <a:rPr lang="en-US" altLang="zh-CN" sz="1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  <a:hlinkClick r:id="rId5" action="ppaction://hlinkfile"/>
              </a:rPr>
              <a:t>2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 matrix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75" y="1171689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CSS3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2D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矩阵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matrix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总共提供了六个参数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a,b,c,d,e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matrix(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a,b,c,d,e,f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  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对应的矩阵为  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、复习下矩阵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向量的乘法，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三维向量与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 x 3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矩阵的乘积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、了解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3x3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的矩阵之后，即可知道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matrix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计算方法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AutoShape 2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935" y="1729680"/>
            <a:ext cx="15335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65004"/>
            <a:ext cx="629602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37968"/>
            <a:ext cx="32004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 matrix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780" y="1159991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是元素初始原点的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坐标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x' 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y'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是通过矩阵变换后得到的新原点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坐标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、通过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中间的那个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3x3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的变换矩阵，对原先的坐标施加变换，就能得到新的坐标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了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、依据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矩阵变换规则即可得到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x'=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ax+cy+e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 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y'=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bx+dy+f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、事实上浏览器标准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默认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矩阵为：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transform: 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matrix(1,0,0,1,0,0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 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AutoShape 2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91" y="1124743"/>
            <a:ext cx="32004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matrix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translate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75" y="1052736"/>
            <a:ext cx="8229600" cy="49685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示例，假设矩阵参数如下：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transform: matrix(1,0,0,1,30,30);  /*a=1,b=0,c=0,d=1,e=30,f=30*/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我们根据这个矩阵偏移元素的中心点，假设是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(0,0)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，即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x=0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y=0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于是，变换后的坐标就是：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x'= 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ax+cy+e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1*0+0*0+30 =30, 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y'= 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bx+dy+f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0*0+1*0+30 =30.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于是，中心点坐标从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(0, 0)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变成了→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(30, 30)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，怎么样，是不是往右下方同时偏移了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30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像素哈！！而实际上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transform: matrix(1, 0, 0, 1, 30, 30);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就等同于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transform: translate(30px, 30px);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还不明白，看这里：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  <a:hlinkClick r:id="rId1"/>
              </a:rPr>
              <a:t>http://www.zhangxinxu.com/study/201206/css3-transform-matrix-30-30-step.html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所以，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transform: </a:t>
            </a:r>
            <a:r>
              <a: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matrix(1, 0, 0, 1, x, y);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等同于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transform: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translate(x, y)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推算出：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x'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=x + e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y'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=y + f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AutoShape 2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444208" y="5805264"/>
          <a:ext cx="20050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包装程序外壳对象" showAsIcon="1" r:id="rId2" imgW="1495425" imgH="523875" progId="Package">
                  <p:embed/>
                </p:oleObj>
              </mc:Choice>
              <mc:Fallback>
                <p:oleObj name="包装程序外壳对象" showAsIcon="1" r:id="rId2" imgW="1495425" imgH="523875" progId="Package">
                  <p:embed/>
                  <p:pic>
                    <p:nvPicPr>
                      <p:cNvPr id="0" name="图片 266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44208" y="5805264"/>
                        <a:ext cx="2005012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matrix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scale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780" y="1159991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上面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translate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只要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关心最后两个参数，而缩放也是只要关心两个参数。哪两个呢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发现没，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matrix(1, 0, 0, 1, 30, 30);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的元素比例与原来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一样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而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这几个参数中，有两个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1,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啊哈哈！没错，这两个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就是缩放相关的参数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其中，第一个缩放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轴，第二个缩放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轴。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用公式就很明白了，假设比例是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，则有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matrix(s, 0, 0, s, 0, 0);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，于是，套用公式，就有：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x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' =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ax+cy+e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s*x+0*y+0 = s*x;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y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' =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bx+dy+f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0*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x+s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*y+0 = s*y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也就是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matrix(</a:t>
            </a:r>
            <a:r>
              <a:rPr lang="en-US" altLang="zh-CN" sz="2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sx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0, 0, </a:t>
            </a:r>
            <a:r>
              <a:rPr lang="en-US" altLang="zh-CN" sz="2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sy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0, 0);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，等同于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scale(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sx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sy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AutoShape 2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88224" y="5517232"/>
          <a:ext cx="16748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包装程序外壳对象" showAsIcon="1" r:id="rId1" imgW="1247775" imgH="523875" progId="Package">
                  <p:embed/>
                </p:oleObj>
              </mc:Choice>
              <mc:Fallback>
                <p:oleObj name="包装程序外壳对象" showAsIcon="1" r:id="rId1" imgW="1247775" imgH="523875" progId="Package">
                  <p:embed/>
                  <p:pic>
                    <p:nvPicPr>
                      <p:cNvPr id="0" name="图片 277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88224" y="5517232"/>
                        <a:ext cx="1674812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matrix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rotate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780" y="1159991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旋转相比前面两个要更高级些，要用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到三角函数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方法以及参数使用如下（假设角度为</a:t>
            </a:r>
            <a:r>
              <a:rPr lang="el-GR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θ</a:t>
            </a:r>
            <a:r>
              <a:rPr lang="zh-CN" altLang="el-GR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）：</a:t>
            </a:r>
            <a:endParaRPr lang="zh-CN" altLang="el-GR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matrix(cos</a:t>
            </a:r>
            <a:r>
              <a:rPr lang="el-GR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θ,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sin</a:t>
            </a:r>
            <a:r>
              <a:rPr lang="el-GR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θ,-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sin</a:t>
            </a:r>
            <a:r>
              <a:rPr lang="el-GR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θ,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cos</a:t>
            </a:r>
            <a:r>
              <a:rPr lang="el-GR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θ,0,0</a:t>
            </a:r>
            <a:r>
              <a:rPr lang="el-GR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l-GR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结合矩阵公式，就有：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x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' = x*cos</a:t>
            </a:r>
            <a:r>
              <a:rPr lang="el-GR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θ-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y*sin</a:t>
            </a:r>
            <a:r>
              <a:rPr lang="el-GR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θ+0 =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x*cos</a:t>
            </a:r>
            <a:r>
              <a:rPr lang="el-GR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θ-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y*sin</a:t>
            </a:r>
            <a:r>
              <a:rPr lang="el-GR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θ</a:t>
            </a:r>
            <a:endParaRPr lang="el-GR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y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' = x*sin</a:t>
            </a:r>
            <a:r>
              <a:rPr lang="el-GR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θ+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y*cos</a:t>
            </a:r>
            <a:r>
              <a:rPr lang="el-GR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θ+0 =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x*sin</a:t>
            </a:r>
            <a:r>
              <a:rPr lang="el-GR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θ+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y*cos</a:t>
            </a:r>
            <a:r>
              <a:rPr lang="el-GR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θ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看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demo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AutoShape 2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51720" y="4797152"/>
          <a:ext cx="16621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包装程序外壳对象" showAsIcon="1" r:id="rId1" imgW="1238250" imgH="523875" progId="Package">
                  <p:embed/>
                </p:oleObj>
              </mc:Choice>
              <mc:Fallback>
                <p:oleObj name="包装程序外壳对象" showAsIcon="1" r:id="rId1" imgW="1238250" imgH="523875" progId="Package">
                  <p:embed/>
                  <p:pic>
                    <p:nvPicPr>
                      <p:cNvPr id="0" name="图片 287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720" y="4797152"/>
                        <a:ext cx="1662112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12775" y="6020435"/>
            <a:ext cx="74193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l-GR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注意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: cos</a:t>
            </a:r>
            <a:r>
              <a:rPr lang="el-GR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θ</a:t>
            </a:r>
            <a:r>
              <a:rPr lang="zh-CN" altLang="el-GR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sina</a:t>
            </a:r>
            <a:r>
              <a:rPr lang="el-GR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θ</a:t>
            </a:r>
            <a:r>
              <a:rPr lang="zh-CN" altLang="el-GR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中的</a:t>
            </a:r>
            <a:r>
              <a:rPr lang="el-GR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θ</a:t>
            </a:r>
            <a:r>
              <a:rPr lang="en-US" altLang="el-GR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是指弧度不是角度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: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弧度 = 角度 * π  /  180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matrix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skew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780" y="1159991"/>
            <a:ext cx="8229600" cy="496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斜切也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用到了三角函数，不过是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tanθ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，它与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c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两个参数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相关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轴倾斜角度在前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matrix(1,tan(</a:t>
            </a:r>
            <a:r>
              <a:rPr lang="el-GR" altLang="zh-CN" sz="2000" dirty="0">
                <a:solidFill>
                  <a:srgbClr val="FF0000"/>
                </a:solidFill>
                <a:ea typeface="华文新魏" panose="02010800040101010101" pitchFamily="2" charset="-122"/>
              </a:rPr>
              <a:t>θ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y),tan(</a:t>
            </a:r>
            <a:r>
              <a:rPr lang="el-GR" altLang="zh-CN" sz="2000" dirty="0">
                <a:solidFill>
                  <a:srgbClr val="FF0000"/>
                </a:solidFill>
                <a:ea typeface="华文新魏" panose="02010800040101010101" pitchFamily="2" charset="-122"/>
              </a:rPr>
              <a:t>θ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x),1,0,0</a:t>
            </a:r>
            <a:r>
              <a: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l-GR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结合矩阵公式，就有：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s-E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x</a:t>
            </a:r>
            <a:r>
              <a:rPr lang="es-E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' = x+y*tan(θx)+0 = x+y*tan(θx)</a:t>
            </a:r>
            <a:endParaRPr lang="es-E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s-E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y</a:t>
            </a:r>
            <a:r>
              <a:rPr lang="es-E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' = x*tan(θy)+y+0 = x*tan(θy)+</a:t>
            </a:r>
            <a:r>
              <a:rPr lang="es-E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endParaRPr lang="es-E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s-E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es-E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ps: </a:t>
            </a:r>
            <a:endParaRPr lang="en-US" altLang="es-ES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s-E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tan(θx)</a:t>
            </a:r>
            <a:r>
              <a:rPr lang="zh-CN" altLang="es-E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和</a:t>
            </a:r>
            <a:r>
              <a:rPr lang="es-E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tan(θy)</a:t>
            </a:r>
            <a:r>
              <a:rPr lang="zh-CN" altLang="es-E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中的</a:t>
            </a:r>
            <a:r>
              <a:rPr lang="es-E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θ</a:t>
            </a:r>
            <a:r>
              <a:rPr lang="zh-CN" altLang="es-E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都是表示弧度</a:t>
            </a:r>
            <a:endParaRPr lang="es-ES" altLang="zh-CN" sz="20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skew(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θx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+ 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deg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θy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 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deg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θx,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θy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表示倾斜的角度，两者不一样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看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demo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AutoShape 2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06027" y="5512539"/>
          <a:ext cx="1562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包装程序外壳对象" showAsIcon="1" r:id="rId1" imgW="1162050" imgH="523875" progId="Package">
                  <p:embed/>
                </p:oleObj>
              </mc:Choice>
              <mc:Fallback>
                <p:oleObj name="包装程序外壳对象" showAsIcon="1" r:id="rId1" imgW="1162050" imgH="523875" progId="Package">
                  <p:embed/>
                  <p:pic>
                    <p:nvPicPr>
                      <p:cNvPr id="0" name="图片 297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6027" y="5512539"/>
                        <a:ext cx="15621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</a:t>
            </a:r>
            <a:r>
              <a:rPr lang="zh-CN" altLang="en-US" sz="280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概述</a:t>
            </a:r>
            <a:endParaRPr lang="zh-CN" altLang="en-US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74867"/>
            <a:ext cx="9001000" cy="5661248"/>
          </a:xfrm>
        </p:spPr>
        <p:txBody>
          <a:bodyPr>
            <a:normAutofit fontScale="77500" lnSpcReduction="20000"/>
          </a:bodyPr>
          <a:lstStyle/>
          <a:p>
            <a:pPr marL="0" lvl="1" indent="0"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2D Transform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基本内容包含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：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   1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、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transform-origin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变换的基点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  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2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、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translate() 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位移：单位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px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,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%,  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em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等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      - </a:t>
            </a:r>
            <a:r>
              <a:rPr lang="en-US" altLang="zh-CN" sz="2400" dirty="0" err="1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translateX</a:t>
            </a: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() </a:t>
            </a:r>
            <a:endParaRPr lang="en-US" altLang="zh-CN" sz="2400" dirty="0" smtClean="0">
              <a:solidFill>
                <a:srgbClr val="3F3F3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       - </a:t>
            </a:r>
            <a:r>
              <a:rPr lang="en-US" altLang="zh-CN" sz="2400" dirty="0" err="1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translateY</a:t>
            </a: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() </a:t>
            </a:r>
            <a:endParaRPr lang="en-US" altLang="zh-CN" sz="2400" dirty="0" smtClean="0">
              <a:solidFill>
                <a:srgbClr val="3F3F3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rgbClr val="3F3F3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  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3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、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rotate() 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旋转：单位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deg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       </a:t>
            </a:r>
            <a:endParaRPr lang="en-US" altLang="zh-CN" sz="2400" dirty="0">
              <a:solidFill>
                <a:srgbClr val="3F3F3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 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4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、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scale()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 缩放：单位数值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      - </a:t>
            </a:r>
            <a:r>
              <a:rPr lang="en-US" altLang="zh-CN" sz="2400" dirty="0" err="1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scaleX</a:t>
            </a: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</a:t>
            </a:r>
            <a:endParaRPr lang="en-US" altLang="zh-CN" sz="2400" dirty="0" smtClean="0">
              <a:solidFill>
                <a:srgbClr val="3F3F3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      - </a:t>
            </a:r>
            <a:r>
              <a:rPr lang="en-US" altLang="zh-CN" sz="2400" dirty="0" err="1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scaleY</a:t>
            </a: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</a:t>
            </a:r>
            <a:endParaRPr lang="en-US" altLang="zh-CN" sz="2400" dirty="0" smtClean="0">
              <a:solidFill>
                <a:srgbClr val="3F3F3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rgbClr val="3F3F3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 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5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、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skew() 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斜切：单位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deg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      - </a:t>
            </a:r>
            <a:r>
              <a:rPr lang="en-US" altLang="zh-CN" sz="2400" dirty="0" err="1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skewX</a:t>
            </a: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()</a:t>
            </a:r>
            <a:endParaRPr lang="en-US" altLang="zh-CN" sz="2400" dirty="0" smtClean="0">
              <a:solidFill>
                <a:srgbClr val="3F3F3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      - </a:t>
            </a:r>
            <a:r>
              <a:rPr lang="en-US" altLang="zh-CN" sz="2400" dirty="0" err="1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skewY</a:t>
            </a: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()</a:t>
            </a:r>
            <a:endParaRPr lang="en-US" altLang="zh-CN" sz="2400" dirty="0" smtClean="0">
              <a:solidFill>
                <a:srgbClr val="3F3F3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endParaRPr lang="en-US" altLang="zh-CN" sz="2400" dirty="0">
              <a:solidFill>
                <a:srgbClr val="3F3F3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  <a:p>
            <a:pPr marL="0" lvl="1" indent="0">
              <a:buNone/>
            </a:pPr>
            <a:r>
              <a:rPr lang="en-US" altLang="zh-CN" sz="2400" dirty="0" smtClean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  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6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、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matrix()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 矩阵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：本质上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scale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、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skew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、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rotate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、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translate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都是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通过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matrix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实现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itchFamily="34" charset="-122"/>
              </a:rPr>
              <a:t>的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sym typeface="微软雅黑" pitchFamily="34" charset="-122"/>
            </a:endParaRPr>
          </a:p>
        </p:txBody>
      </p:sp>
      <p:pic>
        <p:nvPicPr>
          <p:cNvPr id="6282" name="Picture 138" descr="C:\Users\Adminitor\Desktop\2015-07-02_07283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04864"/>
            <a:ext cx="3590476" cy="2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与矩阵关系图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780" y="1159991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</a:t>
            </a:r>
            <a:r>
              <a:rPr lang="zh-CN" altLang="en-US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矩阵</a:t>
            </a:r>
            <a:r>
              <a:rPr lang="zh-CN" altLang="en-US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的关系图：</a:t>
            </a:r>
            <a:endParaRPr lang="el-GR" altLang="zh-CN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AutoShape 2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0" y="2036053"/>
            <a:ext cx="71818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matrix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与镜像对称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780" y="1159991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既然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CSS3 transform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中提供了像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skew, rotate, …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效果，那还需要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矩阵干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嘛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确实，一般的交互是足够了，但是，一些其他的效果，那你又该怎么办呢？比方说“镜像对称效果”！</a:t>
            </a:r>
            <a:endParaRPr lang="el-GR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AutoShape 2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1746" name="Picture 2" descr="C:\Users\chenhb01\Desktop\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15" y="2532241"/>
            <a:ext cx="184785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Picture 3" descr="C:\Users\chenhb01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525752"/>
            <a:ext cx="184785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3451770" y="4005064"/>
            <a:ext cx="14401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matrix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与镜像对称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780" y="1159991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好吧，其实用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scale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是可以实现上面的效果的：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l-GR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AutoShape 2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491880" y="1916832"/>
          <a:ext cx="16240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包装程序外壳对象" showAsIcon="1" r:id="rId1" imgW="1209675" imgH="523875" progId="Package">
                  <p:embed/>
                </p:oleObj>
              </mc:Choice>
              <mc:Fallback>
                <p:oleObj name="包装程序外壳对象" showAsIcon="1" r:id="rId1" imgW="1209675" imgH="523875" progId="Package">
                  <p:embed/>
                  <p:pic>
                    <p:nvPicPr>
                      <p:cNvPr id="0" name="图片 307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1880" y="1916832"/>
                        <a:ext cx="1624012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2423" y="3068960"/>
            <a:ext cx="83086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看示例：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hlinkClick r:id="rId3"/>
              </a:rPr>
              <a:t>http://</a:t>
            </a:r>
            <a:r>
              <a:rPr lang="en-US" altLang="zh-CN" sz="1600" dirty="0" smtClean="0">
                <a:latin typeface="华文新魏" panose="02010800040101010101" pitchFamily="2" charset="-122"/>
                <a:ea typeface="华文新魏" panose="02010800040101010101" pitchFamily="2" charset="-122"/>
                <a:hlinkClick r:id="rId3"/>
              </a:rPr>
              <a:t>www.zhangxinxu.com/study/201206/css3-transform-matrix-mirror.html</a:t>
            </a:r>
            <a:endParaRPr lang="en-US" altLang="zh-CN" sz="1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复习：直线方程：</a:t>
            </a:r>
            <a:r>
              <a:rPr lang="en-US" altLang="zh-CN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ax + by</a:t>
            </a: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 c = 0;  ---&gt;  y = -ax / b – c / b   </a:t>
            </a: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如果经过原点</a:t>
            </a:r>
            <a:r>
              <a:rPr lang="en-US" altLang="zh-CN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(0,0) ---&gt; y = </a:t>
            </a:r>
            <a:r>
              <a:rPr lang="en-US" altLang="zh-CN" sz="16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kx</a:t>
            </a:r>
            <a:endParaRPr lang="en-US" altLang="zh-CN" sz="1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轴围绕的那个点就是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CSS3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transform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变换的中心点，自然，镜像对称也不例外</a:t>
            </a: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1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因为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该轴永远经过原点，因此，任意对称轴都可以用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y = k </a:t>
            </a:r>
            <a:r>
              <a:rPr lang="en-US" altLang="zh-CN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表示。则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matrix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表示就是</a:t>
            </a: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FF0000"/>
                </a:solidFill>
              </a:rPr>
              <a:t>matrix</a:t>
            </a:r>
            <a:r>
              <a:rPr lang="en-US" altLang="zh-CN" sz="1600" dirty="0">
                <a:solidFill>
                  <a:srgbClr val="FF0000"/>
                </a:solidFill>
              </a:rPr>
              <a:t>((1-k*k) / (1+k*k), 2k / (1 + k*k), 2k / (1 + k*k), (k*k - 1) / (1+k*k), 0, 0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怎么推出来的呢？</a:t>
            </a:r>
            <a:endParaRPr lang="en-US" altLang="zh-CN" sz="1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3275856" y="5301208"/>
            <a:ext cx="360040" cy="788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matrix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与镜像对称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AutoShape 2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2770" name="Picture 2" descr="C:\Users\chenhb01\Desktop\9f9d8c3c-00da-4b47-98e8-2548490ac938.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4001059" cy="373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7952" y="5260558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已知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y=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kx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点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(x, y)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坐标，求其对称点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x'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y'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的坐标？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matrix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与镜像对称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AutoShape 2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948690"/>
            <a:ext cx="68407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个条件：一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是垂直，二是中心点在轴线上，因此有：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(y-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y'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 (x -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x')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 -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→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ky-ky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' = -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x+x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b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(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x + x') / 2 * k = y + y' →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kx+kx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' =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y+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y'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ps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: 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条垂直直线的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斜率之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积等于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en-US" altLang="zh-CN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很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简单的，把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x'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y'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提出来，就有：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' = (1-k*k)/(k*k+1) *x + 2k/(k*k+1) *y;</a:t>
            </a:r>
            <a:b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' = 2k/(k*k+1) *x + (k*k-1)/(k*k+1) *y;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再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结合矩阵公式：</a:t>
            </a:r>
            <a:b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' =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ax+cy+e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b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' =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bx+dy+f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我们就可以得到：</a:t>
            </a:r>
            <a:b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 (1-k*k)/(k*k+1);</a:t>
            </a:r>
            <a:b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b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 2k/(k*k+1);</a:t>
            </a:r>
            <a:b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c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 2k/(k*k+1);</a:t>
            </a:r>
            <a:b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d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 (k*k-1)/(k*k+1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也就是上面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matrix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方法中的参数值啦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！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9872" y="2924945"/>
            <a:ext cx="2088232" cy="576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Thinks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！</a:t>
            </a:r>
            <a:endParaRPr lang="zh-CN" altLang="en-US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基础语法</a:t>
            </a:r>
            <a:endParaRPr lang="zh-CN" altLang="en-US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transform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none | &lt;transform-function&gt; [&lt;transform-function&gt;]*</a:t>
            </a:r>
            <a:endParaRPr lang="zh-CN" altLang="en-US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示例：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transform: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translate(100px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scale(1.5) rotate(45deg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 以往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我们叠加效果都是用逗号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，”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隔开，但在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transform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中使用多个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transform-function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时却需要用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空格隔开</a:t>
            </a:r>
            <a:endParaRPr lang="en-US" altLang="zh-CN" sz="2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translate-origin</a:t>
            </a:r>
            <a:endParaRPr lang="zh-CN" altLang="en-US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默认情况，变形的原点在元素的中心点，或者是元素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轴和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轴的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50%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处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80928"/>
            <a:ext cx="36480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translate-origin</a:t>
            </a:r>
            <a:endParaRPr lang="zh-CN" altLang="en-US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transform-origin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属性值可以是百分比、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em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等具体值，也可以是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top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right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bottom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left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center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这样的关键词，和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background-position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设置很像。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2D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的变形中的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transform-origin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属性可以是一个参数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值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另一个默认为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轴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50%)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也可以是两个参数值。如果是两个参数值时，第一值设置水平方向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轴的位置，第二个值是用来设置垂直方向Ｙ轴的位置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；例如：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transform-origin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: 50% 50%;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4581128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说明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CSS3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变形中旋转、缩放、倾斜都可以通过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transform-origin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属性重置元素的</a:t>
            </a:r>
            <a:r>
              <a:rPr lang="zh-CN" altLang="en-US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原点（</a:t>
            </a:r>
            <a:r>
              <a: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PS</a:t>
            </a:r>
            <a:r>
              <a:rPr lang="zh-CN" altLang="en-US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：位移就无所谓什么原点了）</a:t>
            </a:r>
            <a:endParaRPr lang="zh-CN" altLang="en-US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131840" y="5445224"/>
          <a:ext cx="19796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包装程序外壳对象" showAsIcon="1" r:id="rId1" imgW="1476375" imgH="523875" progId="Package">
                  <p:embed/>
                </p:oleObj>
              </mc:Choice>
              <mc:Fallback>
                <p:oleObj name="包装程序外壳对象" showAsIcon="1" r:id="rId1" imgW="1476375" imgH="523875" progId="Package">
                  <p:embed/>
                  <p:pic>
                    <p:nvPicPr>
                      <p:cNvPr id="0" name="图片 205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1840" y="5445224"/>
                        <a:ext cx="1979612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 translate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translate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类似于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position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中的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relative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，把元素从原来的位置移动，而不影响在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轴上任何组件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等同：</a:t>
            </a:r>
            <a:endParaRPr lang="en-US" altLang="zh-CN" sz="24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translate(100px) ---&gt; translate(100px, 0)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---&gt;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translateX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(100px)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translate(0, 100px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---&gt; </a:t>
            </a:r>
            <a:r>
              <a:rPr lang="en-US" altLang="zh-CN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translateY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(100px)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79912" y="4869160"/>
          <a:ext cx="1244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包装程序外壳对象" showAsIcon="1" r:id="rId1" imgW="923925" imgH="523875" progId="Package">
                  <p:embed/>
                </p:oleObj>
              </mc:Choice>
              <mc:Fallback>
                <p:oleObj name="包装程序外壳对象" showAsIcon="1" r:id="rId1" imgW="923925" imgH="523875" progId="Package">
                  <p:embed/>
                  <p:pic>
                    <p:nvPicPr>
                      <p:cNvPr id="0" name="图片 226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9912" y="4869160"/>
                        <a:ext cx="12446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 scale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让元素根据中心原点对对象进行缩放。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默认值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。因此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0.01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0.99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之间的任何值，使一个元素缩小；而任何大于或等于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1.01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的值，让元素显得更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大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1507" name="Picture 3" descr="C:\Users\chenhb01\Desktop\2015-07-02_15043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24098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707904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可以接受一个值，也可以同时接受两个值，如果只有一个值时，其第二个值默认与第一个值相等：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scale(2) ----》scale(2,2)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85247" y="414669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取值除了可以取正值之外，同时还可以取负值。只不过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取负值时，会先让元素进行翻转，然后在进行缩放</a:t>
            </a:r>
            <a:endParaRPr lang="zh-CN" altLang="en-US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436096" y="5373216"/>
          <a:ext cx="914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包装程序外壳对象" showAsIcon="1" r:id="rId2" imgW="676275" imgH="523875" progId="Package">
                  <p:embed/>
                </p:oleObj>
              </mc:Choice>
              <mc:Fallback>
                <p:oleObj name="包装程序外壳对象" showAsIcon="1" r:id="rId2" imgW="676275" imgH="523875" progId="Package">
                  <p:embed/>
                  <p:pic>
                    <p:nvPicPr>
                      <p:cNvPr id="0" name="图片 215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36096" y="5373216"/>
                        <a:ext cx="9144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 rotate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指定的角度参数对元素根据对象原点指定一个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2D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旋转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949" y="2878787"/>
            <a:ext cx="3419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rotate()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函数只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接受一个旋转的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角度值。其取值可以是正的，也可以是负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正值时，元素默认之下相对元素中心点顺时针旋转；如果取值为负值时，元素默认之下相对元素中心点逆时针旋转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AutoShape 2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3558" name="Picture 6" descr="C:\Users\chenhb01\Desktop\u=2442107111,3432439922&amp;fm=21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708920"/>
            <a:ext cx="3944035" cy="209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076056" y="5445224"/>
          <a:ext cx="1016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包装程序外壳对象" showAsIcon="1" r:id="rId2" imgW="752475" imgH="523875" progId="Package">
                  <p:embed/>
                </p:oleObj>
              </mc:Choice>
              <mc:Fallback>
                <p:oleObj name="包装程序外壳对象" showAsIcon="1" r:id="rId2" imgW="752475" imgH="523875" progId="Package">
                  <p:embed/>
                  <p:pic>
                    <p:nvPicPr>
                      <p:cNvPr id="0" name="图片 2363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76056" y="5445224"/>
                        <a:ext cx="1016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 2D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 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 skew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75" y="1268730"/>
            <a:ext cx="8229600" cy="510349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让元素倾斜显示。它可以将一个对象以其中心位置围绕着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轴和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轴按照一定的角度倾斜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19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19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1900" dirty="0" smtClean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1900" dirty="0" smtClean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9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倾斜</a:t>
            </a:r>
            <a:r>
              <a:rPr lang="zh-CN" altLang="en-US" sz="19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有3种：skewX()、skewY()、skew()。</a:t>
            </a:r>
            <a:endParaRPr lang="zh-CN" altLang="en-US" sz="19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19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19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参数x表示元素在x轴方向的倾斜度数。如果度数为正，则表示元素沿下x轴方向逆时针倾斜；如果度数为负，则表示元素沿x轴方向顺时针倾斜。</a:t>
            </a:r>
            <a:endParaRPr lang="zh-CN" altLang="en-US" sz="19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19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19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参数y表示元素在y轴方向的倾斜度数。如果度数为正，则表示元素沿y轴方向顺时针倾斜；如果度数为负，则表示元素沿y轴方向逆时针倾斜。</a:t>
            </a:r>
            <a:endParaRPr lang="zh-CN" altLang="en-US" sz="19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99510" y="2232025"/>
            <a:ext cx="507238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等同：</a:t>
            </a:r>
            <a:endParaRPr lang="en-US" altLang="zh-CN" sz="16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600" dirty="0" smtClean="0"/>
              <a:t>skew(40deg) </a:t>
            </a:r>
            <a:r>
              <a:rPr lang="en-US" altLang="zh-CN" sz="1600" dirty="0" smtClean="0">
                <a:sym typeface="Wingdings" panose="05000000000000000000" pitchFamily="2" charset="2"/>
              </a:rPr>
              <a:t> skew(40deg, 0)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skewX</a:t>
            </a:r>
            <a:r>
              <a:rPr lang="en-US" altLang="zh-CN" sz="1600" dirty="0" smtClean="0">
                <a:sym typeface="Wingdings" panose="05000000000000000000" pitchFamily="2" charset="2"/>
              </a:rPr>
              <a:t>(40deg)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s</a:t>
            </a:r>
            <a:r>
              <a:rPr lang="en-US" altLang="zh-CN" sz="16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kew(0, 40deg)  </a:t>
            </a:r>
            <a:r>
              <a:rPr lang="en-US" altLang="zh-CN" sz="1600" dirty="0" err="1" smtClean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skewY</a:t>
            </a:r>
            <a:r>
              <a:rPr lang="en-US" altLang="zh-CN" sz="16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(40deg)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AutoShape 2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://img3.imgtn.bdimg.com/it/u=2442107111,343243992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235" y="2411095"/>
            <a:ext cx="2176780" cy="86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5533</Words>
  <Application>WPS 演示</Application>
  <PresentationFormat>全屏显示(4:3)</PresentationFormat>
  <Paragraphs>301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25</vt:i4>
      </vt:variant>
    </vt:vector>
  </HeadingPairs>
  <TitlesOfParts>
    <vt:vector size="49" baseType="lpstr">
      <vt:lpstr>Arial</vt:lpstr>
      <vt:lpstr>方正书宋_GBK</vt:lpstr>
      <vt:lpstr>Wingdings</vt:lpstr>
      <vt:lpstr>华文新魏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Office 主题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CSS3 动画2 –Transform 2D</vt:lpstr>
      <vt:lpstr>Transform 2D变换 – 概述</vt:lpstr>
      <vt:lpstr>Transform 2D变换 – 基础语法</vt:lpstr>
      <vt:lpstr>Transform 2D变换 – translate-origin</vt:lpstr>
      <vt:lpstr>Transform 2D变换 – translate-origin</vt:lpstr>
      <vt:lpstr>Transform 2D变换 - translate </vt:lpstr>
      <vt:lpstr>Transform 2D变换 - scale </vt:lpstr>
      <vt:lpstr>Transform 2D变换 - rotate </vt:lpstr>
      <vt:lpstr>Transform 2D变换 - skew </vt:lpstr>
      <vt:lpstr>Transform 2D变换 - skew </vt:lpstr>
      <vt:lpstr>Transform 2D变换 – 组合 </vt:lpstr>
      <vt:lpstr>transform导致position:fixed 定位问题</vt:lpstr>
      <vt:lpstr>前端中的变换矩阵 </vt:lpstr>
      <vt:lpstr>Transform 2D变换 - matrix </vt:lpstr>
      <vt:lpstr>Transform 2D变换 - matrix </vt:lpstr>
      <vt:lpstr>Transform 2D变换 – matrix与translate </vt:lpstr>
      <vt:lpstr>Transform 2D变换 – matrix与scale </vt:lpstr>
      <vt:lpstr>Transform 2D变换 – matrix与rotate </vt:lpstr>
      <vt:lpstr>Transform 2D变换 – matrix与skew </vt:lpstr>
      <vt:lpstr>Transform 2D变换 – 与矩阵关系图 </vt:lpstr>
      <vt:lpstr>Transform 2D变换 – matrix()与镜像对称 </vt:lpstr>
      <vt:lpstr>Transform 2D变换 – matrix()与镜像对称 </vt:lpstr>
      <vt:lpstr>Transform 2D变换 – matrix()与镜像对称 </vt:lpstr>
      <vt:lpstr>Transform 2D变换 – matrix()与镜像对称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2D动画</dc:title>
  <dc:creator>Adminitor</dc:creator>
  <cp:lastModifiedBy>chenhuanbin</cp:lastModifiedBy>
  <cp:revision>198</cp:revision>
  <dcterms:created xsi:type="dcterms:W3CDTF">2021-04-13T02:31:20Z</dcterms:created>
  <dcterms:modified xsi:type="dcterms:W3CDTF">2021-04-13T02:31:20Z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