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8"/>
  </p:normalViewPr>
  <p:slideViewPr>
    <p:cSldViewPr snapToGrid="0" snapToObjects="1">
      <p:cViewPr varScale="1">
        <p:scale>
          <a:sx n="93" d="100"/>
          <a:sy n="93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6A8CF-74B9-0E4B-B56A-81324FB30371}" type="datetimeFigureOut">
              <a:rPr kumimoji="1" lang="zh-CN" altLang="en-US" smtClean="0"/>
              <a:t>2019/5/30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6BFC1-F520-534D-BF9A-A4E93926AD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148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22ACC-0494-7943-95C9-BF64F10DD0EE}" type="datetimeFigureOut">
              <a:rPr kumimoji="1" lang="zh-CN" altLang="en-US" smtClean="0"/>
              <a:t>2019/5/30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5313-09BE-434F-B78D-58C3C639A3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2199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22ACC-0494-7943-95C9-BF64F10DD0EE}" type="datetimeFigureOut">
              <a:rPr kumimoji="1" lang="zh-CN" altLang="en-US" smtClean="0"/>
              <a:t>2019/5/30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5313-09BE-434F-B78D-58C3C639A3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810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22ACC-0494-7943-95C9-BF64F10DD0EE}" type="datetimeFigureOut">
              <a:rPr kumimoji="1" lang="zh-CN" altLang="en-US" smtClean="0"/>
              <a:t>2019/5/30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5313-09BE-434F-B78D-58C3C639A3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3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22ACC-0494-7943-95C9-BF64F10DD0EE}" type="datetimeFigureOut">
              <a:rPr kumimoji="1" lang="zh-CN" altLang="en-US" smtClean="0"/>
              <a:t>2019/5/30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5313-09BE-434F-B78D-58C3C639A3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716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22ACC-0494-7943-95C9-BF64F10DD0EE}" type="datetimeFigureOut">
              <a:rPr kumimoji="1" lang="zh-CN" altLang="en-US" smtClean="0"/>
              <a:t>2019/5/30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5313-09BE-434F-B78D-58C3C639A3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859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22ACC-0494-7943-95C9-BF64F10DD0EE}" type="datetimeFigureOut">
              <a:rPr kumimoji="1" lang="zh-CN" altLang="en-US" smtClean="0"/>
              <a:t>2019/5/30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5313-09BE-434F-B78D-58C3C639A3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2200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22ACC-0494-7943-95C9-BF64F10DD0EE}" type="datetimeFigureOut">
              <a:rPr kumimoji="1" lang="zh-CN" altLang="en-US" smtClean="0"/>
              <a:t>2019/5/30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5313-09BE-434F-B78D-58C3C639A3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481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22ACC-0494-7943-95C9-BF64F10DD0EE}" type="datetimeFigureOut">
              <a:rPr kumimoji="1" lang="zh-CN" altLang="en-US" smtClean="0"/>
              <a:t>2019/5/30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5313-09BE-434F-B78D-58C3C639A3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518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22ACC-0494-7943-95C9-BF64F10DD0EE}" type="datetimeFigureOut">
              <a:rPr kumimoji="1" lang="zh-CN" altLang="en-US" smtClean="0"/>
              <a:t>2019/5/30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5313-09BE-434F-B78D-58C3C639A3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669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22ACC-0494-7943-95C9-BF64F10DD0EE}" type="datetimeFigureOut">
              <a:rPr kumimoji="1" lang="zh-CN" altLang="en-US" smtClean="0"/>
              <a:t>2019/5/30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5313-09BE-434F-B78D-58C3C639A3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517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22ACC-0494-7943-95C9-BF64F10DD0EE}" type="datetimeFigureOut">
              <a:rPr kumimoji="1" lang="zh-CN" altLang="en-US" smtClean="0"/>
              <a:t>2019/5/30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5313-09BE-434F-B78D-58C3C639A3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99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22ACC-0494-7943-95C9-BF64F10DD0EE}" type="datetimeFigureOut">
              <a:rPr kumimoji="1" lang="zh-CN" altLang="en-US" smtClean="0"/>
              <a:t>2019/5/30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D5313-09BE-434F-B78D-58C3C639A3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6807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c39/proposal-pipeline-operator" TargetMode="Externa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c39/proposal-do-expression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c39/proposal-partial-application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hyperlink" Target="https://github.com/tc39/proposal-throw-expressions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babel/proposals/issues/7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c39/proposal-logical-assignment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c39.github.io/proposal-bigint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zenparsing/es-function-bind" TargetMode="External"/><Relationship Id="rId3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juejin.im/?target=https://github.com/tc39/proposal-observable" TargetMode="External"/><Relationship Id="rId4" Type="http://schemas.openxmlformats.org/officeDocument/2006/relationships/hyperlink" Target="https://link.juejin.im/?target=https://github.com/tc39/proposal-global" TargetMode="External"/><Relationship Id="rId5" Type="http://schemas.openxmlformats.org/officeDocument/2006/relationships/hyperlink" Target="https://github.com/tc39/proposal-dynamic-import" TargetMode="External"/><Relationship Id="rId6" Type="http://schemas.openxmlformats.org/officeDocument/2006/relationships/hyperlink" Target="https://tc39.github.io/proposal-decorators/" TargetMode="External"/><Relationship Id="rId7" Type="http://schemas.openxmlformats.org/officeDocument/2006/relationships/hyperlink" Target="https://github.com/tc39/proposal-private-methods" TargetMode="External"/><Relationship Id="rId8" Type="http://schemas.openxmlformats.org/officeDocument/2006/relationships/hyperlink" Target="https://juejin.im/pin/5cd3c5866fb9a035e73ef3e5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link.juejin.im/?target=https://github.com/tc39/proposal-async-iterati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abeljs.io/repl" TargetMode="External"/><Relationship Id="rId3" Type="http://schemas.openxmlformats.org/officeDocument/2006/relationships/hyperlink" Target="http://npm.taobao.org/package/@babel/helper-plugin-util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s://github.com/TC39/proposal-optional-chaining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c39/proposal-nullish-coalescing" TargetMode="Externa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175163"/>
            <a:ext cx="9545782" cy="1334799"/>
          </a:xfrm>
        </p:spPr>
        <p:txBody>
          <a:bodyPr/>
          <a:lstStyle/>
          <a:p>
            <a:r>
              <a:rPr kumimoji="1" lang="en-US" altLang="zh-CN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JS</a:t>
            </a:r>
            <a:r>
              <a:rPr kumimoji="1" lang="zh-CN" altLang="en-US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一些</a:t>
            </a:r>
            <a:r>
              <a:rPr kumimoji="1" lang="zh-CN" altLang="en-US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有意思的新语法</a:t>
            </a:r>
            <a:r>
              <a:rPr kumimoji="1" lang="en-US" altLang="zh-CN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/</a:t>
            </a:r>
            <a:r>
              <a:rPr kumimoji="1" lang="zh-CN" altLang="en-US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提案</a:t>
            </a:r>
            <a:endParaRPr kumimoji="1" lang="zh-CN" altLang="en-US" dirty="0">
              <a:solidFill>
                <a:srgbClr val="FF0000"/>
              </a:solidFill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---</a:t>
            </a:r>
            <a:r>
              <a:rPr kumimoji="1" lang="zh-CN" altLang="en-US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 陈欢斌</a:t>
            </a:r>
            <a:endParaRPr kumimoji="1" lang="zh-CN" altLang="en-US" dirty="0">
              <a:solidFill>
                <a:srgbClr val="FF0000"/>
              </a:solidFill>
              <a:latin typeface="STXinwei" charset="-122"/>
              <a:ea typeface="STXinwei" charset="-122"/>
              <a:cs typeface="STXinw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725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3376" y="307171"/>
            <a:ext cx="37337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管道操作符（</a:t>
            </a:r>
            <a:r>
              <a:rPr lang="en-US" altLang="zh-CN" sz="28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a |&gt; b</a:t>
            </a:r>
            <a:r>
              <a:rPr lang="zh-CN" altLang="en-US" sz="28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410185" y="1267691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STXinwei" charset="-122"/>
                <a:ea typeface="STXinwei" charset="-122"/>
                <a:cs typeface="STXinwei" charset="-122"/>
              </a:rPr>
              <a:t>插件</a:t>
            </a:r>
            <a:r>
              <a:rPr kumimoji="1" lang="en-US" altLang="zh-CN" sz="2000" dirty="0" smtClean="0">
                <a:latin typeface="STXinwei" charset="-122"/>
                <a:ea typeface="STXinwei" charset="-122"/>
                <a:cs typeface="STXinwei" charset="-122"/>
              </a:rPr>
              <a:t>:</a:t>
            </a:r>
            <a:r>
              <a:rPr kumimoji="1" lang="zh-CN" altLang="en-US" sz="2000" dirty="0" smtClean="0">
                <a:latin typeface="STXinwei" charset="-122"/>
                <a:ea typeface="STXinwei" charset="-122"/>
                <a:cs typeface="STXinwei" charset="-122"/>
              </a:rPr>
              <a:t> </a:t>
            </a:r>
            <a:endParaRPr kumimoji="1" lang="zh-CN" altLang="en-US" sz="2000" dirty="0"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24585" y="1323945"/>
            <a:ext cx="71796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@</a:t>
            </a:r>
            <a:r>
              <a:rPr lang="en-US" altLang="zh-CN" dirty="0" smtClean="0">
                <a:latin typeface="STXinwei" charset="-122"/>
                <a:ea typeface="STXinwei" charset="-122"/>
                <a:cs typeface="STXinwei" charset="-122"/>
              </a:rPr>
              <a:t>babel/plugin-proposal-pipeline-operator</a:t>
            </a:r>
            <a: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lang="en-US" altLang="zh-CN" dirty="0" smtClean="0">
                <a:latin typeface="STXinwei" charset="-122"/>
                <a:ea typeface="STXinwei" charset="-122"/>
                <a:cs typeface="STXinwei" charset="-122"/>
              </a:rPr>
              <a:t>(</a:t>
            </a:r>
            <a: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  <a:t>需配置</a:t>
            </a:r>
            <a:r>
              <a:rPr lang="en-US" altLang="zh-CN" dirty="0" smtClean="0">
                <a:latin typeface="STXinwei" charset="-122"/>
                <a:ea typeface="STXinwei" charset="-122"/>
                <a:cs typeface="STXinwei" charset="-122"/>
              </a:rPr>
              <a:t>proposal</a:t>
            </a:r>
            <a: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  <a:t>参数</a:t>
            </a:r>
            <a:r>
              <a:rPr lang="en-US" altLang="zh-CN" dirty="0" smtClean="0">
                <a:latin typeface="STXinwei" charset="-122"/>
                <a:ea typeface="STXinwei" charset="-122"/>
                <a:cs typeface="STXinwei" charset="-122"/>
              </a:rPr>
              <a:t>)</a:t>
            </a:r>
            <a:endParaRPr lang="en-US" altLang="zh-CN" dirty="0"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10185" y="178561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STXinwei" charset="-122"/>
                <a:ea typeface="STXinwei" charset="-122"/>
                <a:cs typeface="STXinwei" charset="-122"/>
              </a:rPr>
              <a:t>提案</a:t>
            </a:r>
            <a:r>
              <a:rPr kumimoji="1" lang="en-US" altLang="zh-CN" sz="2400" dirty="0" smtClean="0">
                <a:latin typeface="STXinwei" charset="-122"/>
                <a:ea typeface="STXinwei" charset="-122"/>
                <a:cs typeface="STXinwei" charset="-122"/>
              </a:rPr>
              <a:t>:</a:t>
            </a:r>
            <a:r>
              <a:rPr kumimoji="1" lang="zh-CN" altLang="en-US" sz="2400" dirty="0" smtClean="0">
                <a:latin typeface="STXinwei" charset="-122"/>
                <a:ea typeface="STXinwei" charset="-122"/>
                <a:cs typeface="STXinwei" charset="-122"/>
              </a:rPr>
              <a:t> </a:t>
            </a:r>
            <a:endParaRPr kumimoji="1" lang="zh-CN" altLang="en-US" sz="2400" dirty="0"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79629" y="1828901"/>
            <a:ext cx="5472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STXinwei" charset="-122"/>
                <a:ea typeface="STXinwei" charset="-122"/>
                <a:cs typeface="STXinwei" charset="-122"/>
                <a:hlinkClick r:id="rId2"/>
              </a:rPr>
              <a:t>https://github.com/tc39/proposal-pipeline-operator</a:t>
            </a:r>
            <a:endParaRPr lang="zh-CN" altLang="en-US" dirty="0"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02525" y="3331507"/>
            <a:ext cx="7027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24292E"/>
                </a:solidFill>
                <a:latin typeface="STXinwei" charset="-122"/>
                <a:ea typeface="STXinwei" charset="-122"/>
                <a:cs typeface="STXinwei" charset="-122"/>
              </a:rPr>
              <a:t>对于</a:t>
            </a:r>
            <a:r>
              <a:rPr lang="zh-CN" altLang="en-US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单个</a:t>
            </a:r>
            <a:r>
              <a:rPr lang="zh-CN" altLang="en-US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参数</a:t>
            </a:r>
            <a:r>
              <a:rPr lang="zh-CN" altLang="en-US" dirty="0">
                <a:solidFill>
                  <a:srgbClr val="24292E"/>
                </a:solidFill>
                <a:latin typeface="STXinwei" charset="-122"/>
                <a:ea typeface="STXinwei" charset="-122"/>
                <a:cs typeface="STXinwei" charset="-122"/>
              </a:rPr>
              <a:t>的函数调用，管道运算</a:t>
            </a:r>
            <a:r>
              <a:rPr lang="zh-CN" altLang="en-US" dirty="0" smtClean="0">
                <a:solidFill>
                  <a:srgbClr val="24292E"/>
                </a:solidFill>
                <a:latin typeface="STXinwei" charset="-122"/>
                <a:ea typeface="STXinwei" charset="-122"/>
                <a:cs typeface="STXinwei" charset="-122"/>
              </a:rPr>
              <a:t>符是</a:t>
            </a:r>
            <a:r>
              <a:rPr lang="zh-CN" altLang="en-US" dirty="0">
                <a:solidFill>
                  <a:srgbClr val="24292E"/>
                </a:solidFill>
                <a:latin typeface="STXinwei" charset="-122"/>
                <a:ea typeface="STXinwei" charset="-122"/>
                <a:cs typeface="STXinwei" charset="-122"/>
              </a:rPr>
              <a:t>一个有用的语法</a:t>
            </a:r>
            <a:r>
              <a:rPr lang="zh-CN" altLang="en-US" dirty="0" smtClean="0">
                <a:solidFill>
                  <a:srgbClr val="24292E"/>
                </a:solidFill>
                <a:latin typeface="STXinwei" charset="-122"/>
                <a:ea typeface="STXinwei" charset="-122"/>
                <a:cs typeface="STXinwei" charset="-122"/>
              </a:rPr>
              <a:t>糖</a:t>
            </a:r>
            <a:r>
              <a:rPr lang="en-US" altLang="zh-CN" dirty="0" smtClean="0">
                <a:solidFill>
                  <a:srgbClr val="24292E"/>
                </a:solidFill>
                <a:latin typeface="STXinwei" charset="-122"/>
                <a:ea typeface="STXinwei" charset="-122"/>
                <a:cs typeface="STXinwei" charset="-122"/>
              </a:rPr>
              <a:t>:</a:t>
            </a:r>
            <a:endParaRPr lang="zh-CN" altLang="en-US" dirty="0">
              <a:latin typeface="STXinwei" charset="-122"/>
              <a:ea typeface="STXinwei" charset="-122"/>
              <a:cs typeface="STXinwei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565" y="3970513"/>
            <a:ext cx="11684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3376" y="307171"/>
            <a:ext cx="37337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管道操作符（</a:t>
            </a:r>
            <a:r>
              <a:rPr lang="en-US" altLang="zh-CN" sz="28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a |&gt; b</a:t>
            </a:r>
            <a:r>
              <a:rPr lang="zh-CN" altLang="en-US" sz="28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）</a:t>
            </a:r>
          </a:p>
        </p:txBody>
      </p:sp>
      <p:sp>
        <p:nvSpPr>
          <p:cNvPr id="12" name="矩形 11"/>
          <p:cNvSpPr/>
          <p:nvPr/>
        </p:nvSpPr>
        <p:spPr>
          <a:xfrm>
            <a:off x="1422911" y="1133937"/>
            <a:ext cx="8344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管道运算符最大的好处，就是可以把嵌套的函数，写成从左到右的链式</a:t>
            </a:r>
            <a:r>
              <a:rPr lang="zh-CN" altLang="en-US" dirty="0" smtClean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表达式</a:t>
            </a:r>
            <a:r>
              <a:rPr lang="en-US" altLang="zh-CN" dirty="0" smtClean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:</a:t>
            </a:r>
            <a:r>
              <a:rPr lang="zh-CN" altLang="en-US" dirty="0" smtClean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 </a:t>
            </a:r>
            <a:endParaRPr lang="zh-CN" altLang="en-US" dirty="0">
              <a:latin typeface="STXinwei" charset="-122"/>
              <a:ea typeface="STXinwei" charset="-122"/>
              <a:cs typeface="STXinwei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855" y="1602304"/>
            <a:ext cx="3893127" cy="259871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422911" y="4347397"/>
            <a:ext cx="80910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上面是三个简单的函数。如果要嵌套执行，传统的写法和管道的写法分别</a:t>
            </a:r>
            <a:r>
              <a:rPr lang="zh-CN" altLang="en-US" dirty="0" smtClean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如下</a:t>
            </a:r>
            <a:r>
              <a:rPr lang="en-US" altLang="zh-CN" dirty="0" smtClean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:</a:t>
            </a:r>
            <a:r>
              <a:rPr lang="zh-CN" altLang="en-US" dirty="0" smtClean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 </a:t>
            </a:r>
            <a:endParaRPr lang="zh-CN" altLang="en-US" dirty="0">
              <a:latin typeface="STXinwei" charset="-122"/>
              <a:ea typeface="STXinwei" charset="-122"/>
              <a:cs typeface="STXinwei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450" y="5175250"/>
            <a:ext cx="3424866" cy="90689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1853" y="4863110"/>
            <a:ext cx="1774717" cy="168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75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3376" y="307171"/>
            <a:ext cx="37337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管道操作符（</a:t>
            </a:r>
            <a:r>
              <a:rPr lang="en-US" altLang="zh-CN" sz="28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a |&gt; b</a:t>
            </a:r>
            <a:r>
              <a:rPr lang="zh-CN" altLang="en-US" sz="28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）</a:t>
            </a:r>
          </a:p>
        </p:txBody>
      </p:sp>
      <p:sp>
        <p:nvSpPr>
          <p:cNvPr id="2" name="矩形 1"/>
          <p:cNvSpPr/>
          <p:nvPr/>
        </p:nvSpPr>
        <p:spPr>
          <a:xfrm>
            <a:off x="1330035" y="1249371"/>
            <a:ext cx="82988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管道运算符</a:t>
            </a:r>
            <a:r>
              <a:rPr lang="zh-CN" altLang="en-US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只能传递一个值</a:t>
            </a:r>
            <a:r>
              <a:rPr lang="zh-CN" altLang="en-US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，这意味着它右边的函数必须是一个单参数函数。如果是多参数函数，就必须进行柯里化，改成单参数的版本</a:t>
            </a:r>
            <a:endParaRPr lang="zh-CN" altLang="en-US" dirty="0"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98072" y="2191711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function double (x) { return x + x;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function add (x, y) { return x + y;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/>
            </a:r>
            <a:br>
              <a:rPr lang="en-US" altLang="zh-CN" sz="1200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</a:br>
            <a:r>
              <a:rPr lang="en-US" altLang="zh-CN" sz="1200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let person = { score: 25 };</a:t>
            </a:r>
          </a:p>
          <a:p>
            <a:r>
              <a:rPr lang="en-US" altLang="zh-CN" sz="1200" dirty="0" err="1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person.score</a:t>
            </a:r>
            <a:endParaRPr lang="en-US" altLang="zh-CN" sz="1200" dirty="0">
              <a:solidFill>
                <a:srgbClr val="000000"/>
              </a:solidFill>
              <a:latin typeface="STXinwei" charset="-122"/>
              <a:ea typeface="STXinwei" charset="-122"/>
              <a:cs typeface="STXinwei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|&gt; double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|&gt; (_ =&gt; add(7, _))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// 57</a:t>
            </a:r>
            <a:endParaRPr lang="en-US" altLang="zh-CN" sz="1200" b="0" dirty="0">
              <a:solidFill>
                <a:srgbClr val="000000"/>
              </a:solidFill>
              <a:effectLst/>
              <a:latin typeface="STXinwei" charset="-122"/>
              <a:ea typeface="STXinwei" charset="-122"/>
              <a:cs typeface="STXinwei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631" y="2191711"/>
            <a:ext cx="3822700" cy="25146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30035" y="5077691"/>
            <a:ext cx="759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STXinwei" charset="-122"/>
                <a:ea typeface="STXinwei" charset="-122"/>
                <a:cs typeface="STXinwei" charset="-122"/>
              </a:rPr>
              <a:t>PS: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下划线并没有特别的</a:t>
            </a:r>
            <a: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  <a:t>含义</a:t>
            </a:r>
            <a:r>
              <a:rPr lang="en-US" altLang="zh-CN" dirty="0" smtClean="0">
                <a:latin typeface="STXinwei" charset="-122"/>
                <a:ea typeface="STXinwei" charset="-122"/>
                <a:cs typeface="STXinwei" charset="-122"/>
              </a:rPr>
              <a:t>,</a:t>
            </a:r>
            <a: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  <a:t> 只是因为它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能够形象地表示这里是占位符</a:t>
            </a:r>
            <a:endParaRPr kumimoji="1" lang="zh-CN" altLang="en-US" dirty="0">
              <a:latin typeface="STXinwei" charset="-122"/>
              <a:ea typeface="STXinwei" charset="-122"/>
              <a:cs typeface="STXinw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11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3376" y="307171"/>
            <a:ext cx="17732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do</a:t>
            </a:r>
            <a:r>
              <a:rPr lang="zh-CN" altLang="en-US" sz="2800" b="1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 表达式</a:t>
            </a:r>
            <a:endParaRPr lang="zh-CN" altLang="en-US" sz="2800" dirty="0">
              <a:solidFill>
                <a:srgbClr val="FF0000"/>
              </a:solidFill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10185" y="1129141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STXinwei" charset="-122"/>
                <a:ea typeface="STXinwei" charset="-122"/>
                <a:cs typeface="STXinwei" charset="-122"/>
              </a:rPr>
              <a:t>插件</a:t>
            </a:r>
            <a:r>
              <a:rPr kumimoji="1" lang="en-US" altLang="zh-CN" sz="2000" dirty="0" smtClean="0">
                <a:latin typeface="STXinwei" charset="-122"/>
                <a:ea typeface="STXinwei" charset="-122"/>
                <a:cs typeface="STXinwei" charset="-122"/>
              </a:rPr>
              <a:t>:</a:t>
            </a:r>
            <a:r>
              <a:rPr kumimoji="1" lang="zh-CN" altLang="en-US" sz="2000" dirty="0" smtClean="0">
                <a:latin typeface="STXinwei" charset="-122"/>
                <a:ea typeface="STXinwei" charset="-122"/>
                <a:cs typeface="STXinwei" charset="-122"/>
              </a:rPr>
              <a:t> </a:t>
            </a:r>
            <a:endParaRPr kumimoji="1" lang="zh-CN" altLang="en-US" sz="2000" dirty="0"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24585" y="1185395"/>
            <a:ext cx="4604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zh-CN" sz="2000" b="1" dirty="0">
                <a:latin typeface="STXinwei" charset="-122"/>
                <a:ea typeface="STXinwei" charset="-122"/>
                <a:cs typeface="STXinwei" charset="-122"/>
              </a:rPr>
              <a:t>@babel/plugin-proposal-do-expressions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10185" y="1728869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STXinwei" charset="-122"/>
                <a:ea typeface="STXinwei" charset="-122"/>
                <a:cs typeface="STXinwei" charset="-122"/>
              </a:rPr>
              <a:t>提案</a:t>
            </a:r>
            <a:r>
              <a:rPr kumimoji="1" lang="en-US" altLang="zh-CN" sz="2400" dirty="0" smtClean="0">
                <a:latin typeface="STXinwei" charset="-122"/>
                <a:ea typeface="STXinwei" charset="-122"/>
                <a:cs typeface="STXinwei" charset="-122"/>
              </a:rPr>
              <a:t>:</a:t>
            </a:r>
            <a:r>
              <a:rPr kumimoji="1" lang="zh-CN" altLang="en-US" sz="2400" dirty="0" smtClean="0">
                <a:latin typeface="STXinwei" charset="-122"/>
                <a:ea typeface="STXinwei" charset="-122"/>
                <a:cs typeface="STXinwei" charset="-122"/>
              </a:rPr>
              <a:t> </a:t>
            </a:r>
            <a:endParaRPr kumimoji="1" lang="zh-CN" altLang="en-US" sz="2400" dirty="0"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24585" y="1783553"/>
            <a:ext cx="5145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STXinwei" charset="-122"/>
                <a:ea typeface="STXinwei" charset="-122"/>
                <a:cs typeface="STXinwei" charset="-122"/>
                <a:hlinkClick r:id="rId2"/>
              </a:rPr>
              <a:t>https://github.com/tc39/proposal-do-expressions</a:t>
            </a:r>
            <a:endParaRPr lang="zh-CN" altLang="en-US" dirty="0"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4654" y="2443285"/>
            <a:ext cx="285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STXinwei" charset="-122"/>
                <a:ea typeface="STXinwei" charset="-122"/>
                <a:cs typeface="STXinwei" charset="-122"/>
              </a:rPr>
              <a:t>假设有下面的语句块</a:t>
            </a:r>
            <a:r>
              <a:rPr kumimoji="1" lang="en-US" altLang="zh-CN" dirty="0" smtClean="0">
                <a:latin typeface="STXinwei" charset="-122"/>
                <a:ea typeface="STXinwei" charset="-122"/>
                <a:cs typeface="STXinwei" charset="-122"/>
              </a:rPr>
              <a:t>:</a:t>
            </a:r>
            <a:r>
              <a:rPr kumimoji="1" lang="zh-CN" altLang="en-US" dirty="0" smtClean="0">
                <a:latin typeface="STXinwei" charset="-122"/>
                <a:ea typeface="STXinwei" charset="-122"/>
                <a:cs typeface="STXinwei" charset="-122"/>
              </a:rPr>
              <a:t> </a:t>
            </a:r>
            <a:endParaRPr kumimoji="1" lang="zh-CN" altLang="en-US" dirty="0"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37164" y="3064663"/>
            <a:ext cx="26046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sz="1200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{</a:t>
            </a:r>
          </a:p>
          <a:p>
            <a:r>
              <a:rPr lang="zh-CN" altLang="en-US" sz="1200" dirty="0" smtClean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  </a:t>
            </a:r>
            <a:r>
              <a:rPr lang="mr-IN" altLang="zh-CN" sz="1200" dirty="0" err="1" smtClean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let</a:t>
            </a:r>
            <a:r>
              <a:rPr lang="mr-IN" altLang="zh-CN" sz="1200" dirty="0" smtClean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lang="mr-IN" altLang="zh-CN" sz="1200" dirty="0" err="1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t</a:t>
            </a:r>
            <a:r>
              <a:rPr lang="mr-IN" altLang="zh-CN" sz="1200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 = </a:t>
            </a:r>
            <a:r>
              <a:rPr lang="mr-IN" altLang="zh-CN" sz="1200" dirty="0" err="1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f</a:t>
            </a:r>
            <a:r>
              <a:rPr lang="mr-IN" altLang="zh-CN" sz="1200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();</a:t>
            </a:r>
          </a:p>
          <a:p>
            <a:r>
              <a:rPr lang="zh-CN" altLang="en-US" sz="1200" dirty="0" smtClean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  </a:t>
            </a:r>
            <a:r>
              <a:rPr lang="mr-IN" altLang="zh-CN" sz="1200" dirty="0" err="1" smtClean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t</a:t>
            </a:r>
            <a:r>
              <a:rPr lang="mr-IN" altLang="zh-CN" sz="1200" dirty="0" smtClean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lang="mr-IN" altLang="zh-CN" sz="1200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= </a:t>
            </a:r>
            <a:r>
              <a:rPr lang="mr-IN" altLang="zh-CN" sz="1200" dirty="0" err="1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t</a:t>
            </a:r>
            <a:r>
              <a:rPr lang="mr-IN" altLang="zh-CN" sz="1200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 * </a:t>
            </a:r>
            <a:r>
              <a:rPr lang="mr-IN" altLang="zh-CN" sz="1200" dirty="0" err="1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t</a:t>
            </a:r>
            <a:r>
              <a:rPr lang="mr-IN" altLang="zh-CN" sz="1200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 + </a:t>
            </a:r>
            <a:r>
              <a:rPr lang="mr-IN" altLang="zh-CN" sz="1200" dirty="0">
                <a:solidFill>
                  <a:srgbClr val="09885A"/>
                </a:solidFill>
                <a:latin typeface="STXinwei" charset="-122"/>
                <a:ea typeface="STXinwei" charset="-122"/>
                <a:cs typeface="STXinwei" charset="-122"/>
              </a:rPr>
              <a:t>1</a:t>
            </a:r>
            <a:r>
              <a:rPr lang="mr-IN" altLang="zh-CN" sz="1200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;</a:t>
            </a:r>
          </a:p>
          <a:p>
            <a:r>
              <a:rPr lang="mr-IN" altLang="zh-CN" sz="1200" dirty="0" smtClean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}</a:t>
            </a:r>
            <a:endParaRPr lang="mr-IN" altLang="zh-CN" sz="1200" b="0" dirty="0">
              <a:solidFill>
                <a:srgbClr val="000000"/>
              </a:solidFill>
              <a:effectLst/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94412" y="4182669"/>
            <a:ext cx="545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STXinwei" charset="-122"/>
                <a:ea typeface="STXinwei" charset="-122"/>
                <a:cs typeface="STXinwei" charset="-122"/>
              </a:rPr>
              <a:t>在语句块外面无法获取</a:t>
            </a:r>
            <a:r>
              <a:rPr kumimoji="1" lang="en-US" altLang="zh-CN" dirty="0" smtClean="0">
                <a:latin typeface="STXinwei" charset="-122"/>
                <a:ea typeface="STXinwei" charset="-122"/>
                <a:cs typeface="STXinwei" charset="-122"/>
              </a:rPr>
              <a:t>t</a:t>
            </a:r>
            <a:r>
              <a:rPr kumimoji="1" lang="zh-CN" altLang="en-US" dirty="0" smtClean="0">
                <a:latin typeface="STXinwei" charset="-122"/>
                <a:ea typeface="STXinwei" charset="-122"/>
                <a:cs typeface="STXinwei" charset="-122"/>
              </a:rPr>
              <a:t>的值</a:t>
            </a:r>
            <a:r>
              <a:rPr kumimoji="1" lang="en-US" altLang="zh-CN" dirty="0" smtClean="0">
                <a:latin typeface="STXinwei" charset="-122"/>
                <a:ea typeface="STXinwei" charset="-122"/>
                <a:cs typeface="STXinwei" charset="-122"/>
              </a:rPr>
              <a:t>,</a:t>
            </a:r>
            <a:r>
              <a:rPr kumimoji="1" lang="zh-CN" altLang="en-US" dirty="0" smtClean="0">
                <a:latin typeface="STXinwei" charset="-122"/>
                <a:ea typeface="STXinwei" charset="-122"/>
                <a:cs typeface="STXinwei" charset="-122"/>
              </a:rPr>
              <a:t> 除非</a:t>
            </a:r>
            <a:r>
              <a:rPr kumimoji="1" lang="en-US" altLang="zh-CN" dirty="0" smtClean="0">
                <a:latin typeface="STXinwei" charset="-122"/>
                <a:ea typeface="STXinwei" charset="-122"/>
                <a:cs typeface="STXinwei" charset="-122"/>
              </a:rPr>
              <a:t>t</a:t>
            </a:r>
            <a:r>
              <a:rPr kumimoji="1" lang="zh-CN" altLang="en-US" dirty="0" smtClean="0">
                <a:latin typeface="STXinwei" charset="-122"/>
                <a:ea typeface="STXinwei" charset="-122"/>
                <a:cs typeface="STXinwei" charset="-122"/>
              </a:rPr>
              <a:t>是全局变量</a:t>
            </a:r>
            <a:endParaRPr kumimoji="1" lang="zh-CN" altLang="en-US" dirty="0"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94411" y="4717259"/>
            <a:ext cx="545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STXinwei" charset="-122"/>
                <a:ea typeface="STXinwei" charset="-122"/>
                <a:cs typeface="STXinwei" charset="-122"/>
              </a:rPr>
              <a:t>现在有个新题案</a:t>
            </a:r>
            <a:r>
              <a:rPr kumimoji="1" lang="en-US" altLang="zh-CN" dirty="0" smtClean="0">
                <a:latin typeface="STXinwei" charset="-122"/>
                <a:ea typeface="STXinwei" charset="-122"/>
                <a:cs typeface="STXinwei" charset="-122"/>
              </a:rPr>
              <a:t>,</a:t>
            </a:r>
            <a:r>
              <a:rPr kumimoji="1" lang="zh-CN" altLang="en-US" dirty="0" smtClean="0">
                <a:latin typeface="STXinwei" charset="-122"/>
                <a:ea typeface="STXinwei" charset="-122"/>
                <a:cs typeface="STXinwei" charset="-122"/>
              </a:rPr>
              <a:t> 可以获取这种语句块的返回值</a:t>
            </a:r>
            <a:r>
              <a:rPr kumimoji="1" lang="en-US" altLang="zh-CN" dirty="0" smtClean="0">
                <a:latin typeface="STXinwei" charset="-122"/>
                <a:ea typeface="STXinwei" charset="-122"/>
                <a:cs typeface="STXinwei" charset="-122"/>
              </a:rPr>
              <a:t>:</a:t>
            </a:r>
            <a:r>
              <a:rPr kumimoji="1" lang="zh-CN" altLang="en-US" dirty="0" smtClean="0">
                <a:latin typeface="STXinwei" charset="-122"/>
                <a:ea typeface="STXinwei" charset="-122"/>
                <a:cs typeface="STXinwei" charset="-122"/>
              </a:rPr>
              <a:t> </a:t>
            </a:r>
            <a:endParaRPr kumimoji="1" lang="zh-CN" altLang="en-US" dirty="0">
              <a:latin typeface="STXinwei" charset="-122"/>
              <a:ea typeface="STXinwei" charset="-122"/>
              <a:cs typeface="STXinwei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872" y="5251849"/>
            <a:ext cx="1549400" cy="12827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1672" y="2812617"/>
            <a:ext cx="1752600" cy="128270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4819018" y="5708533"/>
            <a:ext cx="46378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变量</a:t>
            </a:r>
            <a:r>
              <a:rPr lang="en-US" altLang="zh-CN" sz="1600" dirty="0">
                <a:latin typeface="STXinwei" charset="-122"/>
                <a:ea typeface="STXinwei" charset="-122"/>
                <a:cs typeface="STXinwei" charset="-122"/>
              </a:rPr>
              <a:t>x</a:t>
            </a:r>
            <a:r>
              <a:rPr lang="zh-CN" altLang="en-US" sz="1600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会得到整个块级作用域的返回值（</a:t>
            </a:r>
            <a:r>
              <a:rPr lang="en-US" altLang="zh-CN" sz="1600" dirty="0">
                <a:latin typeface="STXinwei" charset="-122"/>
                <a:ea typeface="STXinwei" charset="-122"/>
                <a:cs typeface="STXinwei" charset="-122"/>
              </a:rPr>
              <a:t>t * t + 1</a:t>
            </a:r>
            <a:r>
              <a:rPr lang="zh-CN" altLang="en-US" sz="1600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）</a:t>
            </a:r>
            <a:endParaRPr lang="zh-CN" altLang="en-US" sz="1600" dirty="0">
              <a:latin typeface="STXinwei" charset="-122"/>
              <a:ea typeface="STXinwei" charset="-122"/>
              <a:cs typeface="STXinw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527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3376" y="307171"/>
            <a:ext cx="17732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do</a:t>
            </a:r>
            <a:r>
              <a:rPr lang="zh-CN" altLang="en-US" sz="2800" b="1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 表达式</a:t>
            </a:r>
            <a:endParaRPr lang="zh-CN" altLang="en-US" sz="2800" dirty="0">
              <a:solidFill>
                <a:srgbClr val="FF0000"/>
              </a:solidFill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10185" y="962881"/>
            <a:ext cx="7969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STXinwei" charset="-122"/>
                <a:ea typeface="STXinwei" charset="-122"/>
                <a:cs typeface="STXinwei" charset="-122"/>
              </a:rPr>
              <a:t>do</a:t>
            </a:r>
            <a:r>
              <a:rPr lang="zh-CN" altLang="en-US" sz="2000" dirty="0">
                <a:latin typeface="STXinwei" charset="-122"/>
                <a:ea typeface="STXinwei" charset="-122"/>
                <a:cs typeface="STXinwei" charset="-122"/>
              </a:rPr>
              <a:t>表达式的好处是可以封装多个语句，让程序更加</a:t>
            </a:r>
            <a:r>
              <a:rPr lang="zh-CN" altLang="en-US" sz="2000" dirty="0" smtClean="0">
                <a:latin typeface="STXinwei" charset="-122"/>
                <a:ea typeface="STXinwei" charset="-122"/>
                <a:cs typeface="STXinwei" charset="-122"/>
              </a:rPr>
              <a:t>模块化</a:t>
            </a:r>
            <a:r>
              <a:rPr lang="en-US" altLang="zh-CN" sz="2000" dirty="0" smtClean="0">
                <a:latin typeface="STXinwei" charset="-122"/>
                <a:ea typeface="STXinwei" charset="-122"/>
                <a:cs typeface="STXinwei" charset="-122"/>
              </a:rPr>
              <a:t>,</a:t>
            </a:r>
            <a:r>
              <a:rPr lang="zh-CN" altLang="en-US" sz="2000" dirty="0" smtClean="0">
                <a:latin typeface="STXinwei" charset="-122"/>
                <a:ea typeface="STXinwei" charset="-122"/>
                <a:cs typeface="STXinwei" charset="-122"/>
              </a:rPr>
              <a:t> 而且</a:t>
            </a:r>
            <a:r>
              <a:rPr lang="en-US" altLang="zh-CN" sz="2000" dirty="0" smtClean="0">
                <a:latin typeface="STXinwei" charset="-122"/>
                <a:ea typeface="STXinwei" charset="-122"/>
                <a:cs typeface="STXinwei" charset="-122"/>
              </a:rPr>
              <a:t>,</a:t>
            </a:r>
            <a:r>
              <a:rPr lang="zh-CN" altLang="en-US" sz="2000" dirty="0" smtClean="0"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lang="en-US" altLang="zh-CN" sz="2000" dirty="0" smtClean="0">
                <a:latin typeface="STXinwei" charset="-122"/>
                <a:ea typeface="STXinwei" charset="-122"/>
                <a:cs typeface="STXinwei" charset="-122"/>
              </a:rPr>
              <a:t>do</a:t>
            </a:r>
            <a:r>
              <a:rPr lang="zh-CN" altLang="en-US" sz="2000" dirty="0">
                <a:latin typeface="STXinwei" charset="-122"/>
                <a:ea typeface="STXinwei" charset="-122"/>
                <a:cs typeface="STXinwei" charset="-122"/>
              </a:rPr>
              <a:t>块级作用域提供了单独的作用域，内部操作可以</a:t>
            </a:r>
            <a:r>
              <a:rPr lang="zh-CN" altLang="en-US" sz="2000" dirty="0" smtClean="0">
                <a:latin typeface="STXinwei" charset="-122"/>
                <a:ea typeface="STXinwei" charset="-122"/>
                <a:cs typeface="STXinwei" charset="-122"/>
              </a:rPr>
              <a:t>与外部隔绝</a:t>
            </a:r>
            <a:endParaRPr kumimoji="1" lang="zh-CN" altLang="en-US" sz="2000" dirty="0"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29198" y="2005453"/>
            <a:ext cx="296654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sz="1400" dirty="0" err="1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let</a:t>
            </a:r>
            <a:r>
              <a:rPr lang="mr-IN" altLang="zh-CN" sz="1400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lang="mr-IN" altLang="zh-CN" sz="1400" dirty="0" err="1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x</a:t>
            </a:r>
            <a:r>
              <a:rPr lang="mr-IN" altLang="zh-CN" sz="1400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 = </a:t>
            </a:r>
            <a:r>
              <a:rPr lang="mr-IN" altLang="zh-CN" sz="1400" dirty="0" err="1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do</a:t>
            </a:r>
            <a:r>
              <a:rPr lang="mr-IN" altLang="zh-CN" sz="1400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 {</a:t>
            </a:r>
          </a:p>
          <a:p>
            <a:r>
              <a:rPr lang="zh-CN" altLang="en-US" sz="1400" dirty="0" smtClean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  </a:t>
            </a:r>
            <a:r>
              <a:rPr lang="mr-IN" altLang="zh-CN" sz="1400" dirty="0" err="1" smtClean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if</a:t>
            </a:r>
            <a:r>
              <a:rPr lang="mr-IN" altLang="zh-CN" sz="1400" dirty="0" smtClean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lang="mr-IN" altLang="zh-CN" sz="1400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(</a:t>
            </a:r>
            <a:r>
              <a:rPr lang="mr-IN" altLang="zh-CN" sz="1400" dirty="0" err="1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foo</a:t>
            </a:r>
            <a:r>
              <a:rPr lang="mr-IN" altLang="zh-CN" sz="1400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()) { </a:t>
            </a:r>
            <a:r>
              <a:rPr lang="mr-IN" altLang="zh-CN" sz="1400" dirty="0" err="1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f</a:t>
            </a:r>
            <a:r>
              <a:rPr lang="mr-IN" altLang="zh-CN" sz="1400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() }</a:t>
            </a:r>
          </a:p>
          <a:p>
            <a:r>
              <a:rPr lang="zh-CN" altLang="en-US" sz="1400" dirty="0" smtClean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  </a:t>
            </a:r>
            <a:r>
              <a:rPr lang="mr-IN" altLang="zh-CN" sz="1400" dirty="0" err="1" smtClean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else</a:t>
            </a:r>
            <a:r>
              <a:rPr lang="mr-IN" altLang="zh-CN" sz="1400" dirty="0" smtClean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lang="mr-IN" altLang="zh-CN" sz="1400" dirty="0" err="1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if</a:t>
            </a:r>
            <a:r>
              <a:rPr lang="mr-IN" altLang="zh-CN" sz="1400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 (</a:t>
            </a:r>
            <a:r>
              <a:rPr lang="mr-IN" altLang="zh-CN" sz="1400" dirty="0" err="1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bar</a:t>
            </a:r>
            <a:r>
              <a:rPr lang="mr-IN" altLang="zh-CN" sz="1400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()) { </a:t>
            </a:r>
            <a:r>
              <a:rPr lang="mr-IN" altLang="zh-CN" sz="1400" dirty="0" err="1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g</a:t>
            </a:r>
            <a:r>
              <a:rPr lang="mr-IN" altLang="zh-CN" sz="1400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() }</a:t>
            </a:r>
          </a:p>
          <a:p>
            <a:r>
              <a:rPr lang="zh-CN" altLang="en-US" sz="1400" dirty="0" smtClean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  </a:t>
            </a:r>
            <a:r>
              <a:rPr lang="mr-IN" altLang="zh-CN" sz="1400" dirty="0" err="1" smtClean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else</a:t>
            </a:r>
            <a:r>
              <a:rPr lang="mr-IN" altLang="zh-CN" sz="1400" dirty="0" smtClean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lang="mr-IN" altLang="zh-CN" sz="1400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{ </a:t>
            </a:r>
            <a:r>
              <a:rPr lang="mr-IN" altLang="zh-CN" sz="1400" dirty="0" err="1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h</a:t>
            </a:r>
            <a:r>
              <a:rPr lang="mr-IN" altLang="zh-CN" sz="1400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() }</a:t>
            </a:r>
          </a:p>
          <a:p>
            <a:r>
              <a:rPr lang="mr-IN" altLang="zh-CN" sz="1400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};</a:t>
            </a:r>
            <a:endParaRPr lang="mr-IN" altLang="zh-CN" sz="1400" b="0" dirty="0">
              <a:solidFill>
                <a:srgbClr val="000000"/>
              </a:solidFill>
              <a:effectLst/>
              <a:latin typeface="STXinwei" charset="-122"/>
              <a:ea typeface="STXinwei" charset="-122"/>
              <a:cs typeface="STXinwei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198" y="1752453"/>
            <a:ext cx="2654300" cy="158750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5082610" y="2058833"/>
            <a:ext cx="321626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let a = do {</a:t>
            </a:r>
          </a:p>
          <a:p>
            <a:r>
              <a:rPr lang="zh-CN" altLang="en-US" sz="1200" dirty="0" smtClean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if(x </a:t>
            </a:r>
            <a:r>
              <a:rPr lang="en-US" altLang="zh-CN" sz="1200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&gt; 10) {</a:t>
            </a:r>
          </a:p>
          <a:p>
            <a:r>
              <a:rPr lang="zh-CN" altLang="en-US" sz="1200" dirty="0" smtClean="0">
                <a:solidFill>
                  <a:srgbClr val="A31515"/>
                </a:solidFill>
                <a:latin typeface="STXinwei" charset="-122"/>
                <a:ea typeface="STXinwei" charset="-122"/>
                <a:cs typeface="STXinwei" charset="-122"/>
              </a:rPr>
              <a:t>    </a:t>
            </a:r>
            <a:r>
              <a:rPr lang="en-US" altLang="zh-CN" sz="1200" dirty="0" smtClean="0">
                <a:solidFill>
                  <a:srgbClr val="A31515"/>
                </a:solidFill>
                <a:latin typeface="STXinwei" charset="-122"/>
                <a:ea typeface="STXinwei" charset="-122"/>
                <a:cs typeface="STXinwei" charset="-122"/>
              </a:rPr>
              <a:t>'big</a:t>
            </a:r>
            <a:r>
              <a:rPr lang="en-US" altLang="zh-CN" sz="1200" dirty="0">
                <a:solidFill>
                  <a:srgbClr val="A31515"/>
                </a:solidFill>
                <a:latin typeface="STXinwei" charset="-122"/>
                <a:ea typeface="STXinwei" charset="-122"/>
                <a:cs typeface="STXinwei" charset="-122"/>
              </a:rPr>
              <a:t>'</a:t>
            </a:r>
            <a:r>
              <a:rPr lang="en-US" altLang="zh-CN" sz="1200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;</a:t>
            </a:r>
          </a:p>
          <a:p>
            <a:r>
              <a:rPr lang="zh-CN" altLang="en-US" sz="1200" dirty="0" smtClean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} </a:t>
            </a:r>
            <a:r>
              <a:rPr lang="en-US" altLang="zh-CN" sz="1200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else {</a:t>
            </a:r>
          </a:p>
          <a:p>
            <a:r>
              <a:rPr lang="zh-CN" altLang="en-US" sz="1200" dirty="0" smtClean="0">
                <a:solidFill>
                  <a:srgbClr val="A31515"/>
                </a:solidFill>
                <a:latin typeface="STXinwei" charset="-122"/>
                <a:ea typeface="STXinwei" charset="-122"/>
                <a:cs typeface="STXinwei" charset="-122"/>
              </a:rPr>
              <a:t>    </a:t>
            </a:r>
            <a:r>
              <a:rPr lang="en-US" altLang="zh-CN" sz="1200" dirty="0" smtClean="0">
                <a:solidFill>
                  <a:srgbClr val="A31515"/>
                </a:solidFill>
                <a:latin typeface="STXinwei" charset="-122"/>
                <a:ea typeface="STXinwei" charset="-122"/>
                <a:cs typeface="STXinwei" charset="-122"/>
              </a:rPr>
              <a:t>'small</a:t>
            </a:r>
            <a:r>
              <a:rPr lang="en-US" altLang="zh-CN" sz="1200" dirty="0">
                <a:solidFill>
                  <a:srgbClr val="A31515"/>
                </a:solidFill>
                <a:latin typeface="STXinwei" charset="-122"/>
                <a:ea typeface="STXinwei" charset="-122"/>
                <a:cs typeface="STXinwei" charset="-122"/>
              </a:rPr>
              <a:t>'</a:t>
            </a:r>
            <a:r>
              <a:rPr lang="en-US" altLang="zh-CN" sz="1200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;</a:t>
            </a:r>
          </a:p>
          <a:p>
            <a:r>
              <a:rPr lang="zh-CN" altLang="en-US" sz="1200" dirty="0" smtClean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}</a:t>
            </a:r>
            <a:endParaRPr lang="en-US" altLang="zh-CN" sz="1200" dirty="0">
              <a:solidFill>
                <a:srgbClr val="000000"/>
              </a:solidFill>
              <a:latin typeface="STXinwei" charset="-122"/>
              <a:ea typeface="STXinwei" charset="-122"/>
              <a:cs typeface="STXinwei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};</a:t>
            </a:r>
          </a:p>
          <a:p>
            <a:r>
              <a:rPr lang="en-US" altLang="zh-CN" sz="1200" dirty="0">
                <a:solidFill>
                  <a:srgbClr val="008000"/>
                </a:solidFill>
                <a:latin typeface="STXinwei" charset="-122"/>
                <a:ea typeface="STXinwei" charset="-122"/>
                <a:cs typeface="STXinwei" charset="-122"/>
              </a:rPr>
              <a:t>// is equivalent to:</a:t>
            </a:r>
            <a:endParaRPr lang="en-US" altLang="zh-CN" sz="1200" dirty="0">
              <a:solidFill>
                <a:srgbClr val="000000"/>
              </a:solidFill>
              <a:latin typeface="STXinwei" charset="-122"/>
              <a:ea typeface="STXinwei" charset="-122"/>
              <a:cs typeface="STXinwei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let a = x &gt; 10 ? </a:t>
            </a:r>
            <a:r>
              <a:rPr lang="en-US" altLang="zh-CN" sz="1200" dirty="0">
                <a:solidFill>
                  <a:srgbClr val="A31515"/>
                </a:solidFill>
                <a:latin typeface="STXinwei" charset="-122"/>
                <a:ea typeface="STXinwei" charset="-122"/>
                <a:cs typeface="STXinwei" charset="-122"/>
              </a:rPr>
              <a:t>'big'</a:t>
            </a:r>
            <a:r>
              <a:rPr lang="en-US" altLang="zh-CN" sz="1200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 : </a:t>
            </a:r>
            <a:r>
              <a:rPr lang="en-US" altLang="zh-CN" sz="1200" dirty="0">
                <a:solidFill>
                  <a:srgbClr val="A31515"/>
                </a:solidFill>
                <a:latin typeface="STXinwei" charset="-122"/>
                <a:ea typeface="STXinwei" charset="-122"/>
                <a:cs typeface="STXinwei" charset="-122"/>
              </a:rPr>
              <a:t>'small'</a:t>
            </a:r>
            <a:r>
              <a:rPr lang="en-US" altLang="zh-CN" sz="1200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;</a:t>
            </a:r>
            <a:endParaRPr lang="en-US" altLang="zh-CN" sz="1200" b="0" dirty="0">
              <a:solidFill>
                <a:srgbClr val="000000"/>
              </a:solidFill>
              <a:effectLst/>
              <a:latin typeface="STXinwei" charset="-122"/>
              <a:ea typeface="STXinwei" charset="-122"/>
              <a:cs typeface="STXinwei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744" y="1727135"/>
            <a:ext cx="3431527" cy="214204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1519337" y="3960191"/>
            <a:ext cx="5157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值得一提的是，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do</a:t>
            </a:r>
            <a:r>
              <a:rPr lang="zh-CN" altLang="en-US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表达式在 </a:t>
            </a:r>
            <a:r>
              <a:rPr lang="en-US" altLang="zh-CN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JSX </a:t>
            </a:r>
            <a:r>
              <a:rPr lang="zh-CN" altLang="en-US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语法中非常好用</a:t>
            </a:r>
            <a:endParaRPr lang="zh-CN" altLang="en-US" dirty="0">
              <a:latin typeface="STXinwei" charset="-122"/>
              <a:ea typeface="STXinwei" charset="-122"/>
              <a:cs typeface="STXinwei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9451" y="4363810"/>
            <a:ext cx="2993159" cy="2277216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5230851" y="4902254"/>
            <a:ext cx="3719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PS:</a:t>
            </a:r>
            <a:r>
              <a:rPr lang="zh-CN" altLang="en-US" dirty="0" smtClean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 如果</a:t>
            </a:r>
            <a:r>
              <a:rPr lang="zh-CN" altLang="en-US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不用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do</a:t>
            </a:r>
            <a:r>
              <a:rPr lang="zh-CN" altLang="en-US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表达式，就只能用三元判断运算符（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?:</a:t>
            </a:r>
            <a:r>
              <a:rPr lang="zh-CN" altLang="en-US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）。那样的话，一旦判断逻辑复杂，代码就会变得很不易读</a:t>
            </a:r>
            <a:endParaRPr lang="zh-CN" altLang="en-US" dirty="0">
              <a:latin typeface="STXinwei" charset="-122"/>
              <a:ea typeface="STXinwei" charset="-122"/>
              <a:cs typeface="STXinw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227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3376" y="307171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函数的部分执行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410185" y="1046011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STXinwei" charset="-122"/>
                <a:ea typeface="STXinwei" charset="-122"/>
                <a:cs typeface="STXinwei" charset="-122"/>
              </a:rPr>
              <a:t>插件</a:t>
            </a:r>
            <a:r>
              <a:rPr kumimoji="1" lang="en-US" altLang="zh-CN" sz="2000" dirty="0" smtClean="0">
                <a:latin typeface="STXinwei" charset="-122"/>
                <a:ea typeface="STXinwei" charset="-122"/>
                <a:cs typeface="STXinwei" charset="-122"/>
              </a:rPr>
              <a:t>:</a:t>
            </a:r>
            <a:r>
              <a:rPr kumimoji="1" lang="zh-CN" altLang="en-US" sz="2000" dirty="0" smtClean="0">
                <a:latin typeface="STXinwei" charset="-122"/>
                <a:ea typeface="STXinwei" charset="-122"/>
                <a:cs typeface="STXinwei" charset="-122"/>
              </a:rPr>
              <a:t> </a:t>
            </a:r>
            <a:endParaRPr kumimoji="1" lang="zh-CN" altLang="en-US" sz="2000" dirty="0"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24585" y="1102265"/>
            <a:ext cx="50032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zh-CN" sz="2000" b="1" dirty="0">
                <a:latin typeface="STXinwei" charset="-122"/>
                <a:ea typeface="STXinwei" charset="-122"/>
                <a:cs typeface="STXinwei" charset="-122"/>
              </a:rPr>
              <a:t>@babel/plugin-proposal-partial-application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10185" y="1604174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STXinwei" charset="-122"/>
                <a:ea typeface="STXinwei" charset="-122"/>
                <a:cs typeface="STXinwei" charset="-122"/>
              </a:rPr>
              <a:t>提案</a:t>
            </a:r>
            <a:r>
              <a:rPr kumimoji="1" lang="en-US" altLang="zh-CN" sz="2400" dirty="0" smtClean="0">
                <a:latin typeface="STXinwei" charset="-122"/>
                <a:ea typeface="STXinwei" charset="-122"/>
                <a:cs typeface="STXinwei" charset="-122"/>
              </a:rPr>
              <a:t>:</a:t>
            </a:r>
            <a:r>
              <a:rPr kumimoji="1" lang="zh-CN" altLang="en-US" sz="2400" dirty="0" smtClean="0">
                <a:latin typeface="STXinwei" charset="-122"/>
                <a:ea typeface="STXinwei" charset="-122"/>
                <a:cs typeface="STXinwei" charset="-122"/>
              </a:rPr>
              <a:t> </a:t>
            </a:r>
            <a:endParaRPr kumimoji="1" lang="zh-CN" altLang="en-US" sz="2400" dirty="0"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24585" y="1672713"/>
            <a:ext cx="5442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STXinwei" charset="-122"/>
                <a:ea typeface="STXinwei" charset="-122"/>
                <a:cs typeface="STXinwei" charset="-122"/>
                <a:hlinkClick r:id="rId2"/>
              </a:rPr>
              <a:t>https://github.com/tc39/proposal-partial-application</a:t>
            </a:r>
            <a:endParaRPr lang="zh-CN" altLang="en-US" dirty="0">
              <a:latin typeface="STXinwei" charset="-122"/>
              <a:ea typeface="STXinwei" charset="-122"/>
              <a:cs typeface="STXinwei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433" y="2372439"/>
            <a:ext cx="3835400" cy="7239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485661" y="3118030"/>
            <a:ext cx="76163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上面代码，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add7</a:t>
            </a:r>
            <a:r>
              <a:rPr lang="zh-CN" altLang="en-US" dirty="0" smtClean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函数是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add</a:t>
            </a:r>
            <a:r>
              <a:rPr lang="zh-CN" altLang="en-US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函数的一个特殊版本</a:t>
            </a:r>
            <a:r>
              <a:rPr lang="zh-CN" altLang="en-US" dirty="0" smtClean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，将</a:t>
            </a:r>
            <a:r>
              <a:rPr lang="zh-CN" altLang="en-US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一个参数绑定为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7</a:t>
            </a:r>
            <a:r>
              <a:rPr lang="zh-CN" altLang="en-US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，就可以从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add</a:t>
            </a:r>
            <a:r>
              <a:rPr lang="zh-CN" altLang="en-US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得到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add7</a:t>
            </a:r>
            <a:endParaRPr lang="zh-CN" altLang="en-US" dirty="0">
              <a:latin typeface="STXinwei" charset="-122"/>
              <a:ea typeface="STXinwei" charset="-122"/>
              <a:cs typeface="STXinwei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4433" y="4371046"/>
            <a:ext cx="3276600" cy="16129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485661" y="4001714"/>
            <a:ext cx="2414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STXinwei" charset="-122"/>
                <a:ea typeface="STXinwei" charset="-122"/>
                <a:cs typeface="STXinwei" charset="-122"/>
              </a:rPr>
              <a:t>我们还可以这样写</a:t>
            </a:r>
            <a:r>
              <a:rPr kumimoji="1" lang="en-US" altLang="zh-CN" dirty="0" smtClean="0">
                <a:latin typeface="STXinwei" charset="-122"/>
                <a:ea typeface="STXinwei" charset="-122"/>
                <a:cs typeface="STXinwei" charset="-122"/>
              </a:rPr>
              <a:t>:</a:t>
            </a:r>
            <a:r>
              <a:rPr kumimoji="1" lang="zh-CN" altLang="en-US" dirty="0" smtClean="0">
                <a:latin typeface="STXinwei" charset="-122"/>
                <a:ea typeface="STXinwei" charset="-122"/>
                <a:cs typeface="STXinwei" charset="-122"/>
              </a:rPr>
              <a:t> </a:t>
            </a:r>
            <a:endParaRPr kumimoji="1" lang="zh-CN" altLang="en-US" dirty="0"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10185" y="6041285"/>
            <a:ext cx="81432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上面两种写法都有些冗余。其中，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bind</a:t>
            </a:r>
            <a:r>
              <a:rPr lang="zh-CN" altLang="en-US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方法的局限更加明显，它必须提供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this</a:t>
            </a:r>
            <a:r>
              <a:rPr lang="zh-CN" altLang="en-US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，并且只能从前到后一个个绑定参数，无法只绑定非头部的参数。</a:t>
            </a:r>
            <a:endParaRPr lang="zh-CN" altLang="en-US" dirty="0">
              <a:latin typeface="STXinwei" charset="-122"/>
              <a:ea typeface="STXinwei" charset="-122"/>
              <a:cs typeface="STXinw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65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3376" y="307171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函数的部分执行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22217" y="1156854"/>
            <a:ext cx="7079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latin typeface="STXinwei" charset="-122"/>
                <a:ea typeface="STXinwei" charset="-122"/>
                <a:cs typeface="STXinwei" charset="-122"/>
              </a:rPr>
              <a:t>新提案</a:t>
            </a:r>
            <a:r>
              <a:rPr kumimoji="1" lang="en-US" altLang="zh-CN" sz="2000" dirty="0" smtClean="0">
                <a:latin typeface="STXinwei" charset="-122"/>
                <a:ea typeface="STXinwei" charset="-122"/>
                <a:cs typeface="STXinwei" charset="-122"/>
              </a:rPr>
              <a:t>,</a:t>
            </a:r>
            <a:r>
              <a:rPr kumimoji="1" lang="zh-CN" altLang="en-US" sz="2000" dirty="0" smtClean="0">
                <a:latin typeface="STXinwei" charset="-122"/>
                <a:ea typeface="STXinwei" charset="-122"/>
                <a:cs typeface="STXinwei" charset="-122"/>
              </a:rPr>
              <a:t> 使用</a:t>
            </a:r>
            <a:r>
              <a:rPr lang="zh-CN" altLang="en-US" sz="2000" dirty="0">
                <a:latin typeface="STXinwei" charset="-122"/>
                <a:ea typeface="STXinwei" charset="-122"/>
                <a:cs typeface="STXinwei" charset="-122"/>
              </a:rPr>
              <a:t>占位符</a:t>
            </a:r>
            <a:r>
              <a:rPr kumimoji="1" lang="zh-CN" altLang="en-US" sz="2000" dirty="0" smtClean="0">
                <a:latin typeface="STXinwei" charset="-122"/>
                <a:ea typeface="STXinwei" charset="-122"/>
                <a:cs typeface="STXinwei" charset="-122"/>
              </a:rPr>
              <a:t>绑定参数并返回一个新函数</a:t>
            </a:r>
            <a:r>
              <a:rPr kumimoji="1" lang="en-US" altLang="zh-CN" dirty="0" smtClean="0">
                <a:latin typeface="STXinwei" charset="-122"/>
                <a:ea typeface="STXinwei" charset="-122"/>
                <a:cs typeface="STXinwei" charset="-122"/>
              </a:rPr>
              <a:t>:</a:t>
            </a:r>
          </a:p>
        </p:txBody>
      </p:sp>
      <p:sp>
        <p:nvSpPr>
          <p:cNvPr id="13" name="矩形 12"/>
          <p:cNvSpPr/>
          <p:nvPr/>
        </p:nvSpPr>
        <p:spPr>
          <a:xfrm>
            <a:off x="1357746" y="1983801"/>
            <a:ext cx="767541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const</a:t>
            </a:r>
            <a:r>
              <a:rPr lang="en-US" altLang="zh-CN" sz="1200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 add = (x, y) </a:t>
            </a:r>
            <a:r>
              <a:rPr lang="en-US" altLang="zh-CN" sz="1200" dirty="0">
                <a:solidFill>
                  <a:srgbClr val="0000FF"/>
                </a:solidFill>
                <a:latin typeface="STXinwei" charset="-122"/>
                <a:ea typeface="STXinwei" charset="-122"/>
                <a:cs typeface="STXinwei" charset="-122"/>
              </a:rPr>
              <a:t>=&gt;</a:t>
            </a:r>
            <a:r>
              <a:rPr lang="en-US" altLang="zh-CN" sz="1200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 x + y;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/>
            </a:r>
            <a:br>
              <a:rPr lang="en-US" altLang="zh-CN" sz="1200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</a:br>
            <a:r>
              <a:rPr lang="en-US" altLang="zh-CN" sz="1200" dirty="0" err="1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const</a:t>
            </a:r>
            <a:r>
              <a:rPr lang="en-US" altLang="zh-CN" sz="1200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addOne</a:t>
            </a:r>
            <a:r>
              <a:rPr lang="en-US" altLang="zh-CN" sz="1200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 = add(</a:t>
            </a:r>
            <a:r>
              <a:rPr lang="en-US" altLang="zh-CN" sz="1200" dirty="0">
                <a:solidFill>
                  <a:srgbClr val="09885A"/>
                </a:solidFill>
                <a:latin typeface="STXinwei" charset="-122"/>
                <a:ea typeface="STXinwei" charset="-122"/>
                <a:cs typeface="STXinwei" charset="-122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, ?);</a:t>
            </a:r>
          </a:p>
          <a:p>
            <a:r>
              <a:rPr lang="en-US" altLang="zh-CN" sz="1200" dirty="0" err="1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addOne</a:t>
            </a:r>
            <a:r>
              <a:rPr lang="en-US" altLang="zh-CN" sz="1200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(</a:t>
            </a:r>
            <a:r>
              <a:rPr lang="en-US" altLang="zh-CN" sz="1200" dirty="0">
                <a:solidFill>
                  <a:srgbClr val="09885A"/>
                </a:solidFill>
                <a:latin typeface="STXinwei" charset="-122"/>
                <a:ea typeface="STXinwei" charset="-122"/>
                <a:cs typeface="STXinwei" charset="-122"/>
              </a:rPr>
              <a:t>2</a:t>
            </a:r>
            <a:r>
              <a:rPr lang="en-US" altLang="zh-CN" sz="1200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) </a:t>
            </a:r>
            <a:r>
              <a:rPr lang="en-US" altLang="zh-CN" sz="1200" dirty="0">
                <a:solidFill>
                  <a:srgbClr val="008000"/>
                </a:solidFill>
                <a:latin typeface="STXinwei" charset="-122"/>
                <a:ea typeface="STXinwei" charset="-122"/>
                <a:cs typeface="STXinwei" charset="-122"/>
              </a:rPr>
              <a:t>// 3</a:t>
            </a:r>
            <a:endParaRPr lang="en-US" altLang="zh-CN" sz="1200" dirty="0">
              <a:solidFill>
                <a:srgbClr val="000000"/>
              </a:solidFill>
              <a:latin typeface="STXinwei" charset="-122"/>
              <a:ea typeface="STXinwei" charset="-122"/>
              <a:cs typeface="STXinwei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/>
            </a:r>
            <a:br>
              <a:rPr lang="en-US" altLang="zh-CN" sz="1200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</a:br>
            <a:r>
              <a:rPr lang="en-US" altLang="zh-CN" sz="1200" dirty="0" err="1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const</a:t>
            </a:r>
            <a:r>
              <a:rPr lang="en-US" altLang="zh-CN" sz="1200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addTen</a:t>
            </a:r>
            <a:r>
              <a:rPr lang="en-US" altLang="zh-CN" sz="1200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 = add(?, </a:t>
            </a:r>
            <a:r>
              <a:rPr lang="en-US" altLang="zh-CN" sz="1200" dirty="0">
                <a:solidFill>
                  <a:srgbClr val="09885A"/>
                </a:solidFill>
                <a:latin typeface="STXinwei" charset="-122"/>
                <a:ea typeface="STXinwei" charset="-122"/>
                <a:cs typeface="STXinwei" charset="-122"/>
              </a:rPr>
              <a:t>10</a:t>
            </a:r>
            <a:r>
              <a:rPr lang="en-US" altLang="zh-CN" sz="1200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);</a:t>
            </a:r>
          </a:p>
          <a:p>
            <a:r>
              <a:rPr lang="en-US" altLang="zh-CN" sz="1200" dirty="0" err="1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addTen</a:t>
            </a:r>
            <a:r>
              <a:rPr lang="en-US" altLang="zh-CN" sz="1200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(</a:t>
            </a:r>
            <a:r>
              <a:rPr lang="en-US" altLang="zh-CN" sz="1200" dirty="0">
                <a:solidFill>
                  <a:srgbClr val="09885A"/>
                </a:solidFill>
                <a:latin typeface="STXinwei" charset="-122"/>
                <a:ea typeface="STXinwei" charset="-122"/>
                <a:cs typeface="STXinwei" charset="-122"/>
              </a:rPr>
              <a:t>2</a:t>
            </a:r>
            <a:r>
              <a:rPr lang="en-US" altLang="zh-CN" sz="1200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); </a:t>
            </a:r>
            <a:r>
              <a:rPr lang="en-US" altLang="zh-CN" sz="1200" dirty="0">
                <a:solidFill>
                  <a:srgbClr val="008000"/>
                </a:solidFill>
                <a:latin typeface="STXinwei" charset="-122"/>
                <a:ea typeface="STXinwei" charset="-122"/>
                <a:cs typeface="STXinwei" charset="-122"/>
              </a:rPr>
              <a:t>// 12</a:t>
            </a:r>
            <a:endParaRPr lang="en-US" altLang="zh-CN" sz="1200" dirty="0">
              <a:solidFill>
                <a:srgbClr val="000000"/>
              </a:solidFill>
              <a:latin typeface="STXinwei" charset="-122"/>
              <a:ea typeface="STXinwei" charset="-122"/>
              <a:cs typeface="STXinwei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/>
            </a:r>
            <a:br>
              <a:rPr lang="en-US" altLang="zh-CN" sz="1200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</a:br>
            <a:r>
              <a:rPr lang="en-US" altLang="zh-CN" sz="1200" dirty="0" err="1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const</a:t>
            </a:r>
            <a:r>
              <a:rPr lang="en-US" altLang="zh-CN" sz="1200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maxGreaterThanZero</a:t>
            </a:r>
            <a:r>
              <a:rPr lang="en-US" altLang="zh-CN" sz="1200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Math.max</a:t>
            </a:r>
            <a:r>
              <a:rPr lang="en-US" altLang="zh-CN" sz="1200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(</a:t>
            </a:r>
            <a:r>
              <a:rPr lang="en-US" altLang="zh-CN" sz="1200" dirty="0">
                <a:solidFill>
                  <a:srgbClr val="09885A"/>
                </a:solidFill>
                <a:latin typeface="STXinwei" charset="-122"/>
                <a:ea typeface="STXinwei" charset="-122"/>
                <a:cs typeface="STXinwei" charset="-122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, ...);</a:t>
            </a:r>
            <a:endParaRPr lang="en-US" altLang="zh-CN" sz="1200" b="0" dirty="0">
              <a:solidFill>
                <a:srgbClr val="000000"/>
              </a:solidFill>
              <a:effectLst/>
              <a:latin typeface="STXinwei" charset="-122"/>
              <a:ea typeface="STXinwei" charset="-122"/>
              <a:cs typeface="STXinwei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746" y="1654464"/>
            <a:ext cx="4749800" cy="241300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156854" y="4309635"/>
            <a:ext cx="81811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?</a:t>
            </a:r>
            <a:r>
              <a:rPr lang="zh-CN" altLang="en-US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是单个参数的占位</a:t>
            </a:r>
            <a: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  <a:t>符</a:t>
            </a:r>
            <a:r>
              <a:rPr lang="en-US" altLang="zh-CN" dirty="0" smtClean="0">
                <a:latin typeface="STXinwei" charset="-122"/>
                <a:ea typeface="STXinwei" charset="-122"/>
                <a:cs typeface="STXinwei" charset="-122"/>
              </a:rPr>
              <a:t>,</a:t>
            </a:r>
            <a: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  <a:t>   </a:t>
            </a:r>
            <a:r>
              <a:rPr lang="en-US" altLang="zh-CN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...</a:t>
            </a:r>
            <a:r>
              <a:rPr lang="zh-CN" altLang="en-US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是多个参数的占位符 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(babel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暂不</a:t>
            </a:r>
            <a: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  <a:t>支持</a:t>
            </a:r>
            <a:r>
              <a:rPr lang="en-US" altLang="zh-CN" dirty="0" smtClean="0">
                <a:latin typeface="STXinwei" charset="-122"/>
                <a:ea typeface="STXinwei" charset="-122"/>
                <a:cs typeface="STXinwei" charset="-122"/>
              </a:rPr>
              <a:t>)</a:t>
            </a:r>
            <a:endParaRPr lang="zh-CN" altLang="en-US" dirty="0"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39221" y="4780055"/>
            <a:ext cx="5979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?</a:t>
            </a:r>
            <a:r>
              <a:rPr lang="zh-CN" altLang="en-US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和</a:t>
            </a:r>
            <a:r>
              <a:rPr lang="en-US" altLang="zh-CN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...</a:t>
            </a:r>
            <a:r>
              <a:rPr lang="zh-CN" altLang="en-US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只能出现在函数的调用之中，并且会返回一个新函数</a:t>
            </a:r>
            <a:endParaRPr lang="zh-CN" altLang="en-US" dirty="0">
              <a:latin typeface="STXinwei" charset="-122"/>
              <a:ea typeface="STXinwei" charset="-122"/>
              <a:cs typeface="STXinwei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632" y="5250475"/>
            <a:ext cx="1062422" cy="149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62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3376" y="307171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函数的部分执行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189018" y="2015835"/>
            <a:ext cx="252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STXinwei" charset="-122"/>
                <a:ea typeface="STXinwei" charset="-122"/>
                <a:cs typeface="STXinwei" charset="-122"/>
              </a:rPr>
              <a:t>结合管道操作符</a:t>
            </a:r>
            <a:endParaRPr kumimoji="1" lang="zh-CN" altLang="en-US" dirty="0">
              <a:latin typeface="STXinwei" charset="-122"/>
              <a:ea typeface="STXinwei" charset="-122"/>
              <a:cs typeface="STXinwei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737" y="2666603"/>
            <a:ext cx="30734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0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3376" y="307171"/>
            <a:ext cx="23182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throw </a:t>
            </a:r>
            <a:r>
              <a:rPr lang="zh-CN" altLang="en-US" sz="2800" b="1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表达式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10185" y="2336482"/>
            <a:ext cx="763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STXinwei" charset="-122"/>
                <a:ea typeface="STXinwei" charset="-122"/>
                <a:cs typeface="STXinwei" charset="-122"/>
              </a:rPr>
              <a:t>JS</a:t>
            </a:r>
            <a: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  <a:t>语法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规定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throw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是一个命令，用来抛出错误，不能用于表达式之中</a:t>
            </a:r>
            <a:endParaRPr kumimoji="1" lang="zh-CN" altLang="en-US" dirty="0">
              <a:latin typeface="STXinwei" charset="-122"/>
              <a:ea typeface="STXinwei" charset="-122"/>
              <a:cs typeface="STXinwei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959" y="2829324"/>
            <a:ext cx="3327400" cy="8128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410185" y="3874317"/>
            <a:ext cx="75368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latin typeface="STXinwei" charset="-122"/>
                <a:ea typeface="STXinwei" charset="-122"/>
                <a:cs typeface="STXinwei" charset="-122"/>
              </a:rPr>
              <a:t>console.log</a:t>
            </a:r>
            <a:r>
              <a:rPr lang="zh-CN" altLang="en-US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的参数必须是一个表达式，如果是一个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throw</a:t>
            </a:r>
            <a:r>
              <a:rPr lang="zh-CN" altLang="en-US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语句就会报错。</a:t>
            </a:r>
            <a:endParaRPr lang="zh-CN" altLang="en-US" dirty="0"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43890" y="4533298"/>
            <a:ext cx="3228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新提案</a:t>
            </a:r>
            <a:r>
              <a:rPr lang="en-US" altLang="zh-CN" dirty="0" smtClean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,</a:t>
            </a:r>
            <a:r>
              <a:rPr lang="zh-CN" altLang="en-US" dirty="0" smtClean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 允许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throw</a:t>
            </a:r>
            <a:r>
              <a:rPr lang="zh-CN" altLang="en-US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用于表达式</a:t>
            </a:r>
            <a:endParaRPr lang="zh-CN" altLang="en-US" dirty="0"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10185" y="5067667"/>
            <a:ext cx="86175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0000FF"/>
                </a:solidFill>
                <a:latin typeface="STXinwei" charset="-122"/>
                <a:ea typeface="STXinwei" charset="-122"/>
                <a:cs typeface="STXinwei" charset="-122"/>
              </a:rPr>
              <a:t>function</a:t>
            </a:r>
            <a:r>
              <a:rPr lang="en-US" altLang="zh-CN" sz="1600" dirty="0" smtClean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save(filename = throw </a:t>
            </a:r>
            <a:r>
              <a:rPr lang="en-US" altLang="zh-CN" sz="1600" dirty="0">
                <a:solidFill>
                  <a:srgbClr val="0000FF"/>
                </a:solidFill>
                <a:latin typeface="STXinwei" charset="-122"/>
                <a:ea typeface="STXinwei" charset="-122"/>
                <a:cs typeface="STXinwei" charset="-122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TypeError</a:t>
            </a:r>
            <a:r>
              <a:rPr lang="en-US" altLang="zh-CN" sz="1600" dirty="0" smtClean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(</a:t>
            </a:r>
            <a:r>
              <a:rPr lang="en-US" altLang="zh-CN" sz="1600" dirty="0" smtClean="0">
                <a:solidFill>
                  <a:srgbClr val="A31515"/>
                </a:solidFill>
                <a:latin typeface="STXinwei" charset="-122"/>
                <a:ea typeface="STXinwei" charset="-122"/>
                <a:cs typeface="STXinwei" charset="-122"/>
              </a:rPr>
              <a:t>“required”</a:t>
            </a:r>
            <a:r>
              <a:rPr lang="en-US" altLang="zh-CN" sz="1600" dirty="0" smtClean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)) {</a:t>
            </a:r>
          </a:p>
          <a:p>
            <a:r>
              <a:rPr lang="zh-CN" altLang="en-US" sz="1600" dirty="0" smtClean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   </a:t>
            </a:r>
            <a:r>
              <a:rPr lang="en-US" altLang="zh-CN" sz="1600" dirty="0" err="1">
                <a:latin typeface="STXinwei" charset="-122"/>
                <a:ea typeface="STXinwei" charset="-122"/>
                <a:cs typeface="STXinwei" charset="-122"/>
              </a:rPr>
              <a:t>const</a:t>
            </a:r>
            <a:r>
              <a:rPr lang="en-US" altLang="zh-CN" sz="1600" dirty="0">
                <a:latin typeface="STXinwei" charset="-122"/>
                <a:ea typeface="STXinwei" charset="-122"/>
                <a:cs typeface="STXinwei" charset="-122"/>
              </a:rPr>
              <a:t> test = </a:t>
            </a:r>
            <a:r>
              <a:rPr lang="en-US" altLang="zh-CN" sz="1600" dirty="0" err="1">
                <a:latin typeface="STXinwei" charset="-122"/>
                <a:ea typeface="STXinwei" charset="-122"/>
                <a:cs typeface="STXinwei" charset="-122"/>
              </a:rPr>
              <a:t>param</a:t>
            </a:r>
            <a:r>
              <a:rPr lang="en-US" altLang="zh-CN" sz="1600" dirty="0">
                <a:latin typeface="STXinwei" charset="-122"/>
                <a:ea typeface="STXinwei" charset="-122"/>
                <a:cs typeface="STXinwei" charset="-122"/>
              </a:rPr>
              <a:t> === true || throw new Error(</a:t>
            </a:r>
            <a:r>
              <a:rPr lang="en-US" altLang="zh-CN" sz="1600" dirty="0">
                <a:solidFill>
                  <a:srgbClr val="C00000"/>
                </a:solidFill>
                <a:latin typeface="STXinwei" charset="-122"/>
                <a:ea typeface="STXinwei" charset="-122"/>
                <a:cs typeface="STXinwei" charset="-122"/>
              </a:rPr>
              <a:t>'</a:t>
            </a:r>
            <a:r>
              <a:rPr lang="en-US" altLang="zh-CN" sz="1600" dirty="0" err="1">
                <a:solidFill>
                  <a:srgbClr val="C00000"/>
                </a:solidFill>
                <a:latin typeface="STXinwei" charset="-122"/>
                <a:ea typeface="STXinwei" charset="-122"/>
                <a:cs typeface="STXinwei" charset="-122"/>
              </a:rPr>
              <a:t>Falsey</a:t>
            </a:r>
            <a:r>
              <a:rPr lang="en-US" altLang="zh-CN" sz="1600" dirty="0" smtClean="0">
                <a:latin typeface="STXinwei" charset="-122"/>
                <a:ea typeface="STXinwei" charset="-122"/>
                <a:cs typeface="STXinwei" charset="-122"/>
              </a:rPr>
              <a:t>!');</a:t>
            </a:r>
            <a:endParaRPr lang="en-US" altLang="zh-CN" sz="1600" dirty="0">
              <a:solidFill>
                <a:srgbClr val="000000"/>
              </a:solidFill>
              <a:latin typeface="STXinwei" charset="-122"/>
              <a:ea typeface="STXinwei" charset="-122"/>
              <a:cs typeface="STXinwei" charset="-122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}</a:t>
            </a:r>
            <a:endParaRPr lang="en-US" altLang="zh-CN" sz="1600" b="0" dirty="0">
              <a:solidFill>
                <a:srgbClr val="000000"/>
              </a:solidFill>
              <a:effectLst/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10185" y="1046011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STXinwei" charset="-122"/>
                <a:ea typeface="STXinwei" charset="-122"/>
                <a:cs typeface="STXinwei" charset="-122"/>
              </a:rPr>
              <a:t>插件</a:t>
            </a:r>
            <a:r>
              <a:rPr kumimoji="1" lang="en-US" altLang="zh-CN" sz="2000" dirty="0" smtClean="0">
                <a:latin typeface="STXinwei" charset="-122"/>
                <a:ea typeface="STXinwei" charset="-122"/>
                <a:cs typeface="STXinwei" charset="-122"/>
              </a:rPr>
              <a:t>:</a:t>
            </a:r>
            <a:r>
              <a:rPr kumimoji="1" lang="zh-CN" altLang="en-US" sz="2000" dirty="0" smtClean="0">
                <a:latin typeface="STXinwei" charset="-122"/>
                <a:ea typeface="STXinwei" charset="-122"/>
                <a:cs typeface="STXinwei" charset="-122"/>
              </a:rPr>
              <a:t> </a:t>
            </a:r>
            <a:endParaRPr kumimoji="1" lang="zh-CN" altLang="en-US" sz="2000" dirty="0"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24585" y="1102265"/>
            <a:ext cx="50850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STXinwei" charset="-122"/>
                <a:ea typeface="STXinwei" charset="-122"/>
                <a:cs typeface="STXinwei" charset="-122"/>
              </a:rPr>
              <a:t>@babel/plugin-proposal-throw-expressions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410185" y="1604174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STXinwei" charset="-122"/>
                <a:ea typeface="STXinwei" charset="-122"/>
                <a:cs typeface="STXinwei" charset="-122"/>
              </a:rPr>
              <a:t>提案</a:t>
            </a:r>
            <a:r>
              <a:rPr kumimoji="1" lang="en-US" altLang="zh-CN" sz="2400" dirty="0" smtClean="0">
                <a:latin typeface="STXinwei" charset="-122"/>
                <a:ea typeface="STXinwei" charset="-122"/>
                <a:cs typeface="STXinwei" charset="-122"/>
              </a:rPr>
              <a:t>:</a:t>
            </a:r>
            <a:r>
              <a:rPr kumimoji="1" lang="zh-CN" altLang="en-US" sz="2400" dirty="0" smtClean="0">
                <a:latin typeface="STXinwei" charset="-122"/>
                <a:ea typeface="STXinwei" charset="-122"/>
                <a:cs typeface="STXinwei" charset="-122"/>
              </a:rPr>
              <a:t> </a:t>
            </a:r>
            <a:endParaRPr kumimoji="1" lang="zh-CN" altLang="en-US" sz="2400" dirty="0"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24585" y="1672713"/>
            <a:ext cx="5442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STXinwei" charset="-122"/>
                <a:ea typeface="STXinwei" charset="-122"/>
                <a:cs typeface="STXinwei" charset="-122"/>
                <a:hlinkClick r:id="rId3"/>
              </a:rPr>
              <a:t>https://github.com/tc39/proposal-throw-expressions</a:t>
            </a:r>
            <a:endParaRPr lang="zh-CN" altLang="en-US" dirty="0">
              <a:latin typeface="STXinwei" charset="-122"/>
              <a:ea typeface="STXinwei" charset="-122"/>
              <a:cs typeface="STXinw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800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3376" y="307171"/>
            <a:ext cx="24208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可选</a:t>
            </a:r>
            <a:r>
              <a:rPr lang="en-US" altLang="zh-CN" sz="2800" b="1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catch</a:t>
            </a:r>
            <a:r>
              <a:rPr lang="zh-CN" altLang="en-US" sz="2800" b="1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绑定</a:t>
            </a:r>
            <a:endParaRPr lang="zh-CN" altLang="en-US" sz="2800" b="1" dirty="0">
              <a:solidFill>
                <a:srgbClr val="FF0000"/>
              </a:solidFill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10185" y="2336482"/>
            <a:ext cx="763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catch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 没有用到 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error 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对象时可以不用写</a:t>
            </a:r>
            <a:endParaRPr kumimoji="1" lang="zh-CN" altLang="en-US" dirty="0"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10185" y="1046011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STXinwei" charset="-122"/>
                <a:ea typeface="STXinwei" charset="-122"/>
                <a:cs typeface="STXinwei" charset="-122"/>
              </a:rPr>
              <a:t>插件</a:t>
            </a:r>
            <a:r>
              <a:rPr kumimoji="1" lang="en-US" altLang="zh-CN" sz="2000" dirty="0" smtClean="0">
                <a:latin typeface="STXinwei" charset="-122"/>
                <a:ea typeface="STXinwei" charset="-122"/>
                <a:cs typeface="STXinwei" charset="-122"/>
              </a:rPr>
              <a:t>:</a:t>
            </a:r>
            <a:r>
              <a:rPr kumimoji="1" lang="zh-CN" altLang="en-US" sz="2000" dirty="0" smtClean="0">
                <a:latin typeface="STXinwei" charset="-122"/>
                <a:ea typeface="STXinwei" charset="-122"/>
                <a:cs typeface="STXinwei" charset="-122"/>
              </a:rPr>
              <a:t> </a:t>
            </a:r>
            <a:endParaRPr kumimoji="1" lang="zh-CN" altLang="en-US" sz="2000" dirty="0"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24585" y="1102265"/>
            <a:ext cx="54809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zh-CN" sz="2000" b="1" dirty="0">
                <a:latin typeface="STXinwei" charset="-122"/>
                <a:ea typeface="STXinwei" charset="-122"/>
                <a:cs typeface="STXinwei" charset="-122"/>
              </a:rPr>
              <a:t>@babel/plugin-proposal-optional-catch-binding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410185" y="1604174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STXinwei" charset="-122"/>
                <a:ea typeface="STXinwei" charset="-122"/>
                <a:cs typeface="STXinwei" charset="-122"/>
              </a:rPr>
              <a:t>提案</a:t>
            </a:r>
            <a:r>
              <a:rPr kumimoji="1" lang="en-US" altLang="zh-CN" sz="2400" dirty="0" smtClean="0">
                <a:latin typeface="STXinwei" charset="-122"/>
                <a:ea typeface="STXinwei" charset="-122"/>
                <a:cs typeface="STXinwei" charset="-122"/>
              </a:rPr>
              <a:t>:</a:t>
            </a:r>
            <a:r>
              <a:rPr kumimoji="1" lang="zh-CN" altLang="en-US" sz="2400" dirty="0" smtClean="0">
                <a:latin typeface="STXinwei" charset="-122"/>
                <a:ea typeface="STXinwei" charset="-122"/>
                <a:cs typeface="STXinwei" charset="-122"/>
              </a:rPr>
              <a:t> </a:t>
            </a:r>
            <a:endParaRPr kumimoji="1" lang="zh-CN" altLang="en-US" sz="2400" dirty="0"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24585" y="1672713"/>
            <a:ext cx="4604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STXinwei" charset="-122"/>
                <a:ea typeface="STXinwei" charset="-122"/>
                <a:cs typeface="STXinwei" charset="-122"/>
                <a:hlinkClick r:id="rId2"/>
              </a:rPr>
              <a:t>https://github.com/babel/proposals/issues/7</a:t>
            </a:r>
            <a:endParaRPr lang="zh-CN" altLang="en-US" dirty="0"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24585" y="2976457"/>
            <a:ext cx="176250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  <a:latin typeface="STXinwei" charset="-122"/>
                <a:ea typeface="STXinwei" charset="-122"/>
                <a:cs typeface="STXinwei" charset="-122"/>
              </a:rPr>
              <a:t>// before</a:t>
            </a:r>
            <a:endParaRPr lang="en-US" altLang="zh-CN" dirty="0">
              <a:solidFill>
                <a:srgbClr val="000000"/>
              </a:solidFill>
              <a:latin typeface="STXinwei" charset="-122"/>
              <a:ea typeface="STXinwei" charset="-122"/>
              <a:cs typeface="STXinwei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try </a:t>
            </a:r>
            <a:r>
              <a:rPr lang="en-US" altLang="zh-CN" dirty="0" smtClean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{</a:t>
            </a:r>
          </a:p>
          <a:p>
            <a:r>
              <a:rPr lang="zh-CN" altLang="en-US" dirty="0" smtClean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 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STXinwei" charset="-122"/>
                <a:ea typeface="STXinwei" charset="-122"/>
                <a:cs typeface="STXinwei" charset="-122"/>
              </a:rPr>
              <a:t>//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lang="mr-IN" altLang="zh-CN" dirty="0" smtClean="0">
                <a:solidFill>
                  <a:schemeClr val="bg1">
                    <a:lumMod val="50000"/>
                  </a:schemeClr>
                </a:solidFill>
                <a:latin typeface="STXinwei" charset="-122"/>
                <a:ea typeface="STXinwei" charset="-122"/>
                <a:cs typeface="STXinwei" charset="-122"/>
              </a:rPr>
              <a:t>…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STXinwei" charset="-122"/>
              <a:ea typeface="STXinwei" charset="-122"/>
              <a:cs typeface="STXinwei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} catch(e) {}</a:t>
            </a:r>
          </a:p>
          <a:p>
            <a:r>
              <a:rPr lang="en-US" altLang="zh-CN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 </a:t>
            </a:r>
            <a:endParaRPr lang="en-US" altLang="zh-CN" dirty="0" smtClean="0">
              <a:solidFill>
                <a:srgbClr val="000000"/>
              </a:solidFill>
              <a:latin typeface="STXinwei" charset="-122"/>
              <a:ea typeface="STXinwei" charset="-122"/>
              <a:cs typeface="STXinwei" charset="-122"/>
            </a:endParaRPr>
          </a:p>
          <a:p>
            <a:endParaRPr lang="en-US" altLang="zh-CN" dirty="0">
              <a:solidFill>
                <a:srgbClr val="000000"/>
              </a:solidFill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294909" y="2976457"/>
            <a:ext cx="22721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  <a:latin typeface="STXinwei" charset="-122"/>
                <a:ea typeface="STXinwei" charset="-122"/>
                <a:cs typeface="STXinwei" charset="-122"/>
              </a:rPr>
              <a:t>// after</a:t>
            </a:r>
            <a:endParaRPr lang="en-US" altLang="zh-CN" dirty="0">
              <a:solidFill>
                <a:srgbClr val="000000"/>
              </a:solidFill>
              <a:latin typeface="STXinwei" charset="-122"/>
              <a:ea typeface="STXinwei" charset="-122"/>
              <a:cs typeface="STXinwei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try {</a:t>
            </a:r>
          </a:p>
          <a:p>
            <a:r>
              <a:rPr lang="zh-CN" altLang="en-US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 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STXinwei" charset="-122"/>
                <a:ea typeface="STXinwei" charset="-122"/>
                <a:cs typeface="STXinwei" charset="-122"/>
              </a:rPr>
              <a:t>//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lang="mr-IN" altLang="zh-CN" dirty="0">
                <a:solidFill>
                  <a:schemeClr val="bg1">
                    <a:lumMod val="50000"/>
                  </a:schemeClr>
                </a:solidFill>
                <a:latin typeface="STXinwei" charset="-122"/>
                <a:ea typeface="STXinwei" charset="-122"/>
                <a:cs typeface="STXinwei" charset="-122"/>
              </a:rPr>
              <a:t>…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STXinwei" charset="-122"/>
              <a:ea typeface="STXinwei" charset="-122"/>
              <a:cs typeface="STXinwei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} catch {}</a:t>
            </a:r>
          </a:p>
        </p:txBody>
      </p:sp>
    </p:spTree>
    <p:extLst>
      <p:ext uri="{BB962C8B-B14F-4D97-AF65-F5344CB8AC3E}">
        <p14:creationId xmlns:p14="http://schemas.microsoft.com/office/powerpoint/2010/main" val="70209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9491" y="332510"/>
            <a:ext cx="10764982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TC39 </a:t>
            </a:r>
            <a:r>
              <a:rPr lang="zh-CN" altLang="en-US" sz="28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提案</a:t>
            </a:r>
            <a:endParaRPr lang="en-US" altLang="zh-CN" sz="2800" dirty="0" smtClean="0">
              <a:solidFill>
                <a:srgbClr val="FF0000"/>
              </a:solidFill>
              <a:latin typeface="STXinwei" charset="-122"/>
              <a:ea typeface="STXinwei" charset="-122"/>
              <a:cs typeface="STXinwei" charset="-122"/>
            </a:endParaRPr>
          </a:p>
          <a:p>
            <a:endParaRPr lang="en-US" altLang="zh-CN" dirty="0">
              <a:latin typeface="STXinwei" charset="-122"/>
              <a:ea typeface="STXinwei" charset="-122"/>
              <a:cs typeface="STXinwei" charset="-122"/>
            </a:endParaRPr>
          </a:p>
          <a:p>
            <a:r>
              <a:rPr lang="zh-CN" altLang="en-US" dirty="0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以下</a:t>
            </a:r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是 </a:t>
            </a:r>
            <a:r>
              <a:rPr lang="en-US" altLang="zh-CN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Babel </a:t>
            </a:r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支持的一些新语法以及已经添加到 </a:t>
            </a:r>
            <a:r>
              <a:rPr lang="en-US" altLang="zh-CN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v7 </a:t>
            </a:r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中的语法清单</a:t>
            </a:r>
            <a:r>
              <a:rPr lang="zh-CN" altLang="en-US" dirty="0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：</a:t>
            </a:r>
            <a:endParaRPr lang="en-US" altLang="zh-CN" dirty="0" smtClean="0">
              <a:solidFill>
                <a:srgbClr val="333333"/>
              </a:solidFill>
              <a:latin typeface="STXinwei" charset="-122"/>
              <a:ea typeface="STXinwei" charset="-122"/>
              <a:cs typeface="STXinwei" charset="-122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第 </a:t>
            </a:r>
            <a:r>
              <a:rPr lang="en-US" altLang="zh-CN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1 </a:t>
            </a:r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阶段：</a:t>
            </a:r>
            <a:r>
              <a:rPr lang="en-US" altLang="zh-CN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export-default-from</a:t>
            </a:r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export v from 'mod'</a:t>
            </a:r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），从 </a:t>
            </a:r>
            <a:r>
              <a:rPr lang="en-US" altLang="zh-CN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export-extensions </a:t>
            </a:r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中拆分出来</a:t>
            </a:r>
          </a:p>
          <a:p>
            <a:r>
              <a:rPr lang="zh-CN" altLang="en-US" dirty="0">
                <a:solidFill>
                  <a:srgbClr val="00B050"/>
                </a:solidFill>
                <a:latin typeface="STXinwei" charset="-122"/>
                <a:ea typeface="STXinwei" charset="-122"/>
                <a:cs typeface="STXinwei" charset="-122"/>
              </a:rPr>
              <a:t>第 </a:t>
            </a:r>
            <a:r>
              <a:rPr lang="en-US" altLang="zh-CN" dirty="0">
                <a:solidFill>
                  <a:srgbClr val="00B050"/>
                </a:solidFill>
                <a:latin typeface="STXinwei" charset="-122"/>
                <a:ea typeface="STXinwei" charset="-122"/>
                <a:cs typeface="STXinwei" charset="-122"/>
              </a:rPr>
              <a:t>1 </a:t>
            </a:r>
            <a:r>
              <a:rPr lang="zh-CN" altLang="en-US" dirty="0">
                <a:solidFill>
                  <a:srgbClr val="00B050"/>
                </a:solidFill>
                <a:latin typeface="STXinwei" charset="-122"/>
                <a:ea typeface="STXinwei" charset="-122"/>
                <a:cs typeface="STXinwei" charset="-122"/>
              </a:rPr>
              <a:t>阶段（新）</a:t>
            </a:r>
            <a:r>
              <a:rPr lang="zh-CN" altLang="en-US" dirty="0" smtClean="0">
                <a:solidFill>
                  <a:srgbClr val="00B050"/>
                </a:solidFill>
                <a:latin typeface="STXinwei" charset="-122"/>
                <a:ea typeface="STXinwei" charset="-122"/>
                <a:cs typeface="STXinwei" charset="-122"/>
              </a:rPr>
              <a:t>：</a:t>
            </a:r>
            <a:r>
              <a:rPr lang="zh-CN" altLang="en-US" b="1" dirty="0">
                <a:solidFill>
                  <a:srgbClr val="00B050"/>
                </a:solidFill>
                <a:latin typeface="STXinwei" charset="-122"/>
                <a:ea typeface="STXinwei" charset="-122"/>
                <a:cs typeface="STXinwei" charset="-122"/>
              </a:rPr>
              <a:t>链判断运算符</a:t>
            </a:r>
            <a:r>
              <a:rPr lang="zh-CN" altLang="en-US" dirty="0" smtClean="0">
                <a:solidFill>
                  <a:srgbClr val="00B050"/>
                </a:solidFill>
                <a:latin typeface="STXinwei" charset="-122"/>
                <a:ea typeface="STXinwei" charset="-122"/>
                <a:cs typeface="STXinwei" charset="-122"/>
              </a:rPr>
              <a:t>（</a:t>
            </a:r>
            <a:r>
              <a:rPr lang="en-US" altLang="zh-CN" dirty="0" err="1">
                <a:solidFill>
                  <a:srgbClr val="00B050"/>
                </a:solidFill>
                <a:latin typeface="STXinwei" charset="-122"/>
                <a:ea typeface="STXinwei" charset="-122"/>
                <a:cs typeface="STXinwei" charset="-122"/>
              </a:rPr>
              <a:t>a?.b</a:t>
            </a:r>
            <a:r>
              <a:rPr lang="zh-CN" altLang="en-US" dirty="0">
                <a:solidFill>
                  <a:srgbClr val="00B050"/>
                </a:solidFill>
                <a:latin typeface="STXinwei" charset="-122"/>
                <a:ea typeface="STXinwei" charset="-122"/>
                <a:cs typeface="STXinwei" charset="-122"/>
              </a:rPr>
              <a:t>）</a:t>
            </a:r>
          </a:p>
          <a:p>
            <a:r>
              <a:rPr lang="zh-CN" altLang="en-US" dirty="0">
                <a:solidFill>
                  <a:srgbClr val="00B050"/>
                </a:solidFill>
                <a:latin typeface="STXinwei" charset="-122"/>
                <a:ea typeface="STXinwei" charset="-122"/>
                <a:cs typeface="STXinwei" charset="-122"/>
              </a:rPr>
              <a:t>第 </a:t>
            </a:r>
            <a:r>
              <a:rPr lang="en-US" altLang="zh-CN" dirty="0">
                <a:solidFill>
                  <a:srgbClr val="00B050"/>
                </a:solidFill>
                <a:latin typeface="STXinwei" charset="-122"/>
                <a:ea typeface="STXinwei" charset="-122"/>
                <a:cs typeface="STXinwei" charset="-122"/>
              </a:rPr>
              <a:t>1 </a:t>
            </a:r>
            <a:r>
              <a:rPr lang="zh-CN" altLang="en-US" dirty="0">
                <a:solidFill>
                  <a:srgbClr val="00B050"/>
                </a:solidFill>
                <a:latin typeface="STXinwei" charset="-122"/>
                <a:ea typeface="STXinwei" charset="-122"/>
                <a:cs typeface="STXinwei" charset="-122"/>
              </a:rPr>
              <a:t>阶段（新）</a:t>
            </a:r>
            <a:r>
              <a:rPr lang="zh-CN" altLang="en-US" dirty="0" smtClean="0">
                <a:solidFill>
                  <a:srgbClr val="00B050"/>
                </a:solidFill>
                <a:latin typeface="STXinwei" charset="-122"/>
                <a:ea typeface="STXinwei" charset="-122"/>
                <a:cs typeface="STXinwei" charset="-122"/>
              </a:rPr>
              <a:t>：</a:t>
            </a:r>
            <a:r>
              <a:rPr lang="zh-CN" altLang="hr-HR" dirty="0">
                <a:solidFill>
                  <a:srgbClr val="00B050"/>
                </a:solidFill>
                <a:latin typeface="STXinwei" charset="-122"/>
                <a:ea typeface="STXinwei" charset="-122"/>
                <a:cs typeface="STXinwei" charset="-122"/>
              </a:rPr>
              <a:t>逻辑赋值（</a:t>
            </a:r>
            <a:r>
              <a:rPr lang="hr-HR" altLang="zh-CN" dirty="0">
                <a:solidFill>
                  <a:srgbClr val="00B050"/>
                </a:solidFill>
                <a:latin typeface="STXinwei" charset="-122"/>
                <a:ea typeface="STXinwei" charset="-122"/>
                <a:cs typeface="STXinwei" charset="-122"/>
              </a:rPr>
              <a:t>a &amp;&amp;= b; a ||= b</a:t>
            </a:r>
            <a:r>
              <a:rPr lang="zh-CN" altLang="hr-HR" dirty="0" smtClean="0">
                <a:solidFill>
                  <a:srgbClr val="00B050"/>
                </a:solidFill>
                <a:latin typeface="STXinwei" charset="-122"/>
                <a:ea typeface="STXinwei" charset="-122"/>
                <a:cs typeface="STXinwei" charset="-122"/>
              </a:rPr>
              <a:t>）</a:t>
            </a:r>
            <a:endParaRPr lang="en-US" altLang="zh-CN" dirty="0" smtClean="0">
              <a:solidFill>
                <a:srgbClr val="00B050"/>
              </a:solidFill>
              <a:latin typeface="STXinwei" charset="-122"/>
              <a:ea typeface="STXinwei" charset="-122"/>
              <a:cs typeface="STXinwei" charset="-122"/>
            </a:endParaRPr>
          </a:p>
          <a:p>
            <a:r>
              <a:rPr lang="zh-CN" altLang="en-US" dirty="0" smtClean="0">
                <a:solidFill>
                  <a:srgbClr val="00B050"/>
                </a:solidFill>
                <a:latin typeface="STXinwei" charset="-122"/>
                <a:ea typeface="STXinwei" charset="-122"/>
                <a:cs typeface="STXinwei" charset="-122"/>
              </a:rPr>
              <a:t>第 </a:t>
            </a:r>
            <a:r>
              <a:rPr lang="en-US" altLang="zh-CN" dirty="0" smtClean="0">
                <a:solidFill>
                  <a:srgbClr val="00B050"/>
                </a:solidFill>
                <a:latin typeface="STXinwei" charset="-122"/>
                <a:ea typeface="STXinwei" charset="-122"/>
                <a:cs typeface="STXinwei" charset="-122"/>
              </a:rPr>
              <a:t>1 </a:t>
            </a:r>
            <a:r>
              <a:rPr lang="zh-CN" altLang="en-US" dirty="0" smtClean="0">
                <a:solidFill>
                  <a:srgbClr val="00B050"/>
                </a:solidFill>
                <a:latin typeface="STXinwei" charset="-122"/>
                <a:ea typeface="STXinwei" charset="-122"/>
                <a:cs typeface="STXinwei" charset="-122"/>
              </a:rPr>
              <a:t>阶段（新）：</a:t>
            </a:r>
            <a:r>
              <a:rPr lang="en-US" altLang="zh-CN" dirty="0" smtClean="0">
                <a:solidFill>
                  <a:srgbClr val="00B050"/>
                </a:solidFill>
                <a:latin typeface="STXinwei" charset="-122"/>
                <a:ea typeface="STXinwei" charset="-122"/>
                <a:cs typeface="STXinwei" charset="-122"/>
              </a:rPr>
              <a:t>do</a:t>
            </a:r>
            <a:r>
              <a:rPr lang="zh-CN" altLang="en-US" dirty="0" smtClean="0">
                <a:solidFill>
                  <a:srgbClr val="00B050"/>
                </a:solidFill>
                <a:latin typeface="STXinwei" charset="-122"/>
                <a:ea typeface="STXinwei" charset="-122"/>
                <a:cs typeface="STXinwei" charset="-122"/>
              </a:rPr>
              <a:t>表达式</a:t>
            </a:r>
          </a:p>
          <a:p>
            <a:r>
              <a:rPr lang="zh-CN" altLang="en-US" dirty="0" smtClean="0">
                <a:solidFill>
                  <a:srgbClr val="00B050"/>
                </a:solidFill>
                <a:latin typeface="STXinwei" charset="-122"/>
                <a:ea typeface="STXinwei" charset="-122"/>
                <a:cs typeface="STXinwei" charset="-122"/>
              </a:rPr>
              <a:t>第 </a:t>
            </a:r>
            <a:r>
              <a:rPr lang="en-US" altLang="zh-CN" dirty="0" smtClean="0">
                <a:solidFill>
                  <a:srgbClr val="00B050"/>
                </a:solidFill>
                <a:latin typeface="STXinwei" charset="-122"/>
                <a:ea typeface="STXinwei" charset="-122"/>
                <a:cs typeface="STXinwei" charset="-122"/>
              </a:rPr>
              <a:t>1 </a:t>
            </a:r>
            <a:r>
              <a:rPr lang="zh-CN" altLang="en-US" dirty="0" smtClean="0">
                <a:solidFill>
                  <a:srgbClr val="00B050"/>
                </a:solidFill>
                <a:latin typeface="STXinwei" charset="-122"/>
                <a:ea typeface="STXinwei" charset="-122"/>
                <a:cs typeface="STXinwei" charset="-122"/>
              </a:rPr>
              <a:t>阶段（新）：空值合并（</a:t>
            </a:r>
            <a:r>
              <a:rPr lang="en-US" altLang="zh-CN" dirty="0" smtClean="0">
                <a:solidFill>
                  <a:srgbClr val="00B050"/>
                </a:solidFill>
                <a:latin typeface="STXinwei" charset="-122"/>
                <a:ea typeface="STXinwei" charset="-122"/>
                <a:cs typeface="STXinwei" charset="-122"/>
              </a:rPr>
              <a:t>a ?? b</a:t>
            </a:r>
            <a:r>
              <a:rPr lang="zh-CN" altLang="en-US" dirty="0" smtClean="0">
                <a:solidFill>
                  <a:srgbClr val="00B050"/>
                </a:solidFill>
                <a:latin typeface="STXinwei" charset="-122"/>
                <a:ea typeface="STXinwei" charset="-122"/>
                <a:cs typeface="STXinwei" charset="-122"/>
              </a:rPr>
              <a:t>）</a:t>
            </a:r>
          </a:p>
          <a:p>
            <a:r>
              <a:rPr lang="zh-CN" altLang="en-US" dirty="0" smtClean="0">
                <a:solidFill>
                  <a:srgbClr val="00B050"/>
                </a:solidFill>
                <a:latin typeface="STXinwei" charset="-122"/>
                <a:ea typeface="STXinwei" charset="-122"/>
                <a:cs typeface="STXinwei" charset="-122"/>
              </a:rPr>
              <a:t>第 </a:t>
            </a:r>
            <a:r>
              <a:rPr lang="en-US" altLang="zh-CN" dirty="0">
                <a:solidFill>
                  <a:srgbClr val="00B050"/>
                </a:solidFill>
                <a:latin typeface="STXinwei" charset="-122"/>
                <a:ea typeface="STXinwei" charset="-122"/>
                <a:cs typeface="STXinwei" charset="-122"/>
              </a:rPr>
              <a:t>1 </a:t>
            </a:r>
            <a:r>
              <a:rPr lang="zh-CN" altLang="en-US" dirty="0">
                <a:solidFill>
                  <a:srgbClr val="00B050"/>
                </a:solidFill>
                <a:latin typeface="STXinwei" charset="-122"/>
                <a:ea typeface="STXinwei" charset="-122"/>
                <a:cs typeface="STXinwei" charset="-122"/>
              </a:rPr>
              <a:t>阶段（新）：管道操作符（</a:t>
            </a:r>
            <a:r>
              <a:rPr lang="en-US" altLang="zh-CN" dirty="0">
                <a:solidFill>
                  <a:srgbClr val="00B050"/>
                </a:solidFill>
                <a:latin typeface="STXinwei" charset="-122"/>
                <a:ea typeface="STXinwei" charset="-122"/>
                <a:cs typeface="STXinwei" charset="-122"/>
              </a:rPr>
              <a:t>a |&gt; b</a:t>
            </a:r>
            <a:r>
              <a:rPr lang="zh-CN" altLang="en-US" dirty="0">
                <a:solidFill>
                  <a:srgbClr val="00B050"/>
                </a:solidFill>
                <a:latin typeface="STXinwei" charset="-122"/>
                <a:ea typeface="STXinwei" charset="-122"/>
                <a:cs typeface="STXinwei" charset="-122"/>
              </a:rPr>
              <a:t>）</a:t>
            </a:r>
          </a:p>
          <a:p>
            <a:r>
              <a:rPr lang="zh-CN" altLang="en-US" dirty="0">
                <a:solidFill>
                  <a:srgbClr val="00B050"/>
                </a:solidFill>
                <a:latin typeface="STXinwei" charset="-122"/>
                <a:ea typeface="STXinwei" charset="-122"/>
                <a:cs typeface="STXinwei" charset="-122"/>
              </a:rPr>
              <a:t>第 </a:t>
            </a:r>
            <a:r>
              <a:rPr lang="en-US" altLang="zh-CN" dirty="0">
                <a:solidFill>
                  <a:srgbClr val="00B050"/>
                </a:solidFill>
                <a:latin typeface="STXinwei" charset="-122"/>
                <a:ea typeface="STXinwei" charset="-122"/>
                <a:cs typeface="STXinwei" charset="-122"/>
              </a:rPr>
              <a:t>1 </a:t>
            </a:r>
            <a:r>
              <a:rPr lang="zh-CN" altLang="en-US" dirty="0">
                <a:solidFill>
                  <a:srgbClr val="00B050"/>
                </a:solidFill>
                <a:latin typeface="STXinwei" charset="-122"/>
                <a:ea typeface="STXinwei" charset="-122"/>
                <a:cs typeface="STXinwei" charset="-122"/>
              </a:rPr>
              <a:t>阶段（新）：</a:t>
            </a:r>
            <a:r>
              <a:rPr lang="en-US" altLang="zh-CN" dirty="0">
                <a:solidFill>
                  <a:srgbClr val="00B050"/>
                </a:solidFill>
                <a:latin typeface="STXinwei" charset="-122"/>
                <a:ea typeface="STXinwei" charset="-122"/>
                <a:cs typeface="STXinwei" charset="-122"/>
              </a:rPr>
              <a:t>throw </a:t>
            </a:r>
            <a:r>
              <a:rPr lang="zh-CN" altLang="en-US" dirty="0">
                <a:solidFill>
                  <a:srgbClr val="00B050"/>
                </a:solidFill>
                <a:latin typeface="STXinwei" charset="-122"/>
                <a:ea typeface="STXinwei" charset="-122"/>
                <a:cs typeface="STXinwei" charset="-122"/>
              </a:rPr>
              <a:t>表达式（</a:t>
            </a:r>
            <a:r>
              <a:rPr lang="en-US" altLang="zh-CN" dirty="0">
                <a:solidFill>
                  <a:srgbClr val="00B050"/>
                </a:solidFill>
                <a:latin typeface="STXinwei" charset="-122"/>
                <a:ea typeface="STXinwei" charset="-122"/>
                <a:cs typeface="STXinwei" charset="-122"/>
              </a:rPr>
              <a:t>() =&gt; throw new Error("a")</a:t>
            </a:r>
            <a:r>
              <a:rPr lang="zh-CN" altLang="en-US" dirty="0">
                <a:solidFill>
                  <a:srgbClr val="00B050"/>
                </a:solidFill>
                <a:latin typeface="STXinwei" charset="-122"/>
                <a:ea typeface="STXinwei" charset="-122"/>
                <a:cs typeface="STXinwei" charset="-122"/>
              </a:rPr>
              <a:t>）</a:t>
            </a:r>
          </a:p>
          <a:p>
            <a:endParaRPr lang="en-US" altLang="zh-CN" dirty="0" smtClean="0">
              <a:solidFill>
                <a:srgbClr val="333333"/>
              </a:solidFill>
              <a:latin typeface="STXinwei" charset="-122"/>
              <a:ea typeface="STXinwei" charset="-122"/>
              <a:cs typeface="STXinwei" charset="-122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第 </a:t>
            </a:r>
            <a:r>
              <a:rPr lang="en-US" altLang="zh-CN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2 </a:t>
            </a:r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阶段（新）：</a:t>
            </a:r>
            <a:r>
              <a:rPr lang="en-US" altLang="zh-CN" dirty="0" err="1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import.meta</a:t>
            </a:r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（仅限语法）（</a:t>
            </a:r>
            <a:r>
              <a:rPr lang="en-US" altLang="zh-CN" dirty="0" err="1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import.meta.url</a:t>
            </a:r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）</a:t>
            </a:r>
          </a:p>
          <a:p>
            <a:r>
              <a:rPr lang="zh-CN" altLang="en-US" dirty="0">
                <a:solidFill>
                  <a:srgbClr val="00B050"/>
                </a:solidFill>
                <a:latin typeface="STXinwei" charset="-122"/>
                <a:ea typeface="STXinwei" charset="-122"/>
                <a:cs typeface="STXinwei" charset="-122"/>
              </a:rPr>
              <a:t>第 </a:t>
            </a:r>
            <a:r>
              <a:rPr lang="en-US" altLang="zh-CN" dirty="0">
                <a:solidFill>
                  <a:srgbClr val="00B050"/>
                </a:solidFill>
                <a:latin typeface="STXinwei" charset="-122"/>
                <a:ea typeface="STXinwei" charset="-122"/>
                <a:cs typeface="STXinwei" charset="-122"/>
              </a:rPr>
              <a:t>2 </a:t>
            </a:r>
            <a:r>
              <a:rPr lang="zh-CN" altLang="en-US" dirty="0">
                <a:solidFill>
                  <a:srgbClr val="00B050"/>
                </a:solidFill>
                <a:latin typeface="STXinwei" charset="-122"/>
                <a:ea typeface="STXinwei" charset="-122"/>
                <a:cs typeface="STXinwei" charset="-122"/>
              </a:rPr>
              <a:t>阶段（新）：数字分隔器（</a:t>
            </a:r>
            <a:r>
              <a:rPr lang="en-US" altLang="zh-CN" dirty="0">
                <a:solidFill>
                  <a:srgbClr val="00B050"/>
                </a:solidFill>
                <a:latin typeface="STXinwei" charset="-122"/>
                <a:ea typeface="STXinwei" charset="-122"/>
                <a:cs typeface="STXinwei" charset="-122"/>
              </a:rPr>
              <a:t>1_000</a:t>
            </a:r>
            <a:r>
              <a:rPr lang="zh-CN" altLang="en-US" dirty="0">
                <a:solidFill>
                  <a:srgbClr val="00B050"/>
                </a:solidFill>
                <a:latin typeface="STXinwei" charset="-122"/>
                <a:ea typeface="STXinwei" charset="-122"/>
                <a:cs typeface="STXinwei" charset="-122"/>
              </a:rPr>
              <a:t>）</a:t>
            </a:r>
          </a:p>
          <a:p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第 </a:t>
            </a:r>
            <a:r>
              <a:rPr lang="en-US" altLang="zh-CN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2 </a:t>
            </a:r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阶段（新）：</a:t>
            </a:r>
            <a:r>
              <a:rPr lang="en-US" altLang="zh-CN" dirty="0" err="1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function.sent</a:t>
            </a:r>
            <a:endParaRPr lang="en-US" altLang="zh-CN" dirty="0">
              <a:solidFill>
                <a:srgbClr val="333333"/>
              </a:solidFill>
              <a:latin typeface="STXinwei" charset="-122"/>
              <a:ea typeface="STXinwei" charset="-122"/>
              <a:cs typeface="STXinwei" charset="-122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第 </a:t>
            </a:r>
            <a:r>
              <a:rPr lang="en-US" altLang="zh-CN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2 </a:t>
            </a:r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阶段：</a:t>
            </a:r>
            <a:r>
              <a:rPr lang="en-US" altLang="zh-CN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export-namespace-from</a:t>
            </a:r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export * as ns </a:t>
            </a:r>
            <a:r>
              <a:rPr lang="en-US" altLang="zh-CN" dirty="0" err="1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from'mod</a:t>
            </a:r>
            <a:r>
              <a:rPr lang="en-US" altLang="zh-CN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'</a:t>
            </a:r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），从 </a:t>
            </a:r>
            <a:r>
              <a:rPr lang="en-US" altLang="zh-CN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export-extensions </a:t>
            </a:r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中拆分出来</a:t>
            </a:r>
          </a:p>
          <a:p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第 </a:t>
            </a:r>
            <a:r>
              <a:rPr lang="en-US" altLang="zh-CN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2 </a:t>
            </a:r>
            <a:r>
              <a:rPr lang="zh-CN" altLang="en-US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阶段：装饰</a:t>
            </a:r>
            <a:r>
              <a:rPr lang="zh-CN" altLang="en-US" dirty="0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器 </a:t>
            </a:r>
            <a:r>
              <a:rPr lang="en-US" altLang="zh-CN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//</a:t>
            </a:r>
            <a:r>
              <a:rPr lang="zh-CN" altLang="en-US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 待定</a:t>
            </a:r>
            <a:endParaRPr lang="en-US" altLang="zh-CN" dirty="0" smtClean="0">
              <a:solidFill>
                <a:srgbClr val="FF0000"/>
              </a:solidFill>
              <a:latin typeface="STXinwei" charset="-122"/>
              <a:ea typeface="STXinwei" charset="-122"/>
              <a:cs typeface="STXinwei" charset="-122"/>
            </a:endParaRPr>
          </a:p>
          <a:p>
            <a:endParaRPr lang="en-US" altLang="zh-CN" dirty="0">
              <a:solidFill>
                <a:srgbClr val="333333"/>
              </a:solidFill>
              <a:latin typeface="STXinwei" charset="-122"/>
              <a:ea typeface="STXinwei" charset="-122"/>
              <a:cs typeface="STXinwei" charset="-122"/>
            </a:endParaRPr>
          </a:p>
          <a:p>
            <a:r>
              <a:rPr lang="zh-CN" altLang="en-US" dirty="0">
                <a:solidFill>
                  <a:srgbClr val="92D050"/>
                </a:solidFill>
                <a:latin typeface="STXinwei" charset="-122"/>
                <a:ea typeface="STXinwei" charset="-122"/>
                <a:cs typeface="STXinwei" charset="-122"/>
              </a:rPr>
              <a:t>阶段 </a:t>
            </a:r>
            <a:r>
              <a:rPr lang="en-US" altLang="zh-CN" dirty="0">
                <a:solidFill>
                  <a:srgbClr val="92D050"/>
                </a:solidFill>
                <a:latin typeface="STXinwei" charset="-122"/>
                <a:ea typeface="STXinwei" charset="-122"/>
                <a:cs typeface="STXinwei" charset="-122"/>
              </a:rPr>
              <a:t>3</a:t>
            </a:r>
            <a:r>
              <a:rPr lang="zh-CN" altLang="en-US" dirty="0">
                <a:solidFill>
                  <a:srgbClr val="92D050"/>
                </a:solidFill>
                <a:latin typeface="STXinwei" charset="-122"/>
                <a:ea typeface="STXinwei" charset="-122"/>
                <a:cs typeface="STXinwei" charset="-122"/>
              </a:rPr>
              <a:t>（新）：类私有实例字段（</a:t>
            </a:r>
            <a:r>
              <a:rPr lang="en-US" altLang="zh-CN" dirty="0">
                <a:solidFill>
                  <a:srgbClr val="92D050"/>
                </a:solidFill>
                <a:latin typeface="STXinwei" charset="-122"/>
                <a:ea typeface="STXinwei" charset="-122"/>
                <a:cs typeface="STXinwei" charset="-122"/>
              </a:rPr>
              <a:t>class A { #b = 2 }</a:t>
            </a:r>
            <a:r>
              <a:rPr lang="zh-CN" altLang="en-US" dirty="0" smtClean="0">
                <a:solidFill>
                  <a:srgbClr val="92D050"/>
                </a:solidFill>
                <a:latin typeface="STXinwei" charset="-122"/>
                <a:ea typeface="STXinwei" charset="-122"/>
                <a:cs typeface="STXinwei" charset="-122"/>
              </a:rPr>
              <a:t>） </a:t>
            </a:r>
            <a:r>
              <a:rPr lang="en-US" altLang="zh-CN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//</a:t>
            </a:r>
            <a:r>
              <a:rPr lang="zh-CN" altLang="en-US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 有争议</a:t>
            </a:r>
            <a:endParaRPr lang="zh-CN" altLang="en-US" dirty="0">
              <a:solidFill>
                <a:srgbClr val="FF0000"/>
              </a:solidFill>
              <a:latin typeface="STXinwei" charset="-122"/>
              <a:ea typeface="STXinwei" charset="-122"/>
              <a:cs typeface="STXinwei" charset="-122"/>
            </a:endParaRPr>
          </a:p>
          <a:p>
            <a:r>
              <a:rPr lang="zh-CN" altLang="en-US" dirty="0">
                <a:solidFill>
                  <a:srgbClr val="92D050"/>
                </a:solidFill>
                <a:latin typeface="STXinwei" charset="-122"/>
                <a:ea typeface="STXinwei" charset="-122"/>
                <a:cs typeface="STXinwei" charset="-122"/>
              </a:rPr>
              <a:t>阶段 </a:t>
            </a:r>
            <a:r>
              <a:rPr lang="en-US" altLang="zh-CN" dirty="0">
                <a:solidFill>
                  <a:srgbClr val="92D050"/>
                </a:solidFill>
                <a:latin typeface="STXinwei" charset="-122"/>
                <a:ea typeface="STXinwei" charset="-122"/>
                <a:cs typeface="STXinwei" charset="-122"/>
              </a:rPr>
              <a:t>3</a:t>
            </a:r>
            <a:r>
              <a:rPr lang="zh-CN" altLang="en-US" dirty="0">
                <a:solidFill>
                  <a:srgbClr val="92D050"/>
                </a:solidFill>
                <a:latin typeface="STXinwei" charset="-122"/>
                <a:ea typeface="STXinwei" charset="-122"/>
                <a:cs typeface="STXinwei" charset="-122"/>
              </a:rPr>
              <a:t>（</a:t>
            </a:r>
            <a:r>
              <a:rPr lang="en-US" altLang="zh-CN" dirty="0">
                <a:solidFill>
                  <a:srgbClr val="92D050"/>
                </a:solidFill>
                <a:latin typeface="STXinwei" charset="-122"/>
                <a:ea typeface="STXinwei" charset="-122"/>
                <a:cs typeface="STXinwei" charset="-122"/>
              </a:rPr>
              <a:t>WIP</a:t>
            </a:r>
            <a:r>
              <a:rPr lang="zh-CN" altLang="en-US" dirty="0">
                <a:solidFill>
                  <a:srgbClr val="92D050"/>
                </a:solidFill>
                <a:latin typeface="STXinwei" charset="-122"/>
                <a:ea typeface="STXinwei" charset="-122"/>
                <a:cs typeface="STXinwei" charset="-122"/>
              </a:rPr>
              <a:t>）：静态类字段、私有静态方法（</a:t>
            </a:r>
            <a:r>
              <a:rPr lang="en-US" altLang="zh-CN" dirty="0">
                <a:solidFill>
                  <a:srgbClr val="92D050"/>
                </a:solidFill>
                <a:latin typeface="STXinwei" charset="-122"/>
                <a:ea typeface="STXinwei" charset="-122"/>
                <a:cs typeface="STXinwei" charset="-122"/>
              </a:rPr>
              <a:t>class A { static #a() {} }</a:t>
            </a:r>
            <a:r>
              <a:rPr lang="zh-CN" altLang="en-US" dirty="0" smtClean="0">
                <a:solidFill>
                  <a:srgbClr val="92D050"/>
                </a:solidFill>
                <a:latin typeface="STXinwei" charset="-122"/>
                <a:ea typeface="STXinwei" charset="-122"/>
                <a:cs typeface="STXinwei" charset="-122"/>
              </a:rPr>
              <a:t>）</a:t>
            </a:r>
            <a:r>
              <a:rPr lang="en-US" altLang="zh-CN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//</a:t>
            </a:r>
            <a:r>
              <a:rPr lang="zh-CN" altLang="en-US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 有争议</a:t>
            </a:r>
            <a:endParaRPr lang="zh-CN" altLang="en-US" dirty="0">
              <a:solidFill>
                <a:srgbClr val="FF0000"/>
              </a:solidFill>
              <a:latin typeface="STXinwei" charset="-122"/>
              <a:ea typeface="STXinwei" charset="-122"/>
              <a:cs typeface="STXinwei" charset="-122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STXinwei" charset="-122"/>
                <a:ea typeface="STXinwei" charset="-122"/>
                <a:cs typeface="STXinwei" charset="-122"/>
              </a:rPr>
              <a:t>阶段 </a:t>
            </a:r>
            <a:r>
              <a:rPr lang="en-US" altLang="zh-CN" dirty="0">
                <a:solidFill>
                  <a:srgbClr val="00B050"/>
                </a:solidFill>
                <a:latin typeface="STXinwei" charset="-122"/>
                <a:ea typeface="STXinwei" charset="-122"/>
                <a:cs typeface="STXinwei" charset="-122"/>
              </a:rPr>
              <a:t>3</a:t>
            </a:r>
            <a:r>
              <a:rPr lang="zh-CN" altLang="en-US" dirty="0">
                <a:solidFill>
                  <a:srgbClr val="00B050"/>
                </a:solidFill>
                <a:latin typeface="STXinwei" charset="-122"/>
                <a:ea typeface="STXinwei" charset="-122"/>
                <a:cs typeface="STXinwei" charset="-122"/>
              </a:rPr>
              <a:t>（新）：可选 </a:t>
            </a:r>
            <a:r>
              <a:rPr lang="en-US" altLang="zh-CN" dirty="0">
                <a:solidFill>
                  <a:srgbClr val="00B050"/>
                </a:solidFill>
                <a:latin typeface="STXinwei" charset="-122"/>
                <a:ea typeface="STXinwei" charset="-122"/>
                <a:cs typeface="STXinwei" charset="-122"/>
              </a:rPr>
              <a:t>Catch </a:t>
            </a:r>
            <a:r>
              <a:rPr lang="zh-CN" altLang="en-US" dirty="0">
                <a:solidFill>
                  <a:srgbClr val="00B050"/>
                </a:solidFill>
                <a:latin typeface="STXinwei" charset="-122"/>
                <a:ea typeface="STXinwei" charset="-122"/>
                <a:cs typeface="STXinwei" charset="-122"/>
              </a:rPr>
              <a:t>绑定 </a:t>
            </a:r>
            <a:r>
              <a:rPr lang="en-US" altLang="zh-CN" dirty="0">
                <a:solidFill>
                  <a:srgbClr val="00B050"/>
                </a:solidFill>
                <a:latin typeface="STXinwei" charset="-122"/>
                <a:ea typeface="STXinwei" charset="-122"/>
                <a:cs typeface="STXinwei" charset="-122"/>
              </a:rPr>
              <a:t>try { throw 0 } catch { do() }</a:t>
            </a:r>
          </a:p>
          <a:p>
            <a:r>
              <a:rPr lang="zh-CN" altLang="en-US" dirty="0">
                <a:solidFill>
                  <a:srgbClr val="00B050"/>
                </a:solidFill>
                <a:latin typeface="STXinwei" charset="-122"/>
                <a:ea typeface="STXinwei" charset="-122"/>
                <a:cs typeface="STXinwei" charset="-122"/>
              </a:rPr>
              <a:t>第 </a:t>
            </a:r>
            <a:r>
              <a:rPr lang="en-US" altLang="zh-CN" dirty="0">
                <a:solidFill>
                  <a:srgbClr val="00B050"/>
                </a:solidFill>
                <a:latin typeface="STXinwei" charset="-122"/>
                <a:ea typeface="STXinwei" charset="-122"/>
                <a:cs typeface="STXinwei" charset="-122"/>
              </a:rPr>
              <a:t>3 </a:t>
            </a:r>
            <a:r>
              <a:rPr lang="zh-CN" altLang="en-US" dirty="0">
                <a:solidFill>
                  <a:srgbClr val="00B050"/>
                </a:solidFill>
                <a:latin typeface="STXinwei" charset="-122"/>
                <a:ea typeface="STXinwei" charset="-122"/>
                <a:cs typeface="STXinwei" charset="-122"/>
              </a:rPr>
              <a:t>阶段（新）：</a:t>
            </a:r>
            <a:r>
              <a:rPr lang="en-US" altLang="zh-CN" dirty="0" err="1" smtClean="0">
                <a:solidFill>
                  <a:srgbClr val="00B050"/>
                </a:solidFill>
                <a:latin typeface="STXinwei" charset="-122"/>
                <a:ea typeface="STXinwei" charset="-122"/>
                <a:cs typeface="STXinwei" charset="-122"/>
              </a:rPr>
              <a:t>BigInt</a:t>
            </a:r>
            <a:endParaRPr lang="zh-CN" altLang="en-US" dirty="0" smtClean="0">
              <a:solidFill>
                <a:srgbClr val="00B050"/>
              </a:solidFill>
              <a:latin typeface="STXinwei" charset="-122"/>
              <a:ea typeface="STXinwei" charset="-122"/>
              <a:cs typeface="STXinwei" charset="-122"/>
            </a:endParaRPr>
          </a:p>
          <a:p>
            <a: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  <a:t>第 </a:t>
            </a:r>
            <a:r>
              <a:rPr lang="en-US" altLang="zh-CN" dirty="0" smtClean="0">
                <a:latin typeface="STXinwei" charset="-122"/>
                <a:ea typeface="STXinwei" charset="-122"/>
                <a:cs typeface="STXinwei" charset="-122"/>
              </a:rPr>
              <a:t>3 </a:t>
            </a:r>
            <a: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  <a:t>阶段：动态导入（</a:t>
            </a:r>
            <a:r>
              <a:rPr lang="en-US" altLang="zh-CN" dirty="0" smtClean="0">
                <a:latin typeface="STXinwei" charset="-122"/>
                <a:ea typeface="STXinwei" charset="-122"/>
                <a:cs typeface="STXinwei" charset="-122"/>
              </a:rPr>
              <a:t>import("a")</a:t>
            </a:r>
            <a: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  <a:t>）</a:t>
            </a:r>
            <a:endParaRPr lang="zh-CN" altLang="en-US" dirty="0">
              <a:solidFill>
                <a:srgbClr val="333333"/>
              </a:solidFill>
              <a:latin typeface="STXinwei" charset="-122"/>
              <a:ea typeface="STXinwei" charset="-122"/>
              <a:cs typeface="STXinw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510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3376" y="307171"/>
            <a:ext cx="5112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hr-HR" sz="28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逻辑赋值（</a:t>
            </a:r>
            <a:r>
              <a:rPr lang="hr-HR" altLang="zh-CN" sz="28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a &amp;&amp;= b; a ||= b</a:t>
            </a:r>
            <a:r>
              <a:rPr lang="zh-CN" altLang="hr-HR" sz="28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）</a:t>
            </a:r>
            <a:endParaRPr lang="en-US" altLang="zh-CN" sz="2800" dirty="0">
              <a:solidFill>
                <a:srgbClr val="FF0000"/>
              </a:solidFill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10185" y="1046011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STXinwei" charset="-122"/>
                <a:ea typeface="STXinwei" charset="-122"/>
                <a:cs typeface="STXinwei" charset="-122"/>
              </a:rPr>
              <a:t>插件</a:t>
            </a:r>
            <a:r>
              <a:rPr kumimoji="1" lang="en-US" altLang="zh-CN" sz="2000" dirty="0" smtClean="0">
                <a:latin typeface="STXinwei" charset="-122"/>
                <a:ea typeface="STXinwei" charset="-122"/>
                <a:cs typeface="STXinwei" charset="-122"/>
              </a:rPr>
              <a:t>:</a:t>
            </a:r>
            <a:r>
              <a:rPr kumimoji="1" lang="zh-CN" altLang="en-US" sz="2000" dirty="0" smtClean="0">
                <a:latin typeface="STXinwei" charset="-122"/>
                <a:ea typeface="STXinwei" charset="-122"/>
                <a:cs typeface="STXinwei" charset="-122"/>
              </a:rPr>
              <a:t> </a:t>
            </a:r>
            <a:endParaRPr kumimoji="1" lang="zh-CN" altLang="en-US" sz="2000" dirty="0"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24585" y="1102265"/>
            <a:ext cx="61286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zh-CN" sz="2000" b="1" dirty="0">
                <a:latin typeface="STXinwei" charset="-122"/>
                <a:ea typeface="STXinwei" charset="-122"/>
                <a:cs typeface="STXinwei" charset="-122"/>
              </a:rPr>
              <a:t>@babel/plugin-proposal-logical-assignment-operators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410185" y="1604174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STXinwei" charset="-122"/>
                <a:ea typeface="STXinwei" charset="-122"/>
                <a:cs typeface="STXinwei" charset="-122"/>
              </a:rPr>
              <a:t>提案</a:t>
            </a:r>
            <a:r>
              <a:rPr kumimoji="1" lang="en-US" altLang="zh-CN" sz="2400" dirty="0" smtClean="0">
                <a:latin typeface="STXinwei" charset="-122"/>
                <a:ea typeface="STXinwei" charset="-122"/>
                <a:cs typeface="STXinwei" charset="-122"/>
              </a:rPr>
              <a:t>:</a:t>
            </a:r>
            <a:r>
              <a:rPr kumimoji="1" lang="zh-CN" altLang="en-US" sz="2400" dirty="0" smtClean="0">
                <a:latin typeface="STXinwei" charset="-122"/>
                <a:ea typeface="STXinwei" charset="-122"/>
                <a:cs typeface="STXinwei" charset="-122"/>
              </a:rPr>
              <a:t> </a:t>
            </a:r>
            <a:endParaRPr kumimoji="1" lang="zh-CN" altLang="en-US" sz="2400" dirty="0"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24585" y="1672713"/>
            <a:ext cx="550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STXinwei" charset="-122"/>
                <a:ea typeface="STXinwei" charset="-122"/>
                <a:cs typeface="STXinwei" charset="-122"/>
                <a:hlinkClick r:id="rId2"/>
              </a:rPr>
              <a:t>https://github.com/tc39/proposal-logical-assignment</a:t>
            </a:r>
            <a:endParaRPr lang="zh-CN" altLang="en-US" dirty="0"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410185" y="2245598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STXinwei" charset="-122"/>
                <a:ea typeface="STXinwei" charset="-122"/>
                <a:cs typeface="STXinwei" charset="-122"/>
              </a:rPr>
              <a:t>场景</a:t>
            </a:r>
            <a:r>
              <a:rPr kumimoji="1" lang="en-US" altLang="zh-CN" sz="2400" dirty="0" smtClean="0">
                <a:latin typeface="STXinwei" charset="-122"/>
                <a:ea typeface="STXinwei" charset="-122"/>
                <a:cs typeface="STXinwei" charset="-122"/>
              </a:rPr>
              <a:t>:</a:t>
            </a:r>
            <a:r>
              <a:rPr kumimoji="1" lang="zh-CN" altLang="en-US" sz="2400" dirty="0" smtClean="0">
                <a:latin typeface="STXinwei" charset="-122"/>
                <a:ea typeface="STXinwei" charset="-122"/>
                <a:cs typeface="STXinwei" charset="-122"/>
              </a:rPr>
              <a:t> </a:t>
            </a:r>
            <a:endParaRPr kumimoji="1" lang="zh-CN" altLang="en-US" sz="2400" dirty="0">
              <a:latin typeface="STXinwei" charset="-122"/>
              <a:ea typeface="STXinwei" charset="-122"/>
              <a:cs typeface="STXinwei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152" y="2375478"/>
            <a:ext cx="5948688" cy="37897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2455" y="2977494"/>
            <a:ext cx="2184400" cy="31242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004619" y="252259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STXinwei" charset="-122"/>
                <a:ea typeface="STXinwei" charset="-122"/>
                <a:cs typeface="STXinwei" charset="-122"/>
              </a:rPr>
              <a:t>示例</a:t>
            </a:r>
            <a:r>
              <a:rPr kumimoji="1" lang="en-US" altLang="zh-CN" dirty="0" smtClean="0">
                <a:latin typeface="STXinwei" charset="-122"/>
                <a:ea typeface="STXinwei" charset="-122"/>
                <a:cs typeface="STXinwei" charset="-122"/>
              </a:rPr>
              <a:t>:</a:t>
            </a:r>
            <a:endParaRPr kumimoji="1" lang="zh-CN" altLang="en-US" dirty="0">
              <a:latin typeface="STXinwei" charset="-122"/>
              <a:ea typeface="STXinwei" charset="-122"/>
              <a:cs typeface="STXinw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41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3376" y="307171"/>
            <a:ext cx="26917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err="1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BigInt</a:t>
            </a:r>
            <a:r>
              <a:rPr lang="en-US" altLang="zh-CN" sz="2800" b="1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数据类型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410184" y="1239974"/>
            <a:ext cx="8440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STXinwei" charset="-122"/>
                <a:ea typeface="STXinwei" charset="-122"/>
                <a:cs typeface="STXinwei" charset="-122"/>
              </a:rPr>
              <a:t>插件</a:t>
            </a:r>
            <a:r>
              <a:rPr kumimoji="1" lang="en-US" altLang="zh-CN" sz="2000" dirty="0" smtClean="0">
                <a:latin typeface="STXinwei" charset="-122"/>
                <a:ea typeface="STXinwei" charset="-122"/>
                <a:cs typeface="STXinwei" charset="-122"/>
              </a:rPr>
              <a:t>:</a:t>
            </a:r>
            <a:r>
              <a:rPr kumimoji="1" lang="zh-CN" altLang="en-US" sz="2000" dirty="0" smtClean="0">
                <a:latin typeface="STXinwei" charset="-122"/>
                <a:ea typeface="STXinwei" charset="-122"/>
                <a:cs typeface="STXinwei" charset="-122"/>
              </a:rPr>
              <a:t>  </a:t>
            </a:r>
            <a:r>
              <a:rPr lang="en-US" altLang="zh-CN" sz="2000" b="1" dirty="0">
                <a:latin typeface="STXinwei" charset="-122"/>
                <a:ea typeface="STXinwei" charset="-122"/>
                <a:cs typeface="STXinwei" charset="-122"/>
              </a:rPr>
              <a:t>@</a:t>
            </a:r>
            <a:r>
              <a:rPr lang="en-US" altLang="zh-CN" sz="2000" b="1" dirty="0" smtClean="0">
                <a:latin typeface="STXinwei" charset="-122"/>
                <a:ea typeface="STXinwei" charset="-122"/>
                <a:cs typeface="STXinwei" charset="-122"/>
              </a:rPr>
              <a:t>babel/plugin-syntax-</a:t>
            </a:r>
            <a:r>
              <a:rPr lang="en-US" altLang="zh-CN" sz="2000" b="1" dirty="0" err="1" smtClean="0">
                <a:latin typeface="STXinwei" charset="-122"/>
                <a:ea typeface="STXinwei" charset="-122"/>
                <a:cs typeface="STXinwei" charset="-122"/>
              </a:rPr>
              <a:t>bigint</a:t>
            </a:r>
            <a:r>
              <a:rPr lang="zh-CN" altLang="en-US" sz="2000" b="1" dirty="0" smtClean="0"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lang="en-US" altLang="zh-CN" sz="2000" b="1" dirty="0" smtClean="0">
                <a:latin typeface="STXinwei" charset="-122"/>
                <a:ea typeface="STXinwei" charset="-122"/>
                <a:cs typeface="STXinwei" charset="-122"/>
              </a:rPr>
              <a:t>(</a:t>
            </a:r>
            <a:r>
              <a:rPr lang="zh-CN" altLang="en-US" sz="2000" b="1" dirty="0" smtClean="0">
                <a:latin typeface="STXinwei" charset="-122"/>
                <a:ea typeface="STXinwei" charset="-122"/>
                <a:cs typeface="STXinwei" charset="-122"/>
              </a:rPr>
              <a:t>貌似没作用</a:t>
            </a:r>
            <a:r>
              <a:rPr lang="en-US" altLang="zh-CN" sz="2000" b="1" dirty="0" smtClean="0">
                <a:latin typeface="STXinwei" charset="-122"/>
                <a:ea typeface="STXinwei" charset="-122"/>
                <a:cs typeface="STXinwei" charset="-122"/>
              </a:rPr>
              <a:t>,</a:t>
            </a:r>
            <a:r>
              <a:rPr lang="zh-CN" altLang="en-US" sz="2000" b="1" dirty="0" smtClean="0"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lang="en-US" altLang="zh-CN" sz="2000" b="1" dirty="0" smtClean="0">
                <a:latin typeface="STXinwei" charset="-122"/>
                <a:ea typeface="STXinwei" charset="-122"/>
                <a:cs typeface="STXinwei" charset="-122"/>
              </a:rPr>
              <a:t>Chrome</a:t>
            </a:r>
            <a:r>
              <a:rPr lang="zh-CN" altLang="en-US" sz="2000" b="1" dirty="0" smtClean="0">
                <a:latin typeface="STXinwei" charset="-122"/>
                <a:ea typeface="STXinwei" charset="-122"/>
                <a:cs typeface="STXinwei" charset="-122"/>
              </a:rPr>
              <a:t>浏览器已支持</a:t>
            </a:r>
            <a:r>
              <a:rPr lang="en-US" altLang="zh-CN" sz="2000" b="1" dirty="0" smtClean="0">
                <a:latin typeface="STXinwei" charset="-122"/>
                <a:ea typeface="STXinwei" charset="-122"/>
                <a:cs typeface="STXinwei" charset="-122"/>
              </a:rPr>
              <a:t>)</a:t>
            </a:r>
            <a:endParaRPr lang="en-US" altLang="zh-CN" sz="2000" b="1" dirty="0"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19549" y="2476337"/>
            <a:ext cx="8160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STXinwei" charset="-122"/>
                <a:ea typeface="STXinwei" charset="-122"/>
                <a:cs typeface="STXinwei" charset="-122"/>
              </a:rPr>
              <a:t>JS</a:t>
            </a:r>
            <a:r>
              <a:rPr kumimoji="1" lang="zh-CN" altLang="en-US" dirty="0" smtClean="0">
                <a:latin typeface="STXinwei" charset="-122"/>
                <a:ea typeface="STXinwei" charset="-122"/>
                <a:cs typeface="STXinwei" charset="-122"/>
              </a:rPr>
              <a:t>数值有</a:t>
            </a:r>
            <a:r>
              <a:rPr kumimoji="1" lang="en-US" altLang="zh-CN" dirty="0" smtClean="0">
                <a:latin typeface="STXinwei" charset="-122"/>
                <a:ea typeface="STXinwei" charset="-122"/>
                <a:cs typeface="STXinwei" charset="-122"/>
              </a:rPr>
              <a:t>2</a:t>
            </a:r>
            <a:r>
              <a:rPr kumimoji="1" lang="zh-CN" altLang="en-US" dirty="0" smtClean="0">
                <a:latin typeface="STXinwei" charset="-122"/>
                <a:ea typeface="STXinwei" charset="-122"/>
                <a:cs typeface="STXinwei" charset="-122"/>
              </a:rPr>
              <a:t>大限制</a:t>
            </a:r>
            <a:r>
              <a:rPr kumimoji="1" lang="en-US" altLang="zh-CN" dirty="0" smtClean="0">
                <a:latin typeface="STXinwei" charset="-122"/>
                <a:ea typeface="STXinwei" charset="-122"/>
                <a:cs typeface="STXinwei" charset="-122"/>
              </a:rPr>
              <a:t>:</a:t>
            </a:r>
            <a:r>
              <a:rPr kumimoji="1" lang="zh-CN" altLang="en-US" dirty="0" smtClean="0"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kumimoji="1" lang="en-US" altLang="zh-CN" dirty="0" smtClean="0">
                <a:latin typeface="STXinwei" charset="-122"/>
                <a:ea typeface="STXinwei" charset="-122"/>
                <a:cs typeface="STXinwei" charset="-122"/>
              </a:rPr>
              <a:t/>
            </a:r>
            <a:br>
              <a:rPr kumimoji="1" lang="en-US" altLang="zh-CN" dirty="0" smtClean="0">
                <a:latin typeface="STXinwei" charset="-122"/>
                <a:ea typeface="STXinwei" charset="-122"/>
                <a:cs typeface="STXinwei" charset="-122"/>
              </a:rPr>
            </a:br>
            <a:r>
              <a:rPr kumimoji="1" lang="zh-CN" altLang="en-US" dirty="0" smtClean="0">
                <a:latin typeface="STXinwei" charset="-122"/>
                <a:ea typeface="STXinwei" charset="-122"/>
                <a:cs typeface="STXinwei" charset="-122"/>
              </a:rPr>
              <a:t>  </a:t>
            </a:r>
            <a:r>
              <a:rPr kumimoji="1" lang="en-US" altLang="zh-CN" dirty="0" smtClean="0">
                <a:latin typeface="STXinwei" charset="-122"/>
                <a:ea typeface="STXinwei" charset="-122"/>
                <a:cs typeface="STXinwei" charset="-122"/>
              </a:rPr>
              <a:t>1.</a:t>
            </a:r>
            <a:r>
              <a:rPr kumimoji="1" lang="zh-CN" altLang="en-US" dirty="0" smtClean="0"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  <a:t>精度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只能到 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53 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个二进制</a:t>
            </a:r>
            <a: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  <a:t>位</a:t>
            </a:r>
            <a:r>
              <a:rPr lang="en-US" altLang="zh-CN" dirty="0" smtClean="0">
                <a:latin typeface="STXinwei" charset="-122"/>
                <a:ea typeface="STXinwei" charset="-122"/>
                <a:cs typeface="STXinwei" charset="-122"/>
              </a:rPr>
              <a:t>;</a:t>
            </a:r>
            <a:endParaRPr lang="en-US" altLang="zh-CN" dirty="0">
              <a:latin typeface="STXinwei" charset="-122"/>
              <a:ea typeface="STXinwei" charset="-122"/>
              <a:cs typeface="STXinwei" charset="-122"/>
            </a:endParaRPr>
          </a:p>
          <a:p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lang="en-US" altLang="zh-CN" dirty="0" smtClean="0">
                <a:latin typeface="STXinwei" charset="-122"/>
                <a:ea typeface="STXinwei" charset="-122"/>
                <a:cs typeface="STXinwei" charset="-122"/>
              </a:rPr>
              <a:t>2.</a:t>
            </a:r>
            <a: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  <a:t> 是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大于或等于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2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的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1024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次方的数值，</a:t>
            </a:r>
            <a:r>
              <a:rPr lang="en-US" altLang="zh-CN" dirty="0" smtClean="0">
                <a:latin typeface="STXinwei" charset="-122"/>
                <a:ea typeface="STXinwei" charset="-122"/>
                <a:cs typeface="STXinwei" charset="-122"/>
              </a:rPr>
              <a:t>JS</a:t>
            </a:r>
            <a: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  <a:t>无法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表示，会返回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Infinity</a:t>
            </a:r>
            <a:endParaRPr kumimoji="1" lang="zh-CN" altLang="en-US" dirty="0"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29257" y="3671247"/>
            <a:ext cx="512151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STXinwei" charset="-122"/>
                <a:ea typeface="STXinwei" charset="-122"/>
                <a:cs typeface="STXinwei" charset="-122"/>
              </a:rPr>
              <a:t>// 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STXinwei" charset="-122"/>
                <a:ea typeface="STXinwei" charset="-122"/>
                <a:cs typeface="STXinwei" charset="-122"/>
              </a:rPr>
              <a:t>超过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STXinwei" charset="-122"/>
                <a:ea typeface="STXinwei" charset="-122"/>
                <a:cs typeface="STXinwei" charset="-122"/>
              </a:rPr>
              <a:t>53 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STXinwei" charset="-122"/>
                <a:ea typeface="STXinwei" charset="-122"/>
                <a:cs typeface="STXinwei" charset="-122"/>
              </a:rPr>
              <a:t>个二进制位的数值，无法保持精度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STXinwei" charset="-122"/>
              <a:ea typeface="STXinwei" charset="-122"/>
              <a:cs typeface="STXinwei" charset="-122"/>
            </a:endParaRPr>
          </a:p>
          <a:p>
            <a:r>
              <a:rPr lang="en-US" altLang="zh-CN" sz="1600" dirty="0" err="1">
                <a:latin typeface="STXinwei" charset="-122"/>
                <a:ea typeface="STXinwei" charset="-122"/>
                <a:cs typeface="STXinwei" charset="-122"/>
              </a:rPr>
              <a:t>Math.pow</a:t>
            </a:r>
            <a:r>
              <a:rPr lang="en-US" altLang="zh-CN" sz="1600" dirty="0">
                <a:latin typeface="STXinwei" charset="-122"/>
                <a:ea typeface="STXinwei" charset="-122"/>
                <a:cs typeface="STXinwei" charset="-122"/>
              </a:rPr>
              <a:t>(2, 53) === </a:t>
            </a:r>
            <a:r>
              <a:rPr lang="en-US" altLang="zh-CN" sz="1600" dirty="0" err="1">
                <a:latin typeface="STXinwei" charset="-122"/>
                <a:ea typeface="STXinwei" charset="-122"/>
                <a:cs typeface="STXinwei" charset="-122"/>
              </a:rPr>
              <a:t>Math.pow</a:t>
            </a:r>
            <a:r>
              <a:rPr lang="en-US" altLang="zh-CN" sz="1600" dirty="0">
                <a:latin typeface="STXinwei" charset="-122"/>
                <a:ea typeface="STXinwei" charset="-122"/>
                <a:cs typeface="STXinwei" charset="-122"/>
              </a:rPr>
              <a:t>(2, 53) + 1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STXinwei" charset="-122"/>
                <a:ea typeface="STXinwei" charset="-122"/>
                <a:cs typeface="STXinwei" charset="-122"/>
              </a:rPr>
              <a:t>// true</a:t>
            </a:r>
          </a:p>
          <a:p>
            <a:r>
              <a:rPr lang="en-US" altLang="zh-CN" sz="1600" dirty="0">
                <a:latin typeface="STXinwei" charset="-122"/>
                <a:ea typeface="STXinwei" charset="-122"/>
                <a:cs typeface="STXinwei" charset="-122"/>
              </a:rPr>
              <a:t/>
            </a:r>
            <a:br>
              <a:rPr lang="en-US" altLang="zh-CN" sz="1600" dirty="0">
                <a:latin typeface="STXinwei" charset="-122"/>
                <a:ea typeface="STXinwei" charset="-122"/>
                <a:cs typeface="STXinwei" charset="-122"/>
              </a:rPr>
            </a:b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STXinwei" charset="-122"/>
                <a:ea typeface="STXinwei" charset="-122"/>
                <a:cs typeface="STXinwei" charset="-122"/>
              </a:rPr>
              <a:t>// 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STXinwei" charset="-122"/>
                <a:ea typeface="STXinwei" charset="-122"/>
                <a:cs typeface="STXinwei" charset="-122"/>
              </a:rPr>
              <a:t>超过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STXinwei" charset="-122"/>
                <a:ea typeface="STXinwei" charset="-122"/>
                <a:cs typeface="STXinwei" charset="-122"/>
              </a:rPr>
              <a:t>2 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STXinwei" charset="-122"/>
                <a:ea typeface="STXinwei" charset="-122"/>
                <a:cs typeface="STXinwei" charset="-122"/>
              </a:rPr>
              <a:t>的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STXinwei" charset="-122"/>
                <a:ea typeface="STXinwei" charset="-122"/>
                <a:cs typeface="STXinwei" charset="-122"/>
              </a:rPr>
              <a:t>1024 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STXinwei" charset="-122"/>
                <a:ea typeface="STXinwei" charset="-122"/>
                <a:cs typeface="STXinwei" charset="-122"/>
              </a:rPr>
              <a:t>次方的数值，无法表示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STXinwei" charset="-122"/>
              <a:ea typeface="STXinwei" charset="-122"/>
              <a:cs typeface="STXinwei" charset="-122"/>
            </a:endParaRPr>
          </a:p>
          <a:p>
            <a:r>
              <a:rPr lang="en-US" altLang="zh-CN" sz="1600" dirty="0" err="1">
                <a:latin typeface="STXinwei" charset="-122"/>
                <a:ea typeface="STXinwei" charset="-122"/>
                <a:cs typeface="STXinwei" charset="-122"/>
              </a:rPr>
              <a:t>Math.pow</a:t>
            </a:r>
            <a:r>
              <a:rPr lang="en-US" altLang="zh-CN" sz="1600" dirty="0">
                <a:latin typeface="STXinwei" charset="-122"/>
                <a:ea typeface="STXinwei" charset="-122"/>
                <a:cs typeface="STXinwei" charset="-122"/>
              </a:rPr>
              <a:t>(2, 1024)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STXinwei" charset="-122"/>
                <a:ea typeface="STXinwei" charset="-122"/>
                <a:cs typeface="STXinwei" charset="-122"/>
              </a:rPr>
              <a:t>// Infinity</a:t>
            </a:r>
            <a:endParaRPr lang="en-US" altLang="zh-CN" sz="1600" b="0" dirty="0">
              <a:solidFill>
                <a:schemeClr val="bg1">
                  <a:lumMod val="50000"/>
                </a:schemeClr>
              </a:solidFill>
              <a:effectLst/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59273" y="5350321"/>
            <a:ext cx="87422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该提案，</a:t>
            </a:r>
            <a:r>
              <a:rPr lang="zh-CN" altLang="en-US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引入了一种新的数据类型 </a:t>
            </a:r>
            <a:r>
              <a:rPr lang="en-US" altLang="zh-CN" dirty="0" err="1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BigInt</a:t>
            </a:r>
            <a:r>
              <a:rPr lang="zh-CN" altLang="en-US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（大整数），来解决这个问题。</a:t>
            </a:r>
            <a:r>
              <a:rPr lang="en-US" altLang="zh-CN" dirty="0" err="1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BigInt</a:t>
            </a:r>
            <a:r>
              <a:rPr lang="en-US" altLang="zh-CN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只用来表示</a:t>
            </a:r>
            <a:r>
              <a:rPr lang="zh-CN" altLang="en-US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整数</a:t>
            </a:r>
            <a:r>
              <a:rPr lang="zh-CN" altLang="en-US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，没有位数的限制，任何位数的整数都可以精确表</a:t>
            </a:r>
            <a:endParaRPr lang="zh-CN" altLang="en-US" dirty="0"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97408" y="1858192"/>
            <a:ext cx="3993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STXinwei" charset="-122"/>
                <a:ea typeface="STXinwei" charset="-122"/>
                <a:cs typeface="STXinwei" charset="-122"/>
                <a:hlinkClick r:id="rId2"/>
              </a:rPr>
              <a:t>https://tc39.github.io/proposal-bigint/</a:t>
            </a:r>
            <a:endParaRPr lang="zh-CN" altLang="en-US" dirty="0"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42772" y="1750583"/>
            <a:ext cx="9701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 smtClean="0">
                <a:latin typeface="STXinwei" charset="-122"/>
                <a:ea typeface="STXinwei" charset="-122"/>
                <a:cs typeface="STXinwei" charset="-122"/>
              </a:rPr>
              <a:t>提案</a:t>
            </a:r>
            <a:r>
              <a:rPr kumimoji="1" lang="en-US" altLang="zh-CN" sz="2400" dirty="0" smtClean="0">
                <a:latin typeface="STXinwei" charset="-122"/>
                <a:ea typeface="STXinwei" charset="-122"/>
                <a:cs typeface="STXinwei" charset="-122"/>
              </a:rPr>
              <a:t>:</a:t>
            </a:r>
            <a:r>
              <a:rPr kumimoji="1" lang="zh-CN" altLang="en-US" sz="2400" dirty="0" smtClean="0">
                <a:latin typeface="STXinwei" charset="-122"/>
                <a:ea typeface="STXinwei" charset="-122"/>
                <a:cs typeface="STXinwei" charset="-122"/>
              </a:rPr>
              <a:t> </a:t>
            </a:r>
            <a:endParaRPr lang="zh-CN" altLang="en-US" sz="2400" dirty="0"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13" name="框架 12"/>
          <p:cNvSpPr/>
          <p:nvPr/>
        </p:nvSpPr>
        <p:spPr>
          <a:xfrm>
            <a:off x="1829257" y="3497791"/>
            <a:ext cx="6916448" cy="1754406"/>
          </a:xfrm>
          <a:prstGeom prst="frame">
            <a:avLst>
              <a:gd name="adj1" fmla="val 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61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3376" y="307171"/>
            <a:ext cx="26917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err="1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BigInt</a:t>
            </a:r>
            <a:r>
              <a:rPr lang="en-US" altLang="zh-CN" sz="2800" b="1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数据类型</a:t>
            </a:r>
          </a:p>
        </p:txBody>
      </p:sp>
      <p:sp>
        <p:nvSpPr>
          <p:cNvPr id="8" name="矩形 7"/>
          <p:cNvSpPr/>
          <p:nvPr/>
        </p:nvSpPr>
        <p:spPr>
          <a:xfrm>
            <a:off x="1651596" y="1254672"/>
            <a:ext cx="678930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dirty="0" err="1">
                <a:latin typeface="STXinwei" charset="-122"/>
                <a:ea typeface="STXinwei" charset="-122"/>
                <a:cs typeface="STXinwei" charset="-122"/>
              </a:rPr>
              <a:t>const</a:t>
            </a:r>
            <a:r>
              <a:rPr lang="mr-IN" altLang="zh-CN" dirty="0"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lang="mr-IN" altLang="zh-CN" dirty="0" err="1">
                <a:latin typeface="STXinwei" charset="-122"/>
                <a:ea typeface="STXinwei" charset="-122"/>
                <a:cs typeface="STXinwei" charset="-122"/>
              </a:rPr>
              <a:t>a</a:t>
            </a:r>
            <a:r>
              <a:rPr lang="mr-IN" altLang="zh-CN" dirty="0">
                <a:latin typeface="STXinwei" charset="-122"/>
                <a:ea typeface="STXinwei" charset="-122"/>
                <a:cs typeface="STXinwei" charset="-122"/>
              </a:rPr>
              <a:t> = 2172141653n;</a:t>
            </a:r>
          </a:p>
          <a:p>
            <a:r>
              <a:rPr lang="mr-IN" altLang="zh-CN" dirty="0" err="1">
                <a:latin typeface="STXinwei" charset="-122"/>
                <a:ea typeface="STXinwei" charset="-122"/>
                <a:cs typeface="STXinwei" charset="-122"/>
              </a:rPr>
              <a:t>const</a:t>
            </a:r>
            <a:r>
              <a:rPr lang="mr-IN" altLang="zh-CN" dirty="0"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lang="mr-IN" altLang="zh-CN" dirty="0" err="1">
                <a:latin typeface="STXinwei" charset="-122"/>
                <a:ea typeface="STXinwei" charset="-122"/>
                <a:cs typeface="STXinwei" charset="-122"/>
              </a:rPr>
              <a:t>b</a:t>
            </a:r>
            <a:r>
              <a:rPr lang="mr-IN" altLang="zh-CN" dirty="0">
                <a:latin typeface="STXinwei" charset="-122"/>
                <a:ea typeface="STXinwei" charset="-122"/>
                <a:cs typeface="STXinwei" charset="-122"/>
              </a:rPr>
              <a:t> = 15346349309n;</a:t>
            </a:r>
          </a:p>
          <a:p>
            <a:r>
              <a:rPr lang="mr-IN" altLang="zh-CN" dirty="0">
                <a:latin typeface="STXinwei" charset="-122"/>
                <a:ea typeface="STXinwei" charset="-122"/>
                <a:cs typeface="STXinwei" charset="-122"/>
              </a:rPr>
              <a:t/>
            </a:r>
            <a:br>
              <a:rPr lang="mr-IN" altLang="zh-CN" dirty="0">
                <a:latin typeface="STXinwei" charset="-122"/>
                <a:ea typeface="STXinwei" charset="-122"/>
                <a:cs typeface="STXinwei" charset="-122"/>
              </a:rPr>
            </a:br>
            <a:r>
              <a:rPr lang="mr-IN" altLang="zh-CN" dirty="0">
                <a:solidFill>
                  <a:schemeClr val="bg1">
                    <a:lumMod val="50000"/>
                  </a:schemeClr>
                </a:solidFill>
                <a:latin typeface="STXinwei" charset="-122"/>
                <a:ea typeface="STXinwei" charset="-122"/>
                <a:cs typeface="STXinwei" charset="-122"/>
              </a:rPr>
              <a:t>// </a:t>
            </a:r>
            <a:r>
              <a:rPr lang="mr-IN" altLang="zh-CN" dirty="0" err="1">
                <a:solidFill>
                  <a:schemeClr val="bg1">
                    <a:lumMod val="50000"/>
                  </a:schemeClr>
                </a:solidFill>
                <a:latin typeface="STXinwei" charset="-122"/>
                <a:ea typeface="STXinwei" charset="-122"/>
                <a:cs typeface="STXinwei" charset="-122"/>
              </a:rPr>
              <a:t>BigInt</a:t>
            </a:r>
            <a:r>
              <a:rPr lang="mr-IN" altLang="zh-CN" dirty="0">
                <a:solidFill>
                  <a:schemeClr val="bg1">
                    <a:lumMod val="50000"/>
                  </a:schemeClr>
                </a:solidFill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lang="zh-CN" altLang="mr-IN" dirty="0">
                <a:solidFill>
                  <a:schemeClr val="bg1">
                    <a:lumMod val="50000"/>
                  </a:schemeClr>
                </a:solidFill>
                <a:latin typeface="STXinwei" charset="-122"/>
                <a:ea typeface="STXinwei" charset="-122"/>
                <a:cs typeface="STXinwei" charset="-122"/>
              </a:rPr>
              <a:t>可以保持精度</a:t>
            </a:r>
            <a:endParaRPr lang="mr-IN" altLang="zh-CN" dirty="0">
              <a:solidFill>
                <a:schemeClr val="bg1">
                  <a:lumMod val="50000"/>
                </a:schemeClr>
              </a:solidFill>
              <a:latin typeface="STXinwei" charset="-122"/>
              <a:ea typeface="STXinwei" charset="-122"/>
              <a:cs typeface="STXinwei" charset="-122"/>
            </a:endParaRPr>
          </a:p>
          <a:p>
            <a:r>
              <a:rPr lang="mr-IN" altLang="zh-CN" dirty="0" err="1">
                <a:latin typeface="STXinwei" charset="-122"/>
                <a:ea typeface="STXinwei" charset="-122"/>
                <a:cs typeface="STXinwei" charset="-122"/>
              </a:rPr>
              <a:t>a</a:t>
            </a:r>
            <a:r>
              <a:rPr lang="mr-IN" altLang="zh-CN" dirty="0">
                <a:latin typeface="STXinwei" charset="-122"/>
                <a:ea typeface="STXinwei" charset="-122"/>
                <a:cs typeface="STXinwei" charset="-122"/>
              </a:rPr>
              <a:t> * </a:t>
            </a:r>
            <a:r>
              <a:rPr lang="mr-IN" altLang="zh-CN" dirty="0" err="1">
                <a:latin typeface="STXinwei" charset="-122"/>
                <a:ea typeface="STXinwei" charset="-122"/>
                <a:cs typeface="STXinwei" charset="-122"/>
              </a:rPr>
              <a:t>b</a:t>
            </a:r>
            <a:r>
              <a:rPr lang="mr-IN" altLang="zh-CN" dirty="0">
                <a:latin typeface="STXinwei" charset="-122"/>
                <a:ea typeface="STXinwei" charset="-122"/>
                <a:cs typeface="STXinwei" charset="-122"/>
              </a:rPr>
              <a:t> // 33334444555566667777n</a:t>
            </a:r>
          </a:p>
          <a:p>
            <a:r>
              <a:rPr lang="mr-IN" altLang="zh-CN" dirty="0">
                <a:latin typeface="STXinwei" charset="-122"/>
                <a:ea typeface="STXinwei" charset="-122"/>
                <a:cs typeface="STXinwei" charset="-122"/>
              </a:rPr>
              <a:t/>
            </a:r>
            <a:br>
              <a:rPr lang="mr-IN" altLang="zh-CN" dirty="0">
                <a:latin typeface="STXinwei" charset="-122"/>
                <a:ea typeface="STXinwei" charset="-122"/>
                <a:cs typeface="STXinwei" charset="-122"/>
              </a:rPr>
            </a:br>
            <a:r>
              <a:rPr lang="mr-IN" altLang="zh-CN" dirty="0">
                <a:solidFill>
                  <a:schemeClr val="bg1">
                    <a:lumMod val="50000"/>
                  </a:schemeClr>
                </a:solidFill>
                <a:latin typeface="STXinwei" charset="-122"/>
                <a:ea typeface="STXinwei" charset="-122"/>
                <a:cs typeface="STXinwei" charset="-122"/>
              </a:rPr>
              <a:t>// </a:t>
            </a:r>
            <a:r>
              <a:rPr lang="zh-CN" altLang="mr-IN" dirty="0">
                <a:solidFill>
                  <a:schemeClr val="bg1">
                    <a:lumMod val="50000"/>
                  </a:schemeClr>
                </a:solidFill>
                <a:latin typeface="STXinwei" charset="-122"/>
                <a:ea typeface="STXinwei" charset="-122"/>
                <a:cs typeface="STXinwei" charset="-122"/>
              </a:rPr>
              <a:t>普通整数无法保持精度</a:t>
            </a:r>
            <a:endParaRPr lang="mr-IN" altLang="zh-CN" dirty="0">
              <a:solidFill>
                <a:schemeClr val="bg1">
                  <a:lumMod val="50000"/>
                </a:schemeClr>
              </a:solidFill>
              <a:latin typeface="STXinwei" charset="-122"/>
              <a:ea typeface="STXinwei" charset="-122"/>
              <a:cs typeface="STXinwei" charset="-122"/>
            </a:endParaRPr>
          </a:p>
          <a:p>
            <a:r>
              <a:rPr lang="mr-IN" altLang="zh-CN" dirty="0" err="1">
                <a:latin typeface="STXinwei" charset="-122"/>
                <a:ea typeface="STXinwei" charset="-122"/>
                <a:cs typeface="STXinwei" charset="-122"/>
              </a:rPr>
              <a:t>Number</a:t>
            </a:r>
            <a:r>
              <a:rPr lang="mr-IN" altLang="zh-CN" dirty="0">
                <a:latin typeface="STXinwei" charset="-122"/>
                <a:ea typeface="STXinwei" charset="-122"/>
                <a:cs typeface="STXinwei" charset="-122"/>
              </a:rPr>
              <a:t>(</a:t>
            </a:r>
            <a:r>
              <a:rPr lang="mr-IN" altLang="zh-CN" dirty="0" err="1">
                <a:latin typeface="STXinwei" charset="-122"/>
                <a:ea typeface="STXinwei" charset="-122"/>
                <a:cs typeface="STXinwei" charset="-122"/>
              </a:rPr>
              <a:t>a</a:t>
            </a:r>
            <a:r>
              <a:rPr lang="mr-IN" altLang="zh-CN" dirty="0">
                <a:latin typeface="STXinwei" charset="-122"/>
                <a:ea typeface="STXinwei" charset="-122"/>
                <a:cs typeface="STXinwei" charset="-122"/>
              </a:rPr>
              <a:t>) * </a:t>
            </a:r>
            <a:r>
              <a:rPr lang="mr-IN" altLang="zh-CN" dirty="0" err="1">
                <a:latin typeface="STXinwei" charset="-122"/>
                <a:ea typeface="STXinwei" charset="-122"/>
                <a:cs typeface="STXinwei" charset="-122"/>
              </a:rPr>
              <a:t>Number</a:t>
            </a:r>
            <a:r>
              <a:rPr lang="mr-IN" altLang="zh-CN" dirty="0">
                <a:latin typeface="STXinwei" charset="-122"/>
                <a:ea typeface="STXinwei" charset="-122"/>
                <a:cs typeface="STXinwei" charset="-122"/>
              </a:rPr>
              <a:t>(</a:t>
            </a:r>
            <a:r>
              <a:rPr lang="mr-IN" altLang="zh-CN" dirty="0" err="1">
                <a:latin typeface="STXinwei" charset="-122"/>
                <a:ea typeface="STXinwei" charset="-122"/>
                <a:cs typeface="STXinwei" charset="-122"/>
              </a:rPr>
              <a:t>b</a:t>
            </a:r>
            <a:r>
              <a:rPr lang="mr-IN" altLang="zh-CN" dirty="0">
                <a:latin typeface="STXinwei" charset="-122"/>
                <a:ea typeface="STXinwei" charset="-122"/>
                <a:cs typeface="STXinwei" charset="-122"/>
              </a:rPr>
              <a:t>) // 33334444555566670000</a:t>
            </a:r>
          </a:p>
        </p:txBody>
      </p:sp>
      <p:sp>
        <p:nvSpPr>
          <p:cNvPr id="13" name="框架 12"/>
          <p:cNvSpPr/>
          <p:nvPr/>
        </p:nvSpPr>
        <p:spPr>
          <a:xfrm>
            <a:off x="1405923" y="1223474"/>
            <a:ext cx="7263943" cy="2407254"/>
          </a:xfrm>
          <a:prstGeom prst="frame">
            <a:avLst>
              <a:gd name="adj1" fmla="val 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05923" y="3847748"/>
            <a:ext cx="71454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为了与 </a:t>
            </a:r>
            <a:r>
              <a:rPr lang="en-US" altLang="zh-CN" sz="2000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Number </a:t>
            </a:r>
            <a:r>
              <a:rPr lang="zh-CN" altLang="en-US" sz="2000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类型区别，</a:t>
            </a:r>
            <a:r>
              <a:rPr lang="en-US" altLang="zh-CN" sz="2000" dirty="0" err="1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BigInt</a:t>
            </a:r>
            <a:r>
              <a:rPr lang="en-US" altLang="zh-CN" sz="2000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类型的数据必须添加后缀</a:t>
            </a:r>
            <a:r>
              <a:rPr lang="en-US" altLang="zh-CN" sz="2000" dirty="0">
                <a:latin typeface="STXinwei" charset="-122"/>
                <a:ea typeface="STXinwei" charset="-122"/>
                <a:cs typeface="STXinwei" charset="-122"/>
              </a:rPr>
              <a:t>n</a:t>
            </a:r>
            <a:endParaRPr lang="zh-CN" altLang="en-US" sz="2000" dirty="0"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12" name="框架 11"/>
          <p:cNvSpPr/>
          <p:nvPr/>
        </p:nvSpPr>
        <p:spPr>
          <a:xfrm>
            <a:off x="1651596" y="4464878"/>
            <a:ext cx="5062609" cy="1708982"/>
          </a:xfrm>
          <a:prstGeom prst="frame">
            <a:avLst>
              <a:gd name="adj1" fmla="val 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37022" y="4580705"/>
            <a:ext cx="32092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dirty="0">
                <a:latin typeface="STXinwei" charset="-122"/>
                <a:ea typeface="STXinwei" charset="-122"/>
                <a:cs typeface="STXinwei" charset="-122"/>
              </a:rPr>
              <a:t>1234 </a:t>
            </a:r>
            <a:r>
              <a:rPr lang="mr-IN" altLang="zh-CN" dirty="0">
                <a:solidFill>
                  <a:schemeClr val="bg1">
                    <a:lumMod val="50000"/>
                  </a:schemeClr>
                </a:solidFill>
                <a:latin typeface="STXinwei" charset="-122"/>
                <a:ea typeface="STXinwei" charset="-122"/>
                <a:cs typeface="STXinwei" charset="-122"/>
              </a:rPr>
              <a:t>// </a:t>
            </a:r>
            <a:r>
              <a:rPr lang="zh-CN" altLang="mr-IN" dirty="0">
                <a:solidFill>
                  <a:schemeClr val="bg1">
                    <a:lumMod val="50000"/>
                  </a:schemeClr>
                </a:solidFill>
                <a:latin typeface="STXinwei" charset="-122"/>
                <a:ea typeface="STXinwei" charset="-122"/>
                <a:cs typeface="STXinwei" charset="-122"/>
              </a:rPr>
              <a:t>普通整数</a:t>
            </a:r>
            <a:endParaRPr lang="mr-IN" altLang="zh-CN" dirty="0">
              <a:solidFill>
                <a:schemeClr val="bg1">
                  <a:lumMod val="50000"/>
                </a:schemeClr>
              </a:solidFill>
              <a:latin typeface="STXinwei" charset="-122"/>
              <a:ea typeface="STXinwei" charset="-122"/>
              <a:cs typeface="STXinwei" charset="-122"/>
            </a:endParaRPr>
          </a:p>
          <a:p>
            <a:r>
              <a:rPr lang="mr-IN" altLang="zh-CN" dirty="0">
                <a:latin typeface="STXinwei" charset="-122"/>
                <a:ea typeface="STXinwei" charset="-122"/>
                <a:cs typeface="STXinwei" charset="-122"/>
              </a:rPr>
              <a:t>1234n </a:t>
            </a:r>
            <a:r>
              <a:rPr lang="mr-IN" altLang="zh-CN" dirty="0">
                <a:solidFill>
                  <a:schemeClr val="bg1">
                    <a:lumMod val="50000"/>
                  </a:schemeClr>
                </a:solidFill>
                <a:latin typeface="STXinwei" charset="-122"/>
                <a:ea typeface="STXinwei" charset="-122"/>
                <a:cs typeface="STXinwei" charset="-122"/>
              </a:rPr>
              <a:t>// </a:t>
            </a:r>
            <a:r>
              <a:rPr lang="mr-IN" altLang="zh-CN" dirty="0" err="1">
                <a:solidFill>
                  <a:schemeClr val="bg1">
                    <a:lumMod val="50000"/>
                  </a:schemeClr>
                </a:solidFill>
                <a:latin typeface="STXinwei" charset="-122"/>
                <a:ea typeface="STXinwei" charset="-122"/>
                <a:cs typeface="STXinwei" charset="-122"/>
              </a:rPr>
              <a:t>BigInt</a:t>
            </a:r>
            <a:endParaRPr lang="mr-IN" altLang="zh-CN" dirty="0">
              <a:solidFill>
                <a:schemeClr val="bg1">
                  <a:lumMod val="50000"/>
                </a:schemeClr>
              </a:solidFill>
              <a:latin typeface="STXinwei" charset="-122"/>
              <a:ea typeface="STXinwei" charset="-122"/>
              <a:cs typeface="STXinwei" charset="-122"/>
            </a:endParaRPr>
          </a:p>
          <a:p>
            <a:r>
              <a:rPr lang="mr-IN" altLang="zh-CN" dirty="0">
                <a:latin typeface="STXinwei" charset="-122"/>
                <a:ea typeface="STXinwei" charset="-122"/>
                <a:cs typeface="STXinwei" charset="-122"/>
              </a:rPr>
              <a:t/>
            </a:r>
            <a:br>
              <a:rPr lang="mr-IN" altLang="zh-CN" dirty="0">
                <a:latin typeface="STXinwei" charset="-122"/>
                <a:ea typeface="STXinwei" charset="-122"/>
                <a:cs typeface="STXinwei" charset="-122"/>
              </a:rPr>
            </a:br>
            <a:r>
              <a:rPr lang="mr-IN" altLang="zh-CN" dirty="0">
                <a:solidFill>
                  <a:schemeClr val="bg1">
                    <a:lumMod val="50000"/>
                  </a:schemeClr>
                </a:solidFill>
                <a:latin typeface="STXinwei" charset="-122"/>
                <a:ea typeface="STXinwei" charset="-122"/>
                <a:cs typeface="STXinwei" charset="-122"/>
              </a:rPr>
              <a:t>// </a:t>
            </a:r>
            <a:r>
              <a:rPr lang="mr-IN" altLang="zh-CN" dirty="0" err="1">
                <a:solidFill>
                  <a:schemeClr val="bg1">
                    <a:lumMod val="50000"/>
                  </a:schemeClr>
                </a:solidFill>
                <a:latin typeface="STXinwei" charset="-122"/>
                <a:ea typeface="STXinwei" charset="-122"/>
                <a:cs typeface="STXinwei" charset="-122"/>
              </a:rPr>
              <a:t>BigInt</a:t>
            </a:r>
            <a:r>
              <a:rPr lang="mr-IN" altLang="zh-CN" dirty="0">
                <a:solidFill>
                  <a:schemeClr val="bg1">
                    <a:lumMod val="50000"/>
                  </a:schemeClr>
                </a:solidFill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lang="zh-CN" altLang="mr-IN" dirty="0">
                <a:solidFill>
                  <a:schemeClr val="bg1">
                    <a:lumMod val="50000"/>
                  </a:schemeClr>
                </a:solidFill>
                <a:latin typeface="STXinwei" charset="-122"/>
                <a:ea typeface="STXinwei" charset="-122"/>
                <a:cs typeface="STXinwei" charset="-122"/>
              </a:rPr>
              <a:t>的运算</a:t>
            </a:r>
            <a:endParaRPr lang="mr-IN" altLang="zh-CN" dirty="0">
              <a:solidFill>
                <a:schemeClr val="bg1">
                  <a:lumMod val="50000"/>
                </a:schemeClr>
              </a:solidFill>
              <a:latin typeface="STXinwei" charset="-122"/>
              <a:ea typeface="STXinwei" charset="-122"/>
              <a:cs typeface="STXinwei" charset="-122"/>
            </a:endParaRPr>
          </a:p>
          <a:p>
            <a:r>
              <a:rPr lang="mr-IN" altLang="zh-CN" dirty="0">
                <a:latin typeface="STXinwei" charset="-122"/>
                <a:ea typeface="STXinwei" charset="-122"/>
                <a:cs typeface="STXinwei" charset="-122"/>
              </a:rPr>
              <a:t>1n + 2n </a:t>
            </a:r>
            <a:r>
              <a:rPr lang="mr-IN" altLang="zh-CN" dirty="0">
                <a:solidFill>
                  <a:schemeClr val="bg1">
                    <a:lumMod val="50000"/>
                  </a:schemeClr>
                </a:solidFill>
                <a:latin typeface="STXinwei" charset="-122"/>
                <a:ea typeface="STXinwei" charset="-122"/>
                <a:cs typeface="STXinwei" charset="-122"/>
              </a:rPr>
              <a:t>// 3n</a:t>
            </a:r>
            <a:endParaRPr lang="mr-IN" altLang="zh-CN" b="0" dirty="0">
              <a:solidFill>
                <a:schemeClr val="bg1">
                  <a:lumMod val="50000"/>
                </a:schemeClr>
              </a:solidFill>
              <a:effectLst/>
              <a:latin typeface="STXinwei" charset="-122"/>
              <a:ea typeface="STXinwei" charset="-122"/>
              <a:cs typeface="STXinw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020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3376" y="307171"/>
            <a:ext cx="26917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err="1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BigInt</a:t>
            </a:r>
            <a:r>
              <a:rPr lang="en-US" altLang="zh-CN" sz="2800" b="1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数据类型</a:t>
            </a:r>
          </a:p>
        </p:txBody>
      </p:sp>
      <p:sp>
        <p:nvSpPr>
          <p:cNvPr id="8" name="矩形 7"/>
          <p:cNvSpPr/>
          <p:nvPr/>
        </p:nvSpPr>
        <p:spPr>
          <a:xfrm>
            <a:off x="1414278" y="1588530"/>
            <a:ext cx="67893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dirty="0">
                <a:latin typeface="STXinwei" charset="-122"/>
                <a:ea typeface="STXinwei" charset="-122"/>
                <a:cs typeface="STXinwei" charset="-122"/>
              </a:rPr>
              <a:t>﻿</a:t>
            </a:r>
            <a:r>
              <a:rPr lang="en-US" altLang="zh-CN" dirty="0" smtClean="0">
                <a:latin typeface="STXinwei" charset="-122"/>
                <a:ea typeface="STXinwei" charset="-122"/>
                <a:cs typeface="STXinwei" charset="-122"/>
              </a:rPr>
              <a:t>4</a:t>
            </a:r>
            <a:r>
              <a:rPr lang="mr-IN" altLang="zh-CN" dirty="0" smtClean="0">
                <a:latin typeface="STXinwei" charset="-122"/>
                <a:ea typeface="STXinwei" charset="-122"/>
                <a:cs typeface="STXinwei" charset="-122"/>
              </a:rPr>
              <a:t>2n </a:t>
            </a:r>
            <a:r>
              <a:rPr lang="mr-IN" altLang="zh-CN" dirty="0">
                <a:latin typeface="STXinwei" charset="-122"/>
                <a:ea typeface="STXinwei" charset="-122"/>
                <a:cs typeface="STXinwei" charset="-122"/>
              </a:rPr>
              <a:t>=== 42 </a:t>
            </a:r>
            <a:r>
              <a:rPr lang="mr-IN" altLang="zh-CN" dirty="0">
                <a:solidFill>
                  <a:schemeClr val="bg1">
                    <a:lumMod val="50000"/>
                  </a:schemeClr>
                </a:solidFill>
                <a:latin typeface="STXinwei" charset="-122"/>
                <a:ea typeface="STXinwei" charset="-122"/>
                <a:cs typeface="STXinwei" charset="-122"/>
              </a:rPr>
              <a:t>// </a:t>
            </a:r>
            <a:r>
              <a:rPr lang="mr-IN" altLang="zh-CN" dirty="0" err="1">
                <a:solidFill>
                  <a:schemeClr val="bg1">
                    <a:lumMod val="50000"/>
                  </a:schemeClr>
                </a:solidFill>
                <a:latin typeface="STXinwei" charset="-122"/>
                <a:ea typeface="STXinwei" charset="-122"/>
                <a:cs typeface="STXinwei" charset="-122"/>
              </a:rPr>
              <a:t>false</a:t>
            </a:r>
            <a:endParaRPr lang="mr-IN" altLang="zh-CN" dirty="0">
              <a:solidFill>
                <a:schemeClr val="bg1">
                  <a:lumMod val="50000"/>
                </a:schemeClr>
              </a:solidFill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13" name="框架 12"/>
          <p:cNvSpPr/>
          <p:nvPr/>
        </p:nvSpPr>
        <p:spPr>
          <a:xfrm>
            <a:off x="1482236" y="1364559"/>
            <a:ext cx="7263943" cy="723859"/>
          </a:xfrm>
          <a:prstGeom prst="frame">
            <a:avLst>
              <a:gd name="adj1" fmla="val 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12" name="框架 11"/>
          <p:cNvSpPr/>
          <p:nvPr/>
        </p:nvSpPr>
        <p:spPr>
          <a:xfrm>
            <a:off x="1532677" y="2807932"/>
            <a:ext cx="5062609" cy="791594"/>
          </a:xfrm>
          <a:prstGeom prst="frame">
            <a:avLst>
              <a:gd name="adj1" fmla="val 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05923" y="854142"/>
            <a:ext cx="55899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BigInt</a:t>
            </a:r>
            <a:r>
              <a:rPr lang="en-US" altLang="zh-CN" sz="2000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与普通整数是两种值，它们之间并不</a:t>
            </a:r>
            <a:r>
              <a:rPr lang="zh-CN" altLang="en-US" sz="2000" dirty="0" smtClean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相等</a:t>
            </a:r>
            <a:r>
              <a:rPr lang="en-US" altLang="zh-CN" sz="2000" dirty="0" smtClean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:</a:t>
            </a:r>
            <a:endParaRPr lang="zh-CN" altLang="en-US" sz="2000" dirty="0"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65233" y="2365641"/>
            <a:ext cx="54713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latin typeface="STXinwei" charset="-122"/>
                <a:ea typeface="STXinwei" charset="-122"/>
                <a:cs typeface="STXinwei" charset="-122"/>
              </a:rPr>
              <a:t>typeof</a:t>
            </a:r>
            <a:r>
              <a:rPr lang="zh-CN" altLang="en-US" sz="2000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运算符对于 </a:t>
            </a:r>
            <a:r>
              <a:rPr lang="en-US" altLang="zh-CN" sz="2000" dirty="0" err="1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BigInt</a:t>
            </a:r>
            <a:r>
              <a:rPr lang="en-US" altLang="zh-CN" sz="2000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类型的数据返回</a:t>
            </a:r>
            <a:r>
              <a:rPr lang="en-US" altLang="zh-CN" sz="2000" dirty="0" err="1" smtClean="0">
                <a:latin typeface="STXinwei" charset="-122"/>
                <a:ea typeface="STXinwei" charset="-122"/>
                <a:cs typeface="STXinwei" charset="-122"/>
              </a:rPr>
              <a:t>bigint</a:t>
            </a:r>
            <a:r>
              <a:rPr lang="en-US" altLang="zh-CN" sz="2000" dirty="0" smtClean="0">
                <a:latin typeface="STXinwei" charset="-122"/>
                <a:ea typeface="STXinwei" charset="-122"/>
                <a:cs typeface="STXinwei" charset="-122"/>
              </a:rPr>
              <a:t>:</a:t>
            </a:r>
            <a:endParaRPr lang="zh-CN" altLang="en-US" sz="2000" dirty="0"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54228" y="3019063"/>
            <a:ext cx="2342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  <a:t>typeof 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123n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STXinwei" charset="-122"/>
                <a:ea typeface="STXinwei" charset="-122"/>
                <a:cs typeface="STXinwei" charset="-122"/>
              </a:rPr>
              <a:t>// 'bigint'</a:t>
            </a:r>
          </a:p>
        </p:txBody>
      </p:sp>
      <p:sp>
        <p:nvSpPr>
          <p:cNvPr id="9" name="矩形 8"/>
          <p:cNvSpPr/>
          <p:nvPr/>
        </p:nvSpPr>
        <p:spPr>
          <a:xfrm>
            <a:off x="1532677" y="4039497"/>
            <a:ext cx="26613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JS</a:t>
            </a:r>
            <a:r>
              <a:rPr lang="zh-CN" altLang="en-US" sz="2000" dirty="0" smtClean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原生</a:t>
            </a:r>
            <a:r>
              <a:rPr lang="zh-CN" altLang="en-US" sz="2000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提供</a:t>
            </a:r>
            <a:r>
              <a:rPr lang="en-US" altLang="zh-CN" sz="2000" dirty="0" err="1">
                <a:latin typeface="STXinwei" charset="-122"/>
                <a:ea typeface="STXinwei" charset="-122"/>
                <a:cs typeface="STXinwei" charset="-122"/>
              </a:rPr>
              <a:t>BigInt</a:t>
            </a:r>
            <a:r>
              <a:rPr lang="zh-CN" altLang="en-US" sz="2000" dirty="0" smtClean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对象</a:t>
            </a:r>
            <a:r>
              <a:rPr lang="en-US" altLang="zh-CN" sz="2000" dirty="0" smtClean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:</a:t>
            </a:r>
            <a:endParaRPr lang="zh-CN" altLang="en-US" sz="2000" dirty="0"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54228" y="4692147"/>
            <a:ext cx="32849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  <a:t>BigInt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(123)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STXinwei" charset="-122"/>
                <a:ea typeface="STXinwei" charset="-122"/>
                <a:cs typeface="STXinwei" charset="-122"/>
              </a:rPr>
              <a:t>//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STXinwei" charset="-122"/>
                <a:ea typeface="STXinwei" charset="-122"/>
                <a:cs typeface="STXinwei" charset="-122"/>
              </a:rPr>
              <a:t>123n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STXinwei" charset="-122"/>
              <a:ea typeface="STXinwei" charset="-122"/>
              <a:cs typeface="STXinwei" charset="-122"/>
            </a:endParaRPr>
          </a:p>
          <a:p>
            <a: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  <a:t>BigInt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('123')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STXinwei" charset="-122"/>
                <a:ea typeface="STXinwei" charset="-122"/>
                <a:cs typeface="STXinwei" charset="-122"/>
              </a:rPr>
              <a:t>//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STXinwei" charset="-122"/>
                <a:ea typeface="STXinwei" charset="-122"/>
                <a:cs typeface="STXinwei" charset="-122"/>
              </a:rPr>
              <a:t>123n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STXinwei" charset="-122"/>
              <a:ea typeface="STXinwei" charset="-122"/>
              <a:cs typeface="STXinwei" charset="-122"/>
            </a:endParaRPr>
          </a:p>
          <a:p>
            <a: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  <a:t>BigInt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(false)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STXinwei" charset="-122"/>
                <a:ea typeface="STXinwei" charset="-122"/>
                <a:cs typeface="STXinwei" charset="-122"/>
              </a:rPr>
              <a:t>//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STXinwei" charset="-122"/>
                <a:ea typeface="STXinwei" charset="-122"/>
                <a:cs typeface="STXinwei" charset="-122"/>
              </a:rPr>
              <a:t>0n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STXinwei" charset="-122"/>
              <a:ea typeface="STXinwei" charset="-122"/>
              <a:cs typeface="STXinwei" charset="-122"/>
            </a:endParaRPr>
          </a:p>
          <a:p>
            <a: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  <a:t>BigInt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(true) /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STXinwei" charset="-122"/>
                <a:ea typeface="STXinwei" charset="-122"/>
                <a:cs typeface="STXinwei" charset="-122"/>
              </a:rPr>
              <a:t>/ 1n</a:t>
            </a:r>
          </a:p>
        </p:txBody>
      </p:sp>
      <p:sp>
        <p:nvSpPr>
          <p:cNvPr id="14" name="框架 13"/>
          <p:cNvSpPr/>
          <p:nvPr/>
        </p:nvSpPr>
        <p:spPr>
          <a:xfrm>
            <a:off x="1532677" y="4473473"/>
            <a:ext cx="5062609" cy="1520601"/>
          </a:xfrm>
          <a:prstGeom prst="frame">
            <a:avLst>
              <a:gd name="adj1" fmla="val 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467600" y="3388395"/>
            <a:ext cx="37761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可以使用</a:t>
            </a:r>
            <a:r>
              <a:rPr lang="en-US" altLang="zh-CN" sz="2000" dirty="0">
                <a:latin typeface="STXinwei" charset="-122"/>
                <a:ea typeface="STXinwei" charset="-122"/>
                <a:cs typeface="STXinwei" charset="-122"/>
              </a:rPr>
              <a:t>Boolean()</a:t>
            </a:r>
            <a:r>
              <a:rPr lang="zh-CN" altLang="en-US" sz="2000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、</a:t>
            </a:r>
            <a:r>
              <a:rPr lang="en-US" altLang="zh-CN" sz="2000" dirty="0">
                <a:latin typeface="STXinwei" charset="-122"/>
                <a:ea typeface="STXinwei" charset="-122"/>
                <a:cs typeface="STXinwei" charset="-122"/>
              </a:rPr>
              <a:t>Number()</a:t>
            </a:r>
            <a:r>
              <a:rPr lang="zh-CN" altLang="en-US" sz="2000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和</a:t>
            </a:r>
            <a:r>
              <a:rPr lang="en-US" altLang="zh-CN" sz="2000" dirty="0">
                <a:latin typeface="STXinwei" charset="-122"/>
                <a:ea typeface="STXinwei" charset="-122"/>
                <a:cs typeface="STXinwei" charset="-122"/>
              </a:rPr>
              <a:t>String()</a:t>
            </a:r>
            <a:r>
              <a:rPr lang="zh-CN" altLang="en-US" sz="2000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这三个方法，将 </a:t>
            </a:r>
            <a:r>
              <a:rPr lang="en-US" altLang="zh-CN" sz="2000" dirty="0" err="1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BigInt</a:t>
            </a:r>
            <a:r>
              <a:rPr lang="en-US" altLang="zh-CN" sz="2000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可以转为布尔值、数值和字符串类型</a:t>
            </a:r>
            <a:endParaRPr lang="zh-CN" altLang="en-US" sz="2000" dirty="0">
              <a:latin typeface="STXinwei" charset="-122"/>
              <a:ea typeface="STXinwei" charset="-122"/>
              <a:cs typeface="STXinwei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6787" y="4627511"/>
            <a:ext cx="22352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81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3376" y="307171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数值分隔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10185" y="2348379"/>
            <a:ext cx="763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  <a:t>有时候</a:t>
            </a:r>
            <a:r>
              <a:rPr lang="en-US" altLang="zh-CN" dirty="0" smtClean="0">
                <a:latin typeface="STXinwei" charset="-122"/>
                <a:ea typeface="STXinwei" charset="-122"/>
                <a:cs typeface="STXinwei" charset="-122"/>
              </a:rPr>
              <a:t>,</a:t>
            </a:r>
            <a: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  <a:t> 为了数值可读性</a:t>
            </a:r>
            <a:r>
              <a:rPr lang="en-US" altLang="zh-CN" dirty="0" smtClean="0">
                <a:latin typeface="STXinwei" charset="-122"/>
                <a:ea typeface="STXinwei" charset="-122"/>
                <a:cs typeface="STXinwei" charset="-122"/>
              </a:rPr>
              <a:t>,</a:t>
            </a:r>
            <a: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  <a:t> 比如</a:t>
            </a:r>
            <a:r>
              <a:rPr lang="en-US" altLang="zh-CN" dirty="0" smtClean="0">
                <a:latin typeface="STXinwei" charset="-122"/>
                <a:ea typeface="STXinwei" charset="-122"/>
                <a:cs typeface="STXinwei" charset="-122"/>
              </a:rPr>
              <a:t>:</a:t>
            </a:r>
            <a: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lang="en-US" altLang="zh-CN" dirty="0" smtClean="0">
                <a:latin typeface="STXinwei" charset="-122"/>
                <a:ea typeface="STXinwei" charset="-122"/>
                <a:cs typeface="STXinwei" charset="-122"/>
              </a:rPr>
              <a:t>1000</a:t>
            </a:r>
            <a: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  <a:t>写作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1,000</a:t>
            </a:r>
            <a:endParaRPr kumimoji="1" lang="zh-CN" altLang="en-US" dirty="0"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10185" y="1046011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STXinwei" charset="-122"/>
                <a:ea typeface="STXinwei" charset="-122"/>
                <a:cs typeface="STXinwei" charset="-122"/>
              </a:rPr>
              <a:t>插件</a:t>
            </a:r>
            <a:r>
              <a:rPr kumimoji="1" lang="en-US" altLang="zh-CN" sz="2000" dirty="0" smtClean="0">
                <a:latin typeface="STXinwei" charset="-122"/>
                <a:ea typeface="STXinwei" charset="-122"/>
                <a:cs typeface="STXinwei" charset="-122"/>
              </a:rPr>
              <a:t>:</a:t>
            </a:r>
            <a:r>
              <a:rPr kumimoji="1" lang="zh-CN" altLang="en-US" sz="2000" dirty="0" smtClean="0">
                <a:latin typeface="STXinwei" charset="-122"/>
                <a:ea typeface="STXinwei" charset="-122"/>
                <a:cs typeface="STXinwei" charset="-122"/>
              </a:rPr>
              <a:t> </a:t>
            </a:r>
            <a:endParaRPr kumimoji="1" lang="zh-CN" altLang="en-US" sz="2000" dirty="0"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24585" y="1102265"/>
            <a:ext cx="49888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zh-CN" sz="2000" b="1" dirty="0">
                <a:latin typeface="STXinwei" charset="-122"/>
                <a:ea typeface="STXinwei" charset="-122"/>
                <a:cs typeface="STXinwei" charset="-122"/>
              </a:rPr>
              <a:t>@babel/plugin-proposal-numeric-separator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410185" y="1604174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STXinwei" charset="-122"/>
                <a:ea typeface="STXinwei" charset="-122"/>
                <a:cs typeface="STXinwei" charset="-122"/>
              </a:rPr>
              <a:t>提案</a:t>
            </a:r>
            <a:r>
              <a:rPr kumimoji="1" lang="en-US" altLang="zh-CN" sz="2400" dirty="0" smtClean="0">
                <a:latin typeface="STXinwei" charset="-122"/>
                <a:ea typeface="STXinwei" charset="-122"/>
                <a:cs typeface="STXinwei" charset="-122"/>
              </a:rPr>
              <a:t>:</a:t>
            </a:r>
            <a:r>
              <a:rPr kumimoji="1" lang="zh-CN" altLang="en-US" sz="2400" dirty="0" smtClean="0">
                <a:latin typeface="STXinwei" charset="-122"/>
                <a:ea typeface="STXinwei" charset="-122"/>
                <a:cs typeface="STXinwei" charset="-122"/>
              </a:rPr>
              <a:t> </a:t>
            </a:r>
            <a:endParaRPr kumimoji="1" lang="zh-CN" altLang="en-US" sz="2400" dirty="0"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24585" y="1672713"/>
            <a:ext cx="6146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https://</a:t>
            </a:r>
            <a:r>
              <a:rPr lang="en-US" altLang="zh-CN" dirty="0" err="1">
                <a:latin typeface="STXinwei" charset="-122"/>
                <a:ea typeface="STXinwei" charset="-122"/>
                <a:cs typeface="STXinwei" charset="-122"/>
              </a:rPr>
              <a:t>github.com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/</a:t>
            </a:r>
            <a:r>
              <a:rPr lang="en-US" altLang="zh-CN" dirty="0" err="1">
                <a:latin typeface="STXinwei" charset="-122"/>
                <a:ea typeface="STXinwei" charset="-122"/>
                <a:cs typeface="STXinwei" charset="-122"/>
              </a:rPr>
              <a:t>samuelgoto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/proposal-numeric-separator</a:t>
            </a:r>
            <a:endParaRPr lang="zh-CN" altLang="en-US" dirty="0"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10185" y="2839379"/>
            <a:ext cx="6231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该提案</a:t>
            </a:r>
            <a:r>
              <a:rPr lang="en-US" altLang="zh-CN" dirty="0" smtClean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,</a:t>
            </a:r>
            <a:r>
              <a:rPr lang="zh-CN" altLang="en-US" dirty="0" smtClean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 允许 </a:t>
            </a:r>
            <a:r>
              <a:rPr lang="en-US" altLang="zh-CN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JavaScript </a:t>
            </a:r>
            <a:r>
              <a:rPr lang="zh-CN" altLang="en-US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的数值使用下划线（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_</a:t>
            </a:r>
            <a:r>
              <a:rPr lang="zh-CN" altLang="en-US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）作为分隔符</a:t>
            </a:r>
            <a:endParaRPr lang="zh-CN" altLang="en-US" dirty="0"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0938" y="35242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STXinwei" charset="-122"/>
                <a:ea typeface="STXinwei" charset="-122"/>
                <a:cs typeface="STXinwei" charset="-122"/>
              </a:rPr>
              <a:t>let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lang="zh-CN" altLang="en-US" dirty="0">
                <a:solidFill>
                  <a:srgbClr val="0070C0"/>
                </a:solidFill>
                <a:latin typeface="STXinwei" charset="-122"/>
                <a:ea typeface="STXinwei" charset="-122"/>
                <a:cs typeface="STXinwei" charset="-122"/>
              </a:rPr>
              <a:t>budget 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= 1_000_000_000_000</a:t>
            </a:r>
            <a: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  <a:t>;</a:t>
            </a:r>
            <a:endParaRPr lang="en-US" altLang="zh-CN" dirty="0" smtClean="0">
              <a:latin typeface="STXinwei" charset="-122"/>
              <a:ea typeface="STXinwei" charset="-122"/>
              <a:cs typeface="STXinwei" charset="-122"/>
            </a:endParaRPr>
          </a:p>
          <a:p>
            <a:r>
              <a:rPr lang="zh-CN" altLang="en-US" dirty="0" smtClean="0">
                <a:solidFill>
                  <a:srgbClr val="00B050"/>
                </a:solidFill>
                <a:latin typeface="STXinwei" charset="-122"/>
                <a:ea typeface="STXinwei" charset="-122"/>
                <a:cs typeface="STXinwei" charset="-122"/>
              </a:rPr>
              <a:t>console.log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(</a:t>
            </a:r>
            <a:r>
              <a:rPr lang="zh-CN" altLang="en-US" dirty="0">
                <a:solidFill>
                  <a:srgbClr val="0070C0"/>
                </a:solidFill>
                <a:latin typeface="STXinwei" charset="-122"/>
                <a:ea typeface="STXinwei" charset="-122"/>
                <a:cs typeface="STXinwei" charset="-122"/>
              </a:rPr>
              <a:t>budget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 === 10 ** 12);</a:t>
            </a:r>
          </a:p>
        </p:txBody>
      </p:sp>
      <p:sp>
        <p:nvSpPr>
          <p:cNvPr id="15" name="框架 14"/>
          <p:cNvSpPr/>
          <p:nvPr/>
        </p:nvSpPr>
        <p:spPr>
          <a:xfrm>
            <a:off x="1583477" y="3451638"/>
            <a:ext cx="5062609" cy="791594"/>
          </a:xfrm>
          <a:prstGeom prst="frame">
            <a:avLst>
              <a:gd name="adj1" fmla="val 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93854" y="4607826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也可以这样写</a:t>
            </a:r>
            <a:r>
              <a:rPr lang="en-US" altLang="zh-CN" dirty="0" smtClean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:</a:t>
            </a:r>
            <a:r>
              <a:rPr lang="zh-CN" altLang="en-US" dirty="0" smtClean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 </a:t>
            </a:r>
            <a:endParaRPr lang="zh-CN" altLang="en-US" dirty="0">
              <a:latin typeface="STXinwei" charset="-122"/>
              <a:ea typeface="STXinwei" charset="-122"/>
              <a:cs typeface="STXinwei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611" y="4642894"/>
            <a:ext cx="3074339" cy="199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29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3376" y="307171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数值分隔</a:t>
            </a:r>
          </a:p>
        </p:txBody>
      </p:sp>
      <p:sp>
        <p:nvSpPr>
          <p:cNvPr id="7" name="矩形 6"/>
          <p:cNvSpPr/>
          <p:nvPr/>
        </p:nvSpPr>
        <p:spPr>
          <a:xfrm>
            <a:off x="2104333" y="1607505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注意点</a:t>
            </a:r>
            <a:endParaRPr lang="zh-CN" altLang="en-US" sz="2400" dirty="0"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85999" y="2153786"/>
            <a:ext cx="692573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zh-CN" altLang="en-US" sz="2000" dirty="0" smtClean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 不</a:t>
            </a:r>
            <a:r>
              <a:rPr lang="zh-CN" altLang="en-US" sz="2000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能在数值的最前面（</a:t>
            </a:r>
            <a:r>
              <a:rPr lang="en-US" altLang="zh-CN" sz="2000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leading</a:t>
            </a:r>
            <a:r>
              <a:rPr lang="zh-CN" altLang="en-US" sz="2000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）或最后面（</a:t>
            </a:r>
            <a:r>
              <a:rPr lang="en-US" altLang="zh-CN" sz="2000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trailing</a:t>
            </a:r>
            <a:r>
              <a:rPr lang="zh-CN" altLang="en-US" sz="2000" dirty="0" smtClean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）</a:t>
            </a:r>
            <a:endParaRPr lang="en-US" altLang="zh-CN" sz="2000" dirty="0" smtClean="0">
              <a:solidFill>
                <a:srgbClr val="000000"/>
              </a:solidFill>
              <a:latin typeface="STXinwei" charset="-122"/>
              <a:ea typeface="STXinwei" charset="-122"/>
              <a:cs typeface="STXinwei" charset="-122"/>
            </a:endParaRPr>
          </a:p>
          <a:p>
            <a:pPr>
              <a:buFont typeface="Arial" charset="0"/>
              <a:buChar char="•"/>
            </a:pPr>
            <a:endParaRPr lang="zh-CN" altLang="en-US" sz="2000" dirty="0">
              <a:solidFill>
                <a:srgbClr val="000000"/>
              </a:solidFill>
              <a:latin typeface="STXinwei" charset="-122"/>
              <a:ea typeface="STXinwei" charset="-122"/>
              <a:cs typeface="STXinwei" charset="-122"/>
            </a:endParaRPr>
          </a:p>
          <a:p>
            <a:pPr>
              <a:buFont typeface="Arial" charset="0"/>
              <a:buChar char="•"/>
            </a:pPr>
            <a:r>
              <a:rPr lang="zh-CN" altLang="en-US" sz="2000" dirty="0" smtClean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 不</a:t>
            </a:r>
            <a:r>
              <a:rPr lang="zh-CN" altLang="en-US" sz="2000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能两个或两个以上的分隔符连在</a:t>
            </a:r>
            <a:r>
              <a:rPr lang="zh-CN" altLang="en-US" sz="2000" dirty="0" smtClean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一起</a:t>
            </a:r>
            <a:endParaRPr lang="en-US" altLang="zh-CN" sz="2000" dirty="0" smtClean="0">
              <a:solidFill>
                <a:srgbClr val="000000"/>
              </a:solidFill>
              <a:latin typeface="STXinwei" charset="-122"/>
              <a:ea typeface="STXinwei" charset="-122"/>
              <a:cs typeface="STXinwei" charset="-122"/>
            </a:endParaRPr>
          </a:p>
          <a:p>
            <a:pPr>
              <a:buFont typeface="Arial" charset="0"/>
              <a:buChar char="•"/>
            </a:pPr>
            <a:endParaRPr lang="zh-CN" altLang="en-US" sz="2000" dirty="0">
              <a:solidFill>
                <a:srgbClr val="000000"/>
              </a:solidFill>
              <a:latin typeface="STXinwei" charset="-122"/>
              <a:ea typeface="STXinwei" charset="-122"/>
              <a:cs typeface="STXinwei" charset="-122"/>
            </a:endParaRPr>
          </a:p>
          <a:p>
            <a:pPr>
              <a:buFont typeface="Arial" charset="0"/>
              <a:buChar char="•"/>
            </a:pPr>
            <a:r>
              <a:rPr lang="zh-CN" altLang="en-US" sz="2000" dirty="0" smtClean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 小数点</a:t>
            </a:r>
            <a:r>
              <a:rPr lang="zh-CN" altLang="en-US" sz="2000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的前后不能有分隔</a:t>
            </a:r>
            <a:r>
              <a:rPr lang="zh-CN" altLang="en-US" sz="2000" dirty="0" smtClean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符</a:t>
            </a:r>
            <a:endParaRPr lang="en-US" altLang="zh-CN" sz="2000" dirty="0" smtClean="0">
              <a:solidFill>
                <a:srgbClr val="000000"/>
              </a:solidFill>
              <a:latin typeface="STXinwei" charset="-122"/>
              <a:ea typeface="STXinwei" charset="-122"/>
              <a:cs typeface="STXinwei" charset="-122"/>
            </a:endParaRPr>
          </a:p>
          <a:p>
            <a:pPr>
              <a:buFont typeface="Arial" charset="0"/>
              <a:buChar char="•"/>
            </a:pPr>
            <a:endParaRPr lang="zh-CN" altLang="en-US" sz="2000" dirty="0">
              <a:solidFill>
                <a:srgbClr val="000000"/>
              </a:solidFill>
              <a:latin typeface="STXinwei" charset="-122"/>
              <a:ea typeface="STXinwei" charset="-122"/>
              <a:cs typeface="STXinwei" charset="-122"/>
            </a:endParaRPr>
          </a:p>
          <a:p>
            <a:pPr>
              <a:buFont typeface="Arial" charset="0"/>
              <a:buChar char="•"/>
            </a:pPr>
            <a:r>
              <a:rPr lang="zh-CN" altLang="en-US" sz="2000" dirty="0" smtClean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 科学</a:t>
            </a:r>
            <a:r>
              <a:rPr lang="zh-CN" altLang="en-US" sz="2000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计数法里面，表示指数的</a:t>
            </a:r>
            <a:r>
              <a:rPr lang="en-US" altLang="zh-CN" sz="2000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e</a:t>
            </a:r>
            <a:r>
              <a:rPr lang="zh-CN" altLang="en-US" sz="2000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或</a:t>
            </a:r>
            <a:r>
              <a:rPr lang="en-US" altLang="zh-CN" sz="2000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E</a:t>
            </a:r>
            <a:r>
              <a:rPr lang="zh-CN" altLang="en-US" sz="2000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前后不能有分隔符</a:t>
            </a:r>
            <a:endParaRPr lang="zh-CN" altLang="en-US" sz="2000" b="0" i="0" dirty="0">
              <a:solidFill>
                <a:srgbClr val="000000"/>
              </a:solidFill>
              <a:effectLst/>
              <a:latin typeface="STXinwei" charset="-122"/>
              <a:ea typeface="STXinwei" charset="-122"/>
              <a:cs typeface="STXinw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043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3376" y="307171"/>
            <a:ext cx="22589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function bind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10185" y="1046011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STXinwei" charset="-122"/>
                <a:ea typeface="STXinwei" charset="-122"/>
                <a:cs typeface="STXinwei" charset="-122"/>
              </a:rPr>
              <a:t>插件</a:t>
            </a:r>
            <a:r>
              <a:rPr kumimoji="1" lang="en-US" altLang="zh-CN" sz="2000" dirty="0" smtClean="0">
                <a:latin typeface="STXinwei" charset="-122"/>
                <a:ea typeface="STXinwei" charset="-122"/>
                <a:cs typeface="STXinwei" charset="-122"/>
              </a:rPr>
              <a:t>:</a:t>
            </a:r>
            <a:r>
              <a:rPr kumimoji="1" lang="zh-CN" altLang="en-US" sz="2000" dirty="0" smtClean="0">
                <a:latin typeface="STXinwei" charset="-122"/>
                <a:ea typeface="STXinwei" charset="-122"/>
                <a:cs typeface="STXinwei" charset="-122"/>
              </a:rPr>
              <a:t> </a:t>
            </a:r>
            <a:endParaRPr kumimoji="1" lang="zh-CN" altLang="en-US" sz="2000" dirty="0"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4585" y="1102265"/>
            <a:ext cx="44694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zh-CN" sz="2000" b="1" dirty="0">
                <a:latin typeface="STXinwei" charset="-122"/>
                <a:ea typeface="STXinwei" charset="-122"/>
                <a:cs typeface="STXinwei" charset="-122"/>
              </a:rPr>
              <a:t>@babel/plugin-proposal-function-bind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410185" y="1604174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STXinwei" charset="-122"/>
                <a:ea typeface="STXinwei" charset="-122"/>
                <a:cs typeface="STXinwei" charset="-122"/>
              </a:rPr>
              <a:t>提案</a:t>
            </a:r>
            <a:r>
              <a:rPr kumimoji="1" lang="en-US" altLang="zh-CN" sz="2400" dirty="0" smtClean="0">
                <a:latin typeface="STXinwei" charset="-122"/>
                <a:ea typeface="STXinwei" charset="-122"/>
                <a:cs typeface="STXinwei" charset="-122"/>
              </a:rPr>
              <a:t>:</a:t>
            </a:r>
            <a:r>
              <a:rPr kumimoji="1" lang="zh-CN" altLang="en-US" sz="2400" dirty="0" smtClean="0">
                <a:latin typeface="STXinwei" charset="-122"/>
                <a:ea typeface="STXinwei" charset="-122"/>
                <a:cs typeface="STXinwei" charset="-122"/>
              </a:rPr>
              <a:t> </a:t>
            </a:r>
            <a:endParaRPr kumimoji="1" lang="zh-CN" altLang="en-US" sz="2400" dirty="0"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24585" y="1672713"/>
            <a:ext cx="4948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STXinwei" charset="-122"/>
                <a:ea typeface="STXinwei" charset="-122"/>
                <a:cs typeface="STXinwei" charset="-122"/>
                <a:hlinkClick r:id="rId2"/>
              </a:rPr>
              <a:t>https://</a:t>
            </a:r>
            <a:r>
              <a:rPr lang="en-US" altLang="zh-CN" dirty="0" smtClean="0">
                <a:latin typeface="STXinwei" charset="-122"/>
                <a:ea typeface="STXinwei" charset="-122"/>
                <a:cs typeface="STXinwei" charset="-122"/>
                <a:hlinkClick r:id="rId2"/>
              </a:rPr>
              <a:t>github.com/zenparsing/es-function-bind</a:t>
            </a:r>
            <a: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  <a:t> </a:t>
            </a:r>
            <a:endParaRPr lang="zh-CN" altLang="en-US" dirty="0"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10185" y="2440770"/>
            <a:ext cx="2744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4292E"/>
                </a:solidFill>
                <a:latin typeface="STXinwei" charset="-122"/>
                <a:ea typeface="STXinwei" charset="-122"/>
                <a:cs typeface="STXinwei" charset="-122"/>
              </a:rPr>
              <a:t>Function bind </a:t>
            </a:r>
            <a:r>
              <a:rPr lang="zh-CN" altLang="en-US" dirty="0">
                <a:solidFill>
                  <a:srgbClr val="24292E"/>
                </a:solidFill>
                <a:latin typeface="STXinwei" charset="-122"/>
                <a:ea typeface="STXinwei" charset="-122"/>
                <a:cs typeface="STXinwei" charset="-122"/>
              </a:rPr>
              <a:t>的新</a:t>
            </a:r>
            <a:r>
              <a:rPr lang="zh-CN" altLang="en-US" dirty="0" smtClean="0">
                <a:solidFill>
                  <a:srgbClr val="24292E"/>
                </a:solidFill>
                <a:latin typeface="STXinwei" charset="-122"/>
                <a:ea typeface="STXinwei" charset="-122"/>
                <a:cs typeface="STXinwei" charset="-122"/>
              </a:rPr>
              <a:t>语法 </a:t>
            </a:r>
            <a:r>
              <a:rPr lang="en-US" altLang="zh-CN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::</a:t>
            </a:r>
            <a:endParaRPr lang="zh-CN" altLang="en-US" dirty="0">
              <a:solidFill>
                <a:srgbClr val="FF0000"/>
              </a:solidFill>
              <a:latin typeface="STXinwei" charset="-122"/>
              <a:ea typeface="STXinwei" charset="-122"/>
              <a:cs typeface="STXinwei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087" y="2810102"/>
            <a:ext cx="2539127" cy="377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3376" y="307171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其他</a:t>
            </a:r>
            <a:endParaRPr lang="zh-CN" altLang="en-US" sz="2800" b="1" dirty="0">
              <a:solidFill>
                <a:srgbClr val="FF0000"/>
              </a:solidFill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95172" y="1330869"/>
            <a:ext cx="3501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 b="1" dirty="0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  <a:hlinkClick r:id="rId2"/>
              </a:rPr>
              <a:t>Asynchronous Iteration </a:t>
            </a:r>
            <a:r>
              <a:rPr lang="zh-CN" altLang="fr-FR" b="1" dirty="0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  <a:hlinkClick r:id="rId2"/>
              </a:rPr>
              <a:t>异步迭代</a:t>
            </a:r>
            <a:endParaRPr lang="zh-CN" altLang="fr-FR" b="1" i="0" dirty="0">
              <a:solidFill>
                <a:srgbClr val="333333"/>
              </a:solidFill>
              <a:effectLst/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95172" y="1991269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  <a:hlinkClick r:id="rId3"/>
              </a:rPr>
              <a:t>Observables</a:t>
            </a:r>
            <a:endParaRPr lang="en-US" altLang="zh-CN" b="1" i="0" dirty="0">
              <a:solidFill>
                <a:srgbClr val="333333"/>
              </a:solidFill>
              <a:effectLst/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95172" y="2651669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  <a:hlinkClick r:id="rId4"/>
              </a:rPr>
              <a:t>全局对象标准化</a:t>
            </a:r>
            <a:endParaRPr lang="zh-CN" altLang="en-US" b="1" i="0" dirty="0">
              <a:solidFill>
                <a:srgbClr val="333333"/>
              </a:solidFill>
              <a:effectLst/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95171" y="3337467"/>
            <a:ext cx="1383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zh-CN" b="1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  <a:hlinkClick r:id="rId5"/>
              </a:rPr>
              <a:t>import </a:t>
            </a:r>
            <a:r>
              <a:rPr lang="zh-CN" altLang="it-IT" b="1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  <a:hlinkClick r:id="rId5"/>
              </a:rPr>
              <a:t>函数</a:t>
            </a:r>
            <a:endParaRPr lang="zh-CN" altLang="it-IT" b="1" i="0" dirty="0">
              <a:solidFill>
                <a:srgbClr val="333333"/>
              </a:solidFill>
              <a:effectLst/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95171" y="400633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  <a:hlinkClick r:id="rId6"/>
              </a:rPr>
              <a:t>装饰器</a:t>
            </a:r>
            <a:endParaRPr lang="zh-CN" altLang="en-US" b="1" i="0" dirty="0">
              <a:solidFill>
                <a:srgbClr val="333333"/>
              </a:solidFill>
              <a:effectLst/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95171" y="4740066"/>
            <a:ext cx="223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STXinwei" charset="-122"/>
                <a:ea typeface="STXinwei" charset="-122"/>
                <a:cs typeface="STXinwei" charset="-122"/>
                <a:hlinkClick r:id="rId7"/>
              </a:rPr>
              <a:t>Class</a:t>
            </a:r>
            <a:r>
              <a:rPr lang="zh-CN" altLang="en-US" b="1" dirty="0">
                <a:latin typeface="STXinwei" charset="-122"/>
                <a:ea typeface="STXinwei" charset="-122"/>
                <a:cs typeface="STXinwei" charset="-122"/>
                <a:hlinkClick r:id="rId7"/>
              </a:rPr>
              <a:t>私有属性</a:t>
            </a:r>
            <a:endParaRPr lang="zh-CN" altLang="en-US" b="1" dirty="0">
              <a:latin typeface="STXinwei" charset="-122"/>
              <a:ea typeface="STXinwei" charset="-122"/>
              <a:cs typeface="STXinwei" charset="-122"/>
            </a:endParaRPr>
          </a:p>
          <a:p>
            <a:endParaRPr kumimoji="1" lang="zh-CN" altLang="en-US" dirty="0"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95171" y="5484612"/>
            <a:ext cx="5561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17181A"/>
                </a:solidFill>
                <a:latin typeface="STXinwei" charset="-122"/>
                <a:ea typeface="STXinwei" charset="-122"/>
                <a:cs typeface="STXinwei" charset="-122"/>
                <a:hlinkClick r:id="rId8"/>
              </a:rPr>
              <a:t>2019</a:t>
            </a:r>
            <a:r>
              <a:rPr lang="zh-CN" altLang="en-US" dirty="0" smtClean="0">
                <a:solidFill>
                  <a:srgbClr val="17181A"/>
                </a:solidFill>
                <a:latin typeface="STXinwei" charset="-122"/>
                <a:ea typeface="STXinwei" charset="-122"/>
                <a:cs typeface="STXinwei" charset="-122"/>
                <a:hlinkClick r:id="rId8"/>
              </a:rPr>
              <a:t> </a:t>
            </a:r>
            <a:r>
              <a:rPr lang="en-US" altLang="zh-CN" dirty="0" smtClean="0">
                <a:solidFill>
                  <a:srgbClr val="17181A"/>
                </a:solidFill>
                <a:latin typeface="STXinwei" charset="-122"/>
                <a:ea typeface="STXinwei" charset="-122"/>
                <a:cs typeface="STXinwei" charset="-122"/>
                <a:hlinkClick r:id="rId8"/>
              </a:rPr>
              <a:t>Google </a:t>
            </a:r>
            <a:r>
              <a:rPr lang="en-US" altLang="zh-CN" dirty="0">
                <a:solidFill>
                  <a:srgbClr val="17181A"/>
                </a:solidFill>
                <a:latin typeface="STXinwei" charset="-122"/>
                <a:ea typeface="STXinwei" charset="-122"/>
                <a:cs typeface="STXinwei" charset="-122"/>
                <a:hlinkClick r:id="rId8"/>
              </a:rPr>
              <a:t>IO </a:t>
            </a:r>
            <a:r>
              <a:rPr lang="zh-CN" altLang="en-US" dirty="0">
                <a:solidFill>
                  <a:srgbClr val="17181A"/>
                </a:solidFill>
                <a:latin typeface="STXinwei" charset="-122"/>
                <a:ea typeface="STXinwei" charset="-122"/>
                <a:cs typeface="STXinwei" charset="-122"/>
                <a:hlinkClick r:id="rId8"/>
              </a:rPr>
              <a:t>最新的 </a:t>
            </a:r>
            <a:r>
              <a:rPr lang="en-US" altLang="zh-CN" dirty="0">
                <a:solidFill>
                  <a:srgbClr val="17181A"/>
                </a:solidFill>
                <a:latin typeface="STXinwei" charset="-122"/>
                <a:ea typeface="STXinwei" charset="-122"/>
                <a:cs typeface="STXinwei" charset="-122"/>
                <a:hlinkClick r:id="rId8"/>
              </a:rPr>
              <a:t>《What's New in JavaScript》</a:t>
            </a:r>
            <a:endParaRPr lang="zh-CN" altLang="en-US" dirty="0">
              <a:latin typeface="STXinwei" charset="-122"/>
              <a:ea typeface="STXinwei" charset="-122"/>
              <a:cs typeface="STXinw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825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68139" y="2870262"/>
            <a:ext cx="44678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在线地址</a:t>
            </a:r>
            <a:r>
              <a:rPr lang="en-US" altLang="zh-CN" sz="24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:</a:t>
            </a:r>
            <a:r>
              <a:rPr lang="zh-CN" altLang="en-US" sz="24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lang="en-US" altLang="zh-CN" sz="2400" dirty="0">
                <a:latin typeface="STXinwei" charset="-122"/>
                <a:ea typeface="STXinwei" charset="-122"/>
                <a:cs typeface="STXinwei" charset="-122"/>
                <a:hlinkClick r:id="rId2"/>
              </a:rPr>
              <a:t>https://babeljs.io/repl</a:t>
            </a:r>
            <a:endParaRPr lang="zh-CN" altLang="en-US" sz="2400" dirty="0">
              <a:solidFill>
                <a:srgbClr val="FF0000"/>
              </a:solidFill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68139" y="3646116"/>
            <a:ext cx="63097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Babel</a:t>
            </a:r>
            <a:r>
              <a:rPr lang="zh-CN" altLang="en-US" sz="24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插件</a:t>
            </a:r>
            <a:r>
              <a:rPr lang="en-US" altLang="zh-CN" sz="24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:</a:t>
            </a:r>
            <a:r>
              <a:rPr lang="zh-CN" altLang="en-US" sz="24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lang="en-US" altLang="zh-CN" sz="1400" dirty="0">
                <a:latin typeface="STXinwei" charset="-122"/>
                <a:ea typeface="STXinwei" charset="-122"/>
                <a:cs typeface="STXinwei" charset="-122"/>
                <a:hlinkClick r:id="rId3"/>
              </a:rPr>
              <a:t>http://npm.taobao.org/package/@babel/helper-plugin-utils</a:t>
            </a:r>
            <a:endParaRPr lang="zh-CN" altLang="en-US" sz="1400" dirty="0">
              <a:solidFill>
                <a:srgbClr val="FF0000"/>
              </a:solidFill>
              <a:latin typeface="STXinwei" charset="-122"/>
              <a:ea typeface="STXinwei" charset="-122"/>
              <a:cs typeface="STXinw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042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3376" y="307171"/>
            <a:ext cx="36824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链判断运算</a:t>
            </a:r>
            <a:r>
              <a:rPr lang="zh-CN" altLang="en-US" sz="2800" b="1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符</a:t>
            </a:r>
            <a:r>
              <a:rPr lang="zh-CN" altLang="en-US" sz="28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（</a:t>
            </a:r>
            <a:r>
              <a:rPr lang="en-US" altLang="zh-CN" sz="2800" dirty="0" err="1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a?.b</a:t>
            </a:r>
            <a:r>
              <a:rPr lang="zh-CN" altLang="en-US" sz="28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10185" y="1267691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STXinwei" charset="-122"/>
                <a:ea typeface="STXinwei" charset="-122"/>
                <a:cs typeface="STXinwei" charset="-122"/>
              </a:rPr>
              <a:t>插件</a:t>
            </a:r>
            <a:r>
              <a:rPr kumimoji="1" lang="en-US" altLang="zh-CN" sz="2000" dirty="0" smtClean="0">
                <a:latin typeface="STXinwei" charset="-122"/>
                <a:ea typeface="STXinwei" charset="-122"/>
                <a:cs typeface="STXinwei" charset="-122"/>
              </a:rPr>
              <a:t>:</a:t>
            </a:r>
            <a:r>
              <a:rPr kumimoji="1" lang="zh-CN" altLang="en-US" sz="2000" dirty="0" smtClean="0">
                <a:latin typeface="STXinwei" charset="-122"/>
                <a:ea typeface="STXinwei" charset="-122"/>
                <a:cs typeface="STXinwei" charset="-122"/>
              </a:rPr>
              <a:t> </a:t>
            </a:r>
            <a:endParaRPr kumimoji="1" lang="zh-CN" altLang="en-US" sz="2000" dirty="0"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24585" y="1323945"/>
            <a:ext cx="4442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6A9955"/>
                </a:solidFill>
                <a:latin typeface="STXinwei" charset="-122"/>
                <a:ea typeface="STXinwei" charset="-122"/>
                <a:cs typeface="STXinwei" charset="-122"/>
              </a:rPr>
              <a:t>@babel/plugin-proposal-optional-chaining</a:t>
            </a:r>
            <a:endParaRPr lang="en-US" altLang="zh-CN" b="0">
              <a:solidFill>
                <a:srgbClr val="D4D4D4"/>
              </a:solidFill>
              <a:effectLst/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10185" y="2509898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STXinwei" charset="-122"/>
                <a:ea typeface="STXinwei" charset="-122"/>
                <a:cs typeface="STXinwei" charset="-122"/>
              </a:rPr>
              <a:t>场景</a:t>
            </a:r>
            <a:r>
              <a:rPr kumimoji="1" lang="en-US" altLang="zh-CN" sz="2400" dirty="0" smtClean="0">
                <a:latin typeface="STXinwei" charset="-122"/>
                <a:ea typeface="STXinwei" charset="-122"/>
                <a:cs typeface="STXinwei" charset="-122"/>
              </a:rPr>
              <a:t>:</a:t>
            </a:r>
            <a:r>
              <a:rPr kumimoji="1" lang="zh-CN" altLang="en-US" sz="2400" dirty="0" smtClean="0">
                <a:latin typeface="STXinwei" charset="-122"/>
                <a:ea typeface="STXinwei" charset="-122"/>
                <a:cs typeface="STXinwei" charset="-122"/>
              </a:rPr>
              <a:t> </a:t>
            </a:r>
            <a:endParaRPr kumimoji="1" lang="zh-CN" altLang="en-US" sz="2400" dirty="0">
              <a:latin typeface="STXinwei" charset="-122"/>
              <a:ea typeface="STXinwei" charset="-122"/>
              <a:cs typeface="STXinwei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946" y="2740731"/>
            <a:ext cx="4826000" cy="16383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9629" y="4539801"/>
            <a:ext cx="570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STXinwei" charset="-122"/>
                <a:ea typeface="STXinwei" charset="-122"/>
                <a:cs typeface="STXinwei" charset="-122"/>
              </a:rPr>
              <a:t>这样写是不是非常麻烦</a:t>
            </a:r>
            <a:r>
              <a:rPr kumimoji="1" lang="en-US" altLang="zh-CN" dirty="0" smtClean="0">
                <a:latin typeface="STXinwei" charset="-122"/>
                <a:ea typeface="STXinwei" charset="-122"/>
                <a:cs typeface="STXinwei" charset="-122"/>
              </a:rPr>
              <a:t>,</a:t>
            </a:r>
            <a:r>
              <a:rPr kumimoji="1" lang="zh-CN" altLang="en-US" dirty="0" smtClean="0">
                <a:latin typeface="STXinwei" charset="-122"/>
                <a:ea typeface="STXinwei" charset="-122"/>
                <a:cs typeface="STXinwei" charset="-122"/>
              </a:rPr>
              <a:t> 所以有了下面的提案</a:t>
            </a:r>
            <a:r>
              <a:rPr kumimoji="1" lang="en-US" altLang="zh-CN" dirty="0" smtClean="0">
                <a:latin typeface="STXinwei" charset="-122"/>
                <a:ea typeface="STXinwei" charset="-122"/>
                <a:cs typeface="STXinwei" charset="-122"/>
              </a:rPr>
              <a:t>:</a:t>
            </a:r>
            <a:endParaRPr kumimoji="1" lang="zh-CN" altLang="en-US" dirty="0">
              <a:latin typeface="STXinwei" charset="-122"/>
              <a:ea typeface="STXinwei" charset="-122"/>
              <a:cs typeface="STXinwei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946" y="5069903"/>
            <a:ext cx="6337300" cy="4318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324585" y="5662473"/>
            <a:ext cx="66393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?.</a:t>
            </a:r>
            <a:r>
              <a:rPr lang="zh-CN" altLang="en-US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运算</a:t>
            </a:r>
            <a:r>
              <a:rPr lang="zh-CN" altLang="en-US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符，直接在链式调用的时候判断，左侧的对象是否为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null</a:t>
            </a:r>
            <a:r>
              <a:rPr lang="zh-CN" altLang="en-US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或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undefined</a:t>
            </a:r>
            <a:r>
              <a:rPr lang="zh-CN" altLang="en-US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。如果是的，就不再往下运算，而是返回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undefined</a:t>
            </a:r>
            <a:endParaRPr lang="zh-CN" altLang="en-US" dirty="0"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10185" y="178561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STXinwei" charset="-122"/>
                <a:ea typeface="STXinwei" charset="-122"/>
                <a:cs typeface="STXinwei" charset="-122"/>
              </a:rPr>
              <a:t>提案</a:t>
            </a:r>
            <a:r>
              <a:rPr kumimoji="1" lang="en-US" altLang="zh-CN" sz="2400" dirty="0" smtClean="0">
                <a:latin typeface="STXinwei" charset="-122"/>
                <a:ea typeface="STXinwei" charset="-122"/>
                <a:cs typeface="STXinwei" charset="-122"/>
              </a:rPr>
              <a:t>:</a:t>
            </a:r>
            <a:r>
              <a:rPr kumimoji="1" lang="zh-CN" altLang="en-US" sz="2400" dirty="0" smtClean="0">
                <a:latin typeface="STXinwei" charset="-122"/>
                <a:ea typeface="STXinwei" charset="-122"/>
                <a:cs typeface="STXinwei" charset="-122"/>
              </a:rPr>
              <a:t> </a:t>
            </a:r>
            <a:endParaRPr kumimoji="1" lang="zh-CN" altLang="en-US" sz="2400" dirty="0"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79629" y="1828901"/>
            <a:ext cx="5472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STXinwei" charset="-122"/>
                <a:ea typeface="STXinwei" charset="-122"/>
                <a:cs typeface="STXinwei" charset="-122"/>
                <a:hlinkClick r:id="rId4"/>
              </a:rPr>
              <a:t>https://github.com/TC39/proposal-optional-chaining</a:t>
            </a:r>
            <a:endParaRPr lang="zh-CN" altLang="en-US" dirty="0">
              <a:latin typeface="STXinwei" charset="-122"/>
              <a:ea typeface="STXinwei" charset="-122"/>
              <a:cs typeface="STXinw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551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3376" y="307171"/>
            <a:ext cx="36824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链判断运算</a:t>
            </a:r>
            <a:r>
              <a:rPr lang="zh-CN" altLang="en-US" sz="2800" b="1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符</a:t>
            </a:r>
            <a:r>
              <a:rPr lang="zh-CN" altLang="en-US" sz="28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（</a:t>
            </a:r>
            <a:r>
              <a:rPr lang="en-US" altLang="zh-CN" sz="2800" dirty="0" err="1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a?.b</a:t>
            </a:r>
            <a:r>
              <a:rPr lang="zh-CN" altLang="en-US" sz="28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）</a:t>
            </a:r>
          </a:p>
        </p:txBody>
      </p:sp>
      <p:sp>
        <p:nvSpPr>
          <p:cNvPr id="7" name="矩形 6"/>
          <p:cNvSpPr/>
          <p:nvPr/>
        </p:nvSpPr>
        <p:spPr>
          <a:xfrm>
            <a:off x="1211139" y="1290843"/>
            <a:ext cx="7919006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链判断运算符号有三种</a:t>
            </a:r>
            <a:r>
              <a:rPr lang="zh-CN" altLang="en-US" sz="2000" dirty="0" smtClean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用法</a:t>
            </a:r>
            <a:r>
              <a:rPr lang="en-US" altLang="zh-CN" dirty="0" smtClean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:</a:t>
            </a:r>
          </a:p>
          <a:p>
            <a:r>
              <a:rPr lang="zh-CN" altLang="en-US" dirty="0">
                <a:solidFill>
                  <a:srgbClr val="000000"/>
                </a:solidFill>
                <a:latin typeface="Helvetica" charset="0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Helvetica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Helvetica" charset="0"/>
            </a:endParaRPr>
          </a:p>
          <a:p>
            <a:pPr marL="285750" indent="-285750">
              <a:buFont typeface="Wingdings" charset="2"/>
              <a:buChar char="Ø"/>
            </a:pPr>
            <a:r>
              <a:rPr lang="zh-CN" altLang="en-US" dirty="0" smtClean="0">
                <a:solidFill>
                  <a:srgbClr val="000000"/>
                </a:solidFill>
                <a:latin typeface="STXinwei" charset="-122"/>
                <a:ea typeface="STXinwei" charset="-122"/>
                <a:cs typeface="STXinwei" charset="-122"/>
              </a:rPr>
              <a:t>    </a:t>
            </a:r>
            <a:r>
              <a:rPr lang="mr-IN" altLang="zh-CN" dirty="0" err="1" smtClean="0">
                <a:latin typeface="STXinwei" charset="-122"/>
                <a:ea typeface="STXinwei" charset="-122"/>
                <a:cs typeface="STXinwei" charset="-122"/>
              </a:rPr>
              <a:t>obj</a:t>
            </a:r>
            <a:r>
              <a:rPr lang="mr-IN" altLang="zh-CN" dirty="0">
                <a:latin typeface="STXinwei" charset="-122"/>
                <a:ea typeface="STXinwei" charset="-122"/>
                <a:cs typeface="STXinwei" charset="-122"/>
              </a:rPr>
              <a:t>?.</a:t>
            </a:r>
            <a:r>
              <a:rPr lang="mr-IN" altLang="zh-CN" dirty="0" err="1">
                <a:latin typeface="STXinwei" charset="-122"/>
                <a:ea typeface="STXinwei" charset="-122"/>
                <a:cs typeface="STXinwei" charset="-122"/>
              </a:rPr>
              <a:t>prop</a:t>
            </a:r>
            <a:r>
              <a:rPr lang="mr-IN" altLang="zh-CN" dirty="0">
                <a:latin typeface="STXinwei" charset="-122"/>
                <a:ea typeface="STXinwei" charset="-122"/>
                <a:cs typeface="STXinwei" charset="-122"/>
              </a:rPr>
              <a:t> // </a:t>
            </a:r>
            <a:r>
              <a:rPr lang="zh-CN" altLang="mr-IN" dirty="0">
                <a:latin typeface="STXinwei" charset="-122"/>
                <a:ea typeface="STXinwei" charset="-122"/>
                <a:cs typeface="STXinwei" charset="-122"/>
              </a:rPr>
              <a:t>读取对象</a:t>
            </a:r>
            <a:r>
              <a:rPr lang="zh-CN" altLang="mr-IN" dirty="0" smtClean="0">
                <a:latin typeface="STXinwei" charset="-122"/>
                <a:ea typeface="STXinwei" charset="-122"/>
                <a:cs typeface="STXinwei" charset="-122"/>
              </a:rPr>
              <a:t>属性</a:t>
            </a:r>
            <a:endParaRPr lang="en-US" altLang="zh-CN" dirty="0" smtClean="0">
              <a:latin typeface="STXinwei" charset="-122"/>
              <a:ea typeface="STXinwei" charset="-122"/>
              <a:cs typeface="STXinwei" charset="-122"/>
            </a:endParaRPr>
          </a:p>
          <a:p>
            <a:pPr marL="285750" indent="-285750">
              <a:buFont typeface="Wingdings" charset="2"/>
              <a:buChar char="Ø"/>
            </a:pPr>
            <a:endParaRPr lang="zh-CN" altLang="mr-IN" dirty="0">
              <a:latin typeface="STXinwei" charset="-122"/>
              <a:ea typeface="STXinwei" charset="-122"/>
              <a:cs typeface="STXinwei" charset="-122"/>
            </a:endParaRPr>
          </a:p>
          <a:p>
            <a:pPr marL="285750" indent="-285750">
              <a:buFont typeface="Wingdings" charset="2"/>
              <a:buChar char="Ø"/>
            </a:pPr>
            <a: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  <a:t>    </a:t>
            </a:r>
            <a:r>
              <a:rPr lang="mr-IN" altLang="zh-CN" dirty="0" err="1" smtClean="0">
                <a:latin typeface="STXinwei" charset="-122"/>
                <a:ea typeface="STXinwei" charset="-122"/>
                <a:cs typeface="STXinwei" charset="-122"/>
              </a:rPr>
              <a:t>obj</a:t>
            </a:r>
            <a:r>
              <a:rPr lang="mr-IN" altLang="zh-CN" dirty="0">
                <a:latin typeface="STXinwei" charset="-122"/>
                <a:ea typeface="STXinwei" charset="-122"/>
                <a:cs typeface="STXinwei" charset="-122"/>
              </a:rPr>
              <a:t>?.[</a:t>
            </a:r>
            <a:r>
              <a:rPr lang="mr-IN" altLang="zh-CN" dirty="0" err="1">
                <a:latin typeface="STXinwei" charset="-122"/>
                <a:ea typeface="STXinwei" charset="-122"/>
                <a:cs typeface="STXinwei" charset="-122"/>
              </a:rPr>
              <a:t>expr</a:t>
            </a:r>
            <a:r>
              <a:rPr lang="mr-IN" altLang="zh-CN" dirty="0">
                <a:latin typeface="STXinwei" charset="-122"/>
                <a:ea typeface="STXinwei" charset="-122"/>
                <a:cs typeface="STXinwei" charset="-122"/>
              </a:rPr>
              <a:t>] // </a:t>
            </a:r>
            <a:r>
              <a:rPr lang="zh-CN" altLang="mr-IN" dirty="0" smtClean="0">
                <a:latin typeface="STXinwei" charset="-122"/>
                <a:ea typeface="STXinwei" charset="-122"/>
                <a:cs typeface="STXinwei" charset="-122"/>
              </a:rPr>
              <a:t>同上</a:t>
            </a:r>
            <a:endParaRPr lang="en-US" altLang="zh-CN" dirty="0" smtClean="0">
              <a:latin typeface="STXinwei" charset="-122"/>
              <a:ea typeface="STXinwei" charset="-122"/>
              <a:cs typeface="STXinwei" charset="-122"/>
            </a:endParaRPr>
          </a:p>
          <a:p>
            <a:pPr marL="285750" indent="-285750">
              <a:buFont typeface="Wingdings" charset="2"/>
              <a:buChar char="Ø"/>
            </a:pPr>
            <a:endParaRPr lang="zh-CN" altLang="mr-IN" dirty="0">
              <a:latin typeface="STXinwei" charset="-122"/>
              <a:ea typeface="STXinwei" charset="-122"/>
              <a:cs typeface="STXinwei" charset="-122"/>
            </a:endParaRPr>
          </a:p>
          <a:p>
            <a:pPr marL="285750" indent="-285750">
              <a:buFont typeface="Wingdings" charset="2"/>
              <a:buChar char="Ø"/>
            </a:pPr>
            <a: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  <a:t>    </a:t>
            </a:r>
            <a:r>
              <a:rPr lang="mr-IN" altLang="zh-CN" dirty="0" err="1" smtClean="0">
                <a:latin typeface="STXinwei" charset="-122"/>
                <a:ea typeface="STXinwei" charset="-122"/>
                <a:cs typeface="STXinwei" charset="-122"/>
              </a:rPr>
              <a:t>func</a:t>
            </a:r>
            <a:r>
              <a:rPr lang="mr-IN" altLang="zh-CN" dirty="0">
                <a:latin typeface="STXinwei" charset="-122"/>
                <a:ea typeface="STXinwei" charset="-122"/>
                <a:cs typeface="STXinwei" charset="-122"/>
              </a:rPr>
              <a:t>?.(...</a:t>
            </a:r>
            <a:r>
              <a:rPr lang="mr-IN" altLang="zh-CN" dirty="0" err="1">
                <a:latin typeface="STXinwei" charset="-122"/>
                <a:ea typeface="STXinwei" charset="-122"/>
                <a:cs typeface="STXinwei" charset="-122"/>
              </a:rPr>
              <a:t>args</a:t>
            </a:r>
            <a:r>
              <a:rPr lang="mr-IN" altLang="zh-CN" dirty="0">
                <a:latin typeface="STXinwei" charset="-122"/>
                <a:ea typeface="STXinwei" charset="-122"/>
                <a:cs typeface="STXinwei" charset="-122"/>
              </a:rPr>
              <a:t>) // </a:t>
            </a:r>
            <a:r>
              <a:rPr lang="zh-CN" altLang="mr-IN" dirty="0">
                <a:latin typeface="STXinwei" charset="-122"/>
                <a:ea typeface="STXinwei" charset="-122"/>
                <a:cs typeface="STXinwei" charset="-122"/>
              </a:rPr>
              <a:t>函数或对象方法的</a:t>
            </a:r>
            <a:r>
              <a:rPr lang="zh-CN" altLang="mr-IN" dirty="0" smtClean="0">
                <a:latin typeface="STXinwei" charset="-122"/>
                <a:ea typeface="STXinwei" charset="-122"/>
                <a:cs typeface="STXinwei" charset="-122"/>
              </a:rPr>
              <a:t>调用</a:t>
            </a:r>
            <a:r>
              <a:rPr lang="en-US" altLang="zh-CN" dirty="0" smtClean="0">
                <a:latin typeface="STXinwei" charset="-122"/>
                <a:ea typeface="STXinwei" charset="-122"/>
                <a:cs typeface="STXinwei" charset="-122"/>
              </a:rPr>
              <a:t>,</a:t>
            </a:r>
            <a: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  <a:t> 例如</a:t>
            </a:r>
            <a:r>
              <a:rPr lang="en-US" altLang="zh-CN" dirty="0" smtClean="0">
                <a:latin typeface="STXinwei" charset="-122"/>
                <a:ea typeface="STXinwei" charset="-122"/>
                <a:cs typeface="STXinwei" charset="-122"/>
              </a:rPr>
              <a:t>:</a:t>
            </a:r>
            <a: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lang="en-US" altLang="zh-CN" dirty="0" err="1" smtClean="0">
                <a:latin typeface="STXinwei" charset="-122"/>
                <a:ea typeface="STXinwei" charset="-122"/>
                <a:cs typeface="STXinwei" charset="-122"/>
              </a:rPr>
              <a:t>obj.getName</a:t>
            </a:r>
            <a:r>
              <a:rPr lang="en-US" altLang="zh-CN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?.</a:t>
            </a:r>
            <a:r>
              <a:rPr lang="en-US" altLang="zh-CN" dirty="0" smtClean="0">
                <a:latin typeface="STXinwei" charset="-122"/>
                <a:ea typeface="STXinwei" charset="-122"/>
                <a:cs typeface="STXinwei" charset="-122"/>
              </a:rPr>
              <a:t>()</a:t>
            </a:r>
            <a:endParaRPr lang="zh-CN" altLang="mr-IN" dirty="0">
              <a:latin typeface="STXinwei" charset="-122"/>
              <a:ea typeface="STXinwei" charset="-122"/>
              <a:cs typeface="STXinwei" charset="-122"/>
            </a:endParaRPr>
          </a:p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052946" y="4090397"/>
            <a:ext cx="159962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latin typeface="STXinwei" charset="-122"/>
                <a:ea typeface="STXinwei" charset="-122"/>
                <a:cs typeface="STXinwei" charset="-122"/>
              </a:rPr>
              <a:t>正确示例</a:t>
            </a:r>
            <a:r>
              <a:rPr kumimoji="1" lang="en-US" altLang="zh-CN" sz="2000" dirty="0" smtClean="0">
                <a:latin typeface="STXinwei" charset="-122"/>
                <a:ea typeface="STXinwei" charset="-122"/>
                <a:cs typeface="STXinwei" charset="-122"/>
              </a:rPr>
              <a:t>: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r>
              <a:rPr kumimoji="1" lang="mr-IN" altLang="zh-CN" dirty="0"/>
              <a:t>﻿</a:t>
            </a:r>
            <a:endParaRPr kumimoji="1"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181" y="4090397"/>
            <a:ext cx="2940050" cy="2521467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050558" y="4090397"/>
            <a:ext cx="159962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latin typeface="STXinwei" charset="-122"/>
                <a:ea typeface="STXinwei" charset="-122"/>
                <a:cs typeface="STXinwei" charset="-122"/>
              </a:rPr>
              <a:t>错误示例</a:t>
            </a:r>
            <a:r>
              <a:rPr kumimoji="1" lang="en-US" altLang="zh-CN" sz="2000" dirty="0" smtClean="0">
                <a:latin typeface="STXinwei" charset="-122"/>
                <a:ea typeface="STXinwei" charset="-122"/>
                <a:cs typeface="STXinwei" charset="-122"/>
              </a:rPr>
              <a:t>: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r>
              <a:rPr kumimoji="1" lang="mr-IN" altLang="zh-CN" dirty="0"/>
              <a:t>﻿</a:t>
            </a:r>
            <a:endParaRPr kumimoji="1"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613" y="4288157"/>
            <a:ext cx="10033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9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3376" y="307171"/>
            <a:ext cx="36824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链判断运算</a:t>
            </a:r>
            <a:r>
              <a:rPr lang="zh-CN" altLang="en-US" sz="2800" b="1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符</a:t>
            </a:r>
            <a:r>
              <a:rPr lang="zh-CN" altLang="en-US" sz="2800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（</a:t>
            </a:r>
            <a:r>
              <a:rPr lang="en-US" altLang="zh-CN" sz="2800" dirty="0" err="1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a?.b</a:t>
            </a:r>
            <a:r>
              <a:rPr lang="zh-CN" altLang="en-US" sz="28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）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937164" y="3148288"/>
            <a:ext cx="5320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STXinwei" charset="-122"/>
                <a:ea typeface="STXinwei" charset="-122"/>
                <a:cs typeface="STXinwei" charset="-122"/>
              </a:rPr>
              <a:t>问题</a:t>
            </a:r>
            <a:r>
              <a:rPr kumimoji="1" lang="en-US" altLang="zh-CN" sz="2400" dirty="0" smtClean="0">
                <a:latin typeface="STXinwei" charset="-122"/>
                <a:ea typeface="STXinwei" charset="-122"/>
                <a:cs typeface="STXinwei" charset="-122"/>
              </a:rPr>
              <a:t>:</a:t>
            </a:r>
            <a:r>
              <a:rPr kumimoji="1" lang="zh-CN" altLang="en-US" sz="2400" dirty="0" smtClean="0"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kumimoji="1" lang="zh-CN" altLang="en-US" sz="2400" dirty="0"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kumimoji="1" lang="mr-IN" altLang="zh-CN" sz="2400" dirty="0" err="1" smtClean="0">
                <a:latin typeface="STXinwei" charset="-122"/>
                <a:ea typeface="STXinwei" charset="-122"/>
                <a:cs typeface="STXinwei" charset="-122"/>
              </a:rPr>
              <a:t>a</a:t>
            </a:r>
            <a:r>
              <a:rPr kumimoji="1" lang="mr-IN" altLang="zh-CN" sz="2400" dirty="0">
                <a:latin typeface="STXinwei" charset="-122"/>
                <a:ea typeface="STXinwei" charset="-122"/>
                <a:cs typeface="STXinwei" charset="-122"/>
              </a:rPr>
              <a:t>?.</a:t>
            </a:r>
            <a:r>
              <a:rPr kumimoji="1" lang="mr-IN" altLang="zh-CN" sz="2400" dirty="0" err="1">
                <a:latin typeface="STXinwei" charset="-122"/>
                <a:ea typeface="STXinwei" charset="-122"/>
                <a:cs typeface="STXinwei" charset="-122"/>
              </a:rPr>
              <a:t>b</a:t>
            </a:r>
            <a:r>
              <a:rPr kumimoji="1" lang="mr-IN" altLang="zh-CN" sz="2400" dirty="0" smtClean="0">
                <a:latin typeface="STXinwei" charset="-122"/>
                <a:ea typeface="STXinwei" charset="-122"/>
                <a:cs typeface="STXinwei" charset="-122"/>
              </a:rPr>
              <a:t>()</a:t>
            </a:r>
            <a:r>
              <a:rPr kumimoji="1" lang="zh-CN" altLang="en-US" sz="2400" dirty="0" smtClean="0">
                <a:latin typeface="STXinwei" charset="-122"/>
                <a:ea typeface="STXinwei" charset="-122"/>
                <a:cs typeface="STXinwei" charset="-122"/>
              </a:rPr>
              <a:t>和</a:t>
            </a:r>
            <a:r>
              <a:rPr kumimoji="1" lang="mr-IN" altLang="zh-CN" sz="2400" dirty="0" err="1" smtClean="0">
                <a:latin typeface="STXinwei" charset="-122"/>
                <a:ea typeface="STXinwei" charset="-122"/>
                <a:cs typeface="STXinwei" charset="-122"/>
              </a:rPr>
              <a:t>a.b</a:t>
            </a:r>
            <a:r>
              <a:rPr kumimoji="1" lang="mr-IN" altLang="zh-CN" sz="2400" dirty="0" smtClean="0">
                <a:latin typeface="STXinwei" charset="-122"/>
                <a:ea typeface="STXinwei" charset="-122"/>
                <a:cs typeface="STXinwei" charset="-122"/>
              </a:rPr>
              <a:t>?.()</a:t>
            </a:r>
            <a:r>
              <a:rPr kumimoji="1" lang="zh-CN" altLang="en-US" sz="2400" dirty="0" smtClean="0">
                <a:latin typeface="STXinwei" charset="-122"/>
                <a:ea typeface="STXinwei" charset="-122"/>
                <a:cs typeface="STXinwei" charset="-122"/>
              </a:rPr>
              <a:t>有什么区别</a:t>
            </a:r>
            <a:endParaRPr kumimoji="1" lang="zh-CN" altLang="en-US" sz="2400" dirty="0">
              <a:latin typeface="STXinwei" charset="-122"/>
              <a:ea typeface="STXinwei" charset="-122"/>
              <a:cs typeface="STXinw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253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3376" y="307171"/>
            <a:ext cx="31806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空值合并（</a:t>
            </a:r>
            <a:r>
              <a:rPr lang="en-US" altLang="zh-CN" sz="28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a ?? b</a:t>
            </a:r>
            <a:r>
              <a:rPr lang="zh-CN" altLang="en-US" sz="28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410185" y="1170706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STXinwei" charset="-122"/>
                <a:ea typeface="STXinwei" charset="-122"/>
                <a:cs typeface="STXinwei" charset="-122"/>
              </a:rPr>
              <a:t>插件</a:t>
            </a:r>
            <a:r>
              <a:rPr kumimoji="1" lang="en-US" altLang="zh-CN" sz="2000" dirty="0" smtClean="0">
                <a:latin typeface="STXinwei" charset="-122"/>
                <a:ea typeface="STXinwei" charset="-122"/>
                <a:cs typeface="STXinwei" charset="-122"/>
              </a:rPr>
              <a:t>:</a:t>
            </a:r>
            <a:r>
              <a:rPr kumimoji="1" lang="zh-CN" altLang="en-US" sz="2000" dirty="0" smtClean="0">
                <a:latin typeface="STXinwei" charset="-122"/>
                <a:ea typeface="STXinwei" charset="-122"/>
                <a:cs typeface="STXinwei" charset="-122"/>
              </a:rPr>
              <a:t> </a:t>
            </a:r>
            <a:endParaRPr kumimoji="1" lang="zh-CN" altLang="en-US" sz="2000" dirty="0"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24585" y="1226960"/>
            <a:ext cx="59362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STXinwei" charset="-122"/>
                <a:ea typeface="STXinwei" charset="-122"/>
                <a:cs typeface="STXinwei" charset="-122"/>
              </a:rPr>
              <a:t>@babel/plugin-proposal-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  <a:latin typeface="STXinwei" charset="-122"/>
                <a:ea typeface="STXinwei" charset="-122"/>
                <a:cs typeface="STXinwei" charset="-122"/>
              </a:rPr>
              <a:t>nullish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STXinwei" charset="-122"/>
                <a:ea typeface="STXinwei" charset="-122"/>
                <a:cs typeface="STXinwei" charset="-122"/>
              </a:rPr>
              <a:t>-coalescing-operator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10185" y="1881274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STXinwei" charset="-122"/>
                <a:ea typeface="STXinwei" charset="-122"/>
                <a:cs typeface="STXinwei" charset="-122"/>
              </a:rPr>
              <a:t>提案</a:t>
            </a:r>
            <a:r>
              <a:rPr kumimoji="1" lang="en-US" altLang="zh-CN" sz="2400" dirty="0" smtClean="0">
                <a:latin typeface="STXinwei" charset="-122"/>
                <a:ea typeface="STXinwei" charset="-122"/>
                <a:cs typeface="STXinwei" charset="-122"/>
              </a:rPr>
              <a:t>:</a:t>
            </a:r>
            <a:r>
              <a:rPr kumimoji="1" lang="zh-CN" altLang="en-US" sz="2400" dirty="0" smtClean="0">
                <a:latin typeface="STXinwei" charset="-122"/>
                <a:ea typeface="STXinwei" charset="-122"/>
                <a:cs typeface="STXinwei" charset="-122"/>
              </a:rPr>
              <a:t> </a:t>
            </a:r>
            <a:endParaRPr kumimoji="1" lang="zh-CN" altLang="en-US" sz="2400" dirty="0"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10185" y="2591106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STXinwei" charset="-122"/>
                <a:ea typeface="STXinwei" charset="-122"/>
                <a:cs typeface="STXinwei" charset="-122"/>
              </a:rPr>
              <a:t>场景</a:t>
            </a:r>
            <a:r>
              <a:rPr kumimoji="1" lang="en-US" altLang="zh-CN" sz="2400" dirty="0" smtClean="0">
                <a:latin typeface="STXinwei" charset="-122"/>
                <a:ea typeface="STXinwei" charset="-122"/>
                <a:cs typeface="STXinwei" charset="-122"/>
              </a:rPr>
              <a:t>1:</a:t>
            </a:r>
            <a:r>
              <a:rPr kumimoji="1" lang="zh-CN" altLang="en-US" sz="2400" dirty="0" smtClean="0">
                <a:latin typeface="STXinwei" charset="-122"/>
                <a:ea typeface="STXinwei" charset="-122"/>
                <a:cs typeface="STXinwei" charset="-122"/>
              </a:rPr>
              <a:t> </a:t>
            </a:r>
            <a:endParaRPr kumimoji="1" lang="zh-CN" altLang="en-US" sz="2400" dirty="0"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24585" y="1935958"/>
            <a:ext cx="5396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STXinwei" charset="-122"/>
                <a:ea typeface="STXinwei" charset="-122"/>
                <a:cs typeface="STXinwei" charset="-122"/>
                <a:hlinkClick r:id="rId2"/>
              </a:rPr>
              <a:t>https://github.com/tc39/proposal-nullish-coalescing</a:t>
            </a:r>
            <a:endParaRPr lang="zh-CN" altLang="en-US" dirty="0"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324585" y="5210296"/>
            <a:ext cx="7304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STXinwei" charset="-122"/>
                <a:ea typeface="STXinwei" charset="-122"/>
                <a:cs typeface="STXinwei" charset="-122"/>
              </a:rPr>
              <a:t>当</a:t>
            </a:r>
            <a:r>
              <a:rPr kumimoji="1" lang="en-US" altLang="zh-CN" dirty="0" smtClean="0">
                <a:latin typeface="STXinwei" charset="-122"/>
                <a:ea typeface="STXinwei" charset="-122"/>
                <a:cs typeface="STXinwei" charset="-122"/>
              </a:rPr>
              <a:t>value</a:t>
            </a:r>
            <a:r>
              <a:rPr kumimoji="1" lang="zh-CN" altLang="en-US" dirty="0" smtClean="0">
                <a:latin typeface="STXinwei" charset="-122"/>
                <a:ea typeface="STXinwei" charset="-122"/>
                <a:cs typeface="STXinwei" charset="-122"/>
              </a:rPr>
              <a:t>值为</a:t>
            </a:r>
            <a:r>
              <a:rPr kumimoji="1" lang="en-US" altLang="zh-CN" dirty="0" smtClean="0">
                <a:latin typeface="STXinwei" charset="-122"/>
                <a:ea typeface="STXinwei" charset="-122"/>
                <a:cs typeface="STXinwei" charset="-122"/>
              </a:rPr>
              <a:t>null,</a:t>
            </a:r>
            <a:r>
              <a:rPr kumimoji="1" lang="zh-CN" altLang="en-US" dirty="0" smtClean="0"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kumimoji="1" lang="en-US" altLang="zh-CN" dirty="0" smtClean="0">
                <a:latin typeface="STXinwei" charset="-122"/>
                <a:ea typeface="STXinwei" charset="-122"/>
                <a:cs typeface="STXinwei" charset="-122"/>
              </a:rPr>
              <a:t>undefined,</a:t>
            </a:r>
            <a:r>
              <a:rPr kumimoji="1" lang="zh-CN" altLang="en-US" dirty="0" smtClean="0"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kumimoji="1" lang="en-US" altLang="zh-CN" dirty="0" smtClean="0">
                <a:latin typeface="STXinwei" charset="-122"/>
                <a:ea typeface="STXinwei" charset="-122"/>
                <a:cs typeface="STXinwei" charset="-122"/>
              </a:rPr>
              <a:t>0,</a:t>
            </a:r>
            <a:r>
              <a:rPr kumimoji="1" lang="zh-CN" altLang="en-US" dirty="0" smtClean="0"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kumimoji="1" lang="en-US" altLang="zh-CN" dirty="0" smtClean="0">
                <a:latin typeface="STXinwei" charset="-122"/>
                <a:ea typeface="STXinwei" charset="-122"/>
                <a:cs typeface="STXinwei" charset="-122"/>
              </a:rPr>
              <a:t>false,</a:t>
            </a:r>
            <a:r>
              <a:rPr kumimoji="1" lang="zh-CN" altLang="en-US" dirty="0" smtClean="0">
                <a:latin typeface="STXinwei" charset="-122"/>
                <a:ea typeface="STXinwei" charset="-122"/>
                <a:cs typeface="STXinwei" charset="-122"/>
              </a:rPr>
              <a:t> 空字符串时</a:t>
            </a:r>
            <a:r>
              <a:rPr kumimoji="1" lang="en-US" altLang="zh-CN" dirty="0" smtClean="0">
                <a:latin typeface="STXinwei" charset="-122"/>
                <a:ea typeface="STXinwei" charset="-122"/>
                <a:cs typeface="STXinwei" charset="-122"/>
              </a:rPr>
              <a:t>test1</a:t>
            </a:r>
            <a:r>
              <a:rPr kumimoji="1" lang="zh-CN" altLang="en-US" dirty="0" smtClean="0">
                <a:latin typeface="STXinwei" charset="-122"/>
                <a:ea typeface="STXinwei" charset="-122"/>
                <a:cs typeface="STXinwei" charset="-122"/>
              </a:rPr>
              <a:t>和</a:t>
            </a:r>
            <a:r>
              <a:rPr kumimoji="1" lang="en-US" altLang="zh-CN" dirty="0" smtClean="0">
                <a:latin typeface="STXinwei" charset="-122"/>
                <a:ea typeface="STXinwei" charset="-122"/>
                <a:cs typeface="STXinwei" charset="-122"/>
              </a:rPr>
              <a:t>test2</a:t>
            </a:r>
            <a:r>
              <a:rPr kumimoji="1" lang="zh-CN" altLang="en-US" dirty="0" smtClean="0">
                <a:latin typeface="STXinwei" charset="-122"/>
                <a:ea typeface="STXinwei" charset="-122"/>
                <a:cs typeface="STXinwei" charset="-122"/>
              </a:rPr>
              <a:t>有何区别</a:t>
            </a:r>
            <a:r>
              <a:rPr kumimoji="1" lang="en-US" altLang="zh-CN" dirty="0" smtClean="0">
                <a:latin typeface="STXinwei" charset="-122"/>
                <a:ea typeface="STXinwei" charset="-122"/>
                <a:cs typeface="STXinwei" charset="-122"/>
              </a:rPr>
              <a:t>?</a:t>
            </a:r>
          </a:p>
          <a:p>
            <a:r>
              <a:rPr kumimoji="1" lang="zh-CN" altLang="en-US" dirty="0" smtClean="0">
                <a:latin typeface="STXinwei" charset="-122"/>
                <a:ea typeface="STXinwei" charset="-122"/>
                <a:cs typeface="STXinwei" charset="-122"/>
              </a:rPr>
              <a:t>我们更多时候是期望哪种情况呢</a:t>
            </a:r>
            <a:r>
              <a:rPr kumimoji="1" lang="en-US" altLang="zh-CN" dirty="0" smtClean="0">
                <a:latin typeface="STXinwei" charset="-122"/>
                <a:ea typeface="STXinwei" charset="-122"/>
                <a:cs typeface="STXinwei" charset="-122"/>
              </a:rPr>
              <a:t>?</a:t>
            </a:r>
            <a:endParaRPr kumimoji="1" lang="zh-CN" altLang="en-US" dirty="0"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93818" y="3071397"/>
            <a:ext cx="59297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i="1" dirty="0">
                <a:latin typeface="Menlo" charset="0"/>
              </a:rPr>
              <a:t>function</a:t>
            </a:r>
            <a:r>
              <a:rPr lang="en-US" altLang="zh-CN" sz="1200" dirty="0">
                <a:latin typeface="Menlo" charset="0"/>
              </a:rPr>
              <a:t> test1(</a:t>
            </a:r>
            <a:r>
              <a:rPr lang="en-US" altLang="zh-CN" sz="1200" i="1" dirty="0">
                <a:latin typeface="Menlo" charset="0"/>
              </a:rPr>
              <a:t>value</a:t>
            </a:r>
            <a:r>
              <a:rPr lang="en-US" altLang="zh-CN" sz="1200" dirty="0">
                <a:latin typeface="Menlo" charset="0"/>
              </a:rPr>
              <a:t>) {</a:t>
            </a:r>
          </a:p>
          <a:p>
            <a:r>
              <a:rPr lang="zh-CN" altLang="en-US" sz="1200" dirty="0" smtClean="0">
                <a:latin typeface="Menlo" charset="0"/>
              </a:rPr>
              <a:t>  </a:t>
            </a:r>
            <a:r>
              <a:rPr lang="en-US" altLang="zh-CN" sz="1200" dirty="0" smtClean="0">
                <a:latin typeface="Menlo" charset="0"/>
              </a:rPr>
              <a:t>value </a:t>
            </a:r>
            <a:r>
              <a:rPr lang="en-US" altLang="zh-CN" sz="1200" dirty="0">
                <a:latin typeface="Menlo" charset="0"/>
              </a:rPr>
              <a:t>= value != null ? value : 'default value';</a:t>
            </a:r>
          </a:p>
          <a:p>
            <a:r>
              <a:rPr lang="zh-CN" altLang="en-US" sz="1200" i="1" dirty="0" smtClean="0">
                <a:latin typeface="Menlo" charset="0"/>
              </a:rPr>
              <a:t>  </a:t>
            </a:r>
            <a:r>
              <a:rPr lang="en-US" altLang="zh-CN" sz="1200" i="1" dirty="0" err="1" smtClean="0">
                <a:latin typeface="Menlo" charset="0"/>
              </a:rPr>
              <a:t>console</a:t>
            </a:r>
            <a:r>
              <a:rPr lang="en-US" altLang="zh-CN" sz="1200" dirty="0" err="1" smtClean="0">
                <a:latin typeface="Menlo" charset="0"/>
              </a:rPr>
              <a:t>.log</a:t>
            </a:r>
            <a:r>
              <a:rPr lang="en-US" altLang="zh-CN" sz="1200" dirty="0" smtClean="0">
                <a:latin typeface="Menlo" charset="0"/>
              </a:rPr>
              <a:t>(value</a:t>
            </a:r>
            <a:r>
              <a:rPr lang="en-US" altLang="zh-CN" sz="1200" dirty="0">
                <a:latin typeface="Menlo" charset="0"/>
              </a:rPr>
              <a:t>)</a:t>
            </a:r>
          </a:p>
          <a:p>
            <a:r>
              <a:rPr lang="en-US" altLang="zh-CN" sz="1200" dirty="0">
                <a:latin typeface="Menlo" charset="0"/>
              </a:rPr>
              <a:t>}</a:t>
            </a:r>
          </a:p>
          <a:p>
            <a:r>
              <a:rPr lang="en-US" altLang="zh-CN" sz="1200" dirty="0">
                <a:latin typeface="Menlo" charset="0"/>
              </a:rPr>
              <a:t/>
            </a:r>
            <a:br>
              <a:rPr lang="en-US" altLang="zh-CN" sz="1200" dirty="0">
                <a:latin typeface="Menlo" charset="0"/>
              </a:rPr>
            </a:br>
            <a:r>
              <a:rPr lang="en-US" altLang="zh-CN" sz="1200" i="1" dirty="0">
                <a:latin typeface="Menlo" charset="0"/>
              </a:rPr>
              <a:t>function</a:t>
            </a:r>
            <a:r>
              <a:rPr lang="en-US" altLang="zh-CN" sz="1200" dirty="0">
                <a:latin typeface="Menlo" charset="0"/>
              </a:rPr>
              <a:t> test2(</a:t>
            </a:r>
            <a:r>
              <a:rPr lang="en-US" altLang="zh-CN" sz="1200" i="1" dirty="0">
                <a:latin typeface="Menlo" charset="0"/>
              </a:rPr>
              <a:t>value</a:t>
            </a:r>
            <a:r>
              <a:rPr lang="en-US" altLang="zh-CN" sz="1200" dirty="0">
                <a:latin typeface="Menlo" charset="0"/>
              </a:rPr>
              <a:t>) {</a:t>
            </a:r>
          </a:p>
          <a:p>
            <a:r>
              <a:rPr lang="zh-CN" altLang="en-US" sz="1200" dirty="0" smtClean="0">
                <a:latin typeface="Menlo" charset="0"/>
              </a:rPr>
              <a:t>  </a:t>
            </a:r>
            <a:r>
              <a:rPr lang="en-US" altLang="zh-CN" sz="1200" dirty="0" smtClean="0">
                <a:latin typeface="Menlo" charset="0"/>
              </a:rPr>
              <a:t>value </a:t>
            </a:r>
            <a:r>
              <a:rPr lang="en-US" altLang="zh-CN" sz="1200" dirty="0">
                <a:latin typeface="Menlo" charset="0"/>
              </a:rPr>
              <a:t>= value ?? 'default value';</a:t>
            </a:r>
          </a:p>
          <a:p>
            <a:r>
              <a:rPr lang="zh-CN" altLang="en-US" sz="1200" i="1" dirty="0" smtClean="0">
                <a:latin typeface="Menlo" charset="0"/>
              </a:rPr>
              <a:t>  </a:t>
            </a:r>
            <a:r>
              <a:rPr lang="en-US" altLang="zh-CN" sz="1200" i="1" dirty="0" err="1" smtClean="0">
                <a:latin typeface="Menlo" charset="0"/>
              </a:rPr>
              <a:t>console</a:t>
            </a:r>
            <a:r>
              <a:rPr lang="en-US" altLang="zh-CN" sz="1200" dirty="0" err="1" smtClean="0">
                <a:latin typeface="Menlo" charset="0"/>
              </a:rPr>
              <a:t>.log</a:t>
            </a:r>
            <a:r>
              <a:rPr lang="en-US" altLang="zh-CN" sz="1200" dirty="0" smtClean="0">
                <a:latin typeface="Menlo" charset="0"/>
              </a:rPr>
              <a:t>(value</a:t>
            </a:r>
            <a:r>
              <a:rPr lang="en-US" altLang="zh-CN" sz="1200" dirty="0">
                <a:latin typeface="Menlo" charset="0"/>
              </a:rPr>
              <a:t>)</a:t>
            </a:r>
          </a:p>
          <a:p>
            <a:r>
              <a:rPr lang="en-US" altLang="zh-CN" sz="1200" dirty="0">
                <a:latin typeface="Menlo" charset="0"/>
              </a:rPr>
              <a:t>}</a:t>
            </a:r>
            <a:endParaRPr lang="en-US" altLang="zh-CN" sz="1200" b="0" dirty="0">
              <a:effectLst/>
              <a:latin typeface="Menlo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499" y="2786510"/>
            <a:ext cx="51562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02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3376" y="307171"/>
            <a:ext cx="31806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空值合并（</a:t>
            </a:r>
            <a:r>
              <a:rPr lang="en-US" altLang="zh-CN" sz="28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a ?? b</a:t>
            </a:r>
            <a:r>
              <a:rPr lang="zh-CN" altLang="en-US" sz="28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）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980963" y="1376325"/>
            <a:ext cx="972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latin typeface="STXinwei" charset="-122"/>
                <a:ea typeface="STXinwei" charset="-122"/>
                <a:cs typeface="STXinwei" charset="-122"/>
              </a:rPr>
              <a:t>场景</a:t>
            </a:r>
            <a:r>
              <a:rPr kumimoji="1" lang="en-US" altLang="zh-CN" sz="2400" dirty="0">
                <a:latin typeface="STXinwei" charset="-122"/>
                <a:ea typeface="STXinwei" charset="-122"/>
                <a:cs typeface="STXinwei" charset="-122"/>
              </a:rPr>
              <a:t>2</a:t>
            </a:r>
            <a:r>
              <a:rPr kumimoji="1" lang="en-US" altLang="zh-CN" sz="2400" dirty="0" smtClean="0">
                <a:latin typeface="STXinwei" charset="-122"/>
                <a:ea typeface="STXinwei" charset="-122"/>
                <a:cs typeface="STXinwei" charset="-122"/>
              </a:rPr>
              <a:t>:</a:t>
            </a:r>
            <a:r>
              <a:rPr kumimoji="1" lang="zh-CN" altLang="en-US" sz="2400" dirty="0" smtClean="0">
                <a:latin typeface="STXinwei" charset="-122"/>
                <a:ea typeface="STXinwei" charset="-122"/>
                <a:cs typeface="STXinwei" charset="-122"/>
              </a:rPr>
              <a:t> </a:t>
            </a:r>
            <a:endParaRPr kumimoji="1" lang="zh-CN" altLang="en-US" sz="2400" dirty="0"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53760" y="1390180"/>
            <a:ext cx="60161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当在嵌套数据中与可选链接运算符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(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链判断运算符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)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一起使用，如果该属性是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null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或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undefined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，通常会提供默认值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, 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目前一般使用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||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运算符</a:t>
            </a:r>
            <a:endParaRPr lang="zh-CN" altLang="en-US" b="0" dirty="0">
              <a:effectLst/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953759" y="4921214"/>
            <a:ext cx="86588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dirty="0" smtClean="0">
                <a:effectLst/>
                <a:latin typeface="STXinwei" charset="-122"/>
                <a:ea typeface="STXinwei" charset="-122"/>
                <a:cs typeface="STXinwei" charset="-122"/>
              </a:rPr>
              <a:t>例如</a:t>
            </a:r>
            <a:r>
              <a:rPr lang="en-US" altLang="zh-CN" b="0" dirty="0" err="1" smtClean="0">
                <a:effectLst/>
                <a:latin typeface="STXinwei" charset="-122"/>
                <a:ea typeface="STXinwei" charset="-122"/>
                <a:cs typeface="STXinwei" charset="-122"/>
              </a:rPr>
              <a:t>nullValue</a:t>
            </a:r>
            <a:r>
              <a:rPr lang="zh-CN" altLang="en-US" b="0" dirty="0" smtClean="0">
                <a:effectLst/>
                <a:latin typeface="STXinwei" charset="-122"/>
                <a:ea typeface="STXinwei" charset="-122"/>
                <a:cs typeface="STXinwei" charset="-122"/>
              </a:rPr>
              <a:t>字段</a:t>
            </a:r>
            <a:r>
              <a:rPr lang="en-US" altLang="zh-CN" dirty="0" smtClean="0">
                <a:latin typeface="STXinwei" charset="-122"/>
                <a:ea typeface="STXinwei" charset="-122"/>
                <a:cs typeface="STXinwei" charset="-122"/>
              </a:rPr>
              <a:t>,</a:t>
            </a:r>
            <a: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  <a:t> 为</a:t>
            </a:r>
            <a:r>
              <a:rPr lang="en-US" altLang="zh-CN" b="0" dirty="0" smtClean="0">
                <a:effectLst/>
                <a:latin typeface="STXinwei" charset="-122"/>
                <a:ea typeface="STXinwei" charset="-122"/>
                <a:cs typeface="STXinwei" charset="-122"/>
              </a:rPr>
              <a:t>null</a:t>
            </a:r>
            <a: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  <a:t>或</a:t>
            </a:r>
            <a:r>
              <a:rPr lang="en-US" altLang="zh-CN" b="0" dirty="0" smtClean="0">
                <a:effectLst/>
                <a:latin typeface="STXinwei" charset="-122"/>
                <a:ea typeface="STXinwei" charset="-122"/>
                <a:cs typeface="STXinwei" charset="-122"/>
              </a:rPr>
              <a:t>undefined</a:t>
            </a:r>
            <a:r>
              <a:rPr lang="zh-CN" altLang="en-US" b="0" dirty="0" smtClean="0">
                <a:effectLst/>
                <a:latin typeface="STXinwei" charset="-122"/>
                <a:ea typeface="STXinwei" charset="-122"/>
                <a:cs typeface="STXinwei" charset="-122"/>
              </a:rPr>
              <a:t>时是我们预期的效果</a:t>
            </a:r>
            <a:r>
              <a:rPr lang="en-US" altLang="zh-CN" b="0" dirty="0" smtClean="0">
                <a:effectLst/>
                <a:latin typeface="STXinwei" charset="-122"/>
                <a:ea typeface="STXinwei" charset="-122"/>
                <a:cs typeface="STXinwei" charset="-122"/>
              </a:rPr>
              <a:t>,</a:t>
            </a:r>
            <a:r>
              <a:rPr lang="zh-CN" altLang="en-US" b="0" dirty="0" smtClean="0">
                <a:effectLst/>
                <a:latin typeface="STXinwei" charset="-122"/>
                <a:ea typeface="STXinwei" charset="-122"/>
                <a:cs typeface="STXinwei" charset="-122"/>
              </a:rPr>
              <a:t> 但如果是</a:t>
            </a:r>
            <a:r>
              <a:rPr lang="en-US" altLang="zh-CN" b="0" dirty="0" smtClean="0">
                <a:effectLst/>
                <a:latin typeface="STXinwei" charset="-122"/>
                <a:ea typeface="STXinwei" charset="-122"/>
                <a:cs typeface="STXinwei" charset="-122"/>
              </a:rPr>
              <a:t>0,</a:t>
            </a:r>
            <a:r>
              <a:rPr lang="zh-CN" altLang="en-US" b="0" dirty="0" smtClean="0">
                <a:effectLst/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  <a:t>空字符串</a:t>
            </a:r>
            <a:r>
              <a:rPr lang="en-US" altLang="zh-CN" dirty="0" smtClean="0">
                <a:latin typeface="STXinwei" charset="-122"/>
                <a:ea typeface="STXinwei" charset="-122"/>
                <a:cs typeface="STXinwei" charset="-122"/>
              </a:rPr>
              <a:t>,</a:t>
            </a:r>
            <a: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lang="en-US" altLang="zh-CN" dirty="0" smtClean="0">
                <a:latin typeface="STXinwei" charset="-122"/>
                <a:ea typeface="STXinwei" charset="-122"/>
                <a:cs typeface="STXinwei" charset="-122"/>
              </a:rPr>
              <a:t>false</a:t>
            </a:r>
            <a: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  <a:t>等时就有问题了</a:t>
            </a:r>
            <a:endParaRPr lang="zh-CN" altLang="en-US" b="0" dirty="0">
              <a:effectLst/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873880" y="246320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i="1" dirty="0" err="1"/>
              <a:t>const</a:t>
            </a:r>
            <a:r>
              <a:rPr lang="en-US" altLang="zh-CN" sz="1200" dirty="0"/>
              <a:t> response = {</a:t>
            </a:r>
          </a:p>
          <a:p>
            <a:r>
              <a:rPr lang="zh-CN" altLang="en-US" sz="1200" dirty="0" smtClean="0"/>
              <a:t>  </a:t>
            </a:r>
            <a:r>
              <a:rPr lang="en-US" altLang="zh-CN" sz="1200" dirty="0" smtClean="0"/>
              <a:t>settings</a:t>
            </a:r>
            <a:r>
              <a:rPr lang="en-US" altLang="zh-CN" sz="1200" dirty="0"/>
              <a:t>: {</a:t>
            </a:r>
          </a:p>
          <a:p>
            <a:r>
              <a:rPr lang="zh-CN" altLang="en-US" sz="1200" dirty="0" smtClean="0"/>
              <a:t>    </a:t>
            </a:r>
            <a:r>
              <a:rPr lang="en-US" altLang="zh-CN" sz="1200" dirty="0" err="1" smtClean="0"/>
              <a:t>nullValue</a:t>
            </a:r>
            <a:r>
              <a:rPr lang="en-US" altLang="zh-CN" sz="1200" dirty="0"/>
              <a:t>: null,</a:t>
            </a:r>
          </a:p>
          <a:p>
            <a:r>
              <a:rPr lang="zh-CN" altLang="en-US" sz="1200" dirty="0" smtClean="0"/>
              <a:t>    </a:t>
            </a:r>
            <a:r>
              <a:rPr lang="en-US" altLang="zh-CN" sz="1200" dirty="0" smtClean="0"/>
              <a:t>height</a:t>
            </a:r>
            <a:r>
              <a:rPr lang="en-US" altLang="zh-CN" sz="1200" dirty="0"/>
              <a:t>: 400,</a:t>
            </a:r>
          </a:p>
          <a:p>
            <a:r>
              <a:rPr lang="zh-CN" altLang="en-US" sz="1200" dirty="0" smtClean="0"/>
              <a:t>    </a:t>
            </a:r>
            <a:r>
              <a:rPr lang="en-US" altLang="zh-CN" sz="1200" dirty="0" err="1" smtClean="0"/>
              <a:t>animationDuration</a:t>
            </a:r>
            <a:r>
              <a:rPr lang="en-US" altLang="zh-CN" sz="1200" dirty="0"/>
              <a:t>: 0,</a:t>
            </a:r>
          </a:p>
          <a:p>
            <a:r>
              <a:rPr lang="zh-CN" altLang="en-US" sz="1200" dirty="0" smtClean="0"/>
              <a:t>    </a:t>
            </a:r>
            <a:r>
              <a:rPr lang="en-US" altLang="zh-CN" sz="1200" dirty="0" err="1" smtClean="0"/>
              <a:t>headerText</a:t>
            </a:r>
            <a:r>
              <a:rPr lang="en-US" altLang="zh-CN" sz="1200" dirty="0"/>
              <a:t>: '',</a:t>
            </a:r>
          </a:p>
          <a:p>
            <a:r>
              <a:rPr lang="zh-CN" altLang="en-US" sz="1200" dirty="0" smtClean="0"/>
              <a:t>    </a:t>
            </a:r>
            <a:r>
              <a:rPr lang="en-US" altLang="zh-CN" sz="1200" dirty="0" err="1" smtClean="0"/>
              <a:t>showSplashScreen</a:t>
            </a:r>
            <a:r>
              <a:rPr lang="en-US" altLang="zh-CN" sz="1200" dirty="0"/>
              <a:t>: false</a:t>
            </a:r>
          </a:p>
          <a:p>
            <a:r>
              <a:rPr lang="zh-CN" altLang="en-US" sz="1200" dirty="0" smtClean="0"/>
              <a:t>  </a:t>
            </a:r>
            <a:r>
              <a:rPr lang="en-US" altLang="zh-CN" sz="1200" dirty="0" smtClean="0"/>
              <a:t>}</a:t>
            </a:r>
            <a:endParaRPr lang="en-US" altLang="zh-CN" sz="1200" dirty="0"/>
          </a:p>
          <a:p>
            <a:r>
              <a:rPr lang="en-US" altLang="zh-CN" sz="1200" dirty="0"/>
              <a:t>};</a:t>
            </a:r>
          </a:p>
          <a:p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en-US" altLang="zh-CN" sz="1200" i="1" dirty="0" err="1"/>
              <a:t>const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undefinedValue</a:t>
            </a:r>
            <a:r>
              <a:rPr lang="en-US" altLang="zh-CN" sz="1200" dirty="0"/>
              <a:t> = response.settings?.</a:t>
            </a:r>
            <a:r>
              <a:rPr lang="en-US" altLang="zh-CN" sz="1200" dirty="0" err="1"/>
              <a:t>undefinedValue</a:t>
            </a:r>
            <a:r>
              <a:rPr lang="en-US" altLang="zh-CN" sz="1200" dirty="0"/>
              <a:t> || 'some other default'; </a:t>
            </a:r>
          </a:p>
          <a:p>
            <a:r>
              <a:rPr lang="en-US" altLang="zh-CN" sz="1200" i="1" dirty="0" err="1"/>
              <a:t>const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nullValue</a:t>
            </a:r>
            <a:r>
              <a:rPr lang="en-US" altLang="zh-CN" sz="1200" dirty="0"/>
              <a:t> = response.settings?.</a:t>
            </a:r>
            <a:r>
              <a:rPr lang="en-US" altLang="zh-CN" sz="1200" dirty="0" err="1"/>
              <a:t>nullValue</a:t>
            </a:r>
            <a:r>
              <a:rPr lang="en-US" altLang="zh-CN" sz="1200" dirty="0"/>
              <a:t> || 'some other default';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759" y="2383924"/>
            <a:ext cx="8073753" cy="230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35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3376" y="307171"/>
            <a:ext cx="31806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空值合并（</a:t>
            </a:r>
            <a:r>
              <a:rPr lang="en-US" altLang="zh-CN" sz="28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a ?? b</a:t>
            </a:r>
            <a:r>
              <a:rPr lang="zh-CN" altLang="en-US" sz="2800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）</a:t>
            </a:r>
          </a:p>
        </p:txBody>
      </p:sp>
      <p:sp>
        <p:nvSpPr>
          <p:cNvPr id="17" name="矩形 16"/>
          <p:cNvSpPr/>
          <p:nvPr/>
        </p:nvSpPr>
        <p:spPr>
          <a:xfrm>
            <a:off x="1441143" y="1571428"/>
            <a:ext cx="6016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  <a:t>为了解决上面的问题</a:t>
            </a:r>
            <a:r>
              <a:rPr lang="en-US" altLang="zh-CN" dirty="0" smtClean="0">
                <a:latin typeface="STXinwei" charset="-122"/>
                <a:ea typeface="STXinwei" charset="-122"/>
                <a:cs typeface="STXinwei" charset="-122"/>
              </a:rPr>
              <a:t>,</a:t>
            </a:r>
            <a: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  <a:t> 就有了 </a:t>
            </a:r>
            <a:r>
              <a:rPr lang="en-US" altLang="zh-CN" dirty="0" smtClean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??</a:t>
            </a:r>
            <a:endParaRPr lang="zh-CN" altLang="en-US" b="0" dirty="0">
              <a:solidFill>
                <a:srgbClr val="FF0000"/>
              </a:solidFill>
              <a:effectLst/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79688" y="201006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i="1" dirty="0">
                <a:latin typeface="Menlo" charset="0"/>
              </a:rPr>
              <a:t>function</a:t>
            </a:r>
            <a:r>
              <a:rPr lang="en-US" altLang="zh-CN" sz="1200" dirty="0">
                <a:latin typeface="Menlo" charset="0"/>
              </a:rPr>
              <a:t> test1(</a:t>
            </a:r>
            <a:r>
              <a:rPr lang="en-US" altLang="zh-CN" sz="1200" i="1" dirty="0">
                <a:latin typeface="Menlo" charset="0"/>
              </a:rPr>
              <a:t>value</a:t>
            </a:r>
            <a:r>
              <a:rPr lang="en-US" altLang="zh-CN" sz="1200" dirty="0">
                <a:latin typeface="Menlo" charset="0"/>
              </a:rPr>
              <a:t>) {</a:t>
            </a:r>
          </a:p>
          <a:p>
            <a:r>
              <a:rPr lang="zh-CN" altLang="en-US" sz="1200" dirty="0" smtClean="0">
                <a:latin typeface="Menlo" charset="0"/>
              </a:rPr>
              <a:t>  </a:t>
            </a:r>
            <a:r>
              <a:rPr lang="en-US" altLang="zh-CN" sz="1200" dirty="0" smtClean="0">
                <a:latin typeface="Menlo" charset="0"/>
              </a:rPr>
              <a:t>value </a:t>
            </a:r>
            <a:r>
              <a:rPr lang="en-US" altLang="zh-CN" sz="1200" dirty="0">
                <a:latin typeface="Menlo" charset="0"/>
              </a:rPr>
              <a:t>= value != null ? value : 'default value';</a:t>
            </a:r>
          </a:p>
          <a:p>
            <a:r>
              <a:rPr lang="zh-CN" altLang="en-US" sz="1200" i="1" dirty="0" smtClean="0">
                <a:latin typeface="Menlo" charset="0"/>
              </a:rPr>
              <a:t>  </a:t>
            </a:r>
            <a:r>
              <a:rPr lang="en-US" altLang="zh-CN" sz="1200" i="1" dirty="0" err="1" smtClean="0">
                <a:latin typeface="Menlo" charset="0"/>
              </a:rPr>
              <a:t>console</a:t>
            </a:r>
            <a:r>
              <a:rPr lang="en-US" altLang="zh-CN" sz="1200" dirty="0" err="1" smtClean="0">
                <a:latin typeface="Menlo" charset="0"/>
              </a:rPr>
              <a:t>.log</a:t>
            </a:r>
            <a:r>
              <a:rPr lang="en-US" altLang="zh-CN" sz="1200" dirty="0" smtClean="0">
                <a:latin typeface="Menlo" charset="0"/>
              </a:rPr>
              <a:t>(value</a:t>
            </a:r>
            <a:r>
              <a:rPr lang="en-US" altLang="zh-CN" sz="1200" dirty="0">
                <a:latin typeface="Menlo" charset="0"/>
              </a:rPr>
              <a:t>)</a:t>
            </a:r>
          </a:p>
          <a:p>
            <a:r>
              <a:rPr lang="en-US" altLang="zh-CN" sz="1200" dirty="0">
                <a:latin typeface="Menlo" charset="0"/>
              </a:rPr>
              <a:t>}</a:t>
            </a:r>
          </a:p>
          <a:p>
            <a:r>
              <a:rPr lang="en-US" altLang="zh-CN" sz="1200" dirty="0">
                <a:latin typeface="Menlo" charset="0"/>
              </a:rPr>
              <a:t/>
            </a:r>
            <a:br>
              <a:rPr lang="en-US" altLang="zh-CN" sz="1200" dirty="0">
                <a:latin typeface="Menlo" charset="0"/>
              </a:rPr>
            </a:br>
            <a:r>
              <a:rPr lang="en-US" altLang="zh-CN" sz="1200" i="1" dirty="0">
                <a:latin typeface="Menlo" charset="0"/>
              </a:rPr>
              <a:t>function</a:t>
            </a:r>
            <a:r>
              <a:rPr lang="en-US" altLang="zh-CN" sz="1200" dirty="0">
                <a:latin typeface="Menlo" charset="0"/>
              </a:rPr>
              <a:t> test2(</a:t>
            </a:r>
            <a:r>
              <a:rPr lang="en-US" altLang="zh-CN" sz="1200" i="1" dirty="0">
                <a:latin typeface="Menlo" charset="0"/>
              </a:rPr>
              <a:t>value</a:t>
            </a:r>
            <a:r>
              <a:rPr lang="en-US" altLang="zh-CN" sz="1200" dirty="0">
                <a:latin typeface="Menlo" charset="0"/>
              </a:rPr>
              <a:t>) {</a:t>
            </a:r>
          </a:p>
          <a:p>
            <a:r>
              <a:rPr lang="zh-CN" altLang="en-US" sz="1200" dirty="0" smtClean="0">
                <a:latin typeface="Menlo" charset="0"/>
              </a:rPr>
              <a:t>  </a:t>
            </a:r>
            <a:r>
              <a:rPr lang="en-US" altLang="zh-CN" sz="1200" dirty="0" smtClean="0">
                <a:latin typeface="Menlo" charset="0"/>
              </a:rPr>
              <a:t>value </a:t>
            </a:r>
            <a:r>
              <a:rPr lang="en-US" altLang="zh-CN" sz="1200" dirty="0">
                <a:latin typeface="Menlo" charset="0"/>
              </a:rPr>
              <a:t>= value ?? 'default value';</a:t>
            </a:r>
          </a:p>
          <a:p>
            <a:r>
              <a:rPr lang="zh-CN" altLang="en-US" sz="1200" i="1" dirty="0" smtClean="0">
                <a:latin typeface="Menlo" charset="0"/>
              </a:rPr>
              <a:t>  </a:t>
            </a:r>
            <a:r>
              <a:rPr lang="en-US" altLang="zh-CN" sz="1200" i="1" dirty="0" err="1" smtClean="0">
                <a:latin typeface="Menlo" charset="0"/>
              </a:rPr>
              <a:t>console</a:t>
            </a:r>
            <a:r>
              <a:rPr lang="en-US" altLang="zh-CN" sz="1200" dirty="0" err="1" smtClean="0">
                <a:latin typeface="Menlo" charset="0"/>
              </a:rPr>
              <a:t>.log</a:t>
            </a:r>
            <a:r>
              <a:rPr lang="en-US" altLang="zh-CN" sz="1200" dirty="0" smtClean="0">
                <a:latin typeface="Menlo" charset="0"/>
              </a:rPr>
              <a:t>(value</a:t>
            </a:r>
            <a:r>
              <a:rPr lang="en-US" altLang="zh-CN" sz="1200" dirty="0">
                <a:latin typeface="Menlo" charset="0"/>
              </a:rPr>
              <a:t>)</a:t>
            </a:r>
          </a:p>
          <a:p>
            <a:r>
              <a:rPr lang="en-US" altLang="zh-CN" sz="1200" dirty="0" smtClean="0">
                <a:latin typeface="Menlo" charset="0"/>
              </a:rPr>
              <a:t>}</a:t>
            </a:r>
            <a:r>
              <a:rPr lang="zh-CN" altLang="en-US" sz="1200" dirty="0" smtClean="0">
                <a:latin typeface="Menlo" charset="0"/>
              </a:rPr>
              <a:t>  </a:t>
            </a:r>
            <a:endParaRPr lang="en-US" altLang="zh-CN" sz="1200" b="0" dirty="0">
              <a:effectLst/>
              <a:latin typeface="Menlo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688" y="2010068"/>
            <a:ext cx="5333730" cy="240668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579688" y="4558381"/>
            <a:ext cx="6016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  <a:t>这个时候</a:t>
            </a:r>
            <a:r>
              <a:rPr lang="en-US" altLang="zh-CN" dirty="0" smtClean="0">
                <a:latin typeface="STXinwei" charset="-122"/>
                <a:ea typeface="STXinwei" charset="-122"/>
                <a:cs typeface="STXinwei" charset="-122"/>
              </a:rPr>
              <a:t>,</a:t>
            </a:r>
            <a: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lang="en-US" altLang="zh-CN" dirty="0" smtClean="0">
                <a:latin typeface="STXinwei" charset="-122"/>
                <a:ea typeface="STXinwei" charset="-122"/>
                <a:cs typeface="STXinwei" charset="-122"/>
              </a:rPr>
              <a:t>test1</a:t>
            </a:r>
            <a: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  <a:t>和</a:t>
            </a:r>
            <a:r>
              <a:rPr lang="en-US" altLang="zh-CN" dirty="0" smtClean="0">
                <a:latin typeface="STXinwei" charset="-122"/>
                <a:ea typeface="STXinwei" charset="-122"/>
                <a:cs typeface="STXinwei" charset="-122"/>
              </a:rPr>
              <a:t>test2</a:t>
            </a:r>
            <a:r>
              <a:rPr lang="zh-CN" altLang="en-US" dirty="0" smtClean="0">
                <a:latin typeface="STXinwei" charset="-122"/>
                <a:ea typeface="STXinwei" charset="-122"/>
                <a:cs typeface="STXinwei" charset="-122"/>
              </a:rPr>
              <a:t>行为就是一致的了</a:t>
            </a:r>
            <a:endParaRPr lang="zh-CN" altLang="en-US" b="0" dirty="0">
              <a:solidFill>
                <a:srgbClr val="FF0000"/>
              </a:solidFill>
              <a:effectLst/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79688" y="5398533"/>
            <a:ext cx="4817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该提案让我们少写了 </a:t>
            </a:r>
            <a:r>
              <a:rPr lang="en-US" altLang="zh-CN" dirty="0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value</a:t>
            </a:r>
            <a:r>
              <a:rPr lang="zh-CN" altLang="en-US" dirty="0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!=</a:t>
            </a:r>
            <a:r>
              <a:rPr lang="zh-CN" altLang="en-US" dirty="0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null</a:t>
            </a:r>
            <a:r>
              <a:rPr lang="zh-CN" altLang="en-US" dirty="0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 这样的代码</a:t>
            </a:r>
            <a:endParaRPr lang="zh-CN" altLang="en-US" dirty="0">
              <a:latin typeface="STXinwei" charset="-122"/>
              <a:ea typeface="STXinwei" charset="-122"/>
              <a:cs typeface="STXinwei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79688" y="5795391"/>
            <a:ext cx="6622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PS:</a:t>
            </a:r>
            <a:r>
              <a:rPr lang="zh-CN" altLang="en-US" dirty="0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value</a:t>
            </a:r>
            <a:r>
              <a:rPr lang="zh-CN" altLang="en-US" dirty="0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!=</a:t>
            </a:r>
            <a:r>
              <a:rPr lang="zh-CN" altLang="en-US" dirty="0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null</a:t>
            </a:r>
            <a:r>
              <a:rPr lang="zh-CN" altLang="en-US" dirty="0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 等价于</a:t>
            </a:r>
            <a:r>
              <a:rPr lang="en-US" altLang="zh-CN" dirty="0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:</a:t>
            </a:r>
            <a:r>
              <a:rPr lang="zh-CN" altLang="en-US" dirty="0" smtClean="0">
                <a:solidFill>
                  <a:srgbClr val="333333"/>
                </a:solidFill>
                <a:latin typeface="STXinwei" charset="-122"/>
                <a:ea typeface="STXinwei" charset="-122"/>
                <a:cs typeface="STXinwei" charset="-122"/>
              </a:rPr>
              <a:t>  </a:t>
            </a:r>
            <a:r>
              <a:rPr lang="en-US" altLang="zh-CN" dirty="0"/>
              <a:t>value !== null &amp;&amp; value !== undefined</a:t>
            </a:r>
            <a:endParaRPr lang="zh-CN" altLang="en-US" dirty="0">
              <a:latin typeface="STXinwei" charset="-122"/>
              <a:ea typeface="STXinwei" charset="-122"/>
              <a:cs typeface="STXinw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788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1862</Words>
  <Application>Microsoft Macintosh PowerPoint</Application>
  <PresentationFormat>宽屏</PresentationFormat>
  <Paragraphs>262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DengXian</vt:lpstr>
      <vt:lpstr>DengXian Light</vt:lpstr>
      <vt:lpstr>Helvetica</vt:lpstr>
      <vt:lpstr>Mangal</vt:lpstr>
      <vt:lpstr>Menlo</vt:lpstr>
      <vt:lpstr>STXinwei</vt:lpstr>
      <vt:lpstr>Wingdings</vt:lpstr>
      <vt:lpstr>Arial</vt:lpstr>
      <vt:lpstr>Office 主题</vt:lpstr>
      <vt:lpstr>JS一些有意思的新语法/提案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JS的新语法/提案</dc:title>
  <dc:creator>Microsoft Office 用户</dc:creator>
  <cp:lastModifiedBy>Microsoft Office 用户</cp:lastModifiedBy>
  <cp:revision>98</cp:revision>
  <dcterms:created xsi:type="dcterms:W3CDTF">2019-05-07T06:01:35Z</dcterms:created>
  <dcterms:modified xsi:type="dcterms:W3CDTF">2019-05-30T06:32:04Z</dcterms:modified>
</cp:coreProperties>
</file>