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7" r:id="rId7"/>
    <p:sldId id="261" r:id="rId8"/>
    <p:sldId id="268" r:id="rId9"/>
    <p:sldId id="260" r:id="rId10"/>
    <p:sldId id="262" r:id="rId11"/>
    <p:sldId id="269" r:id="rId12"/>
    <p:sldId id="272" r:id="rId13"/>
    <p:sldId id="263" r:id="rId15"/>
    <p:sldId id="264" r:id="rId16"/>
    <p:sldId id="271" r:id="rId17"/>
    <p:sldId id="265" r:id="rId18"/>
    <p:sldId id="273" r:id="rId19"/>
    <p:sldId id="277" r:id="rId20"/>
    <p:sldId id="278" r:id="rId21"/>
    <p:sldId id="276" r:id="rId22"/>
    <p:sldId id="274" r:id="rId23"/>
    <p:sldId id="279" r:id="rId24"/>
    <p:sldId id="280" r:id="rId25"/>
    <p:sldId id="285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2"/>
    <p:restoredTop sz="94746"/>
  </p:normalViewPr>
  <p:slideViewPr>
    <p:cSldViewPr snapToGrid="0" snapToObjects="1">
      <p:cViewPr>
        <p:scale>
          <a:sx n="100" d="100"/>
          <a:sy n="100" d="100"/>
        </p:scale>
        <p:origin x="5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3453E-16EA-E04E-B759-190A50A2510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8E851CB-0852-2446-A1CE-50AF22CE0BD8}">
      <dgm:prSet phldrT="[文本]" custT="1"/>
      <dgm:spPr/>
      <dgm:t>
        <a:bodyPr/>
        <a:lstStyle/>
        <a:p>
          <a:r>
            <a:rPr lang="zh-CN" altLang="en-US" sz="2800" dirty="0" smtClean="0"/>
            <a:t>用户登录</a:t>
          </a:r>
          <a:endParaRPr lang="zh-CN" altLang="en-US" sz="2800" dirty="0"/>
        </a:p>
      </dgm:t>
    </dgm:pt>
    <dgm:pt modelId="{44835A07-91FB-2A40-8077-91DF523DD675}" cxnId="{17E18DC8-4B3F-874E-9CCD-7D22F94F0C08}" type="parTrans">
      <dgm:prSet/>
      <dgm:spPr/>
      <dgm:t>
        <a:bodyPr/>
        <a:lstStyle/>
        <a:p>
          <a:endParaRPr lang="zh-CN" altLang="en-US"/>
        </a:p>
      </dgm:t>
    </dgm:pt>
    <dgm:pt modelId="{5C1D9647-A7F9-2440-8B43-11292BF0A592}" cxnId="{17E18DC8-4B3F-874E-9CCD-7D22F94F0C08}" type="sibTrans">
      <dgm:prSet/>
      <dgm:spPr/>
      <dgm:t>
        <a:bodyPr/>
        <a:lstStyle/>
        <a:p>
          <a:endParaRPr lang="zh-CN" altLang="en-US"/>
        </a:p>
      </dgm:t>
    </dgm:pt>
    <dgm:pt modelId="{5655DAF0-3D2E-B046-A5EB-CB96D2207C9D}">
      <dgm:prSet phldrT="[文本]" custT="1"/>
      <dgm:spPr/>
      <dgm:t>
        <a:bodyPr/>
        <a:lstStyle/>
        <a:p>
          <a:r>
            <a:rPr lang="zh-CN" altLang="en-US" sz="2800" dirty="0" smtClean="0"/>
            <a:t>代理服务器</a:t>
          </a:r>
          <a:endParaRPr lang="zh-CN" altLang="en-US" sz="2800" dirty="0"/>
        </a:p>
      </dgm:t>
    </dgm:pt>
    <dgm:pt modelId="{AFA05AFB-07BA-5340-94B4-44FCA3889BB1}" cxnId="{8159E31C-EA73-1249-AB2F-95630669A598}" type="parTrans">
      <dgm:prSet/>
      <dgm:spPr/>
      <dgm:t>
        <a:bodyPr/>
        <a:lstStyle/>
        <a:p>
          <a:endParaRPr lang="zh-CN" altLang="en-US"/>
        </a:p>
      </dgm:t>
    </dgm:pt>
    <dgm:pt modelId="{EE7B8D83-38A0-C94C-88DB-B8C1DAD6D9AE}" cxnId="{8159E31C-EA73-1249-AB2F-95630669A598}" type="sibTrans">
      <dgm:prSet/>
      <dgm:spPr/>
      <dgm:t>
        <a:bodyPr/>
        <a:lstStyle/>
        <a:p>
          <a:endParaRPr lang="zh-CN" altLang="en-US"/>
        </a:p>
      </dgm:t>
    </dgm:pt>
    <dgm:pt modelId="{F7217EF1-3CEA-C04B-9B8D-94E9DE7818B4}">
      <dgm:prSet phldrT="[文本]" custT="1"/>
      <dgm:spPr/>
      <dgm:t>
        <a:bodyPr/>
        <a:lstStyle/>
        <a:p>
          <a:r>
            <a:rPr lang="zh-CN" altLang="en-US" sz="2800" dirty="0" smtClean="0"/>
            <a:t>实际服务器</a:t>
          </a:r>
          <a:endParaRPr lang="zh-CN" altLang="en-US" sz="2800" dirty="0"/>
        </a:p>
      </dgm:t>
    </dgm:pt>
    <dgm:pt modelId="{F83555C8-6549-A34B-B556-428BD67A6130}" cxnId="{80C354B7-CC08-F642-B8F0-6ECFC66D509D}" type="parTrans">
      <dgm:prSet/>
      <dgm:spPr/>
      <dgm:t>
        <a:bodyPr/>
        <a:lstStyle/>
        <a:p>
          <a:endParaRPr lang="zh-CN" altLang="en-US"/>
        </a:p>
      </dgm:t>
    </dgm:pt>
    <dgm:pt modelId="{A88180B3-1B72-E346-BF26-FB55424ACA18}" cxnId="{80C354B7-CC08-F642-B8F0-6ECFC66D509D}" type="sibTrans">
      <dgm:prSet/>
      <dgm:spPr/>
      <dgm:t>
        <a:bodyPr/>
        <a:lstStyle/>
        <a:p>
          <a:endParaRPr lang="zh-CN" altLang="en-US"/>
        </a:p>
      </dgm:t>
    </dgm:pt>
    <dgm:pt modelId="{74526B5E-5EEE-7F4E-8EFB-21835EC85040}" type="pres">
      <dgm:prSet presAssocID="{1913453E-16EA-E04E-B759-190A50A25108}" presName="Name0" presStyleCnt="0">
        <dgm:presLayoutVars>
          <dgm:dir/>
          <dgm:resizeHandles val="exact"/>
        </dgm:presLayoutVars>
      </dgm:prSet>
      <dgm:spPr/>
    </dgm:pt>
    <dgm:pt modelId="{0926461C-E4D4-674A-9194-1B4B9838D4F3}" type="pres">
      <dgm:prSet presAssocID="{48E851CB-0852-2446-A1CE-50AF22CE0BD8}" presName="node" presStyleLbl="node1" presStyleIdx="0" presStyleCnt="3" custScaleX="94199" custScaleY="655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6DCA98-F706-C640-B817-B510C9DE9415}" type="pres">
      <dgm:prSet presAssocID="{5C1D9647-A7F9-2440-8B43-11292BF0A592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D04AAA6-6D86-7E4C-9739-8E5F1350DE13}" type="pres">
      <dgm:prSet presAssocID="{5C1D9647-A7F9-2440-8B43-11292BF0A592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BCEEE22-4EA8-3943-B4EC-04F8C2AEA1C0}" type="pres">
      <dgm:prSet presAssocID="{5655DAF0-3D2E-B046-A5EB-CB96D2207C9D}" presName="node" presStyleLbl="node1" presStyleIdx="1" presStyleCnt="3" custScaleX="105664" custScaleY="649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74F569-230D-AA4B-9512-B4BE22639DC3}" type="pres">
      <dgm:prSet presAssocID="{EE7B8D83-38A0-C94C-88DB-B8C1DAD6D9A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18ED96F-A92C-6B4D-A16E-522C82F77F0F}" type="pres">
      <dgm:prSet presAssocID="{EE7B8D83-38A0-C94C-88DB-B8C1DAD6D9A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85EC789F-1DF4-574C-A434-8535A8D31586}" type="pres">
      <dgm:prSet presAssocID="{F7217EF1-3CEA-C04B-9B8D-94E9DE7818B4}" presName="node" presStyleLbl="node1" presStyleIdx="2" presStyleCnt="3" custScaleX="100648" custScaleY="649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E41D56-5952-8E4F-87A3-6D6AF3291477}" type="presOf" srcId="{1913453E-16EA-E04E-B759-190A50A25108}" destId="{74526B5E-5EEE-7F4E-8EFB-21835EC85040}" srcOrd="0" destOrd="0" presId="urn:microsoft.com/office/officeart/2005/8/layout/process1"/>
    <dgm:cxn modelId="{F1AD3C76-5E77-F24E-A330-2602EF396DF9}" type="presOf" srcId="{EE7B8D83-38A0-C94C-88DB-B8C1DAD6D9AE}" destId="{618ED96F-A92C-6B4D-A16E-522C82F77F0F}" srcOrd="1" destOrd="0" presId="urn:microsoft.com/office/officeart/2005/8/layout/process1"/>
    <dgm:cxn modelId="{80C354B7-CC08-F642-B8F0-6ECFC66D509D}" srcId="{1913453E-16EA-E04E-B759-190A50A25108}" destId="{F7217EF1-3CEA-C04B-9B8D-94E9DE7818B4}" srcOrd="2" destOrd="0" parTransId="{F83555C8-6549-A34B-B556-428BD67A6130}" sibTransId="{A88180B3-1B72-E346-BF26-FB55424ACA18}"/>
    <dgm:cxn modelId="{C2A4DC02-D579-B142-99CA-591CB719D710}" type="presOf" srcId="{48E851CB-0852-2446-A1CE-50AF22CE0BD8}" destId="{0926461C-E4D4-674A-9194-1B4B9838D4F3}" srcOrd="0" destOrd="0" presId="urn:microsoft.com/office/officeart/2005/8/layout/process1"/>
    <dgm:cxn modelId="{C59921F1-9451-C846-BED1-BD9672476ECA}" type="presOf" srcId="{5655DAF0-3D2E-B046-A5EB-CB96D2207C9D}" destId="{6BCEEE22-4EA8-3943-B4EC-04F8C2AEA1C0}" srcOrd="0" destOrd="0" presId="urn:microsoft.com/office/officeart/2005/8/layout/process1"/>
    <dgm:cxn modelId="{17E18DC8-4B3F-874E-9CCD-7D22F94F0C08}" srcId="{1913453E-16EA-E04E-B759-190A50A25108}" destId="{48E851CB-0852-2446-A1CE-50AF22CE0BD8}" srcOrd="0" destOrd="0" parTransId="{44835A07-91FB-2A40-8077-91DF523DD675}" sibTransId="{5C1D9647-A7F9-2440-8B43-11292BF0A592}"/>
    <dgm:cxn modelId="{DD593B66-A95B-214F-94F8-F96C551C6734}" type="presOf" srcId="{5C1D9647-A7F9-2440-8B43-11292BF0A592}" destId="{F86DCA98-F706-C640-B817-B510C9DE9415}" srcOrd="0" destOrd="0" presId="urn:microsoft.com/office/officeart/2005/8/layout/process1"/>
    <dgm:cxn modelId="{8159E31C-EA73-1249-AB2F-95630669A598}" srcId="{1913453E-16EA-E04E-B759-190A50A25108}" destId="{5655DAF0-3D2E-B046-A5EB-CB96D2207C9D}" srcOrd="1" destOrd="0" parTransId="{AFA05AFB-07BA-5340-94B4-44FCA3889BB1}" sibTransId="{EE7B8D83-38A0-C94C-88DB-B8C1DAD6D9AE}"/>
    <dgm:cxn modelId="{D5A18E62-80A1-204F-906D-28AEB001F79C}" type="presOf" srcId="{5C1D9647-A7F9-2440-8B43-11292BF0A592}" destId="{AD04AAA6-6D86-7E4C-9739-8E5F1350DE13}" srcOrd="1" destOrd="0" presId="urn:microsoft.com/office/officeart/2005/8/layout/process1"/>
    <dgm:cxn modelId="{6B0ED85A-E49C-BE46-97C8-BEC60E49DC6C}" type="presOf" srcId="{F7217EF1-3CEA-C04B-9B8D-94E9DE7818B4}" destId="{85EC789F-1DF4-574C-A434-8535A8D31586}" srcOrd="0" destOrd="0" presId="urn:microsoft.com/office/officeart/2005/8/layout/process1"/>
    <dgm:cxn modelId="{5A3DD46F-0FE8-CC45-8614-A5E05CC55C12}" type="presOf" srcId="{EE7B8D83-38A0-C94C-88DB-B8C1DAD6D9AE}" destId="{A974F569-230D-AA4B-9512-B4BE22639DC3}" srcOrd="0" destOrd="0" presId="urn:microsoft.com/office/officeart/2005/8/layout/process1"/>
    <dgm:cxn modelId="{D50857E7-C4EC-664B-942E-86D97041A575}" type="presParOf" srcId="{74526B5E-5EEE-7F4E-8EFB-21835EC85040}" destId="{0926461C-E4D4-674A-9194-1B4B9838D4F3}" srcOrd="0" destOrd="0" presId="urn:microsoft.com/office/officeart/2005/8/layout/process1"/>
    <dgm:cxn modelId="{9DDB7D94-5362-C04C-A5A2-65D255895E51}" type="presParOf" srcId="{74526B5E-5EEE-7F4E-8EFB-21835EC85040}" destId="{F86DCA98-F706-C640-B817-B510C9DE9415}" srcOrd="1" destOrd="0" presId="urn:microsoft.com/office/officeart/2005/8/layout/process1"/>
    <dgm:cxn modelId="{94ED1605-D013-D24D-8557-D57E4BB9330B}" type="presParOf" srcId="{F86DCA98-F706-C640-B817-B510C9DE9415}" destId="{AD04AAA6-6D86-7E4C-9739-8E5F1350DE13}" srcOrd="0" destOrd="0" presId="urn:microsoft.com/office/officeart/2005/8/layout/process1"/>
    <dgm:cxn modelId="{9C340C57-BAB9-3C4C-9030-F966E44554F6}" type="presParOf" srcId="{74526B5E-5EEE-7F4E-8EFB-21835EC85040}" destId="{6BCEEE22-4EA8-3943-B4EC-04F8C2AEA1C0}" srcOrd="2" destOrd="0" presId="urn:microsoft.com/office/officeart/2005/8/layout/process1"/>
    <dgm:cxn modelId="{3314B4E4-9C4F-0740-959A-D5B502B1E9A1}" type="presParOf" srcId="{74526B5E-5EEE-7F4E-8EFB-21835EC85040}" destId="{A974F569-230D-AA4B-9512-B4BE22639DC3}" srcOrd="3" destOrd="0" presId="urn:microsoft.com/office/officeart/2005/8/layout/process1"/>
    <dgm:cxn modelId="{82F6A6CA-20A5-2F4C-8C3F-3EF3F008B0B1}" type="presParOf" srcId="{A974F569-230D-AA4B-9512-B4BE22639DC3}" destId="{618ED96F-A92C-6B4D-A16E-522C82F77F0F}" srcOrd="0" destOrd="0" presId="urn:microsoft.com/office/officeart/2005/8/layout/process1"/>
    <dgm:cxn modelId="{548E18BD-14DE-874D-8A7A-EA204535D577}" type="presParOf" srcId="{74526B5E-5EEE-7F4E-8EFB-21835EC85040}" destId="{85EC789F-1DF4-574C-A434-8535A8D3158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6461C-E4D4-674A-9194-1B4B9838D4F3}">
      <dsp:nvSpPr>
        <dsp:cNvPr id="0" name=""/>
        <dsp:cNvSpPr/>
      </dsp:nvSpPr>
      <dsp:spPr>
        <a:xfrm>
          <a:off x="1720" y="647698"/>
          <a:ext cx="2049037" cy="8551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用户登录</a:t>
          </a:r>
          <a:endParaRPr lang="zh-CN" altLang="en-US" sz="2800" kern="1200" dirty="0"/>
        </a:p>
      </dsp:txBody>
      <dsp:txXfrm>
        <a:off x="26766" y="672744"/>
        <a:ext cx="1998945" cy="805044"/>
      </dsp:txXfrm>
    </dsp:sp>
    <dsp:sp modelId="{F86DCA98-F706-C640-B817-B510C9DE9415}">
      <dsp:nvSpPr>
        <dsp:cNvPr id="0" name=""/>
        <dsp:cNvSpPr/>
      </dsp:nvSpPr>
      <dsp:spPr>
        <a:xfrm>
          <a:off x="2268279" y="805539"/>
          <a:ext cx="461147" cy="5394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268279" y="913430"/>
        <a:ext cx="322803" cy="323673"/>
      </dsp:txXfrm>
    </dsp:sp>
    <dsp:sp modelId="{6BCEEE22-4EA8-3943-B4EC-04F8C2AEA1C0}">
      <dsp:nvSpPr>
        <dsp:cNvPr id="0" name=""/>
        <dsp:cNvSpPr/>
      </dsp:nvSpPr>
      <dsp:spPr>
        <a:xfrm>
          <a:off x="2920846" y="651659"/>
          <a:ext cx="2298426" cy="847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代理服务器</a:t>
          </a:r>
          <a:endParaRPr lang="zh-CN" altLang="en-US" sz="2800" kern="1200" dirty="0"/>
        </a:p>
      </dsp:txBody>
      <dsp:txXfrm>
        <a:off x="2945660" y="676473"/>
        <a:ext cx="2248798" cy="797586"/>
      </dsp:txXfrm>
    </dsp:sp>
    <dsp:sp modelId="{A974F569-230D-AA4B-9512-B4BE22639DC3}">
      <dsp:nvSpPr>
        <dsp:cNvPr id="0" name=""/>
        <dsp:cNvSpPr/>
      </dsp:nvSpPr>
      <dsp:spPr>
        <a:xfrm>
          <a:off x="5436795" y="805539"/>
          <a:ext cx="461147" cy="5394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436795" y="913430"/>
        <a:ext cx="322803" cy="323673"/>
      </dsp:txXfrm>
    </dsp:sp>
    <dsp:sp modelId="{85EC789F-1DF4-574C-A434-8535A8D31586}">
      <dsp:nvSpPr>
        <dsp:cNvPr id="0" name=""/>
        <dsp:cNvSpPr/>
      </dsp:nvSpPr>
      <dsp:spPr>
        <a:xfrm>
          <a:off x="6089362" y="651659"/>
          <a:ext cx="2189317" cy="847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实际服务器</a:t>
          </a:r>
          <a:endParaRPr lang="zh-CN" altLang="en-US" sz="2800" kern="1200" dirty="0"/>
        </a:p>
      </dsp:txBody>
      <dsp:txXfrm>
        <a:off x="6114176" y="676473"/>
        <a:ext cx="2139689" cy="797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42021-7122-B94D-90EA-A26A484E86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BE039-E94E-494A-881A-687D5CD48CE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BE039-E94E-494A-881A-687D5CD48CE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3B58-8415-8849-ABC9-F0BA241CFF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B194-B6F5-A244-86F8-6DBE73082A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3B58-8415-8849-ABC9-F0BA241CFF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B194-B6F5-A244-86F8-6DBE73082A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3B58-8415-8849-ABC9-F0BA241CFF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B194-B6F5-A244-86F8-6DBE73082A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3B58-8415-8849-ABC9-F0BA241CFF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B194-B6F5-A244-86F8-6DBE73082A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3B58-8415-8849-ABC9-F0BA241CFF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B194-B6F5-A244-86F8-6DBE73082A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3B58-8415-8849-ABC9-F0BA241CFF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B194-B6F5-A244-86F8-6DBE73082A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3B58-8415-8849-ABC9-F0BA241CFF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B194-B6F5-A244-86F8-6DBE73082A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3B58-8415-8849-ABC9-F0BA241CFF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B194-B6F5-A244-86F8-6DBE73082A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3B58-8415-8849-ABC9-F0BA241CFF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B194-B6F5-A244-86F8-6DBE73082A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3B58-8415-8849-ABC9-F0BA241CFF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B194-B6F5-A244-86F8-6DBE73082A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3B58-8415-8849-ABC9-F0BA241CFF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B194-B6F5-A244-86F8-6DBE73082A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3B58-8415-8849-ABC9-F0BA241CFF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4B194-B6F5-A244-86F8-6DBE73082A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ruanyifeng.com/blog/2014/09/illustration-ssl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6569" y="2934930"/>
            <a:ext cx="8691716" cy="1622169"/>
          </a:xfrm>
        </p:spPr>
        <p:txBody>
          <a:bodyPr>
            <a:normAutofit/>
          </a:bodyPr>
          <a:lstStyle/>
          <a:p>
            <a:r>
              <a:rPr kumimoji="1" lang="en-US" altLang="zh-CN" sz="5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HTTPS</a:t>
            </a:r>
            <a:r>
              <a:rPr kumimoji="1" lang="zh-CN" altLang="en-US" sz="5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科普</a:t>
            </a:r>
            <a:br>
              <a:rPr kumimoji="1" lang="en-US" altLang="zh-CN" sz="5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kumimoji="1" lang="zh-CN" altLang="en-US" sz="5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         </a:t>
            </a:r>
            <a:r>
              <a:rPr kumimoji="1" lang="zh-CN" altLang="en-US" sz="31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陈欢斌</a:t>
            </a:r>
            <a:endParaRPr kumimoji="1" lang="zh-CN" altLang="en-US" sz="31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382" y="274858"/>
            <a:ext cx="2385663" cy="57027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非对称加密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06970" y="3834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密钥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交付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160" y="1596571"/>
            <a:ext cx="10742648" cy="38317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44397" y="3243141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公钥本来</a:t>
            </a:r>
            <a:r>
              <a:rPr lang="zh-CN" altLang="en-US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就是公开的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382" y="274858"/>
            <a:ext cx="2385663" cy="57027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非对称加密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06970" y="38346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流程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588" y="1602342"/>
            <a:ext cx="9112972" cy="42469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33885" y="4049485"/>
            <a:ext cx="40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保证了单向数据传输</a:t>
            </a:r>
            <a:r>
              <a:rPr kumimoji="1"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kumimoji="1"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公 </a:t>
            </a:r>
            <a:r>
              <a:rPr kumimoji="1"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--&gt;</a:t>
            </a:r>
            <a:r>
              <a:rPr kumimoji="1"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私</a:t>
            </a:r>
            <a:r>
              <a:rPr kumimoji="1"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的安全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982" y="351058"/>
            <a:ext cx="3166918" cy="57027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非对称加密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0890" y="1197948"/>
            <a:ext cx="8326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前面说了</a:t>
            </a:r>
            <a:r>
              <a:rPr lang="en-US" altLang="zh-CN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单向传输数据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公钥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--&gt;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私钥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是安全</a:t>
            </a:r>
            <a:r>
              <a:rPr lang="zh-CN" altLang="en-US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en-US" altLang="zh-CN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b="1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那如果</a:t>
            </a:r>
            <a:r>
              <a:rPr lang="en-US" altLang="zh-CN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客户端和服务端都</a:t>
            </a:r>
            <a:r>
              <a:rPr lang="zh-CN" altLang="en-US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生成一对公钥</a:t>
            </a:r>
            <a:r>
              <a:rPr lang="en-US" altLang="zh-CN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</a:t>
            </a:r>
            <a:r>
              <a:rPr lang="zh-CN" altLang="en-US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私钥</a:t>
            </a:r>
            <a:r>
              <a:rPr lang="en-US" altLang="zh-CN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然后把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公钥给对方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过程如下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0" y="2120900"/>
            <a:ext cx="7797800" cy="2870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51841" y="5543034"/>
            <a:ext cx="624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这样就都是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公钥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--&gt;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私钥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不就安全了吗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真的是这样吗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382" y="274858"/>
            <a:ext cx="4248876" cy="57027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中间人攻击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AutoShape 6" descr="https://user-gold-cdn.xitu.io/2018/5/11/1634e5e73936060f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1496290" y="1504335"/>
            <a:ext cx="8834285" cy="38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7153" y="1135003"/>
            <a:ext cx="2121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传递公钥的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场景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743" y="1562392"/>
            <a:ext cx="9067832" cy="410828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57153" y="5813457"/>
            <a:ext cx="6543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拿到的其实是 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发送给他的伪造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公钥</a:t>
            </a:r>
            <a:r>
              <a:rPr lang="en-US" altLang="zh-CN" dirty="0" err="1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Px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但是 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无法察觉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382" y="274858"/>
            <a:ext cx="4248876" cy="57027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中间人攻击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AutoShape 6" descr="https://user-gold-cdn.xitu.io/2018/5/11/1634e5e73936060f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1496290" y="1504335"/>
            <a:ext cx="8834285" cy="38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564" y="1204685"/>
            <a:ext cx="11153634" cy="486228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101943" y="383463"/>
            <a:ext cx="148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攻击流程</a:t>
            </a:r>
            <a:endParaRPr kumimoji="1"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21360" y="2094230"/>
            <a:ext cx="0" cy="280479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21360" y="4899025"/>
            <a:ext cx="227266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94025" y="4899025"/>
            <a:ext cx="0" cy="44005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994025" y="5339080"/>
            <a:ext cx="529653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290560" y="3298825"/>
            <a:ext cx="0" cy="204025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290560" y="3298825"/>
            <a:ext cx="147320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763760" y="2384425"/>
            <a:ext cx="97345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9763760" y="2384425"/>
            <a:ext cx="0" cy="9144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15430" y="1954530"/>
            <a:ext cx="2183130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798560" y="1941830"/>
            <a:ext cx="0" cy="17780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618730" y="2119630"/>
            <a:ext cx="1179830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618730" y="2119630"/>
            <a:ext cx="0" cy="56007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503930" y="2679700"/>
            <a:ext cx="4114800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478530" y="2679700"/>
            <a:ext cx="0" cy="167640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78530" y="4318635"/>
            <a:ext cx="6623685" cy="37465"/>
          </a:xfrm>
          <a:prstGeom prst="line">
            <a:avLst/>
          </a:prstGeom>
          <a:ln w="38100">
            <a:solidFill>
              <a:srgbClr val="00B050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137660" y="845185"/>
            <a:ext cx="19043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PS: </a:t>
            </a:r>
            <a:r>
              <a:rPr kumimoji="1" lang="zh-CN" altLang="en-US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虚线表示流程</a:t>
            </a:r>
            <a:endParaRPr kumimoji="1" lang="zh-CN" altLang="en-US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78855" y="1997821"/>
            <a:ext cx="93472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 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用他自己的密钥加密响应数据，并发送给 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，就这样，虽然 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 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双方能顺利完成通信，但是恶意的第三方 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 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能看到解密后的请求数据和响应数据，而 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 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双方则毫不知情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这种通过秘密替换公钥窃取数据的方法被称为“中间人攻击”，问题的</a:t>
            </a:r>
            <a:r>
              <a:rPr lang="zh-CN" altLang="en-US" sz="2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根源在于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en-US" altLang="zh-CN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 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无法确认他们收到的公钥是否由 </a:t>
            </a:r>
            <a:r>
              <a:rPr lang="en-US" altLang="zh-CN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 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方创建</a:t>
            </a:r>
            <a:endParaRPr lang="zh-CN" altLang="en-US" sz="2000" b="0" i="0" dirty="0">
              <a:solidFill>
                <a:srgbClr val="FF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49382" y="274858"/>
            <a:ext cx="4248876" cy="570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中间人攻击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01943" y="383463"/>
            <a:ext cx="148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文字说明</a:t>
            </a:r>
            <a:endParaRPr kumimoji="1"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49382" y="274858"/>
            <a:ext cx="2406732" cy="570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数字证书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9207" y="1150392"/>
            <a:ext cx="8743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如何避免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“中间人攻击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”呢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需要 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“数字证书” 系统来验证公钥的所有者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先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看看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申请数字证书的过程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证书颁发机构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我们称为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CA)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543" y="1955998"/>
            <a:ext cx="7659663" cy="454411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81263" y="587828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kumimoji="1"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摘要</a:t>
            </a:r>
            <a:r>
              <a:rPr kumimoji="1"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kumimoji="1" lang="zh-CN" altLang="en-US" sz="16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18568" y="383463"/>
            <a:ext cx="148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证书申请</a:t>
            </a:r>
            <a:endParaRPr kumimoji="1"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4254500" y="4521200"/>
            <a:ext cx="5430705" cy="1978909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49382" y="274858"/>
            <a:ext cx="2406732" cy="570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证书简介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93582" y="38346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摘</a:t>
            </a:r>
            <a:r>
              <a:rPr lang="zh-CN" altLang="en-US" sz="24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要与数字签名</a:t>
            </a:r>
            <a:endParaRPr lang="zh-CN" altLang="en-US" sz="2400" b="1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2686" y="1502788"/>
            <a:ext cx="811312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我们来看看上图红线圈住的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摘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要与数字签名</a:t>
            </a:r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简单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的来说，“摘要”就是对传输的内容，通过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hash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算法计算出一段固定长度的串（是不是联想到了文章摘要）。然后，再通过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的私钥对这段摘要进行加密，加密后得到的结果就是“数字签名”。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2910" y="3408719"/>
            <a:ext cx="7962900" cy="11684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712686" y="5094504"/>
            <a:ext cx="6167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我们知道，这段数字签名只有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的公钥才能够解密。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49382" y="274858"/>
            <a:ext cx="2406732" cy="570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证书简介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93582" y="3834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证书内容</a:t>
            </a:r>
            <a:endParaRPr lang="zh-CN" altLang="en-US" sz="2400" b="1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8096" y="1199553"/>
            <a:ext cx="988790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证书内容</a:t>
            </a:r>
            <a:r>
              <a:rPr lang="zh-CN" altLang="en-US" sz="24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非常多，这里我们需要关注的有几个点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</a:t>
            </a: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24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证书包含了颁发证书的机构的名字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– CA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en-US" altLang="zh-CN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证书内容本身的数字签名（用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私钥加密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）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证书持有者的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公钥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证书签名用到的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hash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算法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sz="24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此外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，还需要补充下：</a:t>
            </a:r>
            <a:endParaRPr lang="en-US" altLang="zh-CN" sz="24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24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本身有自己的证书，江湖人称“根证书”。这个“根证书”是用来证明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的身份的，本质是一份普通的数字证书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浏览器通常会内置大多数主流权威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的根证书。</a:t>
            </a:r>
            <a:endParaRPr lang="zh-CN" altLang="en-US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49382" y="274858"/>
            <a:ext cx="4248876" cy="570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证书可能存在的问题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12572" y="2430306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证书非法可能有两种情况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</a:t>
            </a: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证书是伪造的：压根不是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颁发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证书被篡改过：比如将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XX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网站的公钥给替换了</a:t>
            </a:r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382" y="274858"/>
            <a:ext cx="3629890" cy="570270"/>
          </a:xfrm>
        </p:spPr>
        <p:txBody>
          <a:bodyPr>
            <a:normAutofit/>
          </a:bodyPr>
          <a:lstStyle/>
          <a:p>
            <a:r>
              <a:rPr kumimoji="1" lang="zh-CN" altLang="en-US" sz="31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为什么需要</a:t>
            </a:r>
            <a:r>
              <a:rPr kumimoji="1" lang="en-US" altLang="zh-CN" sz="31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https</a:t>
            </a:r>
            <a:endParaRPr kumimoji="1" lang="zh-CN" altLang="en-US" sz="31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828800" y="2150533"/>
          <a:ext cx="8280400" cy="2150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矩形 4"/>
          <p:cNvSpPr/>
          <p:nvPr/>
        </p:nvSpPr>
        <p:spPr>
          <a:xfrm>
            <a:off x="1312333" y="1599452"/>
            <a:ext cx="93133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例子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 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用户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登陆。用户输入账号，密码，采用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HTTP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的话，只要在代理服务器上做点手脚就可以拿到你的密码了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2333" y="4477435"/>
            <a:ext cx="9491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发送端对密码进行加密？没用的，虽然别人不知道你原始密码是多少，但能够拿到加密后的账号密码，照样能登陆。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8390" y="1300307"/>
            <a:ext cx="895939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这种</a:t>
            </a:r>
            <a:r>
              <a:rPr lang="zh-CN" altLang="en-US" sz="24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情况比较简单，对证书进行检查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</a:t>
            </a: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证书颁发的机构是伪造的：浏览器不认识，直接认为是危险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证书颁发的机构是确实存在的，于是根据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名，找到对应内置的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根证书、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的公钥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用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的公钥，对伪造的证书的数字签名进行解密，发现解不了。认为是危险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</a:t>
            </a:r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3085" y="215384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伪造的证书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600" y="3972348"/>
            <a:ext cx="5384800" cy="2517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98576" y="1425489"/>
            <a:ext cx="912336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假设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代理通过某种途径，拿到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XX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的证书，然后将证书的公钥（</a:t>
            </a:r>
            <a:r>
              <a:rPr lang="en-US" altLang="zh-CN" sz="2000" dirty="0" err="1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这个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不是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 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公钥）偷偷修改成自己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的：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833" y="301109"/>
            <a:ext cx="49968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篡改过的</a:t>
            </a:r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</a:t>
            </a:r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中间人攻击</a:t>
            </a:r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714" y="2587991"/>
            <a:ext cx="6347803" cy="30610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8576" y="2410374"/>
            <a:ext cx="38580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检查证书，根据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名，找到对应的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根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证书以及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的公钥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用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的公钥，对证书的数字签名进行解密，得到对应的证书摘要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AA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en-US" altLang="zh-CN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使用证书签名使用的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hash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算法，根据证书的公钥等内容计算出当前证书的摘要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BB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en-US" altLang="zh-CN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对比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AA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跟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BB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，发现不一致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--&gt;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判定是危险证书</a:t>
            </a: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428" y="386834"/>
            <a:ext cx="3453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HTTPS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工作流程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7000" y="27559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HTTPS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其实采用了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“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混合加密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”(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对称加密和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公开密钥加密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 “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数字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证书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”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两种方式，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来保证整个通信过程的安全可靠。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428" y="386834"/>
            <a:ext cx="3453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HTTPS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工作流程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9213" y="1277927"/>
            <a:ext cx="945356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概括来说，整个简化的加密通信的流程就是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</a:t>
            </a: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小明访问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XX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XX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将自己的证书给到小明（其实是给到浏览器，小明不会有感知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）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浏览器从证书中拿到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XX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的公钥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en-US" altLang="zh-CN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浏览器生成一个只有自己的对称密钥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，用公钥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加密，并传给</a:t>
            </a:r>
            <a:r>
              <a:rPr lang="en-US" altLang="zh-CN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XX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（其实是有协商的过程，这里为了便于理解先简化</a:t>
            </a:r>
            <a:r>
              <a:rPr lang="zh-CN" altLang="en-US" sz="2000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）</a:t>
            </a:r>
            <a:endParaRPr lang="en-US" altLang="zh-CN" sz="2000" dirty="0" smtClean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sz="2000" dirty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XX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通过私钥解密，拿到对称密钥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en-US" altLang="zh-CN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浏览器、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XX 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之后的数据通信，都用密钥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进行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加密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注意：对于每个访问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XX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的用户，生成的对称密钥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理论上来说都是不一样的。比如小明、小王、小光，可能生成的就是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B1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B2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B3.</a:t>
            </a:r>
            <a:endParaRPr lang="en-US" altLang="zh-CN" sz="2000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458" y="262857"/>
            <a:ext cx="5562976" cy="659514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83354" y="3456330"/>
            <a:ext cx="1731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 smtClean="0">
                <a:solidFill>
                  <a:srgbClr val="FF0000"/>
                </a:solidFill>
              </a:rPr>
              <a:t>这里</a:t>
            </a:r>
            <a:r>
              <a:rPr kumimoji="1" lang="zh-CN" altLang="en-US" sz="1050" smtClean="0">
                <a:solidFill>
                  <a:srgbClr val="FF0000"/>
                </a:solidFill>
              </a:rPr>
              <a:t>有个握手协商</a:t>
            </a:r>
            <a:r>
              <a:rPr kumimoji="1" lang="zh-CN" altLang="en-US" sz="1050" dirty="0" smtClean="0">
                <a:solidFill>
                  <a:srgbClr val="FF0000"/>
                </a:solidFill>
              </a:rPr>
              <a:t>的过程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3355" y="3997350"/>
            <a:ext cx="897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sz="1050" dirty="0" smtClean="0">
                <a:solidFill>
                  <a:srgbClr val="FF0000"/>
                </a:solidFill>
              </a:rPr>
              <a:t>对称密匙</a:t>
            </a:r>
            <a:r>
              <a:rPr kumimoji="1" lang="en-US" altLang="zh-CN" sz="1050" dirty="0" smtClean="0">
                <a:solidFill>
                  <a:srgbClr val="FF0000"/>
                </a:solidFill>
              </a:rPr>
              <a:t>)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35655" y="5967120"/>
            <a:ext cx="897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sz="1050" dirty="0" smtClean="0">
                <a:solidFill>
                  <a:srgbClr val="FF0000"/>
                </a:solidFill>
              </a:rPr>
              <a:t>对称密匙</a:t>
            </a:r>
            <a:r>
              <a:rPr kumimoji="1" lang="en-US" altLang="zh-CN" sz="1050" dirty="0" smtClean="0">
                <a:solidFill>
                  <a:srgbClr val="FF0000"/>
                </a:solidFill>
              </a:rPr>
              <a:t>)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97115" y="5967120"/>
            <a:ext cx="897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sz="1050" dirty="0" smtClean="0">
                <a:solidFill>
                  <a:srgbClr val="FF0000"/>
                </a:solidFill>
              </a:rPr>
              <a:t>对称密匙</a:t>
            </a:r>
            <a:r>
              <a:rPr kumimoji="1" lang="en-US" altLang="zh-CN" sz="1050" dirty="0" smtClean="0">
                <a:solidFill>
                  <a:srgbClr val="FF0000"/>
                </a:solidFill>
              </a:rPr>
              <a:t>)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3093" y="329684"/>
            <a:ext cx="3042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HTTPS</a:t>
            </a:r>
            <a:r>
              <a:rPr lang="zh-CN" altLang="fi-FI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握手流程</a:t>
            </a:r>
            <a:endParaRPr lang="zh-CN" altLang="fi-FI" sz="3200" b="1" i="0" dirty="0">
              <a:solidFill>
                <a:srgbClr val="FF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30680" y="1734235"/>
            <a:ext cx="9182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前面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HTTPS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如何确保数据加密传输的安全的机制基本都覆盖到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了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最后还有最后两个问题：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网站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是怎么把证书给到用户（浏览器）的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上面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提到的对称密钥是怎么协商出来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上面两个问题，其实就是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HTTPS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握手阶段要干的事情。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HTTPS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的数据传输流程整体上跟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HTTP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是类似的，同样包含两个阶段：握手、数据传输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握手：证书下发，密钥协商（这个阶段都是明文的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）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数据传输：这个阶段才是加密的，用的就是握手阶段协商出来的对称密钥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b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感兴趣的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同学可以看文章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http://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www.ruanyifeng.com/blog/2014/09/illustration-ssl.html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20979" y="2971801"/>
            <a:ext cx="1479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谢谢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382" y="274858"/>
            <a:ext cx="4475018" cy="570270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HTTPS</a:t>
            </a:r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是如何保障安全的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AutoShape 6" descr="https://user-gold-cdn.xitu.io/2018/5/11/1634e5e73936060f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-1" y="-1"/>
            <a:ext cx="3629891" cy="362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62" y="1119987"/>
            <a:ext cx="4794919" cy="32163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10146" y="4769577"/>
            <a:ext cx="8950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原先是应用层将数据直接给到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TCP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进行传输，现在改成应用层将数据给到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TLS/SSL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，将数据加密后，再给到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TCP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进行传输。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0146" y="5697211"/>
            <a:ext cx="8853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数据加密后再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传输，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在很大程度上确保了数据的安全。这样的话，即使数据被中间节点截获，坏人也看不懂。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89281" y="2597367"/>
            <a:ext cx="106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加密层</a:t>
            </a:r>
            <a:endParaRPr kumimoji="1" lang="zh-CN" altLang="en-US" sz="20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382" y="274858"/>
            <a:ext cx="3083753" cy="570270"/>
          </a:xfrm>
        </p:spPr>
        <p:txBody>
          <a:bodyPr>
            <a:norm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常见加密方式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AutoShape 6" descr="https://user-gold-cdn.xitu.io/2018/5/11/1634e5e73936060f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-1" y="-1"/>
            <a:ext cx="3629891" cy="362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5045" y="2273533"/>
            <a:ext cx="7497097" cy="169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常见的加密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手段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一般来说，分为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 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对称加密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 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非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对称加密（也叫公开密钥加密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）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" y="344130"/>
            <a:ext cx="2385663" cy="570270"/>
          </a:xfrm>
        </p:spPr>
        <p:txBody>
          <a:bodyPr>
            <a:norm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对称加密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AutoShape 6" descr="https://user-gold-cdn.xitu.io/2018/5/11/1634e5e73936060f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1497330" y="2306320"/>
            <a:ext cx="9151620" cy="19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0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对称加密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的意思就是，加密数据用的密钥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yao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，跟解密数据用的密钥是一样的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对称加密的优点在于加密、解密效率通常比较高。缺点在于，数据发送方、数据接收方需要协商、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共享同一把密钥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，并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确保密钥不泄露给其他人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。此外，对于多个有数据交换需求的个体，两两之间需要分配并维护一把密钥，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密钥传输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交付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也是一个问题。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AutoShape 6" descr="ttp-2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AutoShape 8" descr="https://user-gold-cdn.xitu.io/2018/5/21/1638197d2f188c52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10" descr="https://user-gold-cdn.xitu.io/2018/5/21/1638197d2f188c52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382" y="274858"/>
            <a:ext cx="2385663" cy="57027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对称加密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4565" y="1628204"/>
            <a:ext cx="7715157" cy="37692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66400" y="383463"/>
            <a:ext cx="1121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流程</a:t>
            </a:r>
            <a:endParaRPr kumimoji="1"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382" y="274858"/>
            <a:ext cx="2385663" cy="570270"/>
          </a:xfrm>
        </p:spPr>
        <p:txBody>
          <a:bodyPr>
            <a:norm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对称加密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4947" y="1750937"/>
            <a:ext cx="7055872" cy="36542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06970" y="38346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密钥交付问题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382" y="274858"/>
            <a:ext cx="2385663" cy="57027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非对称加密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AutoShape 6" descr="https://user-gold-cdn.xitu.io/2018/5/11/1634e5e73936060f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1496290" y="1504335"/>
            <a:ext cx="8834285" cy="38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0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非对称加密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的意思就是，加密数据用的密钥（公钥），跟解密数据用的密钥（私钥）是不一样的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什么叫做公钥呢？其实就是字面上的意思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——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公开的密钥，谁都可以查到。因此非对称加密也叫做公开密钥加密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相对应的，私钥就是非公开的密钥，一般是由网站的管理员持有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公钥、私钥两个有什么联系呢？</a:t>
            </a:r>
            <a:endParaRPr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简单的说就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 </a:t>
            </a:r>
            <a:r>
              <a:rPr lang="zh-CN" altLang="en-US" sz="2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公钥加密的数据，只能通过私钥解开。通过私钥加密的数据，只能通过公钥解开。</a:t>
            </a:r>
            <a:endParaRPr lang="zh-CN" altLang="en-US" sz="20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382" y="274858"/>
            <a:ext cx="3186992" cy="570270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非对称加密 </a:t>
            </a:r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–</a:t>
            </a:r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示例</a:t>
            </a:r>
            <a:endParaRPr lang="zh-CN" altLang="en-US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AutoShape 6" descr="https://user-gold-cdn.xitu.io/2018/5/11/1634e5e73936060f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1496288" y="1504335"/>
            <a:ext cx="8834285" cy="38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4117" y="1229882"/>
            <a:ext cx="910645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示例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小明登录</a:t>
            </a:r>
            <a:r>
              <a:rPr lang="en-US" altLang="zh-CN" sz="24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sz="24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步骤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一： 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小明输入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账号密码 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--&gt; 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浏览器用公钥加密 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--&gt; 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请求发送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给服务器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步骤二： 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服务器用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私钥解密，验证通过 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--&gt; 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获取小明社交数据，用私钥加密 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--&gt; 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浏览器用公钥解密数据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，展示</a:t>
            </a:r>
            <a:endParaRPr lang="zh-CN" altLang="en-US" sz="2000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17" y="3788037"/>
            <a:ext cx="88342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前面提到，</a:t>
            </a:r>
            <a:r>
              <a:rPr lang="zh-CN" altLang="en-US" sz="20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公钥加密的数据，只有私钥能解开</a:t>
            </a:r>
            <a:r>
              <a:rPr lang="zh-CN" altLang="en-US" sz="20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，于是小明的账号、密码是安全了，半路不怕被拦截。</a:t>
            </a:r>
            <a:endParaRPr lang="zh-CN" altLang="en-US" sz="2000" dirty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然后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有个很大的问题：</a:t>
            </a:r>
            <a:r>
              <a:rPr lang="zh-CN" altLang="en-US" sz="20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私钥加密的数据，公钥也能解开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。加上公钥是公开的，小明的隐私数据相当于在网上换了种方式裸奔。（中间代理服务器拿到了公钥后，毫不犹豫的就可以解密小明的数据）</a:t>
            </a:r>
            <a:endParaRPr lang="zh-CN" altLang="en-US" sz="20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也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就是说，非对称加密只能保证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单向</a:t>
            </a:r>
            <a:r>
              <a:rPr lang="en-US" altLang="zh-CN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公钥 </a:t>
            </a:r>
            <a:r>
              <a:rPr lang="en-US" altLang="zh-CN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--&gt; </a:t>
            </a:r>
            <a:r>
              <a:rPr lang="zh-CN" altLang="en-US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私钥</a:t>
            </a:r>
            <a:r>
              <a:rPr lang="en-US" altLang="zh-CN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数据传输的安全性。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2724</Words>
  <Application>WPS 演示</Application>
  <PresentationFormat>宽屏</PresentationFormat>
  <Paragraphs>220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方正书宋_GBK</vt:lpstr>
      <vt:lpstr>Wingdings</vt:lpstr>
      <vt:lpstr>Arial</vt:lpstr>
      <vt:lpstr>STXinwei</vt:lpstr>
      <vt:lpstr>微软雅黑</vt:lpstr>
      <vt:lpstr>汉仪旗黑</vt:lpstr>
      <vt:lpstr>宋体</vt:lpstr>
      <vt:lpstr>Arial Unicode MS</vt:lpstr>
      <vt:lpstr>DengXian</vt:lpstr>
      <vt:lpstr>汉仪中等线KW</vt:lpstr>
      <vt:lpstr>汉仪书宋二KW</vt:lpstr>
      <vt:lpstr>Office 主题</vt:lpstr>
      <vt:lpstr>HTTPS科普              陈欢斌</vt:lpstr>
      <vt:lpstr>为什么需要https</vt:lpstr>
      <vt:lpstr>HTTPS是如何保障安全的</vt:lpstr>
      <vt:lpstr>常见加密方式</vt:lpstr>
      <vt:lpstr>对称加密</vt:lpstr>
      <vt:lpstr>对称加密</vt:lpstr>
      <vt:lpstr>对称加密</vt:lpstr>
      <vt:lpstr>非对称加密</vt:lpstr>
      <vt:lpstr>非对称加密 – 示例</vt:lpstr>
      <vt:lpstr>非对称加密</vt:lpstr>
      <vt:lpstr>非对称加密</vt:lpstr>
      <vt:lpstr>非对称加密</vt:lpstr>
      <vt:lpstr>中间人攻击</vt:lpstr>
      <vt:lpstr>中间人攻击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HTTPS科普              陈欢斌</dc:title>
  <dc:creator>Microsoft Office 用户</dc:creator>
  <cp:lastModifiedBy>chenhuanbin</cp:lastModifiedBy>
  <cp:revision>80</cp:revision>
  <dcterms:created xsi:type="dcterms:W3CDTF">2021-03-09T06:59:09Z</dcterms:created>
  <dcterms:modified xsi:type="dcterms:W3CDTF">2021-03-09T06:59:09Z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