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58" r:id="rId5"/>
    <p:sldId id="259" r:id="rId6"/>
    <p:sldId id="260" r:id="rId7"/>
    <p:sldId id="261" r:id="rId8"/>
    <p:sldId id="264" r:id="rId9"/>
    <p:sldId id="265" r:id="rId10"/>
    <p:sldId id="262" r:id="rId11"/>
    <p:sldId id="263" r:id="rId12"/>
    <p:sldId id="268" r:id="rId13"/>
    <p:sldId id="269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9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0605" y="1322705"/>
            <a:ext cx="9637395" cy="218694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FF0000"/>
                </a:solidFill>
                <a:effectLst/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 阿里</a:t>
            </a:r>
            <a:r>
              <a:rPr lang="en-US" altLang="zh-CN" dirty="0">
                <a:solidFill>
                  <a:srgbClr val="FF0000"/>
                </a:solidFill>
                <a:effectLst/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ffectLst/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Low-Code Engine</a:t>
            </a:r>
            <a:r>
              <a:rPr lang="en-US" altLang="zh-CN" dirty="0">
                <a:solidFill>
                  <a:srgbClr val="FF0000"/>
                </a:solidFill>
                <a:effectLst/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ffectLst/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初探</a:t>
            </a:r>
            <a:endParaRPr lang="zh-CN" altLang="en-US" dirty="0">
              <a:solidFill>
                <a:srgbClr val="FF0000"/>
              </a:solidFill>
              <a:effectLst/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- </a:t>
            </a:r>
            <a:r>
              <a:rPr lang="zh-CN" altLang="en-US" dirty="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知墨</a:t>
            </a:r>
            <a:endParaRPr lang="zh-CN" altLang="en-US" dirty="0">
              <a:solidFill>
                <a:srgbClr val="FF0000"/>
              </a:solidFill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其它一些低代码</a:t>
            </a:r>
            <a:endParaRPr kumimoji="1" lang="zh-CN" altLang="en-US" sz="3200" dirty="0">
              <a:solidFill>
                <a:srgbClr val="FF0000"/>
              </a:solidFill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255" y="1998345"/>
            <a:ext cx="737933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魏碑-简" panose="03000800000000000000" charset="-122"/>
                <a:ea typeface="魏碑-简" panose="03000800000000000000" charset="-122"/>
              </a:rPr>
              <a:t>https://github.com/H5-Dooring/dooringx</a:t>
            </a:r>
            <a:endParaRPr lang="zh-CN" altLang="en-US">
              <a:latin typeface="魏碑-简" panose="03000800000000000000" charset="-122"/>
              <a:ea typeface="魏碑-简" panose="03000800000000000000" charset="-122"/>
            </a:endParaRPr>
          </a:p>
          <a:p>
            <a:endParaRPr lang="zh-CN" altLang="en-US">
              <a:latin typeface="魏碑-简" panose="03000800000000000000" charset="-122"/>
              <a:ea typeface="魏碑-简" panose="03000800000000000000" charset="-122"/>
            </a:endParaRPr>
          </a:p>
          <a:p>
            <a:r>
              <a:rPr lang="zh-CN" altLang="en-US">
                <a:latin typeface="魏碑-简" panose="03000800000000000000" charset="-122"/>
                <a:ea typeface="魏碑-简" panose="03000800000000000000" charset="-122"/>
              </a:rPr>
              <a:t>https://designable-antd.formilyjs.org/</a:t>
            </a:r>
            <a:endParaRPr lang="zh-CN" altLang="en-US">
              <a:latin typeface="魏碑-简" panose="03000800000000000000" charset="-122"/>
              <a:ea typeface="魏碑-简" panose="03000800000000000000" charset="-122"/>
            </a:endParaRPr>
          </a:p>
          <a:p>
            <a:endParaRPr lang="zh-CN" altLang="en-US">
              <a:latin typeface="魏碑-简" panose="03000800000000000000" charset="-122"/>
              <a:ea typeface="魏碑-简" panose="03000800000000000000" charset="-122"/>
            </a:endParaRPr>
          </a:p>
          <a:p>
            <a:r>
              <a:rPr lang="zh-CN" altLang="en-US">
                <a:latin typeface="魏碑-简" panose="03000800000000000000" charset="-122"/>
                <a:ea typeface="魏碑-简" panose="03000800000000000000" charset="-122"/>
              </a:rPr>
              <a:t>https://github.com/prevwong/craft.js</a:t>
            </a:r>
            <a:endParaRPr lang="zh-CN" altLang="en-US">
              <a:latin typeface="魏碑-简" panose="03000800000000000000" charset="-122"/>
              <a:ea typeface="魏碑-简" panose="03000800000000000000" charset="-122"/>
            </a:endParaRPr>
          </a:p>
          <a:p>
            <a:endParaRPr lang="zh-CN" altLang="en-US">
              <a:latin typeface="魏碑-简" panose="03000800000000000000" charset="-122"/>
              <a:ea typeface="魏碑-简" panose="03000800000000000000" charset="-122"/>
            </a:endParaRPr>
          </a:p>
          <a:p>
            <a:r>
              <a:rPr lang="zh-CN" altLang="en-US">
                <a:latin typeface="魏碑-简" panose="03000800000000000000" charset="-122"/>
                <a:ea typeface="魏碑-简" panose="03000800000000000000" charset="-122"/>
              </a:rPr>
              <a:t>https://www.foxpage.io/#/developer</a:t>
            </a:r>
            <a:endParaRPr lang="zh-CN" altLang="en-US">
              <a:latin typeface="魏碑-简" panose="03000800000000000000" charset="-122"/>
              <a:ea typeface="魏碑-简" panose="03000800000000000000" charset="-122"/>
            </a:endParaRPr>
          </a:p>
          <a:p>
            <a:endParaRPr lang="zh-CN" altLang="en-US">
              <a:latin typeface="魏碑-简" panose="03000800000000000000" charset="-122"/>
              <a:ea typeface="魏碑-简" panose="03000800000000000000" charset="-122"/>
            </a:endParaRPr>
          </a:p>
          <a:p>
            <a:r>
              <a:rPr lang="zh-CN" altLang="en-US">
                <a:latin typeface="魏碑-简" panose="03000800000000000000" charset="-122"/>
                <a:ea typeface="魏碑-简" panose="03000800000000000000" charset="-122"/>
              </a:rPr>
              <a:t>https://baidu.github.io/amis/zh-CN/docs/index</a:t>
            </a:r>
            <a:endParaRPr lang="zh-CN" altLang="en-US">
              <a:latin typeface="魏碑-简" panose="03000800000000000000" charset="-122"/>
              <a:ea typeface="魏碑-简" panose="03000800000000000000" charset="-122"/>
            </a:endParaRPr>
          </a:p>
          <a:p>
            <a:endParaRPr lang="zh-CN" altLang="en-US">
              <a:latin typeface="魏碑-简" panose="03000800000000000000" charset="-122"/>
              <a:ea typeface="魏碑-简" panose="03000800000000000000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魏碑-简" panose="03000800000000000000" charset="-122"/>
                <a:ea typeface="魏碑-简" panose="03000800000000000000" charset="-122"/>
              </a:rPr>
              <a:t>https://github.com/wangyuan389/mall-cook</a:t>
            </a:r>
            <a:r>
              <a:rPr lang="en-US" altLang="zh-CN">
                <a:solidFill>
                  <a:schemeClr val="tx1"/>
                </a:solidFill>
                <a:latin typeface="魏碑-简" panose="03000800000000000000" charset="-122"/>
                <a:ea typeface="魏碑-简" panose="03000800000000000000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魏碑-简" panose="03000800000000000000" charset="-122"/>
                <a:ea typeface="魏碑-简" panose="03000800000000000000" charset="-122"/>
              </a:rPr>
              <a:t>这个看起来</a:t>
            </a:r>
            <a:r>
              <a:rPr lang="zh-CN" altLang="en-US">
                <a:solidFill>
                  <a:schemeClr val="tx1"/>
                </a:solidFill>
                <a:latin typeface="魏碑-简" panose="03000800000000000000" charset="-122"/>
                <a:ea typeface="魏碑-简" panose="03000800000000000000" charset="-122"/>
              </a:rPr>
              <a:t>也有点意思</a:t>
            </a:r>
            <a:r>
              <a:rPr lang="en-US" altLang="zh-CN">
                <a:solidFill>
                  <a:schemeClr val="tx1"/>
                </a:solidFill>
                <a:latin typeface="魏碑-简" panose="03000800000000000000" charset="-122"/>
                <a:ea typeface="魏碑-简" panose="03000800000000000000" charset="-122"/>
              </a:rPr>
              <a:t>)</a:t>
            </a:r>
            <a:endParaRPr lang="zh-CN" altLang="en-US">
              <a:solidFill>
                <a:schemeClr val="tx1"/>
              </a:solidFill>
              <a:latin typeface="魏碑-简" panose="03000800000000000000" charset="-122"/>
              <a:ea typeface="魏碑-简" panose="03000800000000000000" charset="-122"/>
            </a:endParaRPr>
          </a:p>
          <a:p>
            <a:endParaRPr lang="zh-CN" altLang="en-US">
              <a:solidFill>
                <a:schemeClr val="tx1"/>
              </a:solidFill>
              <a:latin typeface="魏碑-简" panose="03000800000000000000" charset="-122"/>
              <a:ea typeface="魏碑-简" panose="030008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讨论</a:t>
            </a:r>
            <a:endParaRPr kumimoji="1" lang="zh-CN" altLang="en-US" sz="3200" dirty="0">
              <a:solidFill>
                <a:srgbClr val="FF0000"/>
              </a:solidFill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0595" y="1838325"/>
            <a:ext cx="5828665" cy="1476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>
                <a:latin typeface="魏碑-简" panose="03000800000000000000" charset="-122"/>
                <a:ea typeface="魏碑-简" panose="03000800000000000000" charset="-122"/>
                <a:sym typeface="+mn-ea"/>
              </a:rPr>
              <a:t>1. 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sym typeface="+mn-ea"/>
              </a:rPr>
              <a:t>对于我们来说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  <a:sym typeface="+mn-ea"/>
              </a:rPr>
              <a:t>, 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sym typeface="+mn-ea"/>
              </a:rPr>
              <a:t>是否有相关场景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  <a:sym typeface="+mn-ea"/>
              </a:rPr>
              <a:t>? 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sym typeface="+mn-ea"/>
              </a:rPr>
              <a:t>有哪些场景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  <a:sym typeface="+mn-ea"/>
              </a:rPr>
              <a:t>?</a:t>
            </a:r>
            <a:endParaRPr lang="zh-CN" altLang="en-US">
              <a:latin typeface="魏碑-简" panose="03000800000000000000" charset="-122"/>
              <a:ea typeface="魏碑-简" panose="03000800000000000000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latin typeface="魏碑-简" panose="03000800000000000000" charset="-122"/>
              <a:ea typeface="魏碑-简" panose="03000800000000000000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>
                <a:latin typeface="魏碑-简" panose="03000800000000000000" charset="-122"/>
                <a:ea typeface="魏碑-简" panose="03000800000000000000" charset="-122"/>
                <a:sym typeface="+mn-ea"/>
              </a:rPr>
              <a:t>2. 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sym typeface="+mn-ea"/>
              </a:rPr>
              <a:t>是否有必要基于该引擎或其它搭建一个低代码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sym typeface="+mn-ea"/>
              </a:rPr>
              <a:t>平台</a:t>
            </a:r>
            <a:endParaRPr lang="zh-CN" altLang="en-US">
              <a:latin typeface="魏碑-简" panose="03000800000000000000" charset="-122"/>
              <a:ea typeface="魏碑-简" panose="03000800000000000000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latin typeface="魏碑-简" panose="03000800000000000000" charset="-122"/>
              <a:ea typeface="魏碑-简" panose="03000800000000000000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>
                <a:latin typeface="魏碑-简" panose="03000800000000000000" charset="-122"/>
                <a:ea typeface="魏碑-简" panose="03000800000000000000" charset="-122"/>
                <a:sym typeface="+mn-ea"/>
              </a:rPr>
              <a:t>3. 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sym typeface="+mn-ea"/>
              </a:rPr>
              <a:t>如果搭建的话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  <a:sym typeface="+mn-ea"/>
              </a:rPr>
              <a:t>, 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sym typeface="+mn-ea"/>
              </a:rPr>
              <a:t>给谁用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  <a:sym typeface="+mn-ea"/>
              </a:rPr>
              <a:t>? 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sym typeface="+mn-ea"/>
              </a:rPr>
              <a:t>第一期大致完成哪些功能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  <a:sym typeface="+mn-ea"/>
              </a:rPr>
              <a:t>?</a:t>
            </a:r>
            <a:endParaRPr lang="en-US" altLang="zh-CN">
              <a:latin typeface="魏碑-简" panose="03000800000000000000" charset="-122"/>
              <a:ea typeface="魏碑-简" panose="03000800000000000000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STXinwei" panose="02010800040101010101" charset="-122"/>
              </a:rPr>
              <a:t>概述</a:t>
            </a:r>
            <a:endParaRPr kumimoji="1" lang="zh-CN" altLang="en-US" sz="3200" dirty="0" smtClean="0">
              <a:solidFill>
                <a:srgbClr val="FF0000"/>
              </a:solidFill>
              <a:latin typeface="魏碑-简" panose="03000800000000000000" charset="-122"/>
              <a:ea typeface="魏碑-简" panose="03000800000000000000" charset="-122"/>
              <a:cs typeface="STXinwei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74775"/>
            <a:ext cx="10515600" cy="4737735"/>
          </a:xfrm>
        </p:spPr>
        <p:txBody>
          <a:bodyPr>
            <a:normAutofit fontScale="70000"/>
          </a:bodyPr>
          <a:lstStyle/>
          <a:p>
            <a:r>
              <a:rPr kumimoji="1" lang="zh-CN" altLang="en-US" sz="2400" dirty="0" smtClean="0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是什么</a:t>
            </a:r>
            <a:endParaRPr kumimoji="1" lang="en-US" altLang="zh-CN" sz="2400" dirty="0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  <a:p>
            <a:endParaRPr kumimoji="1" lang="en-US" altLang="zh-CN" sz="2400" dirty="0" smtClean="0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  <a:p>
            <a:r>
              <a:rPr kumimoji="1" lang="en-US" altLang="zh-CN" sz="2400" dirty="0" smtClean="0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能干什么(适用场景)</a:t>
            </a:r>
            <a:endParaRPr kumimoji="1" lang="en-US" altLang="zh-CN" sz="2400" dirty="0" smtClean="0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  <a:p>
            <a:endParaRPr kumimoji="1" lang="en-US" altLang="zh-CN" sz="2400" dirty="0" smtClean="0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  <a:p>
            <a:r>
              <a:rPr kumimoji="1" lang="zh-CN" altLang="en-US" sz="2400" dirty="0" smtClean="0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怎么干的</a:t>
            </a:r>
            <a:endParaRPr kumimoji="1" lang="zh-CN" altLang="en-US" sz="2400" dirty="0" smtClean="0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  <a:p>
            <a:pPr marL="0" indent="0">
              <a:buNone/>
            </a:pPr>
            <a:r>
              <a:rPr kumimoji="1" lang="en-US" altLang="zh-CN" sz="2400" dirty="0" smtClean="0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  </a:t>
            </a:r>
            <a:endParaRPr kumimoji="1" lang="en-US" altLang="zh-CN" sz="2400" dirty="0" smtClean="0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  <a:p>
            <a:r>
              <a:rPr kumimoji="1" lang="zh-CN" altLang="en-US" sz="2400" dirty="0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目前存在的问题</a:t>
            </a:r>
            <a:endParaRPr kumimoji="1" lang="zh-CN" altLang="en-US" sz="2400" dirty="0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  <a:p>
            <a:endParaRPr kumimoji="1" lang="zh-CN" altLang="en-US" sz="2400" dirty="0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  <a:p>
            <a:r>
              <a:rPr kumimoji="1" lang="zh-CN" altLang="en-US" sz="2400" dirty="0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我们该做什么</a:t>
            </a:r>
            <a:r>
              <a:rPr kumimoji="1" lang="en-US" altLang="zh-CN" sz="2400" dirty="0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(</a:t>
            </a:r>
            <a:r>
              <a:rPr kumimoji="1" lang="zh-CN" altLang="en-US" sz="2400" dirty="0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基于此引擎需要完善的</a:t>
            </a:r>
            <a:r>
              <a:rPr kumimoji="1" lang="en-US" altLang="zh-CN" sz="2400" dirty="0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)</a:t>
            </a:r>
            <a:endParaRPr kumimoji="1" lang="en-US" altLang="zh-CN" sz="2400" dirty="0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  <a:p>
            <a:endParaRPr kumimoji="1" lang="en-US" altLang="zh-CN" sz="2400" dirty="0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  <a:p>
            <a:r>
              <a:rPr kumimoji="1" lang="zh-CN" altLang="en-US" sz="2400" dirty="0">
                <a:solidFill>
                  <a:schemeClr val="tx1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其它一些低代码</a:t>
            </a:r>
            <a:endParaRPr kumimoji="1" lang="zh-CN" altLang="en-US" sz="2400" dirty="0">
              <a:solidFill>
                <a:schemeClr val="tx1"/>
              </a:solidFill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  <a:sym typeface="+mn-ea"/>
            </a:endParaRPr>
          </a:p>
          <a:p>
            <a:endParaRPr kumimoji="1" lang="en-US" altLang="zh-CN" sz="2400" dirty="0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  <a:p>
            <a:r>
              <a:rPr kumimoji="1" lang="zh-CN" altLang="en-US" sz="2400" dirty="0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讨论</a:t>
            </a:r>
            <a:endParaRPr kumimoji="1" lang="zh-CN" altLang="en-US" sz="2400" dirty="0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  <a:p>
            <a:pPr marL="0" indent="0">
              <a:buNone/>
            </a:pPr>
            <a:endParaRPr kumimoji="1" lang="zh-CN" altLang="en-US" sz="2400" dirty="0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是什么</a:t>
            </a:r>
            <a:br>
              <a:rPr kumimoji="1" lang="en-US" altLang="zh-CN" sz="3200" dirty="0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</a:br>
            <a:endParaRPr kumimoji="1" lang="zh-CN" altLang="en-US" sz="3200" dirty="0">
              <a:solidFill>
                <a:srgbClr val="FF0000"/>
              </a:solidFill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110" y="1450975"/>
            <a:ext cx="9542145" cy="48501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73150" y="1040765"/>
            <a:ext cx="3818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官网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: </a:t>
            </a:r>
            <a:r>
              <a:rPr lang="zh-CN" altLang="en-US" sz="1500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https://lowcode-engine.cn/</a:t>
            </a:r>
            <a:endParaRPr lang="zh-CN" altLang="en-US" sz="1500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80330" y="1040765"/>
            <a:ext cx="5495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魏碑-简" panose="03000800000000000000" charset="-122"/>
                <a:ea typeface="魏碑-简" panose="03000800000000000000" charset="-122"/>
              </a:rPr>
              <a:t>demo: </a:t>
            </a:r>
            <a:r>
              <a:rPr lang="zh-CN" altLang="en-US" sz="1500">
                <a:latin typeface="魏碑-简" panose="03000800000000000000" charset="-122"/>
                <a:ea typeface="魏碑-简" panose="03000800000000000000" charset="-122"/>
              </a:rPr>
              <a:t>https://lowcode-engine.cn/demo/index.html</a:t>
            </a:r>
            <a:r>
              <a:rPr lang="en-US" altLang="zh-CN" sz="1500">
                <a:latin typeface="魏碑-简" panose="03000800000000000000" charset="-122"/>
                <a:ea typeface="魏碑-简" panose="03000800000000000000" charset="-122"/>
              </a:rPr>
              <a:t> </a:t>
            </a:r>
            <a:endParaRPr lang="en-US" altLang="zh-CN" sz="1500">
              <a:latin typeface="魏碑-简" panose="03000800000000000000" charset="-122"/>
              <a:ea typeface="魏碑-简" panose="030008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能干什么(适用场景)</a:t>
            </a:r>
            <a:br>
              <a:rPr kumimoji="1" lang="en-US" altLang="zh-CN" sz="3200" dirty="0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</a:br>
            <a:endParaRPr kumimoji="1" lang="zh-CN" altLang="en-US" sz="3200" dirty="0">
              <a:solidFill>
                <a:srgbClr val="FF0000"/>
              </a:solidFill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3015" y="1455420"/>
            <a:ext cx="684276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1. 文档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, 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活动页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, 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商城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类等</a:t>
            </a:r>
            <a:endParaRPr lang="zh-CN" altLang="en-US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2. 简单的增删改查和交互需求</a:t>
            </a:r>
            <a:endParaRPr lang="zh-CN" altLang="en-US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3. 图表可视化</a:t>
            </a:r>
            <a:endParaRPr lang="zh-CN" altLang="en-US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  <a:p>
            <a:pPr marL="285750" indent="-285750"/>
            <a:endParaRPr lang="zh-CN" altLang="en-US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  <a:p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总之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: </a:t>
            </a:r>
            <a:r>
              <a:rPr lang="zh-CN" altLang="en-US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对</a:t>
            </a:r>
            <a:r>
              <a:rPr lang="en-US" altLang="zh-CN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UI</a:t>
            </a:r>
            <a:r>
              <a:rPr lang="zh-CN" altLang="en-US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样式和交互要求不是</a:t>
            </a:r>
            <a:r>
              <a:rPr lang="zh-CN" altLang="en-US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很高的需求</a:t>
            </a:r>
            <a:endParaRPr lang="zh-CN" altLang="en-US">
              <a:solidFill>
                <a:srgbClr val="FF0000"/>
              </a:solidFill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3015" y="3900170"/>
            <a:ext cx="78308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前提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: </a:t>
            </a:r>
            <a:endParaRPr lang="zh-CN" altLang="en-US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  <a:sym typeface="+mn-ea"/>
            </a:endParaRPr>
          </a:p>
          <a:p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 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 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有对应的物料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 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或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 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能基于已有的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物料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组装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 (ps: 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物料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要丰富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)</a:t>
            </a:r>
            <a:endParaRPr lang="zh-CN" altLang="en-US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  <a:sym typeface="+mn-ea"/>
            </a:endParaRPr>
          </a:p>
          <a:p>
            <a:endParaRPr lang="zh-CN" altLang="en-US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  <a:p>
            <a:r>
              <a:rPr lang="zh-CN" altLang="en-US" b="1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适用人群</a:t>
            </a:r>
            <a:r>
              <a:rPr lang="en-US" altLang="zh-CN" b="1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:</a:t>
            </a:r>
            <a:endParaRPr lang="en-US" altLang="zh-CN" b="1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  <a:p>
            <a:r>
              <a:rPr lang="en-US" altLang="zh-CN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  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对于开发者来说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, 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物料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可以暴露更多的配置</a:t>
            </a:r>
            <a:endParaRPr lang="zh-CN" altLang="en-US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  <a:p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 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 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对于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产品和运营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等人员来说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, 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需要对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物料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做一些高度封装</a:t>
            </a:r>
            <a:endParaRPr lang="zh-CN" altLang="en-US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  <a:p>
            <a:endParaRPr lang="zh-CN" altLang="en-US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  <a:p>
            <a:r>
              <a:rPr lang="zh-CN" altLang="en-US" b="1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效率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: 对于开发来说, 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其实不一定会更快...</a:t>
            </a:r>
            <a:endParaRPr lang="zh-CN" altLang="en-US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怎么干的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 - 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整体架构</a:t>
            </a:r>
            <a:br>
              <a:rPr kumimoji="1" lang="en-US" altLang="zh-CN" sz="3200" dirty="0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</a:br>
            <a:endParaRPr kumimoji="1" lang="zh-CN" altLang="en-US" sz="3200" dirty="0">
              <a:solidFill>
                <a:srgbClr val="FF0000"/>
              </a:solidFill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7185" y="1123950"/>
            <a:ext cx="8596630" cy="39662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16355" y="5355590"/>
            <a:ext cx="98469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引擎本身不会包含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: 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后端服务、数据建模、打包部署等能力；</a:t>
            </a:r>
            <a:endParaRPr lang="zh-CN" altLang="en-US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  <a:p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引擎会包含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: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 基础 API 的建设、扩展机制的完善、工具链、设计器 &amp; 渲染性能、稳定性等能力；</a:t>
            </a:r>
            <a:endParaRPr lang="zh-CN" altLang="en-US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怎么干的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 - 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插件机制</a:t>
            </a:r>
            <a:br>
              <a:rPr kumimoji="1" lang="en-US" altLang="zh-CN" sz="3200" dirty="0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</a:br>
            <a:endParaRPr kumimoji="1" lang="zh-CN" altLang="en-US" sz="3200" dirty="0">
              <a:solidFill>
                <a:srgbClr val="FF0000"/>
              </a:solidFill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" y="1214755"/>
            <a:ext cx="7446645" cy="4673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12100" y="1659255"/>
            <a:ext cx="3837940" cy="276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魏碑-简" panose="03000800000000000000" charset="-122"/>
                <a:ea typeface="魏碑-简" panose="03000800000000000000" charset="-122"/>
              </a:rPr>
              <a:t>插件定制：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魏碑-简" panose="03000800000000000000" charset="-122"/>
                <a:ea typeface="魏碑-简" panose="03000800000000000000" charset="-122"/>
              </a:rPr>
              <a:t>可以配置低代码编辑器的功能和面板</a:t>
            </a:r>
            <a:endParaRPr lang="zh-CN" altLang="en-US">
              <a:latin typeface="魏碑-简" panose="03000800000000000000" charset="-122"/>
              <a:ea typeface="魏碑-简" panose="03000800000000000000" charset="-122"/>
            </a:endParaRPr>
          </a:p>
          <a:p>
            <a:endParaRPr lang="zh-CN" altLang="en-US">
              <a:latin typeface="魏碑-简" panose="03000800000000000000" charset="-122"/>
              <a:ea typeface="魏碑-简" panose="03000800000000000000" charset="-122"/>
            </a:endParaRPr>
          </a:p>
          <a:p>
            <a:r>
              <a:rPr lang="zh-CN" altLang="en-US">
                <a:latin typeface="魏碑-简" panose="03000800000000000000" charset="-122"/>
                <a:ea typeface="魏碑-简" panose="03000800000000000000" charset="-122"/>
              </a:rPr>
              <a:t>物料定制：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魏碑-简" panose="03000800000000000000" charset="-122"/>
                <a:ea typeface="魏碑-简" panose="03000800000000000000" charset="-122"/>
              </a:rPr>
              <a:t>可以配置能够拖入的物料</a:t>
            </a:r>
            <a:endParaRPr lang="zh-CN" altLang="en-US">
              <a:latin typeface="魏碑-简" panose="03000800000000000000" charset="-122"/>
              <a:ea typeface="魏碑-简" panose="03000800000000000000" charset="-122"/>
            </a:endParaRPr>
          </a:p>
          <a:p>
            <a:endParaRPr lang="zh-CN" altLang="en-US">
              <a:latin typeface="魏碑-简" panose="03000800000000000000" charset="-122"/>
              <a:ea typeface="魏碑-简" panose="03000800000000000000" charset="-122"/>
            </a:endParaRPr>
          </a:p>
          <a:p>
            <a:r>
              <a:rPr lang="zh-CN" altLang="en-US">
                <a:latin typeface="魏碑-简" panose="03000800000000000000" charset="-122"/>
                <a:ea typeface="魏碑-简" panose="03000800000000000000" charset="-122"/>
              </a:rPr>
              <a:t>操作辅助区定制：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魏碑-简" panose="03000800000000000000" charset="-122"/>
                <a:ea typeface="魏碑-简" panose="03000800000000000000" charset="-122"/>
              </a:rPr>
              <a:t>可以配置编辑器画布中的操作辅助区功能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魏碑-简" panose="03000800000000000000" charset="-122"/>
              <a:ea typeface="魏碑-简" panose="03000800000000000000" charset="-122"/>
            </a:endParaRPr>
          </a:p>
          <a:p>
            <a:endParaRPr lang="zh-CN" altLang="en-US">
              <a:latin typeface="魏碑-简" panose="03000800000000000000" charset="-122"/>
              <a:ea typeface="魏碑-简" panose="03000800000000000000" charset="-122"/>
            </a:endParaRPr>
          </a:p>
          <a:p>
            <a:r>
              <a:rPr lang="zh-CN" altLang="en-US">
                <a:latin typeface="魏碑-简" panose="03000800000000000000" charset="-122"/>
                <a:ea typeface="魏碑-简" panose="03000800000000000000" charset="-122"/>
              </a:rPr>
              <a:t>设置器定制：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魏碑-简" panose="03000800000000000000" charset="-122"/>
                <a:ea typeface="魏碑-简" panose="03000800000000000000" charset="-122"/>
              </a:rPr>
              <a:t>可以配置编辑器中组件的配置表单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魏碑-简" panose="03000800000000000000" charset="-122"/>
              <a:ea typeface="魏碑-简" panose="030008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怎么干的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 - 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运行流程</a:t>
            </a:r>
            <a:br>
              <a:rPr kumimoji="1" lang="en-US" altLang="zh-CN" sz="3200" dirty="0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</a:br>
            <a:endParaRPr kumimoji="1" lang="zh-CN" altLang="en-US" sz="3200" dirty="0">
              <a:solidFill>
                <a:srgbClr val="FF0000"/>
              </a:solidFill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5775" y="1424940"/>
            <a:ext cx="8299450" cy="462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目前存在的问题</a:t>
            </a:r>
            <a:br>
              <a:rPr kumimoji="1" lang="en-US" altLang="zh-CN" sz="3200" dirty="0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</a:br>
            <a:endParaRPr kumimoji="1" lang="zh-CN" altLang="en-US" sz="3200" dirty="0">
              <a:solidFill>
                <a:srgbClr val="FF0000"/>
              </a:solidFill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73530" y="1762760"/>
            <a:ext cx="721868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1. 暂不支持任意拖拽布局</a:t>
            </a:r>
            <a:endParaRPr lang="zh-CN" altLang="en-US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2. 有蛮多的小bug</a:t>
            </a:r>
            <a:endParaRPr lang="zh-CN" altLang="en-US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3. 对antd支持不太好</a:t>
            </a:r>
            <a:endParaRPr lang="zh-CN" altLang="en-US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4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. 开源不久, 社区还不强大, 有些坑还不清楚</a:t>
            </a:r>
            <a:endParaRPr lang="zh-CN" altLang="en-US"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如果要搭建一个低代码平台</a:t>
            </a:r>
            <a:r>
              <a:rPr kumimoji="1" lang="en-US" altLang="zh-CN" sz="3200" dirty="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, </a:t>
            </a:r>
            <a:r>
              <a:rPr kumimoji="1" lang="zh-CN" altLang="en-US" sz="3200" dirty="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我们该做什么</a:t>
            </a:r>
            <a:r>
              <a:rPr kumimoji="1" lang="en-US" altLang="zh-CN" sz="3200" dirty="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(</a:t>
            </a:r>
            <a:r>
              <a:rPr kumimoji="1" lang="zh-CN" altLang="en-US" sz="3200" dirty="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基于此引擎需要完善的</a:t>
            </a:r>
            <a:r>
              <a:rPr kumimoji="1" lang="en-US" altLang="zh-CN" sz="3200" dirty="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  <a:sym typeface="+mn-ea"/>
              </a:rPr>
              <a:t>)</a:t>
            </a:r>
            <a:endParaRPr kumimoji="1" lang="zh-CN" altLang="en-US" sz="3200" dirty="0">
              <a:solidFill>
                <a:srgbClr val="FF0000"/>
              </a:solidFill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86660" y="1204595"/>
            <a:ext cx="721868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>
                <a:latin typeface="魏碑-简" panose="03000800000000000000" charset="-122"/>
                <a:ea typeface="魏碑-简" panose="03000800000000000000" charset="-122"/>
              </a:rPr>
              <a:t>后端服务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</a:rPr>
              <a:t>          **   </a:t>
            </a:r>
            <a:endParaRPr lang="zh-CN" altLang="en-US">
              <a:latin typeface="魏碑-简" panose="03000800000000000000" charset="-122"/>
              <a:ea typeface="魏碑-简" panose="03000800000000000000" charset="-122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>
              <a:latin typeface="魏碑-简" panose="03000800000000000000" charset="-122"/>
              <a:ea typeface="魏碑-简" panose="03000800000000000000" charset="-122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>
                <a:latin typeface="魏碑-简" panose="03000800000000000000" charset="-122"/>
                <a:ea typeface="魏碑-简" panose="03000800000000000000" charset="-122"/>
              </a:rPr>
              <a:t>登录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</a:rPr>
              <a:t>/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</a:rPr>
              <a:t>权限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</a:rPr>
              <a:t>         **</a:t>
            </a:r>
            <a:endParaRPr lang="zh-CN" altLang="en-US">
              <a:latin typeface="魏碑-简" panose="03000800000000000000" charset="-122"/>
              <a:ea typeface="魏碑-简" panose="03000800000000000000" charset="-122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>
              <a:latin typeface="魏碑-简" panose="03000800000000000000" charset="-122"/>
              <a:ea typeface="魏碑-简" panose="03000800000000000000" charset="-122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>
                <a:latin typeface="魏碑-简" panose="03000800000000000000" charset="-122"/>
                <a:ea typeface="魏碑-简" panose="03000800000000000000" charset="-122"/>
              </a:rPr>
              <a:t>同步到远程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  <a:sym typeface="+mn-ea"/>
              </a:rPr>
              <a:t>功能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  <a:sym typeface="+mn-ea"/>
              </a:rPr>
              <a:t>    ** </a:t>
            </a:r>
            <a:endParaRPr lang="zh-CN" altLang="en-US">
              <a:latin typeface="魏碑-简" panose="03000800000000000000" charset="-122"/>
              <a:ea typeface="魏碑-简" panose="03000800000000000000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>
              <a:latin typeface="魏碑-简" panose="03000800000000000000" charset="-122"/>
              <a:ea typeface="魏碑-简" panose="03000800000000000000" charset="-122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>
                <a:latin typeface="魏碑-简" panose="03000800000000000000" charset="-122"/>
                <a:ea typeface="魏碑-简" panose="03000800000000000000" charset="-122"/>
              </a:rPr>
              <a:t>预览功能修改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</a:rPr>
              <a:t>      **</a:t>
            </a:r>
            <a:endParaRPr lang="zh-CN" altLang="en-US">
              <a:latin typeface="魏碑-简" panose="03000800000000000000" charset="-122"/>
              <a:ea typeface="魏碑-简" panose="03000800000000000000" charset="-122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>
              <a:latin typeface="魏碑-简" panose="03000800000000000000" charset="-122"/>
              <a:ea typeface="魏碑-简" panose="03000800000000000000" charset="-122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>
                <a:latin typeface="魏碑-简" panose="03000800000000000000" charset="-122"/>
                <a:ea typeface="魏碑-简" panose="03000800000000000000" charset="-122"/>
              </a:rPr>
              <a:t>历史记录功能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</a:rPr>
              <a:t>      **</a:t>
            </a:r>
            <a:endParaRPr lang="zh-CN" altLang="en-US">
              <a:latin typeface="魏碑-简" panose="03000800000000000000" charset="-122"/>
              <a:ea typeface="魏碑-简" panose="03000800000000000000" charset="-122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>
              <a:latin typeface="魏碑-简" panose="03000800000000000000" charset="-122"/>
              <a:ea typeface="魏碑-简" panose="03000800000000000000" charset="-122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>
                <a:latin typeface="魏碑-简" panose="03000800000000000000" charset="-122"/>
                <a:ea typeface="魏碑-简" panose="03000800000000000000" charset="-122"/>
              </a:rPr>
              <a:t>项目管理功能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</a:rPr>
              <a:t>(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</a:rPr>
              <a:t>插件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</a:rPr>
              <a:t>)</a:t>
            </a:r>
            <a:endParaRPr lang="en-US" altLang="zh-CN">
              <a:latin typeface="魏碑-简" panose="03000800000000000000" charset="-122"/>
              <a:ea typeface="魏碑-简" panose="03000800000000000000" charset="-122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>
              <a:latin typeface="魏碑-简" panose="03000800000000000000" charset="-122"/>
              <a:ea typeface="魏碑-简" panose="03000800000000000000" charset="-122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>
                <a:latin typeface="魏碑-简" panose="03000800000000000000" charset="-122"/>
                <a:ea typeface="魏碑-简" panose="03000800000000000000" charset="-122"/>
              </a:rPr>
              <a:t>页面管理功能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</a:rPr>
              <a:t>(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</a:rPr>
              <a:t>插件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</a:rPr>
              <a:t>) ***</a:t>
            </a:r>
            <a:endParaRPr lang="zh-CN" altLang="en-US">
              <a:latin typeface="魏碑-简" panose="03000800000000000000" charset="-122"/>
              <a:ea typeface="魏碑-简" panose="03000800000000000000" charset="-122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>
              <a:latin typeface="魏碑-简" panose="03000800000000000000" charset="-122"/>
              <a:ea typeface="魏碑-简" panose="03000800000000000000" charset="-122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>
                <a:latin typeface="魏碑-简" panose="03000800000000000000" charset="-122"/>
                <a:ea typeface="魏碑-简" panose="03000800000000000000" charset="-122"/>
              </a:rPr>
              <a:t>区块管理功能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</a:rPr>
              <a:t>(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</a:rPr>
              <a:t>插件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</a:rPr>
              <a:t>)</a:t>
            </a:r>
            <a:endParaRPr lang="zh-CN" altLang="en-US">
              <a:latin typeface="魏碑-简" panose="03000800000000000000" charset="-122"/>
              <a:ea typeface="魏碑-简" panose="03000800000000000000" charset="-122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>
              <a:latin typeface="魏碑-简" panose="03000800000000000000" charset="-122"/>
              <a:ea typeface="魏碑-简" panose="03000800000000000000" charset="-122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>
                <a:latin typeface="魏碑-简" panose="03000800000000000000" charset="-122"/>
                <a:ea typeface="魏碑-简" panose="03000800000000000000" charset="-122"/>
              </a:rPr>
              <a:t>如何使自定义物料方便接入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</a:rPr>
              <a:t>(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</a:rPr>
              <a:t>物料中心</a:t>
            </a:r>
            <a:r>
              <a:rPr lang="en-US" altLang="zh-CN">
                <a:latin typeface="魏碑-简" panose="03000800000000000000" charset="-122"/>
                <a:ea typeface="魏碑-简" panose="03000800000000000000" charset="-122"/>
              </a:rPr>
              <a:t>)</a:t>
            </a:r>
            <a:endParaRPr lang="zh-CN" altLang="en-US">
              <a:latin typeface="魏碑-简" panose="03000800000000000000" charset="-122"/>
              <a:ea typeface="魏碑-简" panose="03000800000000000000" charset="-122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>
              <a:latin typeface="魏碑-简" panose="03000800000000000000" charset="-122"/>
              <a:ea typeface="魏碑-简" panose="03000800000000000000" charset="-122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>
                <a:latin typeface="魏碑-简" panose="03000800000000000000" charset="-122"/>
                <a:ea typeface="魏碑-简" panose="03000800000000000000" charset="-122"/>
              </a:rPr>
              <a:t>如何快速</a:t>
            </a:r>
            <a:r>
              <a:rPr lang="zh-CN" altLang="en-US">
                <a:latin typeface="魏碑-简" panose="03000800000000000000" charset="-122"/>
                <a:ea typeface="魏碑-简" panose="03000800000000000000" charset="-122"/>
              </a:rPr>
              <a:t>打包部署</a:t>
            </a:r>
            <a:endParaRPr lang="zh-CN" altLang="en-US">
              <a:latin typeface="魏碑-简" panose="03000800000000000000" charset="-122"/>
              <a:ea typeface="魏碑-简" panose="030008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635" y="3917950"/>
            <a:ext cx="247332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sym typeface="+mn-ea"/>
              </a:rPr>
              <a:t>*: </a:t>
            </a:r>
            <a:r>
              <a:rPr lang="zh-CN" altLang="en-US" sz="120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sym typeface="+mn-ea"/>
              </a:rPr>
              <a:t>以</a:t>
            </a:r>
            <a:r>
              <a:rPr lang="en-US" altLang="zh-CN" sz="120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sym typeface="+mn-ea"/>
              </a:rPr>
              <a:t>5</a:t>
            </a:r>
            <a:r>
              <a:rPr lang="zh-CN" altLang="en-US" sz="120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sym typeface="+mn-ea"/>
              </a:rPr>
              <a:t>个计算</a:t>
            </a:r>
            <a:r>
              <a:rPr lang="en-US" altLang="zh-CN" sz="120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sym typeface="+mn-ea"/>
              </a:rPr>
              <a:t>, </a:t>
            </a:r>
            <a:r>
              <a:rPr lang="zh-CN" altLang="en-US" sz="120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sym typeface="+mn-ea"/>
              </a:rPr>
              <a:t>表示目前的完成度</a:t>
            </a:r>
            <a:r>
              <a:rPr lang="en-US" altLang="zh-CN" sz="1200">
                <a:solidFill>
                  <a:srgbClr val="FF0000"/>
                </a:solidFill>
                <a:latin typeface="魏碑-简" panose="03000800000000000000" charset="-122"/>
                <a:ea typeface="魏碑-简" panose="03000800000000000000" charset="-122"/>
                <a:sym typeface="+mn-ea"/>
              </a:rPr>
              <a:t> </a:t>
            </a:r>
            <a:endParaRPr lang="en-US" altLang="zh-CN" sz="1200">
              <a:solidFill>
                <a:srgbClr val="FF0000"/>
              </a:solidFill>
              <a:latin typeface="魏碑-简" panose="03000800000000000000" charset="-122"/>
              <a:ea typeface="魏碑-简" panose="03000800000000000000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1133</Words>
  <Application>WPS 演示</Application>
  <PresentationFormat>宽屏</PresentationFormat>
  <Paragraphs>120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魏碑-简</vt:lpstr>
      <vt:lpstr>STXinwei</vt:lpstr>
      <vt:lpstr>宋体-简</vt:lpstr>
      <vt:lpstr>Wingdings</vt:lpstr>
      <vt:lpstr>微软雅黑</vt:lpstr>
      <vt:lpstr>汉仪旗黑</vt:lpstr>
      <vt:lpstr>Calibri</vt:lpstr>
      <vt:lpstr>Helvetica Neue</vt:lpstr>
      <vt:lpstr>汉仪书宋二KW</vt:lpstr>
      <vt:lpstr>宋体</vt:lpstr>
      <vt:lpstr>Arial Unicode MS</vt:lpstr>
      <vt:lpstr>Office 主题​​</vt:lpstr>
      <vt:lpstr> 阿里 Low-Code Engine 初探</vt:lpstr>
      <vt:lpstr>概述</vt:lpstr>
      <vt:lpstr>是什么 </vt:lpstr>
      <vt:lpstr>能干什么(适用场景) </vt:lpstr>
      <vt:lpstr>怎么干的 - 整体架构 </vt:lpstr>
      <vt:lpstr>怎么干的 - 插件机制 </vt:lpstr>
      <vt:lpstr>怎么干的 - 运行流程 </vt:lpstr>
      <vt:lpstr>目前存在的问题 </vt:lpstr>
      <vt:lpstr>如果要搭建一个低代码平台, 我们该做什么(基于此引擎需要完善的)</vt:lpstr>
      <vt:lpstr>其它一些低代码</vt:lpstr>
      <vt:lpstr>讨论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chb</dc:creator>
  <cp:lastModifiedBy>huanbin</cp:lastModifiedBy>
  <cp:revision>78</cp:revision>
  <dcterms:created xsi:type="dcterms:W3CDTF">2022-05-16T03:44:12Z</dcterms:created>
  <dcterms:modified xsi:type="dcterms:W3CDTF">2022-05-16T03:44:12Z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2052-3.9.4.6389</vt:lpwstr>
  </property>
</Properties>
</file>