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Archivo Narr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chivoNarrow-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chivoNarr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chivoNarrow-boldItalic.fntdata"/><Relationship Id="rId30" Type="http://schemas.openxmlformats.org/officeDocument/2006/relationships/font" Target="fonts/ArchivoNarrow-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fa907a94b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fa907a9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fa907a94b_0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fa907a94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fa907a94b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fa907a94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fa907a94b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fa907a94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fa907a94b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fa907a94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fa907a94b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fa907a94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fa907a94b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fa907a94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fa907a94b_0_10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fa907a94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fa907a94b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fa907a94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fa907a94b_0_1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fa907a94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fa907a94b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fa907a9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fa907a94b_0_1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fa907a94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fa907a94b_0_1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fa907a94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fa907a94b_0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fa907a94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fa907a94b_0_1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fa907a94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9369e3624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369e36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9369e3624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369e362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9369e3624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9369e362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fa907a94b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fa907a94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fa907a94b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fa907a9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fa907a94b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fa907a94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fa907a94b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fa907a94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Faith in God |  Moral Uprightness</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 Love of Fellow Beings   </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b="1" sz="2800">
                <a:latin typeface="Archivo Narrow"/>
                <a:ea typeface="Archivo Narrow"/>
                <a:cs typeface="Archivo Narrow"/>
                <a:sym typeface="Archivo Narrow"/>
              </a:defRPr>
            </a:lvl2pPr>
            <a:lvl3pPr lvl="2">
              <a:spcBef>
                <a:spcPts val="0"/>
              </a:spcBef>
              <a:spcAft>
                <a:spcPts val="0"/>
              </a:spcAft>
              <a:buSzPts val="2800"/>
              <a:buFont typeface="Archivo Narrow"/>
              <a:buNone/>
              <a:defRPr b="1" sz="2800">
                <a:latin typeface="Archivo Narrow"/>
                <a:ea typeface="Archivo Narrow"/>
                <a:cs typeface="Archivo Narrow"/>
                <a:sym typeface="Archivo Narrow"/>
              </a:defRPr>
            </a:lvl3pPr>
            <a:lvl4pPr lvl="3">
              <a:spcBef>
                <a:spcPts val="0"/>
              </a:spcBef>
              <a:spcAft>
                <a:spcPts val="0"/>
              </a:spcAft>
              <a:buSzPts val="2800"/>
              <a:buFont typeface="Archivo Narrow"/>
              <a:buNone/>
              <a:defRPr b="1" sz="2800">
                <a:latin typeface="Archivo Narrow"/>
                <a:ea typeface="Archivo Narrow"/>
                <a:cs typeface="Archivo Narrow"/>
                <a:sym typeface="Archivo Narrow"/>
              </a:defRPr>
            </a:lvl4pPr>
            <a:lvl5pPr lvl="4">
              <a:spcBef>
                <a:spcPts val="0"/>
              </a:spcBef>
              <a:spcAft>
                <a:spcPts val="0"/>
              </a:spcAft>
              <a:buSzPts val="2800"/>
              <a:buFont typeface="Archivo Narrow"/>
              <a:buNone/>
              <a:defRPr b="1" sz="2800">
                <a:latin typeface="Archivo Narrow"/>
                <a:ea typeface="Archivo Narrow"/>
                <a:cs typeface="Archivo Narrow"/>
                <a:sym typeface="Archivo Narrow"/>
              </a:defRPr>
            </a:lvl5pPr>
            <a:lvl6pPr lvl="5">
              <a:spcBef>
                <a:spcPts val="0"/>
              </a:spcBef>
              <a:spcAft>
                <a:spcPts val="0"/>
              </a:spcAft>
              <a:buSzPts val="2800"/>
              <a:buFont typeface="Archivo Narrow"/>
              <a:buNone/>
              <a:defRPr b="1" sz="2800">
                <a:latin typeface="Archivo Narrow"/>
                <a:ea typeface="Archivo Narrow"/>
                <a:cs typeface="Archivo Narrow"/>
                <a:sym typeface="Archivo Narrow"/>
              </a:defRPr>
            </a:lvl6pPr>
            <a:lvl7pPr lvl="6">
              <a:spcBef>
                <a:spcPts val="0"/>
              </a:spcBef>
              <a:spcAft>
                <a:spcPts val="0"/>
              </a:spcAft>
              <a:buSzPts val="2800"/>
              <a:buFont typeface="Archivo Narrow"/>
              <a:buNone/>
              <a:defRPr b="1" sz="2800">
                <a:latin typeface="Archivo Narrow"/>
                <a:ea typeface="Archivo Narrow"/>
                <a:cs typeface="Archivo Narrow"/>
                <a:sym typeface="Archivo Narrow"/>
              </a:defRPr>
            </a:lvl7pPr>
            <a:lvl8pPr lvl="7">
              <a:spcBef>
                <a:spcPts val="0"/>
              </a:spcBef>
              <a:spcAft>
                <a:spcPts val="0"/>
              </a:spcAft>
              <a:buSzPts val="2800"/>
              <a:buFont typeface="Archivo Narrow"/>
              <a:buNone/>
              <a:defRPr b="1" sz="2800">
                <a:latin typeface="Archivo Narrow"/>
                <a:ea typeface="Archivo Narrow"/>
                <a:cs typeface="Archivo Narrow"/>
                <a:sym typeface="Archivo Narrow"/>
              </a:defRPr>
            </a:lvl8pPr>
            <a:lvl9pPr lvl="8">
              <a:spcBef>
                <a:spcPts val="0"/>
              </a:spcBef>
              <a:spcAft>
                <a:spcPts val="0"/>
              </a:spcAft>
              <a:buSzPts val="2800"/>
              <a:buFont typeface="Archivo Narrow"/>
              <a:buNone/>
              <a:defRPr b="1" sz="2800">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n.wikipedia.org/wiki/Green_computing#Data_center_design"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n.wikipedia.org/wiki/Green_computing#Software_and_deployment_optimization" TargetMode="External"/><Relationship Id="rId4" Type="http://schemas.openxmlformats.org/officeDocument/2006/relationships/hyperlink" Target="https://www.encyclopedia.com/science-and-technology/biology-and-genetics/biology-general/order#1O11order" TargetMode="External"/><Relationship Id="rId5" Type="http://schemas.openxmlformats.org/officeDocument/2006/relationships/image" Target="../media/image2.jpg"/><Relationship Id="rId6" Type="http://schemas.openxmlformats.org/officeDocument/2006/relationships/image" Target="../media/image9.jpg"/><Relationship Id="rId7"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Green_computing#Power_manage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Landfill" TargetMode="External"/><Relationship Id="rId4" Type="http://schemas.openxmlformats.org/officeDocument/2006/relationships/image" Target="../media/image21.png"/><Relationship Id="rId5"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n.wikipedia.org/wiki/Green_computing#Cloud_computing" TargetMode="External"/><Relationship Id="rId4" Type="http://schemas.openxmlformats.org/officeDocument/2006/relationships/hyperlink" Target="https://en.wikipedia.org/wiki/Resource_consumption" TargetMode="External"/><Relationship Id="rId9" Type="http://schemas.openxmlformats.org/officeDocument/2006/relationships/image" Target="../media/image26.png"/><Relationship Id="rId5" Type="http://schemas.openxmlformats.org/officeDocument/2006/relationships/hyperlink" Target="https://en.wikipedia.org/wiki/Virtualization" TargetMode="External"/><Relationship Id="rId6" Type="http://schemas.openxmlformats.org/officeDocument/2006/relationships/hyperlink" Target="https://en.wikipedia.org/wiki/Dynamic_provisioning_environment" TargetMode="External"/><Relationship Id="rId7" Type="http://schemas.openxmlformats.org/officeDocument/2006/relationships/hyperlink" Target="https://en.wikipedia.org/wiki/Green_data_center" TargetMode="External"/><Relationship Id="rId8"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youtube.com/watch?v=6wDQqWRh2uI" TargetMode="Externa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Green_computing#Edge_Computing" TargetMode="Externa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n.wikipedia.org/wiki/Green_computing#Telecommunication_network_devices_energy_indices" TargetMode="Externa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jpg"/><Relationship Id="rId4" Type="http://schemas.openxmlformats.org/officeDocument/2006/relationships/image" Target="../media/image32.jpg"/><Relationship Id="rId5" Type="http://schemas.openxmlformats.org/officeDocument/2006/relationships/image" Target="../media/image3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en.wikipedia.org/wiki/Green_computing#Software_and_deployment_optimization" TargetMode="External"/><Relationship Id="rId10" Type="http://schemas.openxmlformats.org/officeDocument/2006/relationships/hyperlink" Target="https://en.wikipedia.org/wiki/Green_computing#Software_and_deployment_optimization" TargetMode="External"/><Relationship Id="rId13" Type="http://schemas.openxmlformats.org/officeDocument/2006/relationships/hyperlink" Target="https://www.tandfonline.com/doi/full/10.11120/ital.2010.09020006" TargetMode="External"/><Relationship Id="rId12" Type="http://schemas.openxmlformats.org/officeDocument/2006/relationships/hyperlink" Target="https://en.wikipedia.org/wiki/Green_computing#Power_management"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youtube.com/results?search_query=serverless+computing" TargetMode="External"/><Relationship Id="rId4" Type="http://schemas.openxmlformats.org/officeDocument/2006/relationships/hyperlink" Target="https://bharatgogreen.com/green-computing/" TargetMode="External"/><Relationship Id="rId9" Type="http://schemas.openxmlformats.org/officeDocument/2006/relationships/hyperlink" Target="https://en.wikipedia.org/wiki/Green_computing#Data_center_design" TargetMode="External"/><Relationship Id="rId15" Type="http://schemas.openxmlformats.org/officeDocument/2006/relationships/hyperlink" Target="https://www.downtoearth.org.in/blog/waste/e-waste-disposal-what-india-can-learn-from-norway-48398" TargetMode="External"/><Relationship Id="rId14" Type="http://schemas.openxmlformats.org/officeDocument/2006/relationships/hyperlink" Target="https://www.downtoearth.org.in/blog/waste/e-waste-disposal-what-india-can-learn-from-norway-48398" TargetMode="External"/><Relationship Id="rId5" Type="http://schemas.openxmlformats.org/officeDocument/2006/relationships/hyperlink" Target="https://www.geeksforgeeks.org/virtualization-to-promote-green-computing/" TargetMode="External"/><Relationship Id="rId6" Type="http://schemas.openxmlformats.org/officeDocument/2006/relationships/hyperlink" Target="https://www.geeksforgeeks.org/virtualization-to-promote-green-computing/" TargetMode="External"/><Relationship Id="rId7" Type="http://schemas.openxmlformats.org/officeDocument/2006/relationships/hyperlink" Target="https://en.wikipedia.org/wiki/Green_computing" TargetMode="External"/><Relationship Id="rId8" Type="http://schemas.openxmlformats.org/officeDocument/2006/relationships/hyperlink" Target="https://en.wikipedia.org/wiki/Green_computing#Product_longevit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Environmentally_sustainable" TargetMode="Externa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20" Type="http://schemas.openxmlformats.org/officeDocument/2006/relationships/image" Target="../media/image8.png"/><Relationship Id="rId11" Type="http://schemas.openxmlformats.org/officeDocument/2006/relationships/hyperlink" Target="https://en.wikipedia.org/wiki/Green_computing#Materials_recycling" TargetMode="External"/><Relationship Id="rId10" Type="http://schemas.openxmlformats.org/officeDocument/2006/relationships/hyperlink" Target="https://en.wikipedia.org/wiki/Green_computing#Power_management" TargetMode="External"/><Relationship Id="rId21" Type="http://schemas.openxmlformats.org/officeDocument/2006/relationships/image" Target="../media/image14.jpg"/><Relationship Id="rId13" Type="http://schemas.openxmlformats.org/officeDocument/2006/relationships/hyperlink" Target="https://en.wikipedia.org/wiki/Green_computing#Cloud_computing" TargetMode="External"/><Relationship Id="rId12" Type="http://schemas.openxmlformats.org/officeDocument/2006/relationships/hyperlink" Target="https://en.wikipedia.org/wiki/Green_computing#Materials_recycling"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Green_computing#Product_longevity" TargetMode="External"/><Relationship Id="rId4" Type="http://schemas.openxmlformats.org/officeDocument/2006/relationships/hyperlink" Target="https://en.wikipedia.org/wiki/Green_computing#Product_longevity" TargetMode="External"/><Relationship Id="rId9" Type="http://schemas.openxmlformats.org/officeDocument/2006/relationships/hyperlink" Target="https://en.wikipedia.org/wiki/Green_computing#Power_management" TargetMode="External"/><Relationship Id="rId15" Type="http://schemas.openxmlformats.org/officeDocument/2006/relationships/hyperlink" Target="https://en.wikipedia.org/wiki/Green_computing#Edge_Computing" TargetMode="External"/><Relationship Id="rId14" Type="http://schemas.openxmlformats.org/officeDocument/2006/relationships/hyperlink" Target="https://en.wikipedia.org/wiki/Green_computing#Cloud_computing" TargetMode="External"/><Relationship Id="rId17" Type="http://schemas.openxmlformats.org/officeDocument/2006/relationships/hyperlink" Target="https://en.wikipedia.org/wiki/Green_computing#Telecommunication_network_devices_energy_indices" TargetMode="External"/><Relationship Id="rId16" Type="http://schemas.openxmlformats.org/officeDocument/2006/relationships/hyperlink" Target="https://en.wikipedia.org/wiki/Green_computing#Telecommuting" TargetMode="External"/><Relationship Id="rId5" Type="http://schemas.openxmlformats.org/officeDocument/2006/relationships/hyperlink" Target="https://en.wikipedia.org/wiki/Green_computing#Data_center_design" TargetMode="External"/><Relationship Id="rId19" Type="http://schemas.openxmlformats.org/officeDocument/2006/relationships/image" Target="../media/image5.jpg"/><Relationship Id="rId6" Type="http://schemas.openxmlformats.org/officeDocument/2006/relationships/hyperlink" Target="https://en.wikipedia.org/wiki/Green_computing#Data_center_design" TargetMode="External"/><Relationship Id="rId18" Type="http://schemas.openxmlformats.org/officeDocument/2006/relationships/image" Target="../media/image16.png"/><Relationship Id="rId7" Type="http://schemas.openxmlformats.org/officeDocument/2006/relationships/hyperlink" Target="https://en.wikipedia.org/wiki/Green_computing#Software_and_deployment_optimization" TargetMode="External"/><Relationship Id="rId8" Type="http://schemas.openxmlformats.org/officeDocument/2006/relationships/hyperlink" Target="https://en.wikipedia.org/wiki/Green_computing#Software_and_deployment_optimiz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Green_computing#Product_longevity" TargetMode="External"/><Relationship Id="rId4" Type="http://schemas.openxmlformats.org/officeDocument/2006/relationships/image" Target="../media/image10.jp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311700" y="3369161"/>
            <a:ext cx="8520600" cy="105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GB" sz="6000">
                <a:latin typeface="Times New Roman"/>
                <a:ea typeface="Times New Roman"/>
                <a:cs typeface="Times New Roman"/>
                <a:sym typeface="Times New Roman"/>
              </a:rPr>
              <a:t>Green Computing</a:t>
            </a:r>
            <a:endParaRPr sz="6000">
              <a:latin typeface="Times New Roman"/>
              <a:ea typeface="Times New Roman"/>
              <a:cs typeface="Times New Roman"/>
              <a:sym typeface="Times New Roman"/>
            </a:endParaRPr>
          </a:p>
        </p:txBody>
      </p:sp>
      <p:sp>
        <p:nvSpPr>
          <p:cNvPr id="112" name="Google Shape;112;p13"/>
          <p:cNvSpPr txBox="1"/>
          <p:nvPr/>
        </p:nvSpPr>
        <p:spPr>
          <a:xfrm>
            <a:off x="6664325" y="4593975"/>
            <a:ext cx="2225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Times New Roman"/>
                <a:ea typeface="Times New Roman"/>
                <a:cs typeface="Times New Roman"/>
                <a:sym typeface="Times New Roman"/>
              </a:rPr>
              <a:t>Presented By:</a:t>
            </a:r>
            <a:r>
              <a:rPr b="1" lang="en-GB" sz="1600"/>
              <a:t> </a:t>
            </a:r>
            <a:endParaRPr b="1" sz="1600"/>
          </a:p>
          <a:p>
            <a:pPr indent="0" lvl="0" marL="0" rtl="0" algn="l">
              <a:spcBef>
                <a:spcPts val="0"/>
              </a:spcBef>
              <a:spcAft>
                <a:spcPts val="0"/>
              </a:spcAft>
              <a:buNone/>
            </a:pPr>
            <a:r>
              <a:rPr lang="en-GB" sz="2000">
                <a:latin typeface="Times New Roman"/>
                <a:ea typeface="Times New Roman"/>
                <a:cs typeface="Times New Roman"/>
                <a:sym typeface="Times New Roman"/>
              </a:rPr>
              <a:t>Avatansh Awasthi</a:t>
            </a:r>
            <a:endParaRPr sz="2000">
              <a:latin typeface="Times New Roman"/>
              <a:ea typeface="Times New Roman"/>
              <a:cs typeface="Times New Roman"/>
              <a:sym typeface="Times New Roman"/>
            </a:endParaRPr>
          </a:p>
          <a:p>
            <a:pPr indent="0" lvl="0" marL="0" rtl="0" algn="l">
              <a:spcBef>
                <a:spcPts val="0"/>
              </a:spcBef>
              <a:spcAft>
                <a:spcPts val="0"/>
              </a:spcAft>
              <a:buNone/>
            </a:pPr>
            <a:r>
              <a:rPr lang="en-GB" sz="2000">
                <a:latin typeface="Times New Roman"/>
                <a:ea typeface="Times New Roman"/>
                <a:cs typeface="Times New Roman"/>
                <a:sym typeface="Times New Roman"/>
              </a:rPr>
              <a:t>4MCA- (1947208)</a:t>
            </a:r>
            <a:endParaRPr sz="2000">
              <a:latin typeface="Times New Roman"/>
              <a:ea typeface="Times New Roman"/>
              <a:cs typeface="Times New Roman"/>
              <a:sym typeface="Times New Roman"/>
            </a:endParaRPr>
          </a:p>
        </p:txBody>
      </p:sp>
      <p:sp>
        <p:nvSpPr>
          <p:cNvPr id="113" name="Google Shape;113;p13"/>
          <p:cNvSpPr txBox="1"/>
          <p:nvPr/>
        </p:nvSpPr>
        <p:spPr>
          <a:xfrm>
            <a:off x="358125" y="4593975"/>
            <a:ext cx="3197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Times New Roman"/>
                <a:ea typeface="Times New Roman"/>
                <a:cs typeface="Times New Roman"/>
                <a:sym typeface="Times New Roman"/>
              </a:rPr>
              <a:t>Under the Guidance of</a:t>
            </a:r>
            <a:r>
              <a:rPr b="1" lang="en-GB" sz="2000">
                <a:latin typeface="Times New Roman"/>
                <a:ea typeface="Times New Roman"/>
                <a:cs typeface="Times New Roman"/>
                <a:sym typeface="Times New Roman"/>
              </a:rPr>
              <a:t>:</a:t>
            </a:r>
            <a:r>
              <a:rPr b="1" lang="en-GB" sz="1600"/>
              <a:t> </a:t>
            </a:r>
            <a:endParaRPr b="1" sz="1600"/>
          </a:p>
          <a:p>
            <a:pPr indent="0" lvl="0" marL="0" rtl="0" algn="l">
              <a:spcBef>
                <a:spcPts val="0"/>
              </a:spcBef>
              <a:spcAft>
                <a:spcPts val="0"/>
              </a:spcAft>
              <a:buNone/>
            </a:pPr>
            <a:r>
              <a:rPr lang="en-GB" sz="2000">
                <a:latin typeface="Times New Roman"/>
                <a:ea typeface="Times New Roman"/>
                <a:cs typeface="Times New Roman"/>
                <a:sym typeface="Times New Roman"/>
              </a:rPr>
              <a:t>Prof. Nizar Banu</a:t>
            </a:r>
            <a:endParaRPr sz="2000">
              <a:latin typeface="Times New Roman"/>
              <a:ea typeface="Times New Roman"/>
              <a:cs typeface="Times New Roman"/>
              <a:sym typeface="Times New Roman"/>
            </a:endParaRPr>
          </a:p>
          <a:p>
            <a:pPr indent="0" lvl="0" marL="0" rtl="0" algn="l">
              <a:spcBef>
                <a:spcPts val="0"/>
              </a:spcBef>
              <a:spcAft>
                <a:spcPts val="0"/>
              </a:spcAft>
              <a:buNone/>
            </a:pPr>
            <a:r>
              <a:rPr lang="en-GB" sz="2000">
                <a:latin typeface="Times New Roman"/>
                <a:ea typeface="Times New Roman"/>
                <a:cs typeface="Times New Roman"/>
                <a:sym typeface="Times New Roman"/>
              </a:rPr>
              <a:t>Christ University </a:t>
            </a:r>
            <a:r>
              <a:rPr lang="en-GB" sz="2000">
                <a:latin typeface="Times New Roman"/>
                <a:ea typeface="Times New Roman"/>
                <a:cs typeface="Times New Roman"/>
                <a:sym typeface="Times New Roman"/>
              </a:rPr>
              <a:t>Bangalore</a:t>
            </a:r>
            <a:endParaRPr sz="2000">
              <a:latin typeface="Times New Roman"/>
              <a:ea typeface="Times New Roman"/>
              <a:cs typeface="Times New Roman"/>
              <a:sym typeface="Times New Roman"/>
            </a:endParaRPr>
          </a:p>
        </p:txBody>
      </p:sp>
      <p:pic>
        <p:nvPicPr>
          <p:cNvPr id="114" name="Google Shape;114;p13"/>
          <p:cNvPicPr preferRelativeResize="0"/>
          <p:nvPr/>
        </p:nvPicPr>
        <p:blipFill>
          <a:blip r:embed="rId3">
            <a:alphaModFix/>
          </a:blip>
          <a:stretch>
            <a:fillRect/>
          </a:stretch>
        </p:blipFill>
        <p:spPr>
          <a:xfrm>
            <a:off x="2583488" y="1259250"/>
            <a:ext cx="3977018" cy="2535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174775" y="453617"/>
            <a:ext cx="85206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3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Data center design</a:t>
            </a:r>
            <a:endParaRPr sz="3200">
              <a:latin typeface="Times New Roman"/>
              <a:ea typeface="Times New Roman"/>
              <a:cs typeface="Times New Roman"/>
              <a:sym typeface="Times New Roman"/>
            </a:endParaRPr>
          </a:p>
        </p:txBody>
      </p:sp>
      <p:sp>
        <p:nvSpPr>
          <p:cNvPr id="179" name="Google Shape;179;p22"/>
          <p:cNvSpPr txBox="1"/>
          <p:nvPr>
            <p:ph idx="1" type="body"/>
          </p:nvPr>
        </p:nvSpPr>
        <p:spPr>
          <a:xfrm>
            <a:off x="174775" y="1114425"/>
            <a:ext cx="4886700" cy="509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latin typeface="Times New Roman"/>
                <a:ea typeface="Times New Roman"/>
                <a:cs typeface="Times New Roman"/>
                <a:sym typeface="Times New Roman"/>
              </a:rPr>
              <a:t>Energy efficient data center design should address all of the energy use aspects included in a data center: </a:t>
            </a:r>
            <a:endParaRPr>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GB">
                <a:latin typeface="Times New Roman"/>
                <a:ea typeface="Times New Roman"/>
                <a:cs typeface="Times New Roman"/>
                <a:sym typeface="Times New Roman"/>
              </a:rPr>
              <a:t>IT equipments</a:t>
            </a:r>
            <a:endParaRPr>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GB">
                <a:latin typeface="Times New Roman"/>
                <a:ea typeface="Times New Roman"/>
                <a:cs typeface="Times New Roman"/>
                <a:sym typeface="Times New Roman"/>
              </a:rPr>
              <a:t>HVAC(Heating, ventilation and air conditioning) equipments</a:t>
            </a:r>
            <a:endParaRPr>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GB">
                <a:latin typeface="Times New Roman"/>
                <a:ea typeface="Times New Roman"/>
                <a:cs typeface="Times New Roman"/>
                <a:sym typeface="Times New Roman"/>
              </a:rPr>
              <a:t>Actual location of Data Center</a:t>
            </a:r>
            <a:endParaRPr>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GB">
                <a:latin typeface="Times New Roman"/>
                <a:ea typeface="Times New Roman"/>
                <a:cs typeface="Times New Roman"/>
                <a:sym typeface="Times New Roman"/>
              </a:rPr>
              <a:t>Configuration and construction of </a:t>
            </a:r>
            <a:r>
              <a:rPr lang="en-GB">
                <a:solidFill>
                  <a:schemeClr val="dk1"/>
                </a:solidFill>
                <a:latin typeface="Times New Roman"/>
                <a:ea typeface="Times New Roman"/>
                <a:cs typeface="Times New Roman"/>
                <a:sym typeface="Times New Roman"/>
              </a:rPr>
              <a:t>Data Center</a:t>
            </a:r>
            <a:endParaRPr>
              <a:latin typeface="Times New Roman"/>
              <a:ea typeface="Times New Roman"/>
              <a:cs typeface="Times New Roman"/>
              <a:sym typeface="Times New Roman"/>
            </a:endParaRPr>
          </a:p>
          <a:p>
            <a:pPr indent="0" lvl="0" marL="0" rtl="0" algn="just">
              <a:spcBef>
                <a:spcPts val="0"/>
              </a:spcBef>
              <a:spcAft>
                <a:spcPts val="0"/>
              </a:spcAft>
              <a:buNone/>
            </a:pPr>
            <a:r>
              <a:rPr lang="en-GB">
                <a:latin typeface="Times New Roman"/>
                <a:ea typeface="Times New Roman"/>
                <a:cs typeface="Times New Roman"/>
                <a:sym typeface="Times New Roman"/>
              </a:rPr>
              <a:t>Additional energy efficient design opportunities include on-site electrical generation and recycling of waste heat.</a:t>
            </a:r>
            <a:endParaRPr baseline="30000">
              <a:latin typeface="Times New Roman"/>
              <a:ea typeface="Times New Roman"/>
              <a:cs typeface="Times New Roman"/>
              <a:sym typeface="Times New Roman"/>
            </a:endParaRPr>
          </a:p>
          <a:p>
            <a:pPr indent="0" lvl="0" marL="0" rtl="0" algn="just">
              <a:spcBef>
                <a:spcPts val="0"/>
              </a:spcBef>
              <a:spcAft>
                <a:spcPts val="0"/>
              </a:spcAft>
              <a:buNone/>
            </a:pPr>
            <a:r>
              <a:rPr lang="en-GB">
                <a:latin typeface="Times New Roman"/>
                <a:ea typeface="Times New Roman"/>
                <a:cs typeface="Times New Roman"/>
                <a:sym typeface="Times New Roman"/>
              </a:rPr>
              <a:t>Energy efficient data center design should help to better utilize a data center's space, and increase performance and efficiency.</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pic>
        <p:nvPicPr>
          <p:cNvPr id="180" name="Google Shape;180;p22"/>
          <p:cNvPicPr preferRelativeResize="0"/>
          <p:nvPr/>
        </p:nvPicPr>
        <p:blipFill>
          <a:blip r:embed="rId4">
            <a:alphaModFix/>
          </a:blip>
          <a:stretch>
            <a:fillRect/>
          </a:stretch>
        </p:blipFill>
        <p:spPr>
          <a:xfrm>
            <a:off x="5289625" y="821800"/>
            <a:ext cx="3583050" cy="5336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311700" y="479267"/>
            <a:ext cx="85206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3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Software and deployment optimization</a:t>
            </a:r>
            <a:endParaRPr sz="3200">
              <a:latin typeface="Times New Roman"/>
              <a:ea typeface="Times New Roman"/>
              <a:cs typeface="Times New Roman"/>
              <a:sym typeface="Times New Roman"/>
            </a:endParaRPr>
          </a:p>
        </p:txBody>
      </p:sp>
      <p:sp>
        <p:nvSpPr>
          <p:cNvPr id="186" name="Google Shape;186;p23"/>
          <p:cNvSpPr txBox="1"/>
          <p:nvPr>
            <p:ph idx="1" type="body"/>
          </p:nvPr>
        </p:nvSpPr>
        <p:spPr>
          <a:xfrm>
            <a:off x="197625" y="1060175"/>
            <a:ext cx="5023500" cy="503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latin typeface="Times New Roman"/>
                <a:ea typeface="Times New Roman"/>
                <a:cs typeface="Times New Roman"/>
                <a:sym typeface="Times New Roman"/>
              </a:rPr>
              <a:t>This refers to the following:</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b="1" lang="en-GB">
                <a:latin typeface="Times New Roman"/>
                <a:ea typeface="Times New Roman"/>
                <a:cs typeface="Times New Roman"/>
                <a:sym typeface="Times New Roman"/>
              </a:rPr>
              <a:t>Algorithmic efficiency</a:t>
            </a:r>
            <a:r>
              <a:rPr lang="en-GB">
                <a:latin typeface="Times New Roman"/>
                <a:ea typeface="Times New Roman"/>
                <a:cs typeface="Times New Roman"/>
                <a:sym typeface="Times New Roman"/>
              </a:rPr>
              <a:t>- A measure of the average execution time necessary for an algorithm to complete work on a set of data. Algorithm efficiency is characterized by its </a:t>
            </a:r>
            <a:r>
              <a:rPr lang="en-GB">
                <a:uFill>
                  <a:noFill/>
                </a:uFill>
                <a:latin typeface="Times New Roman"/>
                <a:ea typeface="Times New Roman"/>
                <a:cs typeface="Times New Roman"/>
                <a:sym typeface="Times New Roman"/>
                <a:hlinkClick r:id="rId4"/>
              </a:rPr>
              <a:t>order</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b="1" lang="en-GB">
                <a:latin typeface="Times New Roman"/>
                <a:ea typeface="Times New Roman"/>
                <a:cs typeface="Times New Roman"/>
                <a:sym typeface="Times New Roman"/>
              </a:rPr>
              <a:t>Resource allocation</a:t>
            </a:r>
            <a:r>
              <a:rPr lang="en-GB">
                <a:latin typeface="Times New Roman"/>
                <a:ea typeface="Times New Roman"/>
                <a:cs typeface="Times New Roman"/>
                <a:sym typeface="Times New Roman"/>
              </a:rPr>
              <a:t>- is the process of assigning and managing assets in a manner that supports an organization's strategic goals.</a:t>
            </a:r>
            <a:endParaRPr>
              <a:latin typeface="Times New Roman"/>
              <a:ea typeface="Times New Roman"/>
              <a:cs typeface="Times New Roman"/>
              <a:sym typeface="Times New Roman"/>
            </a:endParaRPr>
          </a:p>
          <a:p>
            <a:pPr indent="-368300" lvl="0" marL="457200" rtl="0" algn="just">
              <a:spcBef>
                <a:spcPts val="0"/>
              </a:spcBef>
              <a:spcAft>
                <a:spcPts val="0"/>
              </a:spcAft>
              <a:buSzPts val="2200"/>
              <a:buChar char="●"/>
            </a:pPr>
            <a:r>
              <a:rPr b="1" lang="en-GB">
                <a:latin typeface="Times New Roman"/>
                <a:ea typeface="Times New Roman"/>
                <a:cs typeface="Times New Roman"/>
                <a:sym typeface="Times New Roman"/>
              </a:rPr>
              <a:t>Computer virtualization</a:t>
            </a:r>
            <a:r>
              <a:rPr lang="en-GB">
                <a:latin typeface="Times New Roman"/>
                <a:ea typeface="Times New Roman"/>
                <a:cs typeface="Times New Roman"/>
                <a:sym typeface="Times New Roman"/>
              </a:rPr>
              <a:t>- refers to the abstraction of computer resources, such as the process of running two or more logical computer systems on one set of physical hardware.</a:t>
            </a:r>
            <a:r>
              <a:rPr lang="en-GB" sz="1050">
                <a:solidFill>
                  <a:srgbClr val="E2DED8"/>
                </a:solidFill>
                <a:highlight>
                  <a:srgbClr val="141617"/>
                </a:highlight>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87" name="Google Shape;187;p23"/>
          <p:cNvPicPr preferRelativeResize="0"/>
          <p:nvPr/>
        </p:nvPicPr>
        <p:blipFill>
          <a:blip r:embed="rId5">
            <a:alphaModFix/>
          </a:blip>
          <a:stretch>
            <a:fillRect/>
          </a:stretch>
        </p:blipFill>
        <p:spPr>
          <a:xfrm>
            <a:off x="5373525" y="1242773"/>
            <a:ext cx="3618075" cy="1708600"/>
          </a:xfrm>
          <a:prstGeom prst="rect">
            <a:avLst/>
          </a:prstGeom>
          <a:noFill/>
          <a:ln>
            <a:noFill/>
          </a:ln>
        </p:spPr>
      </p:pic>
      <p:pic>
        <p:nvPicPr>
          <p:cNvPr id="188" name="Google Shape;188;p23"/>
          <p:cNvPicPr preferRelativeResize="0"/>
          <p:nvPr/>
        </p:nvPicPr>
        <p:blipFill>
          <a:blip r:embed="rId6">
            <a:alphaModFix/>
          </a:blip>
          <a:stretch>
            <a:fillRect/>
          </a:stretch>
        </p:blipFill>
        <p:spPr>
          <a:xfrm>
            <a:off x="5373525" y="2951375"/>
            <a:ext cx="3618075" cy="1714500"/>
          </a:xfrm>
          <a:prstGeom prst="rect">
            <a:avLst/>
          </a:prstGeom>
          <a:noFill/>
          <a:ln>
            <a:noFill/>
          </a:ln>
        </p:spPr>
      </p:pic>
      <p:pic>
        <p:nvPicPr>
          <p:cNvPr id="189" name="Google Shape;189;p23"/>
          <p:cNvPicPr preferRelativeResize="0"/>
          <p:nvPr/>
        </p:nvPicPr>
        <p:blipFill>
          <a:blip r:embed="rId7">
            <a:alphaModFix/>
          </a:blip>
          <a:stretch>
            <a:fillRect/>
          </a:stretch>
        </p:blipFill>
        <p:spPr>
          <a:xfrm>
            <a:off x="5373525" y="4818275"/>
            <a:ext cx="3618075" cy="148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155850" y="410792"/>
            <a:ext cx="85206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3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Power management</a:t>
            </a:r>
            <a:endParaRPr sz="3200">
              <a:latin typeface="Times New Roman"/>
              <a:ea typeface="Times New Roman"/>
              <a:cs typeface="Times New Roman"/>
              <a:sym typeface="Times New Roman"/>
            </a:endParaRPr>
          </a:p>
        </p:txBody>
      </p:sp>
      <p:sp>
        <p:nvSpPr>
          <p:cNvPr id="195" name="Google Shape;195;p24"/>
          <p:cNvSpPr txBox="1"/>
          <p:nvPr>
            <p:ph idx="1" type="body"/>
          </p:nvPr>
        </p:nvSpPr>
        <p:spPr>
          <a:xfrm>
            <a:off x="155850" y="975150"/>
            <a:ext cx="8832300" cy="4907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Power management of the following is to be done under the guidance of green computing:</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u="sng">
                <a:latin typeface="Times New Roman"/>
                <a:ea typeface="Times New Roman"/>
                <a:cs typeface="Times New Roman"/>
                <a:sym typeface="Times New Roman"/>
              </a:rPr>
              <a:t>Data Center</a:t>
            </a:r>
            <a:r>
              <a:rPr lang="en-GB">
                <a:latin typeface="Times New Roman"/>
                <a:ea typeface="Times New Roman"/>
                <a:cs typeface="Times New Roman"/>
                <a:sym typeface="Times New Roman"/>
              </a:rPr>
              <a:t> - they need to be designed in such a way that they perform </a:t>
            </a:r>
            <a:r>
              <a:rPr lang="en-GB">
                <a:latin typeface="Times New Roman"/>
                <a:ea typeface="Times New Roman"/>
                <a:cs typeface="Times New Roman"/>
                <a:sym typeface="Times New Roman"/>
              </a:rPr>
              <a:t>efficiently without consuming too much power and emitting CO2.</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u="sng">
                <a:latin typeface="Times New Roman"/>
                <a:ea typeface="Times New Roman"/>
                <a:cs typeface="Times New Roman"/>
                <a:sym typeface="Times New Roman"/>
              </a:rPr>
              <a:t>Operating System </a:t>
            </a:r>
            <a:r>
              <a:rPr lang="en-GB">
                <a:latin typeface="Times New Roman"/>
                <a:ea typeface="Times New Roman"/>
                <a:cs typeface="Times New Roman"/>
                <a:sym typeface="Times New Roman"/>
              </a:rPr>
              <a:t>- we need to figure out which and what are the factors that affect the OS in order to run them optimally and utmost efficiency.</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u="sng">
                <a:latin typeface="Times New Roman"/>
                <a:ea typeface="Times New Roman"/>
                <a:cs typeface="Times New Roman"/>
                <a:sym typeface="Times New Roman"/>
              </a:rPr>
              <a:t>Power Supply</a:t>
            </a:r>
            <a:r>
              <a:rPr lang="en-GB">
                <a:latin typeface="Times New Roman"/>
                <a:ea typeface="Times New Roman"/>
                <a:cs typeface="Times New Roman"/>
                <a:sym typeface="Times New Roman"/>
              </a:rPr>
              <a:t> - there is a demand to make the power supplies more efficient by using sustainable technologies achieving more than 70-80% efficiency.</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u="sng">
                <a:latin typeface="Times New Roman"/>
                <a:ea typeface="Times New Roman"/>
                <a:cs typeface="Times New Roman"/>
                <a:sym typeface="Times New Roman"/>
              </a:rPr>
              <a:t>Storage</a:t>
            </a:r>
            <a:r>
              <a:rPr lang="en-GB">
                <a:latin typeface="Times New Roman"/>
                <a:ea typeface="Times New Roman"/>
                <a:cs typeface="Times New Roman"/>
                <a:sym typeface="Times New Roman"/>
              </a:rPr>
              <a:t> -  Consume less, store more data. Eg. Solid State Drives.</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u="sng">
                <a:latin typeface="Times New Roman"/>
                <a:ea typeface="Times New Roman"/>
                <a:cs typeface="Times New Roman"/>
                <a:sym typeface="Times New Roman"/>
              </a:rPr>
              <a:t>Video Card </a:t>
            </a:r>
            <a:r>
              <a:rPr lang="en-GB">
                <a:latin typeface="Times New Roman"/>
                <a:ea typeface="Times New Roman"/>
                <a:cs typeface="Times New Roman"/>
                <a:sym typeface="Times New Roman"/>
              </a:rPr>
              <a:t>- More performance and less power wastage is desirable.</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u="sng">
                <a:latin typeface="Times New Roman"/>
                <a:ea typeface="Times New Roman"/>
                <a:cs typeface="Times New Roman"/>
                <a:sym typeface="Times New Roman"/>
              </a:rPr>
              <a:t>Display</a:t>
            </a:r>
            <a:r>
              <a:rPr lang="en-GB">
                <a:latin typeface="Times New Roman"/>
                <a:ea typeface="Times New Roman"/>
                <a:cs typeface="Times New Roman"/>
                <a:sym typeface="Times New Roman"/>
              </a:rPr>
              <a:t> - Display need to be more efficient as they consume a large amount of power due to millions and billions of pixels working endlessly.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Times New Roman"/>
                <a:ea typeface="Times New Roman"/>
                <a:cs typeface="Times New Roman"/>
                <a:sym typeface="Times New Roman"/>
              </a:rPr>
              <a:t>Materials </a:t>
            </a:r>
            <a:r>
              <a:rPr lang="en-GB" sz="3200">
                <a:latin typeface="Times New Roman"/>
                <a:ea typeface="Times New Roman"/>
                <a:cs typeface="Times New Roman"/>
                <a:sym typeface="Times New Roman"/>
              </a:rPr>
              <a:t>Recycling</a:t>
            </a:r>
            <a:endParaRPr sz="3200">
              <a:latin typeface="Times New Roman"/>
              <a:ea typeface="Times New Roman"/>
              <a:cs typeface="Times New Roman"/>
              <a:sym typeface="Times New Roman"/>
            </a:endParaRPr>
          </a:p>
        </p:txBody>
      </p:sp>
      <p:sp>
        <p:nvSpPr>
          <p:cNvPr id="201" name="Google Shape;201;p25"/>
          <p:cNvSpPr txBox="1"/>
          <p:nvPr>
            <p:ph idx="1" type="body"/>
          </p:nvPr>
        </p:nvSpPr>
        <p:spPr>
          <a:xfrm>
            <a:off x="311700" y="1536625"/>
            <a:ext cx="4761000" cy="45552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Recycling computing equipments keeps harmful materials such as lead, mercury, and </a:t>
            </a:r>
            <a:r>
              <a:rPr lang="en-GB">
                <a:latin typeface="Times New Roman"/>
                <a:ea typeface="Times New Roman"/>
                <a:cs typeface="Times New Roman"/>
                <a:sym typeface="Times New Roman"/>
              </a:rPr>
              <a:t>hexavalent</a:t>
            </a:r>
            <a:r>
              <a:rPr lang="en-GB">
                <a:latin typeface="Times New Roman"/>
                <a:ea typeface="Times New Roman"/>
                <a:cs typeface="Times New Roman"/>
                <a:sym typeface="Times New Roman"/>
              </a:rPr>
              <a:t> chromium(highly hazardous) out of </a:t>
            </a:r>
            <a:r>
              <a:rPr lang="en-GB">
                <a:uFill>
                  <a:noFill/>
                </a:uFill>
                <a:latin typeface="Times New Roman"/>
                <a:ea typeface="Times New Roman"/>
                <a:cs typeface="Times New Roman"/>
                <a:sym typeface="Times New Roman"/>
                <a:hlinkClick r:id="rId3"/>
              </a:rPr>
              <a:t>landfills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Replacing and recycling equipments saving further energy and emissions.</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Hence, </a:t>
            </a:r>
            <a:r>
              <a:rPr lang="en-GB">
                <a:latin typeface="Times New Roman"/>
                <a:ea typeface="Times New Roman"/>
                <a:cs typeface="Times New Roman"/>
                <a:sym typeface="Times New Roman"/>
              </a:rPr>
              <a:t>saving</a:t>
            </a:r>
            <a:r>
              <a:rPr lang="en-GB">
                <a:latin typeface="Times New Roman"/>
                <a:ea typeface="Times New Roman"/>
                <a:cs typeface="Times New Roman"/>
                <a:sym typeface="Times New Roman"/>
              </a:rPr>
              <a:t> time, energy and essential </a:t>
            </a:r>
            <a:r>
              <a:rPr lang="en-GB">
                <a:latin typeface="Times New Roman"/>
                <a:ea typeface="Times New Roman"/>
                <a:cs typeface="Times New Roman"/>
                <a:sym typeface="Times New Roman"/>
              </a:rPr>
              <a:t>resources</a:t>
            </a:r>
            <a:r>
              <a:rPr lang="en-GB">
                <a:latin typeface="Times New Roman"/>
                <a:ea typeface="Times New Roman"/>
                <a:cs typeface="Times New Roman"/>
                <a:sym typeface="Times New Roman"/>
              </a:rPr>
              <a:t> also minimizing ecological imbalance caused by these harmful elements.</a:t>
            </a:r>
            <a:endParaRPr>
              <a:latin typeface="Times New Roman"/>
              <a:ea typeface="Times New Roman"/>
              <a:cs typeface="Times New Roman"/>
              <a:sym typeface="Times New Roman"/>
            </a:endParaRPr>
          </a:p>
        </p:txBody>
      </p:sp>
      <p:pic>
        <p:nvPicPr>
          <p:cNvPr id="202" name="Google Shape;202;p25"/>
          <p:cNvPicPr preferRelativeResize="0"/>
          <p:nvPr/>
        </p:nvPicPr>
        <p:blipFill>
          <a:blip r:embed="rId4">
            <a:alphaModFix/>
          </a:blip>
          <a:stretch>
            <a:fillRect/>
          </a:stretch>
        </p:blipFill>
        <p:spPr>
          <a:xfrm>
            <a:off x="6172200" y="1121300"/>
            <a:ext cx="2198400" cy="2183825"/>
          </a:xfrm>
          <a:prstGeom prst="rect">
            <a:avLst/>
          </a:prstGeom>
          <a:noFill/>
          <a:ln>
            <a:noFill/>
          </a:ln>
        </p:spPr>
      </p:pic>
      <p:pic>
        <p:nvPicPr>
          <p:cNvPr id="203" name="Google Shape;203;p25"/>
          <p:cNvPicPr preferRelativeResize="0"/>
          <p:nvPr/>
        </p:nvPicPr>
        <p:blipFill>
          <a:blip r:embed="rId5">
            <a:alphaModFix/>
          </a:blip>
          <a:stretch>
            <a:fillRect/>
          </a:stretch>
        </p:blipFill>
        <p:spPr>
          <a:xfrm>
            <a:off x="5225100" y="3457524"/>
            <a:ext cx="3766502" cy="24933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189125" y="1038400"/>
            <a:ext cx="3776824" cy="4781200"/>
          </a:xfrm>
          <a:prstGeom prst="rect">
            <a:avLst/>
          </a:prstGeom>
          <a:noFill/>
          <a:ln>
            <a:noFill/>
          </a:ln>
        </p:spPr>
      </p:pic>
      <p:pic>
        <p:nvPicPr>
          <p:cNvPr id="209" name="Google Shape;209;p26"/>
          <p:cNvPicPr preferRelativeResize="0"/>
          <p:nvPr/>
        </p:nvPicPr>
        <p:blipFill>
          <a:blip r:embed="rId4">
            <a:alphaModFix/>
          </a:blip>
          <a:stretch>
            <a:fillRect/>
          </a:stretch>
        </p:blipFill>
        <p:spPr>
          <a:xfrm>
            <a:off x="3965950" y="1038400"/>
            <a:ext cx="5037050" cy="4781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284550" y="467850"/>
            <a:ext cx="85749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3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Cloud computing</a:t>
            </a:r>
            <a:endParaRPr sz="3200">
              <a:latin typeface="Times New Roman"/>
              <a:ea typeface="Times New Roman"/>
              <a:cs typeface="Times New Roman"/>
              <a:sym typeface="Times New Roman"/>
            </a:endParaRPr>
          </a:p>
        </p:txBody>
      </p:sp>
      <p:sp>
        <p:nvSpPr>
          <p:cNvPr id="215" name="Google Shape;215;p27"/>
          <p:cNvSpPr txBox="1"/>
          <p:nvPr>
            <p:ph idx="1" type="body"/>
          </p:nvPr>
        </p:nvSpPr>
        <p:spPr>
          <a:xfrm>
            <a:off x="140525" y="1231350"/>
            <a:ext cx="5194800" cy="45552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Cloud computing addresses two major challenges related to Green computing – energy usage and </a:t>
            </a:r>
            <a:r>
              <a:rPr lang="en-GB">
                <a:uFill>
                  <a:noFill/>
                </a:uFill>
                <a:latin typeface="Times New Roman"/>
                <a:ea typeface="Times New Roman"/>
                <a:cs typeface="Times New Roman"/>
                <a:sym typeface="Times New Roman"/>
                <a:hlinkClick r:id="rId4"/>
              </a:rPr>
              <a:t>resource consumption</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5"/>
              </a:rPr>
              <a:t>Virtualization</a:t>
            </a:r>
            <a:r>
              <a:rPr lang="en-GB">
                <a:latin typeface="Times New Roman"/>
                <a:ea typeface="Times New Roman"/>
                <a:cs typeface="Times New Roman"/>
                <a:sym typeface="Times New Roman"/>
              </a:rPr>
              <a:t>, </a:t>
            </a:r>
            <a:r>
              <a:rPr lang="en-GB">
                <a:uFill>
                  <a:noFill/>
                </a:uFill>
                <a:latin typeface="Times New Roman"/>
                <a:ea typeface="Times New Roman"/>
                <a:cs typeface="Times New Roman"/>
                <a:sym typeface="Times New Roman"/>
                <a:hlinkClick r:id="rId6"/>
              </a:rPr>
              <a:t>Dynamic provisioning environment</a:t>
            </a:r>
            <a:r>
              <a:rPr lang="en-GB">
                <a:latin typeface="Times New Roman"/>
                <a:ea typeface="Times New Roman"/>
                <a:cs typeface="Times New Roman"/>
                <a:sym typeface="Times New Roman"/>
              </a:rPr>
              <a:t>, multi-tenancy, </a:t>
            </a:r>
            <a:r>
              <a:rPr lang="en-GB">
                <a:uFill>
                  <a:noFill/>
                </a:uFill>
                <a:latin typeface="Times New Roman"/>
                <a:ea typeface="Times New Roman"/>
                <a:cs typeface="Times New Roman"/>
                <a:sym typeface="Times New Roman"/>
                <a:hlinkClick r:id="rId7"/>
              </a:rPr>
              <a:t>green data center</a:t>
            </a:r>
            <a:r>
              <a:rPr lang="en-GB">
                <a:latin typeface="Times New Roman"/>
                <a:ea typeface="Times New Roman"/>
                <a:cs typeface="Times New Roman"/>
                <a:sym typeface="Times New Roman"/>
              </a:rPr>
              <a:t> approaches are enabling cloud computing to lower carbon emissions and energy usage up to a great extent.</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A new emerging branch of Cloud computing called </a:t>
            </a:r>
            <a:r>
              <a:rPr lang="en-GB">
                <a:latin typeface="Times New Roman"/>
                <a:ea typeface="Times New Roman"/>
                <a:cs typeface="Times New Roman"/>
                <a:sym typeface="Times New Roman"/>
              </a:rPr>
              <a:t>Serverless</a:t>
            </a:r>
            <a:r>
              <a:rPr lang="en-GB">
                <a:latin typeface="Times New Roman"/>
                <a:ea typeface="Times New Roman"/>
                <a:cs typeface="Times New Roman"/>
                <a:sym typeface="Times New Roman"/>
              </a:rPr>
              <a:t> computing is also </a:t>
            </a:r>
            <a:r>
              <a:rPr lang="en-GB">
                <a:latin typeface="Times New Roman"/>
                <a:ea typeface="Times New Roman"/>
                <a:cs typeface="Times New Roman"/>
                <a:sym typeface="Times New Roman"/>
              </a:rPr>
              <a:t>responsible</a:t>
            </a:r>
            <a:r>
              <a:rPr lang="en-GB">
                <a:latin typeface="Times New Roman"/>
                <a:ea typeface="Times New Roman"/>
                <a:cs typeface="Times New Roman"/>
                <a:sym typeface="Times New Roman"/>
              </a:rPr>
              <a:t> for contributing by optimising and efficiently handling large amount of requests on the cloud.</a:t>
            </a:r>
            <a:endParaRPr>
              <a:latin typeface="Times New Roman"/>
              <a:ea typeface="Times New Roman"/>
              <a:cs typeface="Times New Roman"/>
              <a:sym typeface="Times New Roman"/>
            </a:endParaRPr>
          </a:p>
        </p:txBody>
      </p:sp>
      <p:pic>
        <p:nvPicPr>
          <p:cNvPr id="216" name="Google Shape;216;p27"/>
          <p:cNvPicPr preferRelativeResize="0"/>
          <p:nvPr/>
        </p:nvPicPr>
        <p:blipFill>
          <a:blip r:embed="rId8">
            <a:alphaModFix/>
          </a:blip>
          <a:stretch>
            <a:fillRect/>
          </a:stretch>
        </p:blipFill>
        <p:spPr>
          <a:xfrm>
            <a:off x="5476300" y="1387400"/>
            <a:ext cx="3503875" cy="2335917"/>
          </a:xfrm>
          <a:prstGeom prst="rect">
            <a:avLst/>
          </a:prstGeom>
          <a:noFill/>
          <a:ln>
            <a:noFill/>
          </a:ln>
        </p:spPr>
      </p:pic>
      <p:pic>
        <p:nvPicPr>
          <p:cNvPr id="217" name="Google Shape;217;p27"/>
          <p:cNvPicPr preferRelativeResize="0"/>
          <p:nvPr/>
        </p:nvPicPr>
        <p:blipFill>
          <a:blip r:embed="rId9">
            <a:alphaModFix/>
          </a:blip>
          <a:stretch>
            <a:fillRect/>
          </a:stretch>
        </p:blipFill>
        <p:spPr>
          <a:xfrm>
            <a:off x="5476300" y="3723317"/>
            <a:ext cx="3503875" cy="24162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AWS Lambda &amp; Serverless Architecture Bootcamp (Build 5 Apps)&#10;🔴 Get the full course for $10.99 https://www.udemy.com/aws-lambda-serverless-architecture/?couponCode=SLS_YT&#10;🔴 Or start free here https://www.youtube.com/watch?v=-y4A6Q8yVx8&#10;&#10;About this preview video:&#10;&#10;This is a free preview of my AWS training videos course &quot;AWS Lambda and Serverless Computing&quot;. This series explores serverless architecture using various Amazon web services like AWS Lambda, Amazon API Gateway and Amazon DynamoDB. Some course features may not be available in this preview. &#10;&#10;--------------------------------------------------------------------------------------------------------&#10;&#10;🔴 Subscribe for more videos: https://www.youtube.com/channel/UCKGIV5SGK-cp1krZCGsUIng?sub_confirmation=1&#10;&#10;--------------------------------------------------------------------------------------------------------&#10;&#10;Before we look at Serverless Computing, let's first understand how the traditional &quot;server-based&quot; computing works. Server-based Computing typically follows a 3-tier architecture. In 3-tier architecture, we have a database layer, an application layer, and a presentation layer. The database layer is where the database server is. Application layer is where your application code runs. And, presentation layer is where the UI is provided to the end user. &#10;&#10;End users can interact with your application or your website in variety of ways. They can use their web browser, or a mobile smartphone, or even an IoT device depending on how you've designed your application. &#10;&#10;Now, even before you start writing your server-based application, you have to make sure that a couple of things are in place. You've to create and setup your server, you've to install operating systems, install necessary software, and, on ongoing basis, you also have to manage the server, manage the operating systems, take care of the hardware upgrades, software updates, and so on. You also have to make sure that your application is highly-available and fault-tolerant. You might also need to have load-balancers in your applications. And all this comes with added resources, added infrastructure, added costs.&#10;&#10;Serverless Computing changes this paradigm altogether. All the steps that we discussed just now, apart from writing your application code, are no longer needed with serverless applications. Serverless applications allow you to focus on your application logic without having to worry about any servers. There are no servers to maintain, no operating systems to take care of, no software to manage, no hardware to upgrade. And, your applications have built-in high-availability and fault-tolerance. This simply means faster time to market. You can really focus your energies on your core application logic and build your applications with high-availability virtually at any scale, without having to worry about any servers or operating systems.&#10;&#10;Now let's look at the four main benefits of serverless computing.&#10;&#10;First, as we discussed, there are no servers or operating systems to maintain. You don't have to manage any servers or even have to install any operating systems or supporting software. Second, easy and efficient scaling. Serverless applications can be scaled automatically or at the most with a few clicks to choose your desired capacity. There is no need to create any specialized scalable architecture or designs. Third, high availability. Serverless applications have built-in availability and fault tolerance. So you don't need to have any specialized infrastructure to make your applications highly available or fault tolerant. All this is available to you by default. Fourth, and this is a big one. No idle capacity. You pay only for what you use and no more. For example, with traditional architecture, say you created a server with 100 GB of memory and you're using only 10 GB of it. But still, you'll have to pay for the 90 GB that you're not using. But with serverless architecture, you pay only for what you use. So if you're using 10 GB, you only pay for 10 GB. &#10;&#10;Also, with AWS lambda which is the core component of Amazon's serverless platform, you pay only for the time your code runs. So there is no charge if your code is not running. So if your code runs for say 100 milliseconds you are charged only for that 100 milliseconds and no more. That's really a very fine grained control and results in a substantial cost savings for your business!&#10;&#10;--------------------------------------------------------------------------------------------------------&#10;&#10;✅Let's connect:&#10;&#10;Rizmax Academy: https://academy.rizmax.com&#10;Facebook: https://www.facebook.com/RizmaxAcademy&#10;LinkedIn: https://www.linkedin.com/in/riyazsayyad&#10;Twitter: http://twitter.com/riyaznet&#10;&#10;🔴 Have questions or need help? simply ask below in the comments.&#10;&#10;--------------------------------------------------------------------------------------------------------&#10;#rizmax" id="222" name="Google Shape;222;p28" title="What is Serverless Computing">
            <a:hlinkClick r:id="rId3"/>
          </p:cNvPr>
          <p:cNvPicPr preferRelativeResize="0"/>
          <p:nvPr/>
        </p:nvPicPr>
        <p:blipFill>
          <a:blip r:embed="rId4">
            <a:alphaModFix/>
          </a:blip>
          <a:stretch>
            <a:fillRect/>
          </a:stretch>
        </p:blipFill>
        <p:spPr>
          <a:xfrm>
            <a:off x="928963" y="696725"/>
            <a:ext cx="7286075" cy="546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10792"/>
            <a:ext cx="85206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3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Edge Computing</a:t>
            </a:r>
            <a:endParaRPr sz="3200">
              <a:latin typeface="Times New Roman"/>
              <a:ea typeface="Times New Roman"/>
              <a:cs typeface="Times New Roman"/>
              <a:sym typeface="Times New Roman"/>
            </a:endParaRPr>
          </a:p>
        </p:txBody>
      </p:sp>
      <p:sp>
        <p:nvSpPr>
          <p:cNvPr id="228" name="Google Shape;228;p29"/>
          <p:cNvSpPr txBox="1"/>
          <p:nvPr>
            <p:ph idx="1" type="body"/>
          </p:nvPr>
        </p:nvSpPr>
        <p:spPr>
          <a:xfrm>
            <a:off x="311700" y="988906"/>
            <a:ext cx="8520600" cy="128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latin typeface="Times New Roman"/>
                <a:ea typeface="Times New Roman"/>
                <a:cs typeface="Times New Roman"/>
                <a:sym typeface="Times New Roman"/>
              </a:rPr>
              <a:t>Edge computing is a distributed computing paradigm that brings computation and data storage closer to the location where it is needed, to improve response times and save bandwidth.</a:t>
            </a:r>
            <a:endParaRPr>
              <a:latin typeface="Times New Roman"/>
              <a:ea typeface="Times New Roman"/>
              <a:cs typeface="Times New Roman"/>
              <a:sym typeface="Times New Roman"/>
            </a:endParaRPr>
          </a:p>
        </p:txBody>
      </p:sp>
      <p:pic>
        <p:nvPicPr>
          <p:cNvPr id="229" name="Google Shape;229;p29"/>
          <p:cNvPicPr preferRelativeResize="0"/>
          <p:nvPr/>
        </p:nvPicPr>
        <p:blipFill rotWithShape="1">
          <a:blip r:embed="rId4">
            <a:alphaModFix/>
          </a:blip>
          <a:srcRect b="0" l="0" r="0" t="13659"/>
          <a:stretch/>
        </p:blipFill>
        <p:spPr>
          <a:xfrm>
            <a:off x="646750" y="2213750"/>
            <a:ext cx="7850501" cy="401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593375"/>
            <a:ext cx="88323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3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Telecom. network devices energy indices</a:t>
            </a:r>
            <a:endParaRPr sz="3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latin typeface="Times New Roman"/>
              <a:ea typeface="Times New Roman"/>
              <a:cs typeface="Times New Roman"/>
              <a:sym typeface="Times New Roman"/>
            </a:endParaRPr>
          </a:p>
        </p:txBody>
      </p:sp>
      <p:pic>
        <p:nvPicPr>
          <p:cNvPr id="235" name="Google Shape;235;p30"/>
          <p:cNvPicPr preferRelativeResize="0"/>
          <p:nvPr/>
        </p:nvPicPr>
        <p:blipFill rotWithShape="1">
          <a:blip r:embed="rId4">
            <a:alphaModFix/>
          </a:blip>
          <a:srcRect b="1885" l="1148" r="667" t="1923"/>
          <a:stretch/>
        </p:blipFill>
        <p:spPr>
          <a:xfrm>
            <a:off x="311700" y="1939875"/>
            <a:ext cx="8620674" cy="327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85581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Advantages</a:t>
            </a:r>
            <a:endParaRPr sz="4000">
              <a:latin typeface="Times New Roman"/>
              <a:ea typeface="Times New Roman"/>
              <a:cs typeface="Times New Roman"/>
              <a:sym typeface="Times New Roman"/>
            </a:endParaRPr>
          </a:p>
        </p:txBody>
      </p:sp>
      <p:sp>
        <p:nvSpPr>
          <p:cNvPr id="241" name="Google Shape;241;p31"/>
          <p:cNvSpPr txBox="1"/>
          <p:nvPr>
            <p:ph idx="1" type="body"/>
          </p:nvPr>
        </p:nvSpPr>
        <p:spPr>
          <a:xfrm>
            <a:off x="311700" y="1913175"/>
            <a:ext cx="4361700" cy="418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Reduced energy consumption.</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Reduced GHG </a:t>
            </a:r>
            <a:r>
              <a:rPr lang="en-GB">
                <a:latin typeface="Times New Roman"/>
                <a:ea typeface="Times New Roman"/>
                <a:cs typeface="Times New Roman"/>
                <a:sym typeface="Times New Roman"/>
              </a:rPr>
              <a:t>emission</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Less fossil fuel consumption.</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Cost-effective</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Effective utilisation of resources.</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Encourages reuse and recycle.</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Promotes non-toxic materials.</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Heat Reduction.</a:t>
            </a:r>
            <a:endParaRPr>
              <a:latin typeface="Times New Roman"/>
              <a:ea typeface="Times New Roman"/>
              <a:cs typeface="Times New Roman"/>
              <a:sym typeface="Times New Roman"/>
            </a:endParaRPr>
          </a:p>
        </p:txBody>
      </p:sp>
      <p:pic>
        <p:nvPicPr>
          <p:cNvPr id="242" name="Google Shape;242;p31"/>
          <p:cNvPicPr preferRelativeResize="0"/>
          <p:nvPr/>
        </p:nvPicPr>
        <p:blipFill>
          <a:blip r:embed="rId3">
            <a:alphaModFix/>
          </a:blip>
          <a:stretch>
            <a:fillRect/>
          </a:stretch>
        </p:blipFill>
        <p:spPr>
          <a:xfrm>
            <a:off x="5054025" y="593400"/>
            <a:ext cx="3567625" cy="2028125"/>
          </a:xfrm>
          <a:prstGeom prst="rect">
            <a:avLst/>
          </a:prstGeom>
          <a:noFill/>
          <a:ln>
            <a:noFill/>
          </a:ln>
        </p:spPr>
      </p:pic>
      <p:pic>
        <p:nvPicPr>
          <p:cNvPr id="243" name="Google Shape;243;p31"/>
          <p:cNvPicPr preferRelativeResize="0"/>
          <p:nvPr/>
        </p:nvPicPr>
        <p:blipFill>
          <a:blip r:embed="rId4">
            <a:alphaModFix/>
          </a:blip>
          <a:stretch>
            <a:fillRect/>
          </a:stretch>
        </p:blipFill>
        <p:spPr>
          <a:xfrm>
            <a:off x="4814400" y="2621525"/>
            <a:ext cx="4165800" cy="1733449"/>
          </a:xfrm>
          <a:prstGeom prst="rect">
            <a:avLst/>
          </a:prstGeom>
          <a:noFill/>
          <a:ln>
            <a:noFill/>
          </a:ln>
        </p:spPr>
      </p:pic>
      <p:pic>
        <p:nvPicPr>
          <p:cNvPr id="244" name="Google Shape;244;p31"/>
          <p:cNvPicPr preferRelativeResize="0"/>
          <p:nvPr/>
        </p:nvPicPr>
        <p:blipFill>
          <a:blip r:embed="rId5">
            <a:alphaModFix/>
          </a:blip>
          <a:stretch>
            <a:fillRect/>
          </a:stretch>
        </p:blipFill>
        <p:spPr>
          <a:xfrm>
            <a:off x="4814400" y="4336199"/>
            <a:ext cx="4165800" cy="1944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733900" y="616200"/>
            <a:ext cx="6621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Contents</a:t>
            </a:r>
            <a:endParaRPr sz="4000">
              <a:latin typeface="Times New Roman"/>
              <a:ea typeface="Times New Roman"/>
              <a:cs typeface="Times New Roman"/>
              <a:sym typeface="Times New Roman"/>
            </a:endParaRPr>
          </a:p>
        </p:txBody>
      </p:sp>
      <p:sp>
        <p:nvSpPr>
          <p:cNvPr id="120" name="Google Shape;120;p14"/>
          <p:cNvSpPr txBox="1"/>
          <p:nvPr>
            <p:ph idx="1" type="body"/>
          </p:nvPr>
        </p:nvSpPr>
        <p:spPr>
          <a:xfrm>
            <a:off x="802375" y="1536625"/>
            <a:ext cx="6621000" cy="4555200"/>
          </a:xfrm>
          <a:prstGeom prst="rect">
            <a:avLst/>
          </a:prstGeom>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Introduction</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Definition</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Need </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Areas of Concern</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Advantages </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Disadvantages</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Conclusion</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GB" sz="2500">
                <a:latin typeface="Times New Roman"/>
                <a:ea typeface="Times New Roman"/>
                <a:cs typeface="Times New Roman"/>
                <a:sym typeface="Times New Roman"/>
              </a:rPr>
              <a:t>References</a:t>
            </a:r>
            <a:endParaRPr sz="2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Disadvantages</a:t>
            </a:r>
            <a:endParaRPr sz="4000">
              <a:latin typeface="Times New Roman"/>
              <a:ea typeface="Times New Roman"/>
              <a:cs typeface="Times New Roman"/>
              <a:sym typeface="Times New Roman"/>
            </a:endParaRPr>
          </a:p>
        </p:txBody>
      </p:sp>
      <p:sp>
        <p:nvSpPr>
          <p:cNvPr id="250" name="Google Shape;250;p32"/>
          <p:cNvSpPr txBox="1"/>
          <p:nvPr>
            <p:ph idx="1" type="body"/>
          </p:nvPr>
        </p:nvSpPr>
        <p:spPr>
          <a:xfrm>
            <a:off x="311700" y="1536625"/>
            <a:ext cx="5160600" cy="3187500"/>
          </a:xfrm>
          <a:prstGeom prst="rect">
            <a:avLst/>
          </a:prstGeom>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Initial</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implementation</a:t>
            </a:r>
            <a:r>
              <a:rPr lang="en-GB">
                <a:latin typeface="Times New Roman"/>
                <a:ea typeface="Times New Roman"/>
                <a:cs typeface="Times New Roman"/>
                <a:sym typeface="Times New Roman"/>
              </a:rPr>
              <a:t> in any concerned area is costly.</a:t>
            </a:r>
            <a:endParaRPr>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There is a frequent change in technology.</a:t>
            </a:r>
            <a:endParaRPr>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It can be a burden to </a:t>
            </a:r>
            <a:r>
              <a:rPr lang="en-GB">
                <a:latin typeface="Times New Roman"/>
                <a:ea typeface="Times New Roman"/>
                <a:cs typeface="Times New Roman"/>
                <a:sym typeface="Times New Roman"/>
              </a:rPr>
              <a:t>someone</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Disparity between user and organisations.</a:t>
            </a:r>
            <a:endParaRPr>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Fewer related </a:t>
            </a:r>
            <a:r>
              <a:rPr lang="en-GB">
                <a:latin typeface="Times New Roman"/>
                <a:ea typeface="Times New Roman"/>
                <a:cs typeface="Times New Roman"/>
                <a:sym typeface="Times New Roman"/>
              </a:rPr>
              <a:t>courses</a:t>
            </a:r>
            <a:r>
              <a:rPr lang="en-GB">
                <a:latin typeface="Times New Roman"/>
                <a:ea typeface="Times New Roman"/>
                <a:cs typeface="Times New Roman"/>
                <a:sym typeface="Times New Roman"/>
              </a:rPr>
              <a:t> and publications.</a:t>
            </a:r>
            <a:endParaRPr>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Minimal awareness within community.</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pic>
        <p:nvPicPr>
          <p:cNvPr id="251" name="Google Shape;251;p32"/>
          <p:cNvPicPr preferRelativeResize="0"/>
          <p:nvPr/>
        </p:nvPicPr>
        <p:blipFill>
          <a:blip r:embed="rId3">
            <a:alphaModFix/>
          </a:blip>
          <a:stretch>
            <a:fillRect/>
          </a:stretch>
        </p:blipFill>
        <p:spPr>
          <a:xfrm>
            <a:off x="5658950" y="639025"/>
            <a:ext cx="3366900" cy="1369300"/>
          </a:xfrm>
          <a:prstGeom prst="rect">
            <a:avLst/>
          </a:prstGeom>
          <a:noFill/>
          <a:ln>
            <a:noFill/>
          </a:ln>
        </p:spPr>
      </p:pic>
      <p:pic>
        <p:nvPicPr>
          <p:cNvPr id="252" name="Google Shape;252;p32"/>
          <p:cNvPicPr preferRelativeResize="0"/>
          <p:nvPr/>
        </p:nvPicPr>
        <p:blipFill>
          <a:blip r:embed="rId4">
            <a:alphaModFix/>
          </a:blip>
          <a:stretch>
            <a:fillRect/>
          </a:stretch>
        </p:blipFill>
        <p:spPr>
          <a:xfrm>
            <a:off x="5624700" y="2160725"/>
            <a:ext cx="3366898" cy="1958650"/>
          </a:xfrm>
          <a:prstGeom prst="rect">
            <a:avLst/>
          </a:prstGeom>
          <a:noFill/>
          <a:ln>
            <a:noFill/>
          </a:ln>
        </p:spPr>
      </p:pic>
      <p:pic>
        <p:nvPicPr>
          <p:cNvPr id="253" name="Google Shape;253;p32"/>
          <p:cNvPicPr preferRelativeResize="0"/>
          <p:nvPr/>
        </p:nvPicPr>
        <p:blipFill rotWithShape="1">
          <a:blip r:embed="rId5">
            <a:alphaModFix/>
          </a:blip>
          <a:srcRect b="6208" l="0" r="6208" t="0"/>
          <a:stretch/>
        </p:blipFill>
        <p:spPr>
          <a:xfrm>
            <a:off x="5624700" y="4222750"/>
            <a:ext cx="3366900" cy="19744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062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59" name="Google Shape;259;p33"/>
          <p:cNvSpPr txBox="1"/>
          <p:nvPr>
            <p:ph idx="1" type="body"/>
          </p:nvPr>
        </p:nvSpPr>
        <p:spPr>
          <a:xfrm>
            <a:off x="0" y="1151400"/>
            <a:ext cx="9144000" cy="51783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Many IT Organisation have stated or will start to adopt green computing practices.</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Wipro has launched its range of eco-friendly products called greenware.</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IT companies like Samsung and Apple etc have started and are operating large scale recycling programs.</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The government are slowly becoming aware of the green practices, and are trying to invest and </a:t>
            </a:r>
            <a:r>
              <a:rPr lang="en-GB">
                <a:latin typeface="Times New Roman"/>
                <a:ea typeface="Times New Roman"/>
                <a:cs typeface="Times New Roman"/>
                <a:sym typeface="Times New Roman"/>
              </a:rPr>
              <a:t>start to fund different programmes to promote such green ways.</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Now, it the responsibility of us individuals to also adapt, apply and, practice these green ways in day to day activities.</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By adopting green practices we get eco friendly environment, along with benefits such as cost reduction, energy conservation and waste minimisation.</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265" name="Google Shape;265;p34"/>
          <p:cNvSpPr txBox="1"/>
          <p:nvPr>
            <p:ph idx="1" type="body"/>
          </p:nvPr>
        </p:nvSpPr>
        <p:spPr>
          <a:xfrm>
            <a:off x="155850" y="1596500"/>
            <a:ext cx="8832300" cy="49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[1].  </a:t>
            </a:r>
            <a:r>
              <a:rPr lang="en-GB" u="sng">
                <a:solidFill>
                  <a:schemeClr val="hlink"/>
                </a:solidFill>
                <a:latin typeface="Times New Roman"/>
                <a:ea typeface="Times New Roman"/>
                <a:cs typeface="Times New Roman"/>
                <a:sym typeface="Times New Roman"/>
                <a:hlinkClick r:id="rId3"/>
              </a:rPr>
              <a:t>https://www.youtube.com/results?search_query=serverless+computing</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[2].  </a:t>
            </a:r>
            <a:r>
              <a:rPr lang="en-GB" u="sng">
                <a:solidFill>
                  <a:schemeClr val="hlink"/>
                </a:solidFill>
                <a:latin typeface="Times New Roman"/>
                <a:ea typeface="Times New Roman"/>
                <a:cs typeface="Times New Roman"/>
                <a:sym typeface="Times New Roman"/>
                <a:hlinkClick r:id="rId4"/>
              </a:rPr>
              <a:t>https://bharatgogreen.com/green-computing/</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lang="en-GB" u="sng">
                <a:solidFill>
                  <a:schemeClr val="hlink"/>
                </a:solidFill>
                <a:latin typeface="Times New Roman"/>
                <a:ea typeface="Times New Roman"/>
                <a:cs typeface="Times New Roman"/>
                <a:sym typeface="Times New Roman"/>
                <a:hlinkClick r:id="rId5"/>
              </a:rPr>
              <a:t>https://www.geeksforgeeks.org/virtualization-to-promote-</a:t>
            </a:r>
            <a:endParaRPr>
              <a:latin typeface="Times New Roman"/>
              <a:ea typeface="Times New Roman"/>
              <a:cs typeface="Times New Roman"/>
              <a:sym typeface="Times New Roman"/>
            </a:endParaRPr>
          </a:p>
          <a:p>
            <a:pPr indent="457200" lvl="0" marL="0" rtl="0" algn="l">
              <a:spcBef>
                <a:spcPts val="0"/>
              </a:spcBef>
              <a:spcAft>
                <a:spcPts val="0"/>
              </a:spcAft>
              <a:buNone/>
            </a:pPr>
            <a:r>
              <a:rPr lang="en-GB">
                <a:latin typeface="Times New Roman"/>
                <a:ea typeface="Times New Roman"/>
                <a:cs typeface="Times New Roman"/>
                <a:sym typeface="Times New Roman"/>
              </a:rPr>
              <a:t> </a:t>
            </a:r>
            <a:r>
              <a:rPr lang="en-GB" u="sng">
                <a:solidFill>
                  <a:schemeClr val="hlink"/>
                </a:solidFill>
                <a:latin typeface="Times New Roman"/>
                <a:ea typeface="Times New Roman"/>
                <a:cs typeface="Times New Roman"/>
                <a:sym typeface="Times New Roman"/>
                <a:hlinkClick r:id="rId6"/>
              </a:rPr>
              <a:t>green-computing/</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[4].  </a:t>
            </a:r>
            <a:r>
              <a:rPr lang="en-GB" u="sng">
                <a:solidFill>
                  <a:schemeClr val="hlink"/>
                </a:solidFill>
                <a:latin typeface="Times New Roman"/>
                <a:ea typeface="Times New Roman"/>
                <a:cs typeface="Times New Roman"/>
                <a:sym typeface="Times New Roman"/>
                <a:hlinkClick r:id="rId7"/>
              </a:rPr>
              <a:t>https://en.wikipedia.org/wiki/Green_computing</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[5].  </a:t>
            </a:r>
            <a:r>
              <a:rPr lang="en-GB" u="sng">
                <a:solidFill>
                  <a:schemeClr val="hlink"/>
                </a:solidFill>
                <a:latin typeface="Times New Roman"/>
                <a:ea typeface="Times New Roman"/>
                <a:cs typeface="Times New Roman"/>
                <a:sym typeface="Times New Roman"/>
                <a:hlinkClick r:id="rId8"/>
              </a:rPr>
              <a:t>https://en.wikipedia.org/wiki/Green_computing#Product_longevity</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[6].  </a:t>
            </a:r>
            <a:r>
              <a:rPr lang="en-GB" u="sng">
                <a:solidFill>
                  <a:schemeClr val="hlink"/>
                </a:solidFill>
                <a:latin typeface="Times New Roman"/>
                <a:ea typeface="Times New Roman"/>
                <a:cs typeface="Times New Roman"/>
                <a:sym typeface="Times New Roman"/>
                <a:hlinkClick r:id="rId9"/>
              </a:rPr>
              <a:t>https://en.wikipedia.org/wiki/Green_computing#Data_center_design</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[7].  </a:t>
            </a:r>
            <a:r>
              <a:rPr lang="en-GB" u="sng">
                <a:solidFill>
                  <a:schemeClr val="hlink"/>
                </a:solidFill>
                <a:latin typeface="Times New Roman"/>
                <a:ea typeface="Times New Roman"/>
                <a:cs typeface="Times New Roman"/>
                <a:sym typeface="Times New Roman"/>
                <a:hlinkClick r:id="rId10"/>
              </a:rPr>
              <a:t>https://en.wikipedia.org/wiki/Green_computing#Software_and_</a:t>
            </a:r>
            <a:endParaRPr>
              <a:latin typeface="Times New Roman"/>
              <a:ea typeface="Times New Roman"/>
              <a:cs typeface="Times New Roman"/>
              <a:sym typeface="Times New Roman"/>
            </a:endParaRPr>
          </a:p>
          <a:p>
            <a:pPr indent="457200" lvl="0" marL="0" rtl="0" algn="l">
              <a:spcBef>
                <a:spcPts val="0"/>
              </a:spcBef>
              <a:spcAft>
                <a:spcPts val="0"/>
              </a:spcAft>
              <a:buNone/>
            </a:pPr>
            <a:r>
              <a:rPr lang="en-GB">
                <a:latin typeface="Times New Roman"/>
                <a:ea typeface="Times New Roman"/>
                <a:cs typeface="Times New Roman"/>
                <a:sym typeface="Times New Roman"/>
              </a:rPr>
              <a:t> </a:t>
            </a:r>
            <a:r>
              <a:rPr lang="en-GB" u="sng">
                <a:solidFill>
                  <a:schemeClr val="hlink"/>
                </a:solidFill>
                <a:latin typeface="Times New Roman"/>
                <a:ea typeface="Times New Roman"/>
                <a:cs typeface="Times New Roman"/>
                <a:sym typeface="Times New Roman"/>
                <a:hlinkClick r:id="rId11"/>
              </a:rPr>
              <a:t>deployment_optimization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[8].  </a:t>
            </a:r>
            <a:r>
              <a:rPr lang="en-GB" u="sng">
                <a:solidFill>
                  <a:schemeClr val="hlink"/>
                </a:solidFill>
                <a:latin typeface="Times New Roman"/>
                <a:ea typeface="Times New Roman"/>
                <a:cs typeface="Times New Roman"/>
                <a:sym typeface="Times New Roman"/>
                <a:hlinkClick r:id="rId12"/>
              </a:rPr>
              <a:t>https://en.wikipedia.org/wiki/Green_computing#Power_management</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[9</a:t>
            </a:r>
            <a:r>
              <a:rPr lang="en-GB">
                <a:solidFill>
                  <a:schemeClr val="dk1"/>
                </a:solidFill>
                <a:latin typeface="Times New Roman"/>
                <a:ea typeface="Times New Roman"/>
                <a:cs typeface="Times New Roman"/>
                <a:sym typeface="Times New Roman"/>
              </a:rPr>
              <a:t>].  </a:t>
            </a:r>
            <a:r>
              <a:rPr lang="en-GB" u="sng">
                <a:solidFill>
                  <a:schemeClr val="hlink"/>
                </a:solidFill>
                <a:latin typeface="Times New Roman"/>
                <a:ea typeface="Times New Roman"/>
                <a:cs typeface="Times New Roman"/>
                <a:sym typeface="Times New Roman"/>
                <a:hlinkClick r:id="rId13"/>
              </a:rPr>
              <a:t>https://www.tandfonline.com/doi/full/10.11120/ital.2010.09020006</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[10]. </a:t>
            </a:r>
            <a:r>
              <a:rPr lang="en-GB" u="sng">
                <a:solidFill>
                  <a:schemeClr val="hlink"/>
                </a:solidFill>
                <a:latin typeface="Times New Roman"/>
                <a:ea typeface="Times New Roman"/>
                <a:cs typeface="Times New Roman"/>
                <a:sym typeface="Times New Roman"/>
                <a:hlinkClick r:id="rId14"/>
              </a:rPr>
              <a:t>https://www.downtoearth.org.in/blog/waste/e-waste-disposal-what-</a:t>
            </a:r>
            <a:endParaRPr/>
          </a:p>
          <a:p>
            <a:pPr indent="457200" lvl="0" marL="0" rtl="0" algn="l">
              <a:spcBef>
                <a:spcPts val="0"/>
              </a:spcBef>
              <a:spcAft>
                <a:spcPts val="0"/>
              </a:spcAft>
              <a:buNone/>
            </a:pPr>
            <a:r>
              <a:rPr lang="en-GB"/>
              <a:t>  </a:t>
            </a:r>
            <a:r>
              <a:rPr lang="en-GB" u="sng">
                <a:solidFill>
                  <a:schemeClr val="hlink"/>
                </a:solidFill>
                <a:latin typeface="Times New Roman"/>
                <a:ea typeface="Times New Roman"/>
                <a:cs typeface="Times New Roman"/>
                <a:sym typeface="Times New Roman"/>
                <a:hlinkClick r:id="rId15"/>
              </a:rPr>
              <a:t>india-can-learn-from-norway-48398</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5"/>
          <p:cNvPicPr preferRelativeResize="0"/>
          <p:nvPr/>
        </p:nvPicPr>
        <p:blipFill>
          <a:blip r:embed="rId3">
            <a:alphaModFix/>
          </a:blip>
          <a:stretch>
            <a:fillRect/>
          </a:stretch>
        </p:blipFill>
        <p:spPr>
          <a:xfrm>
            <a:off x="2190750" y="1152525"/>
            <a:ext cx="4762500" cy="455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428550" y="707500"/>
            <a:ext cx="8403900" cy="8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126" name="Google Shape;126;p15"/>
          <p:cNvSpPr txBox="1"/>
          <p:nvPr>
            <p:ph idx="1" type="body"/>
          </p:nvPr>
        </p:nvSpPr>
        <p:spPr>
          <a:xfrm>
            <a:off x="311700" y="1608950"/>
            <a:ext cx="4612800" cy="47013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1200"/>
              </a:spcBef>
              <a:spcAft>
                <a:spcPts val="0"/>
              </a:spcAft>
              <a:buClr>
                <a:schemeClr val="dk1"/>
              </a:buClr>
              <a:buSzPts val="2200"/>
              <a:buFont typeface="Times New Roman"/>
              <a:buChar char="●"/>
            </a:pPr>
            <a:r>
              <a:rPr lang="en-GB">
                <a:latin typeface="Times New Roman"/>
                <a:ea typeface="Times New Roman"/>
                <a:cs typeface="Times New Roman"/>
                <a:sym typeface="Times New Roman"/>
              </a:rPr>
              <a:t>Green Computing is a branch of Computing in general.</a:t>
            </a:r>
            <a:endParaRPr>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a:latin typeface="Times New Roman"/>
              <a:ea typeface="Times New Roman"/>
              <a:cs typeface="Times New Roman"/>
              <a:sym typeface="Times New Roman"/>
            </a:endParaRPr>
          </a:p>
          <a:p>
            <a:pPr indent="-368300" lvl="0" marL="457200" rtl="0" algn="just">
              <a:lnSpc>
                <a:spcPct val="115000"/>
              </a:lnSpc>
              <a:spcBef>
                <a:spcPts val="1200"/>
              </a:spcBef>
              <a:spcAft>
                <a:spcPts val="0"/>
              </a:spcAft>
              <a:buSzPts val="2200"/>
              <a:buFont typeface="Times New Roman"/>
              <a:buChar char="●"/>
            </a:pPr>
            <a:r>
              <a:rPr lang="en-GB">
                <a:latin typeface="Times New Roman"/>
                <a:ea typeface="Times New Roman"/>
                <a:cs typeface="Times New Roman"/>
                <a:sym typeface="Times New Roman"/>
              </a:rPr>
              <a:t>As the name indicates this branch of computing deals with computing in greener ways.</a:t>
            </a:r>
            <a:endParaRPr>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a:latin typeface="Times New Roman"/>
              <a:ea typeface="Times New Roman"/>
              <a:cs typeface="Times New Roman"/>
              <a:sym typeface="Times New Roman"/>
            </a:endParaRPr>
          </a:p>
          <a:p>
            <a:pPr indent="-368300" lvl="0" marL="457200" rtl="0" algn="just">
              <a:lnSpc>
                <a:spcPct val="115000"/>
              </a:lnSpc>
              <a:spcBef>
                <a:spcPts val="1200"/>
              </a:spcBef>
              <a:spcAft>
                <a:spcPts val="0"/>
              </a:spcAft>
              <a:buSzPts val="2200"/>
              <a:buFont typeface="Times New Roman"/>
              <a:buChar char="●"/>
            </a:pPr>
            <a:r>
              <a:rPr lang="en-GB">
                <a:latin typeface="Times New Roman"/>
                <a:ea typeface="Times New Roman"/>
                <a:cs typeface="Times New Roman"/>
                <a:sym typeface="Times New Roman"/>
              </a:rPr>
              <a:t>By greener we refer to the usage of </a:t>
            </a:r>
            <a:r>
              <a:rPr lang="en-GB">
                <a:latin typeface="Times New Roman"/>
                <a:ea typeface="Times New Roman"/>
                <a:cs typeface="Times New Roman"/>
                <a:sym typeface="Times New Roman"/>
              </a:rPr>
              <a:t>computing is a sustainable manner.</a:t>
            </a:r>
            <a:endParaRPr>
              <a:latin typeface="Times New Roman"/>
              <a:ea typeface="Times New Roman"/>
              <a:cs typeface="Times New Roman"/>
              <a:sym typeface="Times New Roman"/>
            </a:endParaRPr>
          </a:p>
        </p:txBody>
      </p:sp>
      <p:pic>
        <p:nvPicPr>
          <p:cNvPr id="127" name="Google Shape;127;p15"/>
          <p:cNvPicPr preferRelativeResize="0"/>
          <p:nvPr/>
        </p:nvPicPr>
        <p:blipFill>
          <a:blip r:embed="rId3">
            <a:alphaModFix/>
          </a:blip>
          <a:stretch>
            <a:fillRect/>
          </a:stretch>
        </p:blipFill>
        <p:spPr>
          <a:xfrm>
            <a:off x="5099725" y="3255154"/>
            <a:ext cx="3732575" cy="2676186"/>
          </a:xfrm>
          <a:prstGeom prst="rect">
            <a:avLst/>
          </a:prstGeom>
          <a:noFill/>
          <a:ln>
            <a:noFill/>
          </a:ln>
        </p:spPr>
      </p:pic>
      <p:pic>
        <p:nvPicPr>
          <p:cNvPr id="128" name="Google Shape;128;p15"/>
          <p:cNvPicPr preferRelativeResize="0"/>
          <p:nvPr/>
        </p:nvPicPr>
        <p:blipFill rotWithShape="1">
          <a:blip r:embed="rId4">
            <a:alphaModFix/>
          </a:blip>
          <a:srcRect b="0" l="0" r="0" t="47564"/>
          <a:stretch/>
        </p:blipFill>
        <p:spPr>
          <a:xfrm>
            <a:off x="5099725" y="787350"/>
            <a:ext cx="3732575" cy="203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428550" y="661850"/>
            <a:ext cx="8403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Definition of Cloud Computing</a:t>
            </a:r>
            <a:endParaRPr sz="4000">
              <a:latin typeface="Times New Roman"/>
              <a:ea typeface="Times New Roman"/>
              <a:cs typeface="Times New Roman"/>
              <a:sym typeface="Times New Roman"/>
            </a:endParaRPr>
          </a:p>
        </p:txBody>
      </p:sp>
      <p:sp>
        <p:nvSpPr>
          <p:cNvPr id="134" name="Google Shape;134;p16"/>
          <p:cNvSpPr txBox="1"/>
          <p:nvPr>
            <p:ph idx="1" type="body"/>
          </p:nvPr>
        </p:nvSpPr>
        <p:spPr>
          <a:xfrm>
            <a:off x="337200" y="4067025"/>
            <a:ext cx="8469600" cy="2225100"/>
          </a:xfrm>
          <a:prstGeom prst="rect">
            <a:avLst/>
          </a:prstGeom>
          <a:noFill/>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Green computing is defined as “ the </a:t>
            </a:r>
            <a:r>
              <a:rPr lang="en-GB">
                <a:highlight>
                  <a:srgbClr val="FFFF00"/>
                </a:highlight>
                <a:latin typeface="Times New Roman"/>
                <a:ea typeface="Times New Roman"/>
                <a:cs typeface="Times New Roman"/>
                <a:sym typeface="Times New Roman"/>
              </a:rPr>
              <a:t>study</a:t>
            </a:r>
            <a:r>
              <a:rPr lang="en-GB">
                <a:latin typeface="Times New Roman"/>
                <a:ea typeface="Times New Roman"/>
                <a:cs typeface="Times New Roman"/>
                <a:sym typeface="Times New Roman"/>
              </a:rPr>
              <a:t> </a:t>
            </a:r>
            <a:r>
              <a:rPr lang="en-GB">
                <a:highlight>
                  <a:srgbClr val="FFFF00"/>
                </a:highlight>
                <a:latin typeface="Times New Roman"/>
                <a:ea typeface="Times New Roman"/>
                <a:cs typeface="Times New Roman"/>
                <a:sym typeface="Times New Roman"/>
              </a:rPr>
              <a:t>and practice of designing, manufacturing, using, and disposing </a:t>
            </a:r>
            <a:r>
              <a:rPr lang="en-GB">
                <a:latin typeface="Times New Roman"/>
                <a:ea typeface="Times New Roman"/>
                <a:cs typeface="Times New Roman"/>
                <a:sym typeface="Times New Roman"/>
              </a:rPr>
              <a:t>of computers, servers, and associated subsystems(such as monitors, printers, storage devices, and networking and communications systems) efficiently and effectively with </a:t>
            </a:r>
            <a:r>
              <a:rPr lang="en-GB">
                <a:highlight>
                  <a:srgbClr val="FFFF00"/>
                </a:highlight>
                <a:latin typeface="Times New Roman"/>
                <a:ea typeface="Times New Roman"/>
                <a:cs typeface="Times New Roman"/>
                <a:sym typeface="Times New Roman"/>
              </a:rPr>
              <a:t>minimal or no impact on the environment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Arial"/>
              <a:ea typeface="Arial"/>
              <a:cs typeface="Arial"/>
              <a:sym typeface="Arial"/>
            </a:endParaRPr>
          </a:p>
        </p:txBody>
      </p:sp>
      <p:sp>
        <p:nvSpPr>
          <p:cNvPr id="135" name="Google Shape;135;p16"/>
          <p:cNvSpPr txBox="1"/>
          <p:nvPr/>
        </p:nvSpPr>
        <p:spPr>
          <a:xfrm>
            <a:off x="337200" y="1510938"/>
            <a:ext cx="4799100" cy="24705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GB" sz="2200">
                <a:solidFill>
                  <a:schemeClr val="dk1"/>
                </a:solidFill>
                <a:latin typeface="Times New Roman"/>
                <a:ea typeface="Times New Roman"/>
                <a:cs typeface="Times New Roman"/>
                <a:sym typeface="Times New Roman"/>
              </a:rPr>
              <a:t>Green computing, green ICT as per International Federation of Global &amp; Green ICT "IFGICT", green IT, or ICT sustainability, is the </a:t>
            </a:r>
            <a:r>
              <a:rPr lang="en-GB" sz="2200">
                <a:solidFill>
                  <a:schemeClr val="dk1"/>
                </a:solidFill>
                <a:highlight>
                  <a:srgbClr val="FFFF00"/>
                </a:highlight>
                <a:latin typeface="Times New Roman"/>
                <a:ea typeface="Times New Roman"/>
                <a:cs typeface="Times New Roman"/>
                <a:sym typeface="Times New Roman"/>
              </a:rPr>
              <a:t>study and practice of </a:t>
            </a:r>
            <a:r>
              <a:rPr lang="en-GB" sz="2200">
                <a:solidFill>
                  <a:schemeClr val="dk1"/>
                </a:solidFill>
                <a:highlight>
                  <a:srgbClr val="FFFF00"/>
                </a:highlight>
                <a:uFill>
                  <a:noFill/>
                </a:uFill>
                <a:latin typeface="Times New Roman"/>
                <a:ea typeface="Times New Roman"/>
                <a:cs typeface="Times New Roman"/>
                <a:sym typeface="Times New Roman"/>
                <a:hlinkClick r:id="rId3">
                  <a:extLst>
                    <a:ext uri="{A12FA001-AC4F-418D-AE19-62706E023703}">
                      <ahyp:hlinkClr val="tx"/>
                    </a:ext>
                  </a:extLst>
                </a:hlinkClick>
              </a:rPr>
              <a:t>environmentally sustainable</a:t>
            </a:r>
            <a:r>
              <a:rPr lang="en-GB" sz="2200">
                <a:solidFill>
                  <a:schemeClr val="dk1"/>
                </a:solidFill>
                <a:highlight>
                  <a:srgbClr val="FFFF00"/>
                </a:highlight>
                <a:latin typeface="Times New Roman"/>
                <a:ea typeface="Times New Roman"/>
                <a:cs typeface="Times New Roman"/>
                <a:sym typeface="Times New Roman"/>
              </a:rPr>
              <a:t> computing or IT.</a:t>
            </a:r>
            <a:endParaRPr/>
          </a:p>
        </p:txBody>
      </p:sp>
      <p:pic>
        <p:nvPicPr>
          <p:cNvPr id="136" name="Google Shape;136;p16"/>
          <p:cNvPicPr preferRelativeResize="0"/>
          <p:nvPr/>
        </p:nvPicPr>
        <p:blipFill>
          <a:blip r:embed="rId4">
            <a:alphaModFix/>
          </a:blip>
          <a:stretch>
            <a:fillRect/>
          </a:stretch>
        </p:blipFill>
        <p:spPr>
          <a:xfrm>
            <a:off x="5221300" y="1655365"/>
            <a:ext cx="3585500" cy="23260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Need of Cloud Computing</a:t>
            </a:r>
            <a:endParaRPr sz="4000">
              <a:latin typeface="Times New Roman"/>
              <a:ea typeface="Times New Roman"/>
              <a:cs typeface="Times New Roman"/>
              <a:sym typeface="Times New Roman"/>
            </a:endParaRPr>
          </a:p>
        </p:txBody>
      </p:sp>
      <p:sp>
        <p:nvSpPr>
          <p:cNvPr id="142" name="Google Shape;142;p17"/>
          <p:cNvSpPr txBox="1"/>
          <p:nvPr>
            <p:ph idx="1" type="body"/>
          </p:nvPr>
        </p:nvSpPr>
        <p:spPr>
          <a:xfrm>
            <a:off x="311700" y="1445325"/>
            <a:ext cx="4715400" cy="4819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Following are the major </a:t>
            </a:r>
            <a:r>
              <a:rPr lang="en-GB">
                <a:solidFill>
                  <a:schemeClr val="dk1"/>
                </a:solidFill>
                <a:latin typeface="Times New Roman"/>
                <a:ea typeface="Times New Roman"/>
                <a:cs typeface="Times New Roman"/>
                <a:sym typeface="Times New Roman"/>
              </a:rPr>
              <a:t>reasons</a:t>
            </a:r>
            <a:r>
              <a:rPr lang="en-GB">
                <a:solidFill>
                  <a:schemeClr val="dk1"/>
                </a:solidFill>
                <a:latin typeface="Times New Roman"/>
                <a:ea typeface="Times New Roman"/>
                <a:cs typeface="Times New Roman"/>
                <a:sym typeface="Times New Roman"/>
              </a:rPr>
              <a:t> for the need of cloud computing:</a:t>
            </a:r>
            <a:endParaRPr>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GB">
                <a:solidFill>
                  <a:schemeClr val="dk1"/>
                </a:solidFill>
                <a:latin typeface="Times New Roman"/>
                <a:ea typeface="Times New Roman"/>
                <a:cs typeface="Times New Roman"/>
                <a:sym typeface="Times New Roman"/>
              </a:rPr>
              <a:t>Reduce Non-</a:t>
            </a:r>
            <a:r>
              <a:rPr lang="en-GB">
                <a:solidFill>
                  <a:schemeClr val="dk1"/>
                </a:solidFill>
                <a:latin typeface="Times New Roman"/>
                <a:ea typeface="Times New Roman"/>
                <a:cs typeface="Times New Roman"/>
                <a:sym typeface="Times New Roman"/>
              </a:rPr>
              <a:t>biodegradable</a:t>
            </a:r>
            <a:r>
              <a:rPr lang="en-GB">
                <a:solidFill>
                  <a:schemeClr val="dk1"/>
                </a:solidFill>
                <a:latin typeface="Times New Roman"/>
                <a:ea typeface="Times New Roman"/>
                <a:cs typeface="Times New Roman"/>
                <a:sym typeface="Times New Roman"/>
              </a:rPr>
              <a:t> material usage.</a:t>
            </a:r>
            <a:endParaRPr>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GB">
                <a:solidFill>
                  <a:schemeClr val="dk1"/>
                </a:solidFill>
                <a:latin typeface="Times New Roman"/>
                <a:ea typeface="Times New Roman"/>
                <a:cs typeface="Times New Roman"/>
                <a:sym typeface="Times New Roman"/>
              </a:rPr>
              <a:t>Maximize</a:t>
            </a:r>
            <a:r>
              <a:rPr lang="en-GB">
                <a:solidFill>
                  <a:schemeClr val="dk1"/>
                </a:solidFill>
                <a:latin typeface="Times New Roman"/>
                <a:ea typeface="Times New Roman"/>
                <a:cs typeface="Times New Roman"/>
                <a:sym typeface="Times New Roman"/>
              </a:rPr>
              <a:t> Energy Efficiency.</a:t>
            </a:r>
            <a:endParaRPr>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GB">
                <a:solidFill>
                  <a:schemeClr val="dk1"/>
                </a:solidFill>
                <a:latin typeface="Times New Roman"/>
                <a:ea typeface="Times New Roman"/>
                <a:cs typeface="Times New Roman"/>
                <a:sym typeface="Times New Roman"/>
              </a:rPr>
              <a:t>Promote Recyclability.</a:t>
            </a:r>
            <a:endParaRPr>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GB">
                <a:solidFill>
                  <a:schemeClr val="dk1"/>
                </a:solidFill>
                <a:latin typeface="Times New Roman"/>
                <a:ea typeface="Times New Roman"/>
                <a:cs typeface="Times New Roman"/>
                <a:sym typeface="Times New Roman"/>
              </a:rPr>
              <a:t>Device efficient Disposal Methods.</a:t>
            </a:r>
            <a:endParaRPr>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GB">
                <a:solidFill>
                  <a:schemeClr val="dk1"/>
                </a:solidFill>
                <a:latin typeface="Times New Roman"/>
                <a:ea typeface="Times New Roman"/>
                <a:cs typeface="Times New Roman"/>
                <a:sym typeface="Times New Roman"/>
              </a:rPr>
              <a:t>Reduce Carbon Footprint.</a:t>
            </a:r>
            <a:endParaRPr>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GB">
                <a:solidFill>
                  <a:schemeClr val="dk1"/>
                </a:solidFill>
                <a:latin typeface="Times New Roman"/>
                <a:ea typeface="Times New Roman"/>
                <a:cs typeface="Times New Roman"/>
                <a:sym typeface="Times New Roman"/>
              </a:rPr>
              <a:t>Reduce GHG </a:t>
            </a:r>
            <a:r>
              <a:rPr lang="en-GB">
                <a:solidFill>
                  <a:schemeClr val="dk1"/>
                </a:solidFill>
                <a:latin typeface="Times New Roman"/>
                <a:ea typeface="Times New Roman"/>
                <a:cs typeface="Times New Roman"/>
                <a:sym typeface="Times New Roman"/>
              </a:rPr>
              <a:t>emissions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Ultimately for the sustainable c</a:t>
            </a:r>
            <a:r>
              <a:rPr lang="en-GB">
                <a:solidFill>
                  <a:schemeClr val="dk1"/>
                </a:solidFill>
                <a:latin typeface="Times New Roman"/>
                <a:ea typeface="Times New Roman"/>
                <a:cs typeface="Times New Roman"/>
                <a:sym typeface="Times New Roman"/>
              </a:rPr>
              <a:t>oexistence</a:t>
            </a:r>
            <a:r>
              <a:rPr lang="en-GB">
                <a:solidFill>
                  <a:schemeClr val="dk1"/>
                </a:solidFill>
                <a:latin typeface="Times New Roman"/>
                <a:ea typeface="Times New Roman"/>
                <a:cs typeface="Times New Roman"/>
                <a:sym typeface="Times New Roman"/>
              </a:rPr>
              <a:t> of computing for future generations.</a:t>
            </a:r>
            <a:endParaRPr>
              <a:solidFill>
                <a:schemeClr val="dk1"/>
              </a:solidFill>
              <a:latin typeface="Times New Roman"/>
              <a:ea typeface="Times New Roman"/>
              <a:cs typeface="Times New Roman"/>
              <a:sym typeface="Times New Roman"/>
            </a:endParaRPr>
          </a:p>
        </p:txBody>
      </p:sp>
      <p:pic>
        <p:nvPicPr>
          <p:cNvPr id="143" name="Google Shape;143;p17"/>
          <p:cNvPicPr preferRelativeResize="0"/>
          <p:nvPr/>
        </p:nvPicPr>
        <p:blipFill>
          <a:blip r:embed="rId3">
            <a:alphaModFix/>
          </a:blip>
          <a:stretch>
            <a:fillRect/>
          </a:stretch>
        </p:blipFill>
        <p:spPr>
          <a:xfrm>
            <a:off x="5203150" y="4113375"/>
            <a:ext cx="3800300" cy="2151175"/>
          </a:xfrm>
          <a:prstGeom prst="rect">
            <a:avLst/>
          </a:prstGeom>
          <a:noFill/>
          <a:ln>
            <a:noFill/>
          </a:ln>
        </p:spPr>
      </p:pic>
      <p:pic>
        <p:nvPicPr>
          <p:cNvPr id="144" name="Google Shape;144;p17"/>
          <p:cNvPicPr preferRelativeResize="0"/>
          <p:nvPr/>
        </p:nvPicPr>
        <p:blipFill>
          <a:blip r:embed="rId4">
            <a:alphaModFix/>
          </a:blip>
          <a:stretch>
            <a:fillRect/>
          </a:stretch>
        </p:blipFill>
        <p:spPr>
          <a:xfrm>
            <a:off x="5203150" y="1405213"/>
            <a:ext cx="3800300" cy="2659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8"/>
          <p:cNvPicPr preferRelativeResize="0"/>
          <p:nvPr/>
        </p:nvPicPr>
        <p:blipFill>
          <a:blip r:embed="rId3">
            <a:alphaModFix/>
          </a:blip>
          <a:stretch>
            <a:fillRect/>
          </a:stretch>
        </p:blipFill>
        <p:spPr>
          <a:xfrm>
            <a:off x="762000" y="738175"/>
            <a:ext cx="7620000" cy="5381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311700" y="82159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Areas of Concern</a:t>
            </a:r>
            <a:endParaRPr sz="4000">
              <a:latin typeface="Times New Roman"/>
              <a:ea typeface="Times New Roman"/>
              <a:cs typeface="Times New Roman"/>
              <a:sym typeface="Times New Roman"/>
            </a:endParaRPr>
          </a:p>
        </p:txBody>
      </p:sp>
      <p:sp>
        <p:nvSpPr>
          <p:cNvPr id="155" name="Google Shape;155;p19"/>
          <p:cNvSpPr txBox="1"/>
          <p:nvPr>
            <p:ph idx="1" type="body"/>
          </p:nvPr>
        </p:nvSpPr>
        <p:spPr>
          <a:xfrm>
            <a:off x="139000" y="1800276"/>
            <a:ext cx="8520600" cy="42591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3"/>
              </a:rPr>
              <a:t>Product longevity</a:t>
            </a:r>
            <a:endParaRPr>
              <a:uFill>
                <a:noFill/>
              </a:uFill>
              <a:latin typeface="Times New Roman"/>
              <a:ea typeface="Times New Roman"/>
              <a:cs typeface="Times New Roman"/>
              <a:sym typeface="Times New Roman"/>
              <a:hlinkClick r:id="rId4"/>
            </a:endParaRPr>
          </a:p>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5"/>
              </a:rPr>
              <a:t>Data center design</a:t>
            </a:r>
            <a:endParaRPr>
              <a:uFill>
                <a:noFill/>
              </a:uFill>
              <a:latin typeface="Times New Roman"/>
              <a:ea typeface="Times New Roman"/>
              <a:cs typeface="Times New Roman"/>
              <a:sym typeface="Times New Roman"/>
              <a:hlinkClick r:id="rId6"/>
            </a:endParaRPr>
          </a:p>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7"/>
              </a:rPr>
              <a:t>Software and deployment optimization</a:t>
            </a:r>
            <a:endParaRPr>
              <a:uFill>
                <a:noFill/>
              </a:uFill>
              <a:latin typeface="Times New Roman"/>
              <a:ea typeface="Times New Roman"/>
              <a:cs typeface="Times New Roman"/>
              <a:sym typeface="Times New Roman"/>
              <a:hlinkClick r:id="rId8"/>
            </a:endParaRPr>
          </a:p>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9"/>
              </a:rPr>
              <a:t>Power management</a:t>
            </a:r>
            <a:endParaRPr>
              <a:uFill>
                <a:noFill/>
              </a:uFill>
              <a:latin typeface="Times New Roman"/>
              <a:ea typeface="Times New Roman"/>
              <a:cs typeface="Times New Roman"/>
              <a:sym typeface="Times New Roman"/>
              <a:hlinkClick r:id="rId10"/>
            </a:endParaRPr>
          </a:p>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11"/>
              </a:rPr>
              <a:t>Materials recycling</a:t>
            </a:r>
            <a:endParaRPr>
              <a:uFill>
                <a:noFill/>
              </a:uFill>
              <a:latin typeface="Times New Roman"/>
              <a:ea typeface="Times New Roman"/>
              <a:cs typeface="Times New Roman"/>
              <a:sym typeface="Times New Roman"/>
              <a:hlinkClick r:id="rId12"/>
            </a:endParaRPr>
          </a:p>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13"/>
              </a:rPr>
              <a:t>Cloud computing</a:t>
            </a:r>
            <a:endParaRPr>
              <a:uFill>
                <a:noFill/>
              </a:uFill>
              <a:latin typeface="Times New Roman"/>
              <a:ea typeface="Times New Roman"/>
              <a:cs typeface="Times New Roman"/>
              <a:sym typeface="Times New Roman"/>
              <a:hlinkClick r:id="rId14"/>
            </a:endParaRPr>
          </a:p>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15"/>
              </a:rPr>
              <a:t>Edge Computing</a:t>
            </a:r>
            <a:endParaRPr>
              <a:uFill>
                <a:noFill/>
              </a:uFill>
              <a:latin typeface="Times New Roman"/>
              <a:ea typeface="Times New Roman"/>
              <a:cs typeface="Times New Roman"/>
              <a:sym typeface="Times New Roman"/>
              <a:hlinkClick r:id="rId16"/>
            </a:endParaRPr>
          </a:p>
          <a:p>
            <a:pPr indent="-368300" lvl="0" marL="457200" rtl="0" algn="l">
              <a:lnSpc>
                <a:spcPct val="150000"/>
              </a:lnSpc>
              <a:spcBef>
                <a:spcPts val="0"/>
              </a:spcBef>
              <a:spcAft>
                <a:spcPts val="0"/>
              </a:spcAft>
              <a:buSzPts val="2200"/>
              <a:buFont typeface="Times New Roman"/>
              <a:buChar char="●"/>
            </a:pPr>
            <a:r>
              <a:rPr lang="en-GB">
                <a:uFill>
                  <a:noFill/>
                </a:uFill>
                <a:latin typeface="Times New Roman"/>
                <a:ea typeface="Times New Roman"/>
                <a:cs typeface="Times New Roman"/>
                <a:sym typeface="Times New Roman"/>
                <a:hlinkClick r:id="rId17"/>
              </a:rPr>
              <a:t>Telecommunication network devices energy indices</a:t>
            </a:r>
            <a:endParaRPr>
              <a:latin typeface="Times New Roman"/>
              <a:ea typeface="Times New Roman"/>
              <a:cs typeface="Times New Roman"/>
              <a:sym typeface="Times New Roman"/>
            </a:endParaRPr>
          </a:p>
        </p:txBody>
      </p:sp>
      <p:pic>
        <p:nvPicPr>
          <p:cNvPr id="156" name="Google Shape;156;p19"/>
          <p:cNvPicPr preferRelativeResize="0"/>
          <p:nvPr/>
        </p:nvPicPr>
        <p:blipFill>
          <a:blip r:embed="rId18">
            <a:alphaModFix/>
          </a:blip>
          <a:stretch>
            <a:fillRect/>
          </a:stretch>
        </p:blipFill>
        <p:spPr>
          <a:xfrm>
            <a:off x="3802675" y="457575"/>
            <a:ext cx="2685075" cy="2685075"/>
          </a:xfrm>
          <a:prstGeom prst="rect">
            <a:avLst/>
          </a:prstGeom>
          <a:noFill/>
          <a:ln>
            <a:noFill/>
          </a:ln>
        </p:spPr>
      </p:pic>
      <p:pic>
        <p:nvPicPr>
          <p:cNvPr id="157" name="Google Shape;157;p19"/>
          <p:cNvPicPr preferRelativeResize="0"/>
          <p:nvPr/>
        </p:nvPicPr>
        <p:blipFill>
          <a:blip r:embed="rId19">
            <a:alphaModFix/>
          </a:blip>
          <a:stretch>
            <a:fillRect/>
          </a:stretch>
        </p:blipFill>
        <p:spPr>
          <a:xfrm>
            <a:off x="5959325" y="661844"/>
            <a:ext cx="3184675" cy="2082475"/>
          </a:xfrm>
          <a:prstGeom prst="rect">
            <a:avLst/>
          </a:prstGeom>
          <a:noFill/>
          <a:ln>
            <a:noFill/>
          </a:ln>
        </p:spPr>
      </p:pic>
      <p:pic>
        <p:nvPicPr>
          <p:cNvPr id="158" name="Google Shape;158;p19"/>
          <p:cNvPicPr preferRelativeResize="0"/>
          <p:nvPr/>
        </p:nvPicPr>
        <p:blipFill>
          <a:blip r:embed="rId20">
            <a:alphaModFix/>
          </a:blip>
          <a:stretch>
            <a:fillRect/>
          </a:stretch>
        </p:blipFill>
        <p:spPr>
          <a:xfrm>
            <a:off x="3506000" y="3530998"/>
            <a:ext cx="1786600" cy="1618651"/>
          </a:xfrm>
          <a:prstGeom prst="rect">
            <a:avLst/>
          </a:prstGeom>
          <a:noFill/>
          <a:ln>
            <a:noFill/>
          </a:ln>
        </p:spPr>
      </p:pic>
      <p:pic>
        <p:nvPicPr>
          <p:cNvPr id="159" name="Google Shape;159;p19"/>
          <p:cNvPicPr preferRelativeResize="0"/>
          <p:nvPr/>
        </p:nvPicPr>
        <p:blipFill rotWithShape="1">
          <a:blip r:embed="rId21">
            <a:alphaModFix/>
          </a:blip>
          <a:srcRect b="24441" l="12292" r="12660" t="6021"/>
          <a:stretch/>
        </p:blipFill>
        <p:spPr>
          <a:xfrm>
            <a:off x="5444953" y="3103350"/>
            <a:ext cx="3565673" cy="204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3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Product longevity</a:t>
            </a:r>
            <a:endParaRPr sz="3200">
              <a:latin typeface="Times New Roman"/>
              <a:ea typeface="Times New Roman"/>
              <a:cs typeface="Times New Roman"/>
              <a:sym typeface="Times New Roman"/>
            </a:endParaRPr>
          </a:p>
        </p:txBody>
      </p:sp>
      <p:sp>
        <p:nvSpPr>
          <p:cNvPr id="165" name="Google Shape;165;p20"/>
          <p:cNvSpPr txBox="1"/>
          <p:nvPr>
            <p:ph idx="1" type="body"/>
          </p:nvPr>
        </p:nvSpPr>
        <p:spPr>
          <a:xfrm>
            <a:off x="311700" y="1536625"/>
            <a:ext cx="4612800" cy="455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latin typeface="Times New Roman"/>
                <a:ea typeface="Times New Roman"/>
                <a:cs typeface="Times New Roman"/>
                <a:sym typeface="Times New Roman"/>
              </a:rPr>
              <a:t>Product lifetime or product lifespan is the time interval from when a product is sold to when it is discarded.</a:t>
            </a:r>
            <a:endParaRPr>
              <a:latin typeface="Times New Roman"/>
              <a:ea typeface="Times New Roman"/>
              <a:cs typeface="Times New Roman"/>
              <a:sym typeface="Times New Roman"/>
            </a:endParaRPr>
          </a:p>
        </p:txBody>
      </p:sp>
      <p:pic>
        <p:nvPicPr>
          <p:cNvPr id="166" name="Google Shape;166;p20"/>
          <p:cNvPicPr preferRelativeResize="0"/>
          <p:nvPr/>
        </p:nvPicPr>
        <p:blipFill>
          <a:blip r:embed="rId4">
            <a:alphaModFix/>
          </a:blip>
          <a:stretch>
            <a:fillRect/>
          </a:stretch>
        </p:blipFill>
        <p:spPr>
          <a:xfrm>
            <a:off x="0" y="2898400"/>
            <a:ext cx="5393326" cy="3193425"/>
          </a:xfrm>
          <a:prstGeom prst="rect">
            <a:avLst/>
          </a:prstGeom>
          <a:noFill/>
          <a:ln>
            <a:noFill/>
          </a:ln>
        </p:spPr>
      </p:pic>
      <p:pic>
        <p:nvPicPr>
          <p:cNvPr id="167" name="Google Shape;167;p20"/>
          <p:cNvPicPr preferRelativeResize="0"/>
          <p:nvPr/>
        </p:nvPicPr>
        <p:blipFill>
          <a:blip r:embed="rId5">
            <a:alphaModFix/>
          </a:blip>
          <a:stretch>
            <a:fillRect/>
          </a:stretch>
        </p:blipFill>
        <p:spPr>
          <a:xfrm>
            <a:off x="5150175" y="1536625"/>
            <a:ext cx="3993825" cy="406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311700" y="42221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Discussion on Product </a:t>
            </a:r>
            <a:r>
              <a:rPr lang="en-GB">
                <a:latin typeface="Times New Roman"/>
                <a:ea typeface="Times New Roman"/>
                <a:cs typeface="Times New Roman"/>
                <a:sym typeface="Times New Roman"/>
              </a:rPr>
              <a:t>Longevity</a:t>
            </a:r>
            <a:endParaRPr>
              <a:latin typeface="Times New Roman"/>
              <a:ea typeface="Times New Roman"/>
              <a:cs typeface="Times New Roman"/>
              <a:sym typeface="Times New Roman"/>
            </a:endParaRPr>
          </a:p>
        </p:txBody>
      </p:sp>
      <p:sp>
        <p:nvSpPr>
          <p:cNvPr id="173" name="Google Shape;173;p21"/>
          <p:cNvSpPr txBox="1"/>
          <p:nvPr>
            <p:ph idx="1" type="body"/>
          </p:nvPr>
        </p:nvSpPr>
        <p:spPr>
          <a:xfrm>
            <a:off x="0" y="918600"/>
            <a:ext cx="9144000" cy="5425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a:latin typeface="Times New Roman"/>
                <a:ea typeface="Times New Roman"/>
                <a:cs typeface="Times New Roman"/>
                <a:sym typeface="Times New Roman"/>
              </a:rPr>
              <a:t>Issue:</a:t>
            </a:r>
            <a:endParaRPr b="1">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Products are of very short life-span, hence they get degraded and discarded.</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Products are designed in a very poor manner.</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Products use harmful and hazardous materials which are non-</a:t>
            </a:r>
            <a:r>
              <a:rPr lang="en-GB">
                <a:latin typeface="Times New Roman"/>
                <a:ea typeface="Times New Roman"/>
                <a:cs typeface="Times New Roman"/>
                <a:sym typeface="Times New Roman"/>
              </a:rPr>
              <a:t>biodegradable</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Since, the products are less reliable, large amounts of them are </a:t>
            </a:r>
            <a:r>
              <a:rPr lang="en-GB">
                <a:latin typeface="Times New Roman"/>
                <a:ea typeface="Times New Roman"/>
                <a:cs typeface="Times New Roman"/>
                <a:sym typeface="Times New Roman"/>
              </a:rPr>
              <a:t>manufactured</a:t>
            </a:r>
            <a:r>
              <a:rPr lang="en-GB">
                <a:latin typeface="Times New Roman"/>
                <a:ea typeface="Times New Roman"/>
                <a:cs typeface="Times New Roman"/>
                <a:sym typeface="Times New Roman"/>
              </a:rPr>
              <a:t>, also when they are of no use they are not discarded properly.</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Green Computing provides the </a:t>
            </a:r>
            <a:r>
              <a:rPr lang="en-GB">
                <a:latin typeface="Times New Roman"/>
                <a:ea typeface="Times New Roman"/>
                <a:cs typeface="Times New Roman"/>
                <a:sym typeface="Times New Roman"/>
              </a:rPr>
              <a:t>solution</a:t>
            </a:r>
            <a:r>
              <a:rPr lang="en-GB">
                <a:latin typeface="Times New Roman"/>
                <a:ea typeface="Times New Roman"/>
                <a:cs typeface="Times New Roman"/>
                <a:sym typeface="Times New Roman"/>
              </a:rPr>
              <a:t> for all the above discussed issues.</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Study and research for selection of safe, </a:t>
            </a:r>
            <a:r>
              <a:rPr lang="en-GB">
                <a:latin typeface="Times New Roman"/>
                <a:ea typeface="Times New Roman"/>
                <a:cs typeface="Times New Roman"/>
                <a:sym typeface="Times New Roman"/>
              </a:rPr>
              <a:t>eco friendly, biodegradable and durable materials along with sustainable design for future is possible.</a:t>
            </a:r>
            <a:endParaRPr>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Ensuring the above solution we can have a significantly long product lifespan along with minimal effect to the environment upon disposal can be accomplished.</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