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64" r:id="rId6"/>
    <p:sldId id="258" r:id="rId7"/>
    <p:sldId id="257" r:id="rId8"/>
    <p:sldId id="259" r:id="rId9"/>
    <p:sldId id="260" r:id="rId10"/>
    <p:sldId id="261" r:id="rId11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okjava\HSH_200221\&#49892;&#54744;_2003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okjava\HSH_200221\&#49892;&#54744;_2003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okjava\HSH_200221\&#49892;&#54744;_2003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okjava\HSH_200221\exp_results\&#49892;&#54744;_20030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실험</a:t>
            </a:r>
            <a:r>
              <a:rPr lang="en-US" altLang="ko-KR"/>
              <a:t>1. </a:t>
            </a:r>
            <a:r>
              <a:rPr lang="ko-KR" altLang="en-US"/>
              <a:t>질의반경에 따른 검색횟수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TLSH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Sheet1!$C$6:$G$6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Sheet1!$C$7:$G$7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1-4DDF-A66C-10C1C7ECE39E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HSH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Sheet1!$C$6:$G$6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Sheet1!$C$8:$G$8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566</c:v>
                </c:pt>
                <c:pt idx="3">
                  <c:v>6959</c:v>
                </c:pt>
                <c:pt idx="4">
                  <c:v>8260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1-4DDF-A66C-10C1C7ECE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218744"/>
        <c:axId val="582219384"/>
      </c:barChart>
      <c:catAx>
        <c:axId val="58221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2219384"/>
        <c:crosses val="autoZero"/>
        <c:auto val="1"/>
        <c:lblAlgn val="ctr"/>
        <c:lblOffset val="100"/>
        <c:noMultiLvlLbl val="0"/>
      </c:catAx>
      <c:valAx>
        <c:axId val="58221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221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실험</a:t>
            </a:r>
            <a:r>
              <a:rPr lang="en-US" altLang="ko-KR"/>
              <a:t>2. </a:t>
            </a:r>
            <a:r>
              <a:rPr lang="ko-KR" altLang="en-US"/>
              <a:t>노드개수에 따른 검색성능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TLSH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Sheet1!$C$26:$G$26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Sheet1!$C$27:$G$27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B-45F4-9A06-9B69E0D6B9AE}"/>
            </c:ext>
          </c:extLst>
        </c:ser>
        <c:ser>
          <c:idx val="1"/>
          <c:order val="1"/>
          <c:tx>
            <c:strRef>
              <c:f>Sheet1!$B$28</c:f>
              <c:strCache>
                <c:ptCount val="1"/>
                <c:pt idx="0">
                  <c:v>HSH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Sheet1!$C$26:$G$26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Sheet1!$C$28:$G$28</c:f>
              <c:numCache>
                <c:formatCode>General</c:formatCode>
                <c:ptCount val="5"/>
                <c:pt idx="0">
                  <c:v>566</c:v>
                </c:pt>
                <c:pt idx="1">
                  <c:v>162</c:v>
                </c:pt>
                <c:pt idx="2">
                  <c:v>724</c:v>
                </c:pt>
                <c:pt idx="3">
                  <c:v>1180</c:v>
                </c:pt>
                <c:pt idx="4">
                  <c:v>3458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0B-45F4-9A06-9B69E0D6B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058000"/>
        <c:axId val="482886384"/>
      </c:barChart>
      <c:catAx>
        <c:axId val="65905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2886384"/>
        <c:crosses val="autoZero"/>
        <c:auto val="1"/>
        <c:lblAlgn val="ctr"/>
        <c:lblOffset val="100"/>
        <c:noMultiLvlLbl val="0"/>
      </c:catAx>
      <c:valAx>
        <c:axId val="4828863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05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실험</a:t>
            </a:r>
            <a:r>
              <a:rPr lang="en-US" altLang="ko-KR"/>
              <a:t>3. </a:t>
            </a:r>
            <a:r>
              <a:rPr lang="ko-KR" altLang="en-US"/>
              <a:t>노드개수에 따른 검색성능</a:t>
            </a:r>
            <a:r>
              <a:rPr lang="en-US" altLang="ko-KR"/>
              <a:t>(kNN)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Sheet1!$J$27</c:f>
              <c:strCache>
                <c:ptCount val="1"/>
                <c:pt idx="0">
                  <c:v>TLSH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Sheet1!$K$26:$O$26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Sheet1!$K$27:$O$27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E-47AE-9442-06E84124F46F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HSH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Sheet1!$K$26:$O$26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Sheet1!$K$28:$O$28</c:f>
              <c:numCache>
                <c:formatCode>General</c:formatCode>
                <c:ptCount val="5"/>
                <c:pt idx="0">
                  <c:v>4394</c:v>
                </c:pt>
                <c:pt idx="1">
                  <c:v>8886</c:v>
                </c:pt>
                <c:pt idx="2">
                  <c:v>14360</c:v>
                </c:pt>
                <c:pt idx="3">
                  <c:v>17781</c:v>
                </c:pt>
                <c:pt idx="4">
                  <c:v>22534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E-47AE-9442-06E84124F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332464"/>
        <c:axId val="237863600"/>
      </c:barChart>
      <c:catAx>
        <c:axId val="57633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7863600"/>
        <c:crosses val="autoZero"/>
        <c:auto val="1"/>
        <c:lblAlgn val="ctr"/>
        <c:lblOffset val="100"/>
        <c:noMultiLvlLbl val="0"/>
      </c:catAx>
      <c:valAx>
        <c:axId val="23786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633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ML Recall &amp; FPR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Sheet1!$B$99:$B$102</c:f>
              <c:strCache>
                <c:ptCount val="4"/>
                <c:pt idx="0">
                  <c:v>RF</c:v>
                </c:pt>
                <c:pt idx="1">
                  <c:v>SVM</c:v>
                </c:pt>
                <c:pt idx="2">
                  <c:v>kNN</c:v>
                </c:pt>
                <c:pt idx="3">
                  <c:v>HSH</c:v>
                </c:pt>
              </c:strCache>
            </c:strRef>
          </c:cat>
          <c:val>
            <c:numRef>
              <c:f>Sheet1!$C$99:$C$102</c:f>
              <c:numCache>
                <c:formatCode>General</c:formatCode>
                <c:ptCount val="4"/>
                <c:pt idx="0">
                  <c:v>81.88000000000001</c:v>
                </c:pt>
                <c:pt idx="1">
                  <c:v>91.06</c:v>
                </c:pt>
                <c:pt idx="2">
                  <c:v>86.8</c:v>
                </c:pt>
                <c:pt idx="3">
                  <c:v>90.76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E-49FF-9483-B827506EC842}"/>
            </c:ext>
          </c:extLst>
        </c:ser>
        <c:ser>
          <c:idx val="1"/>
          <c:order val="1"/>
          <c:tx>
            <c:strRef>
              <c:f>Sheet1!$D$98</c:f>
              <c:strCache>
                <c:ptCount val="1"/>
                <c:pt idx="0">
                  <c:v>FPR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Sheet1!$B$99:$B$102</c:f>
              <c:strCache>
                <c:ptCount val="4"/>
                <c:pt idx="0">
                  <c:v>RF</c:v>
                </c:pt>
                <c:pt idx="1">
                  <c:v>SVM</c:v>
                </c:pt>
                <c:pt idx="2">
                  <c:v>kNN</c:v>
                </c:pt>
                <c:pt idx="3">
                  <c:v>HSH</c:v>
                </c:pt>
              </c:strCache>
            </c:strRef>
          </c:cat>
          <c:val>
            <c:numRef>
              <c:f>Sheet1!$D$99:$D$102</c:f>
              <c:numCache>
                <c:formatCode>General</c:formatCode>
                <c:ptCount val="4"/>
                <c:pt idx="0">
                  <c:v>6.8280000000000003</c:v>
                </c:pt>
                <c:pt idx="1">
                  <c:v>4.26</c:v>
                </c:pt>
                <c:pt idx="2">
                  <c:v>3.0300000000000002</c:v>
                </c:pt>
                <c:pt idx="3">
                  <c:v>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BE-49FF-9483-B827506EC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08920"/>
        <c:axId val="598709560"/>
      </c:barChart>
      <c:catAx>
        <c:axId val="59870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8709560"/>
        <c:crosses val="autoZero"/>
        <c:auto val="1"/>
        <c:lblAlgn val="ctr"/>
        <c:lblOffset val="100"/>
        <c:noMultiLvlLbl val="0"/>
      </c:catAx>
      <c:valAx>
        <c:axId val="5987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870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4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5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4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4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2587-C9B2-4F35-A62C-ECDDA63B5860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AC95-BD80-4E2D-81AA-C68857ED6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1F973-9CC0-4C1C-B76A-DF30D0B70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Hierarchical Similarity Hash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680C4-E94A-42F0-BF16-2A25A81BC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Sunoh Choi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05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5F073-1C08-4DD3-9B5E-1A8B3709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5. ML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22ADD95-4B0F-431E-AFA4-F0080F60906E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0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4888-CE49-473A-ABC7-FA816FE9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91E72-B9B8-4C2F-BE25-DEE10911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Related work</a:t>
            </a:r>
          </a:p>
          <a:p>
            <a:r>
              <a:rPr lang="en-US" altLang="ko-KR" dirty="0"/>
              <a:t>Preliminaries</a:t>
            </a:r>
          </a:p>
          <a:p>
            <a:pPr lvl="1"/>
            <a:r>
              <a:rPr lang="en-US" altLang="ko-KR" dirty="0"/>
              <a:t>TLSH	</a:t>
            </a:r>
          </a:p>
          <a:p>
            <a:pPr lvl="1"/>
            <a:r>
              <a:rPr lang="en-US" altLang="ko-KR" dirty="0"/>
              <a:t>M-tree</a:t>
            </a:r>
          </a:p>
          <a:p>
            <a:r>
              <a:rPr lang="en-US" altLang="ko-KR" dirty="0"/>
              <a:t>Hierarchical Similarity Hash</a:t>
            </a:r>
          </a:p>
          <a:p>
            <a:pPr lvl="1"/>
            <a:r>
              <a:rPr lang="en-US" altLang="ko-KR" dirty="0"/>
              <a:t>Generation</a:t>
            </a:r>
          </a:p>
          <a:p>
            <a:pPr lvl="1"/>
            <a:r>
              <a:rPr lang="en-US" altLang="ko-KR" dirty="0"/>
              <a:t>Search</a:t>
            </a:r>
          </a:p>
          <a:p>
            <a:r>
              <a:rPr lang="en-US" altLang="ko-KR" dirty="0"/>
              <a:t>ML and DL</a:t>
            </a:r>
          </a:p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87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89731-C649-4DB0-890D-FE8A2C64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C2532-434F-49FD-B016-61F17689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ACEC9-F6CE-4B84-B15D-0DC832BC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991A-0D52-4E92-83A0-E48CBEB6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1575-59E5-47B1-BB8F-7F2CC157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59FE3-0FA0-4F7A-81B5-FF4DB182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18DC-F4CC-4350-A272-7CACDE9A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실험목차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17451-1D80-4C0D-B4E1-AD02EF7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1. Range Query (</a:t>
            </a:r>
            <a:r>
              <a:rPr lang="ko-KR" altLang="en-US" dirty="0"/>
              <a:t>랜덤데이터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실험</a:t>
            </a:r>
            <a:r>
              <a:rPr lang="en-US" altLang="ko-KR" dirty="0"/>
              <a:t>2. </a:t>
            </a:r>
            <a:r>
              <a:rPr lang="en-US" altLang="ko-KR" dirty="0" err="1"/>
              <a:t>kNN</a:t>
            </a:r>
            <a:r>
              <a:rPr lang="en-US" altLang="ko-KR" dirty="0"/>
              <a:t> Query (</a:t>
            </a:r>
            <a:r>
              <a:rPr lang="ko-KR" altLang="en-US" dirty="0"/>
              <a:t>랜덤데이터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실험</a:t>
            </a:r>
            <a:r>
              <a:rPr lang="en-US" altLang="ko-KR" dirty="0">
                <a:solidFill>
                  <a:srgbClr val="FF0000"/>
                </a:solidFill>
              </a:rPr>
              <a:t>2-2. </a:t>
            </a:r>
            <a:r>
              <a:rPr lang="en-US" altLang="ko-KR" dirty="0" err="1">
                <a:solidFill>
                  <a:srgbClr val="FF0000"/>
                </a:solidFill>
              </a:rPr>
              <a:t>kNN</a:t>
            </a:r>
            <a:r>
              <a:rPr lang="en-US" altLang="ko-KR" dirty="0">
                <a:solidFill>
                  <a:srgbClr val="FF0000"/>
                </a:solidFill>
              </a:rPr>
              <a:t> Query (</a:t>
            </a:r>
            <a:r>
              <a:rPr lang="ko-KR" altLang="en-US" dirty="0" err="1">
                <a:solidFill>
                  <a:srgbClr val="FF0000"/>
                </a:solidFill>
              </a:rPr>
              <a:t>라우팅노드</a:t>
            </a:r>
            <a:r>
              <a:rPr lang="ko-KR" altLang="en-US" dirty="0">
                <a:solidFill>
                  <a:srgbClr val="FF0000"/>
                </a:solidFill>
              </a:rPr>
              <a:t> 선택방법변경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실험</a:t>
            </a:r>
            <a:r>
              <a:rPr lang="en-US" altLang="ko-KR" dirty="0"/>
              <a:t>3. </a:t>
            </a:r>
            <a:r>
              <a:rPr lang="en-US" altLang="ko-KR" dirty="0" err="1"/>
              <a:t>kNN</a:t>
            </a:r>
            <a:r>
              <a:rPr lang="en-US" altLang="ko-KR" dirty="0"/>
              <a:t> Query (</a:t>
            </a:r>
            <a:r>
              <a:rPr lang="ko-KR" altLang="en-US" dirty="0"/>
              <a:t>실제 정상 및 악성파일 데이터</a:t>
            </a:r>
            <a:r>
              <a:rPr lang="en-US" altLang="ko-KR" dirty="0"/>
              <a:t>)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실험</a:t>
            </a:r>
            <a:r>
              <a:rPr lang="en-US" altLang="ko-KR" dirty="0">
                <a:solidFill>
                  <a:srgbClr val="FF0000"/>
                </a:solidFill>
              </a:rPr>
              <a:t>4. HSH</a:t>
            </a:r>
            <a:r>
              <a:rPr lang="ko-KR" altLang="en-US" dirty="0">
                <a:solidFill>
                  <a:srgbClr val="FF0000"/>
                </a:solidFill>
              </a:rPr>
              <a:t>와 딥러닝 결합 실험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실험</a:t>
            </a:r>
            <a:r>
              <a:rPr lang="en-US" altLang="ko-KR">
                <a:solidFill>
                  <a:srgbClr val="FF0000"/>
                </a:solidFill>
              </a:rPr>
              <a:t>5. </a:t>
            </a:r>
            <a:r>
              <a:rPr lang="ko-KR" altLang="en-US">
                <a:solidFill>
                  <a:srgbClr val="FF0000"/>
                </a:solidFill>
              </a:rPr>
              <a:t>클러스터링 실험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0596-583A-4AD5-864F-CBC4BE50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1. Range Query (</a:t>
            </a:r>
            <a:r>
              <a:rPr lang="ko-KR" altLang="en-US" dirty="0"/>
              <a:t>랜덤데이터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F0C00E4-81F6-4463-A899-88243FFC2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059989"/>
              </p:ext>
            </p:extLst>
          </p:nvPr>
        </p:nvGraphicFramePr>
        <p:xfrm>
          <a:off x="351814" y="2057400"/>
          <a:ext cx="42201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53EEA0E-FB8D-4A2D-98A1-367819EE8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08993"/>
              </p:ext>
            </p:extLst>
          </p:nvPr>
        </p:nvGraphicFramePr>
        <p:xfrm>
          <a:off x="4572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B592A6-91C0-4C3C-AF62-599040EAFF73}"/>
              </a:ext>
            </a:extLst>
          </p:cNvPr>
          <p:cNvSpPr txBox="1"/>
          <p:nvPr/>
        </p:nvSpPr>
        <p:spPr>
          <a:xfrm>
            <a:off x="276837" y="4890782"/>
            <a:ext cx="859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의 개수가 많을 수록 검색횟수</a:t>
            </a:r>
            <a:r>
              <a:rPr lang="en-US" altLang="ko-KR" dirty="0"/>
              <a:t>(</a:t>
            </a:r>
            <a:r>
              <a:rPr lang="ko-KR" altLang="en-US" dirty="0"/>
              <a:t>비교횟수</a:t>
            </a:r>
            <a:r>
              <a:rPr lang="en-US" altLang="ko-KR" dirty="0"/>
              <a:t>)</a:t>
            </a:r>
            <a:r>
              <a:rPr lang="ko-KR" altLang="en-US" dirty="0"/>
              <a:t>가 증가한다</a:t>
            </a:r>
            <a:r>
              <a:rPr lang="en-US" altLang="ko-KR" dirty="0"/>
              <a:t>. HSH</a:t>
            </a:r>
            <a:r>
              <a:rPr lang="ko-KR" altLang="en-US" dirty="0"/>
              <a:t>의 검색횟수는 </a:t>
            </a:r>
            <a:r>
              <a:rPr lang="en-US" altLang="ko-KR" dirty="0"/>
              <a:t>BF</a:t>
            </a:r>
            <a:r>
              <a:rPr lang="ko-KR" altLang="en-US" dirty="0"/>
              <a:t>의 약 </a:t>
            </a:r>
            <a:r>
              <a:rPr lang="en-US" altLang="ko-KR" dirty="0"/>
              <a:t>3.74% </a:t>
            </a:r>
            <a:r>
              <a:rPr lang="ko-KR" altLang="en-US" dirty="0"/>
              <a:t>정도에 불과하다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Range query</a:t>
            </a:r>
            <a:r>
              <a:rPr lang="ko-KR" altLang="en-US" dirty="0"/>
              <a:t>에서 질의반경에 따른 검색횟수는 </a:t>
            </a:r>
            <a:r>
              <a:rPr lang="en-US" altLang="ko-KR" dirty="0"/>
              <a:t>HSH</a:t>
            </a:r>
            <a:r>
              <a:rPr lang="ko-KR" altLang="en-US" dirty="0"/>
              <a:t>가 평균 </a:t>
            </a:r>
            <a:r>
              <a:rPr lang="en-US" altLang="ko-KR" dirty="0"/>
              <a:t>30%</a:t>
            </a:r>
            <a:r>
              <a:rPr lang="ko-KR" altLang="en-US" dirty="0"/>
              <a:t>에 불과하다</a:t>
            </a:r>
            <a:r>
              <a:rPr lang="en-US" altLang="ko-KR" dirty="0"/>
              <a:t>. </a:t>
            </a:r>
            <a:r>
              <a:rPr lang="ko-KR" altLang="en-US" dirty="0"/>
              <a:t>질의반경이 </a:t>
            </a:r>
            <a:r>
              <a:rPr lang="en-US" altLang="ko-KR" dirty="0"/>
              <a:t>40</a:t>
            </a:r>
            <a:r>
              <a:rPr lang="ko-KR" altLang="en-US" dirty="0"/>
              <a:t>이상이 되면 검색횟수가 많이 증가한다 </a:t>
            </a:r>
            <a:r>
              <a:rPr lang="en-US" altLang="ko-KR" dirty="0"/>
              <a:t>(70%)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24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CDE78-9C43-4B57-BEB5-5901198E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2. </a:t>
            </a:r>
            <a:r>
              <a:rPr lang="en-US" altLang="ko-KR" dirty="0" err="1"/>
              <a:t>kNN</a:t>
            </a:r>
            <a:r>
              <a:rPr lang="en-US" altLang="ko-KR" dirty="0"/>
              <a:t> Query (</a:t>
            </a:r>
            <a:r>
              <a:rPr lang="ko-KR" altLang="en-US" dirty="0"/>
              <a:t>랜덤데이터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690DD67-BC18-4E89-B621-4F7A8D194960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50E857-1A4F-4B79-BA2A-A933842FB845}"/>
              </a:ext>
            </a:extLst>
          </p:cNvPr>
          <p:cNvSpPr txBox="1"/>
          <p:nvPr/>
        </p:nvSpPr>
        <p:spPr>
          <a:xfrm>
            <a:off x="285226" y="4907560"/>
            <a:ext cx="85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kNN</a:t>
            </a:r>
            <a:r>
              <a:rPr lang="ko-KR" altLang="en-US" dirty="0"/>
              <a:t>질의의 성능을 보여준다</a:t>
            </a:r>
            <a:r>
              <a:rPr lang="en-US" altLang="ko-KR" dirty="0"/>
              <a:t>. </a:t>
            </a:r>
            <a:r>
              <a:rPr lang="en-US" altLang="ko-KR" dirty="0" err="1"/>
              <a:t>kNN</a:t>
            </a:r>
            <a:r>
              <a:rPr lang="ko-KR" altLang="en-US" dirty="0"/>
              <a:t>질의는 </a:t>
            </a:r>
            <a:r>
              <a:rPr lang="en-US" altLang="ko-KR" dirty="0"/>
              <a:t>BF</a:t>
            </a:r>
            <a:r>
              <a:rPr lang="ko-KR" altLang="en-US" dirty="0"/>
              <a:t>보다 약 </a:t>
            </a:r>
            <a:r>
              <a:rPr lang="en-US" altLang="ko-KR" dirty="0"/>
              <a:t>45% </a:t>
            </a:r>
            <a:r>
              <a:rPr lang="ko-KR" altLang="en-US" dirty="0"/>
              <a:t>빠른 성능을 보여준다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kNN</a:t>
            </a:r>
            <a:r>
              <a:rPr lang="ko-KR" altLang="en-US" dirty="0"/>
              <a:t>질의는 </a:t>
            </a:r>
            <a:r>
              <a:rPr lang="en-US" altLang="ko-KR" dirty="0"/>
              <a:t>Range</a:t>
            </a:r>
            <a:r>
              <a:rPr lang="ko-KR" altLang="en-US" dirty="0"/>
              <a:t>질의보다 더 많은 검색을 해야 한다</a:t>
            </a:r>
            <a:r>
              <a:rPr lang="en-US" altLang="ko-KR" dirty="0"/>
              <a:t>. Range </a:t>
            </a:r>
            <a:r>
              <a:rPr lang="ko-KR" altLang="en-US" dirty="0"/>
              <a:t>질의에서는 범위에 해당하지 않는 노드를 검색할 필요가 없기 때문이다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이것은 </a:t>
            </a:r>
            <a:r>
              <a:rPr lang="en-US" altLang="ko-KR" dirty="0"/>
              <a:t>VP</a:t>
            </a:r>
            <a:r>
              <a:rPr lang="ko-KR" altLang="en-US" dirty="0"/>
              <a:t> 트리에서 라우팅 노드를 선정하는 방식을 다르게 하면 성능이 좀더 개선될 수 있을 것으로 생각된다</a:t>
            </a:r>
          </a:p>
        </p:txBody>
      </p:sp>
    </p:spTree>
    <p:extLst>
      <p:ext uri="{BB962C8B-B14F-4D97-AF65-F5344CB8AC3E}">
        <p14:creationId xmlns:p14="http://schemas.microsoft.com/office/powerpoint/2010/main" val="127908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ABB80-DA58-45FA-A35F-E646CAC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3. </a:t>
            </a:r>
            <a:r>
              <a:rPr lang="en-US" altLang="ko-KR" dirty="0" err="1"/>
              <a:t>kNN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실제데이터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B25CBE-A4E1-42B0-A129-2F00A0202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5417"/>
              </p:ext>
            </p:extLst>
          </p:nvPr>
        </p:nvGraphicFramePr>
        <p:xfrm>
          <a:off x="1523999" y="1690689"/>
          <a:ext cx="6095999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957297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760936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94047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335947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577936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549767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5617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FPR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9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5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227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381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53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Average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01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60DD59-F233-458E-B792-4E63B277D9A6}"/>
              </a:ext>
            </a:extLst>
          </p:cNvPr>
          <p:cNvSpPr txBox="1"/>
          <p:nvPr/>
        </p:nvSpPr>
        <p:spPr>
          <a:xfrm>
            <a:off x="251670" y="4881135"/>
            <a:ext cx="8607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학습데이터 </a:t>
            </a:r>
            <a:r>
              <a:rPr lang="en-US" altLang="ko-KR" dirty="0"/>
              <a:t>: 24000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정상 </a:t>
            </a:r>
            <a:r>
              <a:rPr lang="en-US" altLang="ko-KR" dirty="0"/>
              <a:t>12000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악성 </a:t>
            </a:r>
            <a:r>
              <a:rPr lang="en-US" altLang="ko-KR" dirty="0"/>
              <a:t>12000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테스트데이터 </a:t>
            </a:r>
            <a:r>
              <a:rPr lang="en-US" altLang="ko-KR" dirty="0"/>
              <a:t>: 6000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정상 </a:t>
            </a:r>
            <a:r>
              <a:rPr lang="en-US" altLang="ko-KR" dirty="0"/>
              <a:t>3000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악성 </a:t>
            </a:r>
            <a:r>
              <a:rPr lang="en-US" altLang="ko-KR" dirty="0"/>
              <a:t>3000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검색성능 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10775</a:t>
            </a:r>
            <a:r>
              <a:rPr lang="ko-KR" altLang="en-US" dirty="0"/>
              <a:t>번 </a:t>
            </a:r>
            <a:r>
              <a:rPr lang="en-US" altLang="ko-KR" dirty="0"/>
              <a:t>(24000</a:t>
            </a:r>
            <a:r>
              <a:rPr lang="ko-KR" altLang="en-US" dirty="0"/>
              <a:t>개 중에서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9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320</Words>
  <Application>Microsoft Office PowerPoint</Application>
  <PresentationFormat>화면 슬라이드 쇼(4:3)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Hierarchical Similarity Hash</vt:lpstr>
      <vt:lpstr>Outline</vt:lpstr>
      <vt:lpstr>Introduction</vt:lpstr>
      <vt:lpstr>TLSH</vt:lpstr>
      <vt:lpstr>M-tree</vt:lpstr>
      <vt:lpstr>실험목차</vt:lpstr>
      <vt:lpstr>실험1. Range Query (랜덤데이터)</vt:lpstr>
      <vt:lpstr>실험2. kNN Query (랜덤데이터) </vt:lpstr>
      <vt:lpstr>실험3. kNN Query (실제데이터)</vt:lpstr>
      <vt:lpstr>실험5.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Similarity Hash</dc:title>
  <dc:creator>Sunoh Choi</dc:creator>
  <cp:lastModifiedBy>Sunoh Choi</cp:lastModifiedBy>
  <cp:revision>21</cp:revision>
  <cp:lastPrinted>2020-03-19T04:55:56Z</cp:lastPrinted>
  <dcterms:created xsi:type="dcterms:W3CDTF">2020-03-03T01:24:51Z</dcterms:created>
  <dcterms:modified xsi:type="dcterms:W3CDTF">2020-03-20T00:58:55Z</dcterms:modified>
</cp:coreProperties>
</file>