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260" r:id="rId2"/>
    <p:sldId id="287" r:id="rId3"/>
    <p:sldId id="264" r:id="rId4"/>
    <p:sldId id="288" r:id="rId5"/>
    <p:sldId id="261" r:id="rId6"/>
    <p:sldId id="289" r:id="rId7"/>
    <p:sldId id="265" r:id="rId8"/>
    <p:sldId id="290" r:id="rId9"/>
    <p:sldId id="269" r:id="rId10"/>
    <p:sldId id="291" r:id="rId11"/>
    <p:sldId id="266" r:id="rId12"/>
    <p:sldId id="292" r:id="rId13"/>
    <p:sldId id="270" r:id="rId14"/>
    <p:sldId id="293" r:id="rId15"/>
    <p:sldId id="318" r:id="rId16"/>
    <p:sldId id="319" r:id="rId17"/>
    <p:sldId id="259" r:id="rId18"/>
    <p:sldId id="294" r:id="rId19"/>
    <p:sldId id="275" r:id="rId20"/>
    <p:sldId id="295" r:id="rId21"/>
    <p:sldId id="258" r:id="rId22"/>
    <p:sldId id="296" r:id="rId23"/>
    <p:sldId id="256" r:id="rId24"/>
    <p:sldId id="297" r:id="rId25"/>
    <p:sldId id="267" r:id="rId26"/>
    <p:sldId id="298" r:id="rId27"/>
    <p:sldId id="320" r:id="rId28"/>
    <p:sldId id="321" r:id="rId29"/>
    <p:sldId id="277" r:id="rId30"/>
    <p:sldId id="299" r:id="rId31"/>
    <p:sldId id="282" r:id="rId32"/>
    <p:sldId id="300" r:id="rId33"/>
    <p:sldId id="263" r:id="rId34"/>
    <p:sldId id="301" r:id="rId35"/>
    <p:sldId id="283" r:id="rId36"/>
    <p:sldId id="302" r:id="rId37"/>
    <p:sldId id="322" r:id="rId38"/>
    <p:sldId id="323" r:id="rId39"/>
    <p:sldId id="276" r:id="rId40"/>
    <p:sldId id="303" r:id="rId41"/>
    <p:sldId id="257" r:id="rId42"/>
    <p:sldId id="304" r:id="rId43"/>
    <p:sldId id="324" r:id="rId44"/>
    <p:sldId id="325" r:id="rId45"/>
    <p:sldId id="284" r:id="rId46"/>
    <p:sldId id="305" r:id="rId47"/>
    <p:sldId id="278" r:id="rId48"/>
    <p:sldId id="306" r:id="rId49"/>
    <p:sldId id="268" r:id="rId50"/>
    <p:sldId id="307" r:id="rId51"/>
    <p:sldId id="262" r:id="rId52"/>
    <p:sldId id="308" r:id="rId53"/>
    <p:sldId id="326" r:id="rId54"/>
    <p:sldId id="327" r:id="rId55"/>
    <p:sldId id="271" r:id="rId56"/>
    <p:sldId id="309" r:id="rId57"/>
    <p:sldId id="272" r:id="rId58"/>
    <p:sldId id="310" r:id="rId59"/>
    <p:sldId id="330" r:id="rId60"/>
    <p:sldId id="311" r:id="rId61"/>
    <p:sldId id="280" r:id="rId62"/>
    <p:sldId id="312" r:id="rId63"/>
    <p:sldId id="286" r:id="rId64"/>
    <p:sldId id="313" r:id="rId65"/>
    <p:sldId id="328" r:id="rId66"/>
    <p:sldId id="329" r:id="rId67"/>
    <p:sldId id="285" r:id="rId68"/>
    <p:sldId id="314" r:id="rId69"/>
    <p:sldId id="331" r:id="rId70"/>
    <p:sldId id="315" r:id="rId71"/>
    <p:sldId id="273" r:id="rId72"/>
    <p:sldId id="317" r:id="rId73"/>
    <p:sldId id="279" r:id="rId74"/>
    <p:sldId id="316" r:id="rId75"/>
  </p:sldIdLst>
  <p:sldSz cx="9906000" cy="6858000" type="A4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660"/>
  </p:normalViewPr>
  <p:slideViewPr>
    <p:cSldViewPr>
      <p:cViewPr>
        <p:scale>
          <a:sx n="70" d="100"/>
          <a:sy n="70" d="100"/>
        </p:scale>
        <p:origin x="-2808" y="-95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74CE5-B826-4FE7-8F8E-6D99E0C77B10}" type="datetimeFigureOut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2018-05-14</a:t>
            </a:fld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72B6B-FB63-4AA2-B026-A7EB9213928C}" type="slidenum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‹#›</a:t>
            </a:fld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1967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fld id="{95739F6E-0133-437A-BCF8-65BC0B7EFD59}" type="datetimeFigureOut">
              <a:rPr lang="ko-KR" altLang="en-US" smtClean="0"/>
              <a:pPr/>
              <a:t>2018-05-14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22613" y="509588"/>
            <a:ext cx="36814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fld id="{4C5AF89D-B7F4-450A-88B0-1694AA11FDE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646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 ExtraBold" panose="020B0600000101010101" pitchFamily="50" charset="-127"/>
        <a:ea typeface="나눔스퀘어 ExtraBold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 ExtraBold" panose="020B0600000101010101" pitchFamily="50" charset="-127"/>
        <a:ea typeface="나눔스퀘어 ExtraBold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 ExtraBold" panose="020B0600000101010101" pitchFamily="50" charset="-127"/>
        <a:ea typeface="나눔스퀘어 ExtraBold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 ExtraBold" panose="020B0600000101010101" pitchFamily="50" charset="-127"/>
        <a:ea typeface="나눔스퀘어 ExtraBold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 ExtraBold" panose="020B0600000101010101" pitchFamily="50" charset="-127"/>
        <a:ea typeface="나눔스퀘어 ExtraBold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A406-2E5C-45C8-AA58-887644B9CDEE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F578-F20C-4A4A-941E-9FB063B0F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92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A406-2E5C-45C8-AA58-887644B9CDEE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F578-F20C-4A4A-941E-9FB063B0F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63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A406-2E5C-45C8-AA58-887644B9CDEE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F578-F20C-4A4A-941E-9FB063B0F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16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A406-2E5C-45C8-AA58-887644B9CDEE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F578-F20C-4A4A-941E-9FB063B0F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00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A406-2E5C-45C8-AA58-887644B9CDEE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F578-F20C-4A4A-941E-9FB063B0F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74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A406-2E5C-45C8-AA58-887644B9CDEE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F578-F20C-4A4A-941E-9FB063B0F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12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A406-2E5C-45C8-AA58-887644B9CDEE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F578-F20C-4A4A-941E-9FB063B0F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9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A406-2E5C-45C8-AA58-887644B9CDEE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F578-F20C-4A4A-941E-9FB063B0F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8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A406-2E5C-45C8-AA58-887644B9CDEE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F578-F20C-4A4A-941E-9FB063B0F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35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A406-2E5C-45C8-AA58-887644B9CDEE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F578-F20C-4A4A-941E-9FB063B0F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02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A406-2E5C-45C8-AA58-887644B9CDEE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F578-F20C-4A4A-941E-9FB063B0F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9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fld id="{80B3A406-2E5C-45C8-AA58-887644B9CDEE}" type="datetimeFigureOut">
              <a:rPr lang="ko-KR" altLang="en-US" smtClean="0"/>
              <a:pPr/>
              <a:t>2018-05-14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fld id="{0807F578-F20C-4A4A-941E-9FB063B0FF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64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57690" y="471477"/>
            <a:ext cx="6790642" cy="1969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나눔스퀘어OTF ExtraBold" pitchFamily="34" charset="-127"/>
                <a:ea typeface="나눔스퀘어OTF ExtraBold" pitchFamily="34" charset="-127"/>
              </a:rPr>
              <a:t>현재몸무게와 목표몸무게를 각각 입력 받고</a:t>
            </a:r>
            <a:endParaRPr lang="en-US" altLang="ko-KR" sz="28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 err="1">
                <a:latin typeface="나눔스퀘어OTF ExtraBold" pitchFamily="34" charset="-127"/>
                <a:ea typeface="나눔스퀘어OTF ExtraBold" pitchFamily="34" charset="-127"/>
              </a:rPr>
              <a:t>주차별</a:t>
            </a:r>
            <a:r>
              <a:rPr lang="ko-KR" altLang="en-US" sz="2800" dirty="0">
                <a:latin typeface="나눔스퀘어OTF ExtraBold" pitchFamily="34" charset="-127"/>
                <a:ea typeface="나눔스퀘어OTF ExtraBold" pitchFamily="34" charset="-127"/>
              </a:rPr>
              <a:t> 감량몸무게를 입력 받아 목표 달성 시 </a:t>
            </a:r>
            <a:endParaRPr lang="en-US" altLang="ko-KR" sz="28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 err="1">
                <a:latin typeface="나눔스퀘어OTF ExtraBold" pitchFamily="34" charset="-127"/>
                <a:ea typeface="나눔스퀘어OTF ExtraBold" pitchFamily="34" charset="-127"/>
              </a:rPr>
              <a:t>축하메세지를</a:t>
            </a:r>
            <a:r>
              <a:rPr lang="ko-KR" altLang="en-US" sz="2800" dirty="0">
                <a:latin typeface="나눔스퀘어OTF ExtraBold" pitchFamily="34" charset="-127"/>
                <a:ea typeface="나눔스퀘어OTF ExtraBold" pitchFamily="34" charset="-127"/>
              </a:rPr>
              <a:t> 띄우는 프로그램을 구현하시오</a:t>
            </a:r>
            <a:r>
              <a:rPr lang="en-US" altLang="ko-KR" sz="280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05825" y="2440670"/>
            <a:ext cx="1309974" cy="467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&lt;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결과화면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48" y="2929303"/>
            <a:ext cx="2664296" cy="356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53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3856" y="1527231"/>
            <a:ext cx="14782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0566" y="287500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제한시간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10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0568" y="407707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획득점수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15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1034" y="6093296"/>
            <a:ext cx="15039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행 개수 변경해서 테스트</a:t>
            </a:r>
            <a:endParaRPr lang="ko-KR" altLang="en-US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727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6334" y="1315207"/>
            <a:ext cx="7853432" cy="1322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나눔스퀘어OTF ExtraBold" pitchFamily="34" charset="-127"/>
                <a:ea typeface="나눔스퀘어OTF ExtraBold" pitchFamily="34" charset="-127"/>
              </a:rPr>
              <a:t>(77*1) + (76*2) + (75*3)+…+(1*77)</a:t>
            </a:r>
            <a:r>
              <a:rPr lang="ko-KR" altLang="en-US" sz="2800" dirty="0">
                <a:latin typeface="나눔스퀘어OTF ExtraBold" pitchFamily="34" charset="-127"/>
                <a:ea typeface="나눔스퀘어OTF ExtraBold" pitchFamily="34" charset="-127"/>
              </a:rPr>
              <a:t>를 계산하여</a:t>
            </a:r>
            <a:endParaRPr lang="en-US" altLang="ko-KR" sz="28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나눔스퀘어OTF ExtraBold" pitchFamily="34" charset="-127"/>
                <a:ea typeface="나눔스퀘어OTF ExtraBold" pitchFamily="34" charset="-127"/>
              </a:rPr>
              <a:t>결과를 출력하시오</a:t>
            </a:r>
            <a:r>
              <a:rPr lang="en-US" altLang="ko-KR" sz="280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52830" y="3160009"/>
            <a:ext cx="1309974" cy="467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&lt;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결과화면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&gt;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36" y="3626261"/>
            <a:ext cx="2373964" cy="179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00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3856" y="1527231"/>
            <a:ext cx="14782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92657" y="2875002"/>
            <a:ext cx="53206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제한시간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8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0568" y="407707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획득점수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15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09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0033" y="1124744"/>
            <a:ext cx="9046066" cy="6381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u="sng" dirty="0">
                <a:latin typeface="나눔스퀘어OTF ExtraBold" pitchFamily="34" charset="-127"/>
                <a:ea typeface="나눔스퀘어OTF ExtraBold" pitchFamily="34" charset="-127"/>
              </a:rPr>
              <a:t>행 개수</a:t>
            </a:r>
            <a:r>
              <a:rPr lang="ko-KR" altLang="en-US" sz="2800" dirty="0">
                <a:latin typeface="나눔스퀘어OTF ExtraBold" pitchFamily="34" charset="-127"/>
                <a:ea typeface="나눔스퀘어OTF ExtraBold" pitchFamily="34" charset="-127"/>
              </a:rPr>
              <a:t>를 입력 받아 다음과 같이 삼각형을 출력하시오</a:t>
            </a:r>
            <a:r>
              <a:rPr lang="en-US" altLang="ko-KR" sz="280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  <a:endParaRPr lang="en-US" altLang="ko-KR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72880" y="2192544"/>
            <a:ext cx="1309974" cy="467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&lt;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결과화면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&gt;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360" y="2660429"/>
            <a:ext cx="1825279" cy="347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53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3856" y="1527231"/>
            <a:ext cx="14782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0566" y="287500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제한시간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10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0568" y="407707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획득점수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15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1034" y="6093296"/>
            <a:ext cx="15039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행 개수 변경해서 테스트</a:t>
            </a:r>
            <a:endParaRPr lang="ko-KR" altLang="en-US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63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5430" y="959881"/>
            <a:ext cx="776526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서울에서 </a:t>
            </a:r>
            <a:r>
              <a:rPr lang="ko-KR" altLang="en-US" sz="3200" dirty="0" err="1">
                <a:latin typeface="나눔스퀘어OTF ExtraBold" pitchFamily="34" charset="-127"/>
                <a:ea typeface="나눔스퀘어OTF ExtraBold" pitchFamily="34" charset="-127"/>
              </a:rPr>
              <a:t>김서방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 찾기</a:t>
            </a:r>
            <a:endParaRPr lang="en-US" altLang="ko-KR" sz="32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u="sng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findKim</a:t>
            </a:r>
            <a:r>
              <a:rPr lang="en-US" altLang="ko-KR" sz="20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메소드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String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 배열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names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매개변수로 받습니다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names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"Kim"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위치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찾아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"</a:t>
            </a:r>
            <a:r>
              <a:rPr lang="ko-KR" altLang="en-US" b="1" u="sng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김서방은</a:t>
            </a:r>
            <a:r>
              <a:rPr lang="ko-KR" altLang="en-US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String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반환하세요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names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"Kim"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오직 한 번만 나타나며 잘못된 값이 입력되는 경우는 없습니다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/>
              <a:t/>
            </a:r>
            <a:br>
              <a:rPr lang="ko-KR" altLang="en-US" sz="2000" dirty="0"/>
            </a:br>
            <a:endParaRPr lang="en-US" altLang="ko-KR" sz="2000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C7FAD84-CA64-44FE-AFED-EECEEE8B7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58" y="4365104"/>
            <a:ext cx="4880992" cy="14118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7A4603B-DA45-49EC-9670-E24A532DF807}"/>
              </a:ext>
            </a:extLst>
          </p:cNvPr>
          <p:cNvSpPr txBox="1"/>
          <p:nvPr/>
        </p:nvSpPr>
        <p:spPr>
          <a:xfrm>
            <a:off x="4298013" y="3501008"/>
            <a:ext cx="1309974" cy="467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&lt;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결과화면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&gt;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5932E44-94AF-4F56-ABCA-35B51B305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442" y="4509120"/>
            <a:ext cx="2917800" cy="94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53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53896" y="1527231"/>
            <a:ext cx="39982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보너스 </a:t>
            </a:r>
            <a:r>
              <a:rPr lang="en-US" altLang="ko-KR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0566" y="287500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제한시간 </a:t>
            </a:r>
            <a:r>
              <a:rPr lang="en-US" altLang="ko-KR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10</a:t>
            </a:r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0568" y="407707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획득점수 </a:t>
            </a:r>
            <a:r>
              <a:rPr lang="en-US" altLang="ko-KR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22</a:t>
            </a:r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7574" y="6093296"/>
            <a:ext cx="22108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배열에서 </a:t>
            </a:r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‘Kim’ </a:t>
            </a:r>
            <a:r>
              <a:rPr lang="ko-KR" altLang="en-US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위치 변경해서 테스트</a:t>
            </a:r>
            <a:endParaRPr lang="ko-KR" altLang="en-US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682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31487" y="836712"/>
            <a:ext cx="7443063" cy="149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정수를 </a:t>
            </a:r>
            <a:r>
              <a:rPr lang="ko-KR" altLang="en-US" sz="3200" dirty="0" err="1">
                <a:latin typeface="나눔스퀘어OTF ExtraBold" pitchFamily="34" charset="-127"/>
                <a:ea typeface="나눔스퀘어OTF ExtraBold" pitchFamily="34" charset="-127"/>
              </a:rPr>
              <a:t>입력받아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1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의 자리에서 반올림 한 결과를 출력하시오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2341" y="2672748"/>
            <a:ext cx="1309974" cy="467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&lt;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결과화면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341" y="3171676"/>
            <a:ext cx="3096609" cy="1769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8"/>
          <a:stretch/>
        </p:blipFill>
        <p:spPr bwMode="auto">
          <a:xfrm>
            <a:off x="5457054" y="3171676"/>
            <a:ext cx="2808314" cy="165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294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3856" y="1527231"/>
            <a:ext cx="14782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92657" y="2875002"/>
            <a:ext cx="53206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제한시간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8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0568" y="407707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획득점수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20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3285" y="6093296"/>
            <a:ext cx="16594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input:135, output:140</a:t>
            </a:r>
          </a:p>
          <a:p>
            <a:pPr algn="ctr"/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input:101, output:100</a:t>
            </a:r>
            <a:endParaRPr lang="ko-KR" altLang="en-US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40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5598" y="692696"/>
            <a:ext cx="85331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두 정수를 </a:t>
            </a:r>
            <a:r>
              <a:rPr lang="ko-KR" altLang="en-US" sz="3200" dirty="0" err="1">
                <a:latin typeface="나눔스퀘어OTF ExtraBold" pitchFamily="34" charset="-127"/>
                <a:ea typeface="나눔스퀘어OTF ExtraBold" pitchFamily="34" charset="-127"/>
              </a:rPr>
              <a:t>입력받아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 최대공약수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&amp;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최소공배수를</a:t>
            </a:r>
            <a:endParaRPr lang="en-US" altLang="ko-KR" sz="32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 err="1">
                <a:latin typeface="나눔스퀘어OTF ExtraBold" pitchFamily="34" charset="-127"/>
                <a:ea typeface="나눔스퀘어OTF ExtraBold" pitchFamily="34" charset="-127"/>
              </a:rPr>
              <a:t>출력하시오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  <a:endParaRPr lang="en-US" altLang="ko-KR" sz="2000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096" y="2415536"/>
            <a:ext cx="3438096" cy="248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7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3856" y="1527231"/>
            <a:ext cx="14782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92657" y="2875002"/>
            <a:ext cx="53206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제한시간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8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30568" y="407707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획득점수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10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8222" y="6093296"/>
            <a:ext cx="23695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현재몸무게</a:t>
            </a:r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105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목표목무게</a:t>
            </a:r>
            <a:r>
              <a:rPr lang="ko-KR" altLang="en-US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변경해서 테스트</a:t>
            </a:r>
            <a:endParaRPr lang="ko-KR" altLang="en-US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68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3856" y="1527231"/>
            <a:ext cx="14782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0566" y="287500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제한시간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20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0568" y="407707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획득점수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20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00042" y="5877272"/>
            <a:ext cx="170591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input:8,12 output:4,24</a:t>
            </a:r>
          </a:p>
          <a:p>
            <a:pPr algn="ctr"/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input:9,12 output:3,36</a:t>
            </a:r>
            <a:endParaRPr lang="en-US" altLang="ko-KR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input:3,9 output:3,9</a:t>
            </a:r>
            <a:endParaRPr lang="ko-KR" altLang="en-US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310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2276" y="836712"/>
            <a:ext cx="95814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8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칸 크기의 </a:t>
            </a:r>
            <a:r>
              <a:rPr lang="ko-KR" altLang="en-US" sz="3200" b="1" u="sng" dirty="0">
                <a:latin typeface="나눔스퀘어OTF ExtraBold" pitchFamily="34" charset="-127"/>
                <a:ea typeface="나눔스퀘어OTF ExtraBold" pitchFamily="34" charset="-127"/>
              </a:rPr>
              <a:t>배열을 선언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하고 랜덤수로 초기화 한 후</a:t>
            </a:r>
            <a:endParaRPr lang="en-US" altLang="ko-KR" sz="32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가장 큰 수와 작은 수를 각각 출력하시오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0672" y="2672748"/>
            <a:ext cx="1309974" cy="467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&lt;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결과화면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970" y="3230894"/>
            <a:ext cx="5634059" cy="186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3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1765" y="1527231"/>
            <a:ext cx="20024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0566" y="287500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제한시간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13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0568" y="407707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획득점수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20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1235" y="5877272"/>
            <a:ext cx="204895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</a:t>
            </a:r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nput:  10,5, -3, 45, -13, 100</a:t>
            </a:r>
          </a:p>
          <a:p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</a:t>
            </a:r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utput :  100  -13 </a:t>
            </a:r>
          </a:p>
        </p:txBody>
      </p:sp>
    </p:spTree>
    <p:extLst>
      <p:ext uri="{BB962C8B-B14F-4D97-AF65-F5344CB8AC3E}">
        <p14:creationId xmlns:p14="http://schemas.microsoft.com/office/powerpoint/2010/main" val="59175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4141" y="2564904"/>
            <a:ext cx="781771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String score = “A,A,B,C,D,A,C,D,D,D,F”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4770" y="692696"/>
            <a:ext cx="86164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아래와 같이 학생들의 성적정보가 문자열로 </a:t>
            </a:r>
            <a:endParaRPr lang="en-US" altLang="ko-KR" sz="32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선언되어 있을 때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 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각 성적 별 학생 수를 출력하시오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6"/>
          <a:stretch/>
        </p:blipFill>
        <p:spPr bwMode="auto">
          <a:xfrm>
            <a:off x="4100425" y="3789040"/>
            <a:ext cx="1705149" cy="221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56362" y="3321155"/>
            <a:ext cx="1309974" cy="467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&lt;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결과화면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0948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1765" y="1527231"/>
            <a:ext cx="20024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11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0566" y="287500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제한시간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15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0568" y="407707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획득점수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20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21498" y="6093296"/>
            <a:ext cx="18630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score </a:t>
            </a:r>
            <a:r>
              <a:rPr lang="ko-KR" altLang="en-US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문자열 변경해서 테스트</a:t>
            </a:r>
            <a:endParaRPr lang="ko-KR" altLang="en-US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71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635" y="404664"/>
            <a:ext cx="94067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정수 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N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을 </a:t>
            </a:r>
            <a:r>
              <a:rPr lang="ko-KR" altLang="en-US" sz="3200" dirty="0" err="1">
                <a:latin typeface="나눔스퀘어OTF ExtraBold" pitchFamily="34" charset="-127"/>
                <a:ea typeface="나눔스퀘어OTF ExtraBold" pitchFamily="34" charset="-127"/>
              </a:rPr>
              <a:t>입력받아</a:t>
            </a:r>
            <a:endParaRPr lang="en-US" altLang="ko-KR" sz="32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N * N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 배열에 다음과 같이 숫자를 </a:t>
            </a:r>
            <a:r>
              <a:rPr lang="ko-KR" altLang="en-US" sz="3200" dirty="0" smtClean="0">
                <a:latin typeface="나눔스퀘어OTF ExtraBold" pitchFamily="34" charset="-127"/>
                <a:ea typeface="나눔스퀘어OTF ExtraBold" pitchFamily="34" charset="-127"/>
              </a:rPr>
              <a:t>저장하고 출력하시오</a:t>
            </a:r>
            <a:r>
              <a:rPr lang="en-US" altLang="ko-KR" sz="3200" dirty="0" smtClean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  <a:endParaRPr lang="en-US" altLang="ko-KR" sz="3200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521100"/>
              </p:ext>
            </p:extLst>
          </p:nvPr>
        </p:nvGraphicFramePr>
        <p:xfrm>
          <a:off x="1568624" y="2276872"/>
          <a:ext cx="6604000" cy="367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34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6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11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16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21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4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7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12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17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22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4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8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13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18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23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34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9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14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19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24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34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10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15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20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25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3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1765" y="1527231"/>
            <a:ext cx="20024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12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0566" y="287500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제한시간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13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0568" y="407707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획득점수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20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413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8513" y="147867"/>
            <a:ext cx="8816837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가운데 글자 구하기 </a:t>
            </a:r>
            <a:endParaRPr lang="en-US" altLang="ko-KR" sz="32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u="sng" dirty="0" err="1"/>
              <a:t>getMiddle</a:t>
            </a:r>
            <a:r>
              <a:rPr lang="ko-KR" altLang="en-US" sz="2000" b="1" u="sng" dirty="0"/>
              <a:t>메소드</a:t>
            </a:r>
            <a:r>
              <a:rPr lang="ko-KR" altLang="en-US" dirty="0"/>
              <a:t>는 하나의 단어를 입력 받습니다</a:t>
            </a:r>
            <a:r>
              <a:rPr lang="en-US" altLang="ko-KR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단어를 입력 받아서 가운데 글자를 반환하도록 </a:t>
            </a:r>
            <a:r>
              <a:rPr lang="en-US" altLang="ko-KR" dirty="0" err="1"/>
              <a:t>getMiddle</a:t>
            </a:r>
            <a:r>
              <a:rPr lang="ko-KR" altLang="en-US" dirty="0"/>
              <a:t>메소드를 만들어 보세요</a:t>
            </a:r>
            <a:r>
              <a:rPr lang="en-US" altLang="ko-KR" dirty="0"/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단어의 길이가 </a:t>
            </a:r>
            <a:r>
              <a:rPr lang="ko-KR" altLang="en-US" dirty="0" err="1"/>
              <a:t>짝수일경우</a:t>
            </a:r>
            <a:r>
              <a:rPr lang="ko-KR" altLang="en-US" dirty="0"/>
              <a:t> 가운데 </a:t>
            </a:r>
            <a:r>
              <a:rPr lang="ko-KR" altLang="en-US" dirty="0" err="1"/>
              <a:t>두글자를</a:t>
            </a:r>
            <a:r>
              <a:rPr lang="ko-KR" altLang="en-US" dirty="0"/>
              <a:t> 반환하면 됩니다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 err="1"/>
              <a:t>예를들어</a:t>
            </a:r>
            <a:r>
              <a:rPr lang="ko-KR" altLang="en-US" dirty="0"/>
              <a:t> </a:t>
            </a:r>
            <a:r>
              <a:rPr lang="ko-KR" altLang="en-US" dirty="0" err="1"/>
              <a:t>입력받은</a:t>
            </a:r>
            <a:r>
              <a:rPr lang="ko-KR" altLang="en-US" dirty="0"/>
              <a:t> 단어가 </a:t>
            </a:r>
            <a:r>
              <a:rPr lang="en-US" altLang="ko-KR" dirty="0"/>
              <a:t>power</a:t>
            </a:r>
            <a:r>
              <a:rPr lang="ko-KR" altLang="en-US" dirty="0"/>
              <a:t>이라면 </a:t>
            </a:r>
            <a:r>
              <a:rPr lang="en-US" altLang="ko-KR" dirty="0"/>
              <a:t>w</a:t>
            </a:r>
            <a:r>
              <a:rPr lang="ko-KR" altLang="en-US" dirty="0"/>
              <a:t>를 반환하면 되고</a:t>
            </a:r>
            <a:r>
              <a:rPr lang="en-US" altLang="ko-KR" dirty="0"/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err="1"/>
              <a:t>입력받은</a:t>
            </a:r>
            <a:r>
              <a:rPr lang="ko-KR" altLang="en-US" dirty="0"/>
              <a:t> 단어가 </a:t>
            </a:r>
            <a:r>
              <a:rPr lang="en-US" altLang="ko-KR" dirty="0"/>
              <a:t>test</a:t>
            </a:r>
            <a:r>
              <a:rPr lang="ko-KR" altLang="en-US" dirty="0"/>
              <a:t>라면 </a:t>
            </a:r>
            <a:r>
              <a:rPr lang="en-US" altLang="ko-KR" dirty="0" err="1"/>
              <a:t>es</a:t>
            </a:r>
            <a:r>
              <a:rPr lang="ko-KR" altLang="en-US" dirty="0"/>
              <a:t>를 반환하면 됩니다</a:t>
            </a:r>
            <a:r>
              <a:rPr lang="en-US" altLang="ko-KR" dirty="0"/>
              <a:t>.</a:t>
            </a:r>
            <a:endParaRPr lang="en-US" altLang="ko-KR" sz="2000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72DBC65-9697-4E90-9478-4DF101B64900}"/>
              </a:ext>
            </a:extLst>
          </p:cNvPr>
          <p:cNvSpPr txBox="1"/>
          <p:nvPr/>
        </p:nvSpPr>
        <p:spPr>
          <a:xfrm>
            <a:off x="4298013" y="3195057"/>
            <a:ext cx="1309974" cy="467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&lt;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결과화면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&gt;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A438FCA-86E8-49EF-A71F-97F5D13E7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0" y="3801644"/>
            <a:ext cx="4588060" cy="11776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AE1B50B-B848-4519-8B6A-9DF05AD7A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397" y="5054208"/>
            <a:ext cx="1038225" cy="1076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B3CB1D7A-5E5C-4973-B932-5953ED56E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837" y="3801644"/>
            <a:ext cx="4701440" cy="11776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60B8541F-5F52-4764-818F-DA2B88470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6157" y="4997058"/>
            <a:ext cx="10668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47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53896" y="1527231"/>
            <a:ext cx="39982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보너스 </a:t>
            </a:r>
            <a:r>
              <a:rPr lang="en-US" altLang="ko-KR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0566" y="287500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제한시간 </a:t>
            </a:r>
            <a:r>
              <a:rPr lang="en-US" altLang="ko-KR" sz="6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10</a:t>
            </a:r>
            <a:r>
              <a:rPr lang="ko-KR" altLang="en-US" sz="6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30568" y="407707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획득점수 </a:t>
            </a:r>
            <a:r>
              <a:rPr lang="en-US" altLang="ko-KR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30</a:t>
            </a:r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26305" y="6093296"/>
            <a:ext cx="18533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input:banana</a:t>
            </a:r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en-US" altLang="ko-KR" sz="105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output:na</a:t>
            </a:r>
            <a:endParaRPr lang="en-US" altLang="ko-KR" sz="105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05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input:apple</a:t>
            </a:r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en-US" altLang="ko-KR" sz="105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output:p</a:t>
            </a:r>
            <a:endParaRPr lang="ko-KR" altLang="en-US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7631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744A1F6-9B00-453F-868B-66CAAE82A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31" y="3140968"/>
            <a:ext cx="5238750" cy="20764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E9B1F6F-75B0-49DC-A406-CDBD9A113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128" y="3212976"/>
            <a:ext cx="3084469" cy="1050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19AB714-A70F-41F4-90AE-F516251602A9}"/>
              </a:ext>
            </a:extLst>
          </p:cNvPr>
          <p:cNvSpPr txBox="1"/>
          <p:nvPr/>
        </p:nvSpPr>
        <p:spPr>
          <a:xfrm>
            <a:off x="896781" y="692696"/>
            <a:ext cx="8130751" cy="149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atin typeface="나눔스퀘어OTF ExtraBold" pitchFamily="34" charset="-127"/>
                <a:ea typeface="나눔스퀘어OTF ExtraBold" pitchFamily="34" charset="-127"/>
              </a:rPr>
              <a:t>정수형 변수 </a:t>
            </a:r>
            <a:r>
              <a:rPr lang="en-US" altLang="ko-KR" sz="3200" dirty="0" smtClean="0">
                <a:latin typeface="나눔스퀘어OTF ExtraBold" pitchFamily="34" charset="-127"/>
                <a:ea typeface="나눔스퀘어OTF ExtraBold" pitchFamily="34" charset="-127"/>
              </a:rPr>
              <a:t>input</a:t>
            </a:r>
            <a:r>
              <a:rPr lang="ko-KR" altLang="en-US" sz="3200" dirty="0" smtClean="0">
                <a:latin typeface="나눔스퀘어OTF ExtraBold" pitchFamily="34" charset="-127"/>
                <a:ea typeface="나눔스퀘어OTF ExtraBold" pitchFamily="34" charset="-127"/>
              </a:rPr>
              <a:t>을 선언하고 </a:t>
            </a:r>
            <a:endParaRPr lang="en-US" altLang="ko-KR" sz="3200" dirty="0" smtClean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atin typeface="나눔스퀘어OTF ExtraBold" pitchFamily="34" charset="-127"/>
                <a:ea typeface="나눔스퀘어OTF ExtraBold" pitchFamily="34" charset="-127"/>
              </a:rPr>
              <a:t>피보나치 수열의 </a:t>
            </a:r>
            <a:r>
              <a:rPr lang="en-US" altLang="ko-KR" sz="3200" dirty="0" smtClean="0">
                <a:latin typeface="나눔스퀘어OTF ExtraBold" pitchFamily="34" charset="-127"/>
                <a:ea typeface="나눔스퀘어OTF ExtraBold" pitchFamily="34" charset="-127"/>
              </a:rPr>
              <a:t>input</a:t>
            </a:r>
            <a:r>
              <a:rPr lang="ko-KR" altLang="en-US" sz="3200" dirty="0" smtClean="0">
                <a:latin typeface="나눔스퀘어OTF ExtraBold" pitchFamily="34" charset="-127"/>
                <a:ea typeface="나눔스퀘어OTF ExtraBold" pitchFamily="34" charset="-127"/>
              </a:rPr>
              <a:t>번째 항까지 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출력하시오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089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2020" y="980728"/>
            <a:ext cx="90220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나눔스퀘어OTF ExtraBold" pitchFamily="34" charset="-127"/>
                <a:ea typeface="나눔스퀘어OTF ExtraBold" pitchFamily="34" charset="-127"/>
              </a:rPr>
              <a:t>일한 시간을 </a:t>
            </a:r>
            <a:r>
              <a:rPr lang="ko-KR" altLang="en-US" sz="2800" dirty="0" err="1">
                <a:latin typeface="나눔스퀘어OTF ExtraBold" pitchFamily="34" charset="-127"/>
                <a:ea typeface="나눔스퀘어OTF ExtraBold" pitchFamily="34" charset="-127"/>
              </a:rPr>
              <a:t>입력받아</a:t>
            </a:r>
            <a:r>
              <a:rPr lang="ko-KR" altLang="en-US" sz="2800" dirty="0">
                <a:latin typeface="나눔스퀘어OTF ExtraBold" pitchFamily="34" charset="-127"/>
                <a:ea typeface="나눔스퀘어OTF ExtraBold" pitchFamily="34" charset="-127"/>
              </a:rPr>
              <a:t> 총 임금을 계산하는 시급계산기입니다</a:t>
            </a:r>
            <a:r>
              <a:rPr lang="en-US" altLang="ko-KR" sz="280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나눔스퀘어OTF ExtraBold" pitchFamily="34" charset="-127"/>
                <a:ea typeface="나눔스퀘어OTF ExtraBold" pitchFamily="34" charset="-127"/>
              </a:rPr>
              <a:t>시급은 </a:t>
            </a:r>
            <a:r>
              <a:rPr lang="en-US" altLang="ko-KR" sz="2800" dirty="0">
                <a:latin typeface="나눔스퀘어OTF ExtraBold" pitchFamily="34" charset="-127"/>
                <a:ea typeface="나눔스퀘어OTF ExtraBold" pitchFamily="34" charset="-127"/>
              </a:rPr>
              <a:t>5000</a:t>
            </a:r>
            <a:r>
              <a:rPr lang="ko-KR" altLang="en-US" sz="2800" dirty="0">
                <a:latin typeface="나눔스퀘어OTF ExtraBold" pitchFamily="34" charset="-127"/>
                <a:ea typeface="나눔스퀘어OTF ExtraBold" pitchFamily="34" charset="-127"/>
              </a:rPr>
              <a:t>원이며 </a:t>
            </a:r>
            <a:r>
              <a:rPr lang="en-US" altLang="ko-KR" sz="2800" u="sng" dirty="0">
                <a:latin typeface="나눔스퀘어OTF ExtraBold" pitchFamily="34" charset="-127"/>
                <a:ea typeface="나눔스퀘어OTF ExtraBold" pitchFamily="34" charset="-127"/>
              </a:rPr>
              <a:t>8</a:t>
            </a:r>
            <a:r>
              <a:rPr lang="ko-KR" altLang="en-US" sz="2800" u="sng" dirty="0">
                <a:latin typeface="나눔스퀘어OTF ExtraBold" pitchFamily="34" charset="-127"/>
                <a:ea typeface="나눔스퀘어OTF ExtraBold" pitchFamily="34" charset="-127"/>
              </a:rPr>
              <a:t>시간보다 초과 근무한 시간에 대해</a:t>
            </a:r>
            <a:endParaRPr lang="en-US" altLang="ko-KR" sz="2800" u="sng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u="sng" dirty="0">
                <a:latin typeface="나눔스퀘어OTF ExtraBold" pitchFamily="34" charset="-127"/>
                <a:ea typeface="나눔스퀘어OTF ExtraBold" pitchFamily="34" charset="-127"/>
              </a:rPr>
              <a:t>1.5</a:t>
            </a:r>
            <a:r>
              <a:rPr lang="ko-KR" altLang="en-US" sz="2800" u="sng" dirty="0">
                <a:latin typeface="나눔스퀘어OTF ExtraBold" pitchFamily="34" charset="-127"/>
                <a:ea typeface="나눔스퀘어OTF ExtraBold" pitchFamily="34" charset="-127"/>
              </a:rPr>
              <a:t>배의 시급이 책정</a:t>
            </a:r>
            <a:r>
              <a:rPr lang="ko-KR" altLang="en-US" sz="2800" dirty="0">
                <a:latin typeface="나눔스퀘어OTF ExtraBold" pitchFamily="34" charset="-127"/>
                <a:ea typeface="나눔스퀘어OTF ExtraBold" pitchFamily="34" charset="-127"/>
              </a:rPr>
              <a:t>됩니다</a:t>
            </a:r>
            <a:r>
              <a:rPr lang="en-US" altLang="ko-KR" sz="280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  <a:r>
              <a:rPr lang="ko-KR" altLang="en-US" sz="2800" dirty="0">
                <a:latin typeface="나눔스퀘어OTF ExtraBold" pitchFamily="34" charset="-127"/>
                <a:ea typeface="나눔스퀘어OTF ExtraBold" pitchFamily="34" charset="-127"/>
              </a:rPr>
              <a:t> </a:t>
            </a:r>
            <a:endParaRPr lang="en-US" altLang="ko-KR" sz="2800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52830" y="3438404"/>
            <a:ext cx="1309974" cy="467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&lt;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결과화면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&gt;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830" y="4022982"/>
            <a:ext cx="3600400" cy="1717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075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1765" y="1527231"/>
            <a:ext cx="20024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13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0566" y="287500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제한시간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17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0568" y="407707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획득점수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25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0119" y="6094675"/>
            <a:ext cx="41857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</a:t>
            </a:r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nput : 15</a:t>
            </a:r>
          </a:p>
          <a:p>
            <a:pPr algn="ctr"/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</a:t>
            </a:r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utput: 1, 1, 2, 3, 5, 8, 13, 21, 34, 55, 89, 144, 233, 377, 610</a:t>
            </a:r>
            <a:endParaRPr lang="ko-KR" altLang="en-US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76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21CBC05-DEB2-49E4-990E-64A23453E2EF}"/>
              </a:ext>
            </a:extLst>
          </p:cNvPr>
          <p:cNvSpPr/>
          <p:nvPr/>
        </p:nvSpPr>
        <p:spPr>
          <a:xfrm>
            <a:off x="190246" y="828001"/>
            <a:ext cx="95255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중복이 없이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숫자를 뽑는 로또 프로그램을 만드시오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AEACE44-AF39-435A-AE9C-7ED5D90FA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728" y="2348880"/>
            <a:ext cx="4515524" cy="258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5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1765" y="1527231"/>
            <a:ext cx="20024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14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0566" y="287500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제한시간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15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0568" y="407707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획득점수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25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3865" y="6093296"/>
            <a:ext cx="18982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r>
              <a:rPr lang="ko-KR" altLang="en-US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숫자가 중복 없는 것 확인</a:t>
            </a:r>
            <a:endParaRPr lang="ko-KR" altLang="en-US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547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3065" y="583148"/>
            <a:ext cx="53399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정수 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n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을 </a:t>
            </a:r>
            <a:r>
              <a:rPr lang="ko-KR" altLang="en-US" sz="3200" dirty="0" err="1">
                <a:latin typeface="나눔스퀘어OTF ExtraBold" pitchFamily="34" charset="-127"/>
                <a:ea typeface="나눔스퀘어OTF ExtraBold" pitchFamily="34" charset="-127"/>
              </a:rPr>
              <a:t>입력받아</a:t>
            </a:r>
            <a:endParaRPr lang="en-US" altLang="ko-KR" sz="32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1, 2, 4, 7, 11 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과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 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같은 수열의 </a:t>
            </a:r>
            <a:endParaRPr lang="en-US" altLang="ko-KR" sz="32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n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번째 항까지 출력하시오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9416" y="3195057"/>
            <a:ext cx="1309974" cy="467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&lt;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결과화면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&gt;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657" y="3717032"/>
            <a:ext cx="3266740" cy="2046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41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1765" y="1527231"/>
            <a:ext cx="20024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15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0566" y="287500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제한시간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15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0568" y="407707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획득점수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25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6955" y="6008950"/>
            <a:ext cx="57871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</a:t>
            </a:r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nput :  20</a:t>
            </a:r>
          </a:p>
          <a:p>
            <a:pPr algn="ctr"/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</a:t>
            </a:r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utput : 1</a:t>
            </a:r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2, 4, 7, 11, 16, 22, 29, 37, 46, 56, 67, 79, 92, 106, 121, 137, 154, 172, 191</a:t>
            </a:r>
            <a:endParaRPr lang="ko-KR" altLang="en-US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979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B26991D-23BB-4B49-8F11-46A40A8A6E7B}"/>
              </a:ext>
            </a:extLst>
          </p:cNvPr>
          <p:cNvSpPr/>
          <p:nvPr/>
        </p:nvSpPr>
        <p:spPr>
          <a:xfrm>
            <a:off x="100019" y="764704"/>
            <a:ext cx="9715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문자열을 </a:t>
            </a:r>
            <a:r>
              <a:rPr lang="ko-KR" altLang="en-US" sz="32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입력받아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알파벳순서대로 정렬하여 반환하는</a:t>
            </a:r>
            <a:endParaRPr lang="en-US" altLang="ko-KR" sz="3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메소드를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구현하시오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대소문자는 구분한다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3362854"/>
            <a:ext cx="5407530" cy="80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128" y="3036343"/>
            <a:ext cx="2414972" cy="145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4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1765" y="1527231"/>
            <a:ext cx="20024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16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0566" y="287500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제한시간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15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0568" y="407707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획득점수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25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189" y="6093296"/>
            <a:ext cx="13356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input:aVbcDBe</a:t>
            </a:r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  <a:p>
            <a:pPr algn="ctr"/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</a:t>
            </a:r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utput : </a:t>
            </a:r>
            <a:r>
              <a:rPr lang="en-US" altLang="ko-KR" sz="105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BDVabce</a:t>
            </a:r>
            <a:endParaRPr lang="ko-KR" altLang="en-US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2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084" y="147867"/>
            <a:ext cx="97016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err="1">
                <a:latin typeface="나눔스퀘어OTF ExtraBold" pitchFamily="34" charset="-127"/>
                <a:ea typeface="나눔스퀘어OTF ExtraBold" pitchFamily="34" charset="-127"/>
              </a:rPr>
              <a:t>하샤드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 수 </a:t>
            </a:r>
            <a:endParaRPr lang="en-US" altLang="ko-KR" sz="32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/>
              <a:t>양의 정수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ko-KR" altLang="en-US" dirty="0" err="1"/>
              <a:t>하샤드</a:t>
            </a:r>
            <a:r>
              <a:rPr lang="ko-KR" altLang="en-US" dirty="0"/>
              <a:t> </a:t>
            </a:r>
            <a:r>
              <a:rPr lang="ko-KR" altLang="en-US" dirty="0" err="1"/>
              <a:t>수이려면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의 자릿수의 합으로 </a:t>
            </a:r>
            <a:r>
              <a:rPr lang="en-US" altLang="ko-KR" dirty="0"/>
              <a:t>x</a:t>
            </a:r>
            <a:r>
              <a:rPr lang="ko-KR" altLang="en-US" dirty="0"/>
              <a:t>가 나누어져야 합니다</a:t>
            </a:r>
            <a:r>
              <a:rPr lang="en-US" altLang="ko-KR" dirty="0"/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err="1"/>
              <a:t>예를들어</a:t>
            </a:r>
            <a:r>
              <a:rPr lang="ko-KR" altLang="en-US" dirty="0"/>
              <a:t> </a:t>
            </a:r>
            <a:r>
              <a:rPr lang="en-US" altLang="ko-KR" dirty="0"/>
              <a:t>18</a:t>
            </a:r>
            <a:r>
              <a:rPr lang="ko-KR" altLang="en-US" dirty="0"/>
              <a:t>의 자릿수 합은 </a:t>
            </a:r>
            <a:r>
              <a:rPr lang="en-US" altLang="ko-KR" dirty="0"/>
              <a:t>1+8=9</a:t>
            </a:r>
            <a:r>
              <a:rPr lang="ko-KR" altLang="en-US" dirty="0"/>
              <a:t>이고</a:t>
            </a:r>
            <a:r>
              <a:rPr lang="en-US" altLang="ko-KR" dirty="0"/>
              <a:t>, 18</a:t>
            </a:r>
            <a:r>
              <a:rPr lang="ko-KR" altLang="en-US" dirty="0"/>
              <a:t>은 </a:t>
            </a:r>
            <a:r>
              <a:rPr lang="en-US" altLang="ko-KR" dirty="0"/>
              <a:t>9</a:t>
            </a:r>
            <a:r>
              <a:rPr lang="ko-KR" altLang="en-US" dirty="0"/>
              <a:t>로 나누어 떨어지므로 </a:t>
            </a:r>
            <a:r>
              <a:rPr lang="en-US" altLang="ko-KR" dirty="0"/>
              <a:t>18</a:t>
            </a:r>
            <a:r>
              <a:rPr lang="ko-KR" altLang="en-US" dirty="0"/>
              <a:t>은 </a:t>
            </a:r>
            <a:r>
              <a:rPr lang="ko-KR" altLang="en-US" dirty="0" err="1"/>
              <a:t>하샤드</a:t>
            </a:r>
            <a:r>
              <a:rPr lang="ko-KR" altLang="en-US" dirty="0"/>
              <a:t> 수입니다</a:t>
            </a:r>
            <a:r>
              <a:rPr lang="en-US" altLang="ko-KR" dirty="0"/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20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u="sng" dirty="0" err="1" smtClean="0"/>
              <a:t>isHarshad</a:t>
            </a:r>
            <a:r>
              <a:rPr lang="ko-KR" altLang="en-US" sz="2000" b="1" u="sng" dirty="0" err="1" smtClean="0"/>
              <a:t>메소드</a:t>
            </a:r>
            <a:r>
              <a:rPr lang="ko-KR" altLang="en-US" dirty="0" err="1" smtClean="0"/>
              <a:t>는</a:t>
            </a:r>
            <a:r>
              <a:rPr lang="ko-KR" altLang="en-US" dirty="0" smtClean="0"/>
              <a:t> </a:t>
            </a:r>
            <a:r>
              <a:rPr lang="ko-KR" altLang="en-US" dirty="0"/>
              <a:t>양의 정수 </a:t>
            </a:r>
            <a:r>
              <a:rPr lang="en-US" altLang="ko-KR" dirty="0"/>
              <a:t>n</a:t>
            </a:r>
            <a:r>
              <a:rPr lang="ko-KR" altLang="en-US" dirty="0"/>
              <a:t>을 매개변수로 </a:t>
            </a:r>
            <a:r>
              <a:rPr lang="ko-KR" altLang="en-US" dirty="0" err="1"/>
              <a:t>입력받습니다</a:t>
            </a:r>
            <a:r>
              <a:rPr lang="en-US" altLang="ko-KR" dirty="0"/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이 </a:t>
            </a: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ko-KR" altLang="en-US" dirty="0" err="1"/>
              <a:t>하샤드수인지</a:t>
            </a:r>
            <a:r>
              <a:rPr lang="ko-KR" altLang="en-US" dirty="0"/>
              <a:t> 아닌지 판단하는 함수를 완성하세요</a:t>
            </a:r>
            <a:r>
              <a:rPr lang="en-US" altLang="ko-KR" dirty="0"/>
              <a:t>.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dirty="0" err="1"/>
              <a:t>예를들어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10, 12, 18</a:t>
            </a:r>
            <a:r>
              <a:rPr lang="ko-KR" altLang="en-US" dirty="0"/>
              <a:t>이면 </a:t>
            </a:r>
            <a:r>
              <a:rPr lang="en-US" altLang="ko-KR" dirty="0"/>
              <a:t>True</a:t>
            </a:r>
            <a:r>
              <a:rPr lang="ko-KR" altLang="en-US" dirty="0"/>
              <a:t>를 리턴 </a:t>
            </a:r>
            <a:r>
              <a:rPr lang="en-US" altLang="ko-KR" dirty="0"/>
              <a:t>11, 13</a:t>
            </a:r>
            <a:r>
              <a:rPr lang="ko-KR" altLang="en-US" dirty="0"/>
              <a:t>이면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리턴하면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  <a:endParaRPr lang="en-US" altLang="ko-KR" sz="20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72DBC65-9697-4E90-9478-4DF101B64900}"/>
              </a:ext>
            </a:extLst>
          </p:cNvPr>
          <p:cNvSpPr txBox="1"/>
          <p:nvPr/>
        </p:nvSpPr>
        <p:spPr>
          <a:xfrm>
            <a:off x="4298013" y="3520219"/>
            <a:ext cx="1309974" cy="467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&lt;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결과화면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558CACD-C0CF-494B-96FF-F4E3A57C0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2" y="4327817"/>
            <a:ext cx="4695828" cy="7762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1FB84F9-8051-465A-83F0-B88320CFD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672" y="5306747"/>
            <a:ext cx="1212753" cy="7145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860D6CE-80C2-41A7-A163-10A60C11D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712" y="4303902"/>
            <a:ext cx="4551392" cy="7523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2DFEF8F-7ED6-49A6-8816-073614C50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2577" y="5306747"/>
            <a:ext cx="1157909" cy="73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51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53896" y="1527231"/>
            <a:ext cx="39982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보너스 </a:t>
            </a:r>
            <a:r>
              <a:rPr lang="en-US" altLang="ko-KR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0566" y="287500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제한시간 </a:t>
            </a:r>
            <a:r>
              <a:rPr lang="en-US" altLang="ko-KR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15</a:t>
            </a:r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0568" y="407707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획득점수 </a:t>
            </a:r>
            <a:r>
              <a:rPr lang="en-US" altLang="ko-KR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37</a:t>
            </a:r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23285" y="6093296"/>
            <a:ext cx="16594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input:12, output:</a:t>
            </a:r>
            <a:r>
              <a:rPr lang="ko-KR" altLang="en-US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true</a:t>
            </a:r>
          </a:p>
          <a:p>
            <a:pPr algn="ctr"/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input:11, </a:t>
            </a:r>
            <a:r>
              <a:rPr lang="en-US" altLang="ko-KR" sz="105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output:false</a:t>
            </a:r>
            <a:endParaRPr lang="ko-KR" altLang="en-US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70752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AB40452-0637-4612-93AE-0F1D58F15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31" y="3573016"/>
            <a:ext cx="6190554" cy="203681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85C9785-1F86-4AB2-AD47-7A6A47AB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556" y="3573016"/>
            <a:ext cx="3259095" cy="1276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4C9FBDF-816E-4108-B341-36F66D7A6D1F}"/>
              </a:ext>
            </a:extLst>
          </p:cNvPr>
          <p:cNvSpPr txBox="1"/>
          <p:nvPr/>
        </p:nvSpPr>
        <p:spPr>
          <a:xfrm>
            <a:off x="-323426" y="81121"/>
            <a:ext cx="1055285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1937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 </a:t>
            </a: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Collatz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 사람에 의해 제기된 이 추측은</a:t>
            </a:r>
            <a:endParaRPr lang="en-US" altLang="ko-KR" sz="20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입력된 수가 짝수라면 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2</a:t>
            </a: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로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 </a:t>
            </a: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나누고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, </a:t>
            </a: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홀수라면 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3</a:t>
            </a: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을 곱하고 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1</a:t>
            </a: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을 더한 다음</a:t>
            </a:r>
            <a:endParaRPr lang="en-US" altLang="ko-KR" sz="20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 </a:t>
            </a: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결과로 나온 수에 같은 작업을 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1</a:t>
            </a: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이 될 때까지 반복할 경우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 모든 수가 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1</a:t>
            </a: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이 됩니다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입력된 수가 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6</a:t>
            </a: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이라면 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6→3→10→5→16→8→4→2→1 </a:t>
            </a: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이 되어 총 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8</a:t>
            </a: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번 만에 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1</a:t>
            </a: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이 됩니다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u="sng" dirty="0" err="1">
                <a:latin typeface="나눔스퀘어OTF ExtraBold" pitchFamily="34" charset="-127"/>
                <a:ea typeface="나눔스퀘어OTF ExtraBold" pitchFamily="34" charset="-127"/>
              </a:rPr>
              <a:t>collatzNumber</a:t>
            </a:r>
            <a:r>
              <a:rPr lang="en-US" altLang="ko-KR" sz="2000" b="1" u="sng" dirty="0">
                <a:latin typeface="나눔스퀘어OTF ExtraBold" pitchFamily="34" charset="-127"/>
                <a:ea typeface="나눔스퀘어OTF ExtraBold" pitchFamily="34" charset="-127"/>
              </a:rPr>
              <a:t>() </a:t>
            </a:r>
            <a:r>
              <a:rPr lang="ko-KR" altLang="en-US" sz="2000" b="1" u="sng" dirty="0">
                <a:latin typeface="나눔스퀘어OTF ExtraBold" pitchFamily="34" charset="-127"/>
                <a:ea typeface="나눔스퀘어OTF ExtraBold" pitchFamily="34" charset="-127"/>
              </a:rPr>
              <a:t>메소드</a:t>
            </a: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를 만들어 입력된 수가 몇 번 만에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 1</a:t>
            </a: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이 되는지 반환해 주세요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단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, 500</a:t>
            </a: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번을 반복해도 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1</a:t>
            </a: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이 되지 않는다면 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–1</a:t>
            </a: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을 반환해 주세요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  <a:endParaRPr lang="en-US" altLang="ko-KR" sz="1400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9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3856" y="1527231"/>
            <a:ext cx="14782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92657" y="2875002"/>
            <a:ext cx="53206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제한시간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8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1607" y="6093296"/>
            <a:ext cx="17427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input:7, output:35000</a:t>
            </a:r>
          </a:p>
          <a:p>
            <a:pPr algn="ctr"/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input:11, output:62500</a:t>
            </a:r>
            <a:endParaRPr lang="ko-KR" altLang="en-US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0568" y="407707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획득점수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10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02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1765" y="1527231"/>
            <a:ext cx="20024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17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0566" y="287500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제한시간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15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0568" y="407707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획득점수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30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37899" y="5877272"/>
            <a:ext cx="14302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input:6   output:8</a:t>
            </a:r>
          </a:p>
          <a:p>
            <a:pPr algn="ctr"/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input:9   output:19</a:t>
            </a:r>
            <a:endParaRPr lang="en-US" altLang="ko-KR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input:20   output:7</a:t>
            </a:r>
            <a:endParaRPr lang="en-US" altLang="ko-KR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input:7   output:16</a:t>
            </a:r>
            <a:endParaRPr lang="ko-KR" altLang="en-US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7493" y="404664"/>
            <a:ext cx="9131026" cy="1284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나눔스퀘어OTF ExtraBold" pitchFamily="34" charset="-127"/>
                <a:ea typeface="나눔스퀘어OTF ExtraBold" pitchFamily="34" charset="-127"/>
              </a:rPr>
              <a:t>정수 </a:t>
            </a:r>
            <a:r>
              <a:rPr lang="en-US" altLang="ko-KR" sz="2800" dirty="0">
                <a:latin typeface="나눔스퀘어OTF ExtraBold" pitchFamily="34" charset="-127"/>
                <a:ea typeface="나눔스퀘어OTF ExtraBold" pitchFamily="34" charset="-127"/>
              </a:rPr>
              <a:t>N</a:t>
            </a:r>
            <a:r>
              <a:rPr lang="ko-KR" altLang="en-US" sz="2800" dirty="0">
                <a:latin typeface="나눔스퀘어OTF ExtraBold" pitchFamily="34" charset="-127"/>
                <a:ea typeface="나눔스퀘어OTF ExtraBold" pitchFamily="34" charset="-127"/>
              </a:rPr>
              <a:t>을 </a:t>
            </a:r>
            <a:r>
              <a:rPr lang="ko-KR" altLang="en-US" sz="2800" dirty="0" err="1">
                <a:latin typeface="나눔스퀘어OTF ExtraBold" pitchFamily="34" charset="-127"/>
                <a:ea typeface="나눔스퀘어OTF ExtraBold" pitchFamily="34" charset="-127"/>
              </a:rPr>
              <a:t>입력받아</a:t>
            </a:r>
            <a:endParaRPr lang="en-US" altLang="ko-KR" sz="28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나눔스퀘어OTF ExtraBold" pitchFamily="34" charset="-127"/>
                <a:ea typeface="나눔스퀘어OTF ExtraBold" pitchFamily="34" charset="-127"/>
              </a:rPr>
              <a:t>N * N</a:t>
            </a:r>
            <a:r>
              <a:rPr lang="ko-KR" altLang="en-US" sz="2800" dirty="0">
                <a:latin typeface="나눔스퀘어OTF ExtraBold" pitchFamily="34" charset="-127"/>
                <a:ea typeface="나눔스퀘어OTF ExtraBold" pitchFamily="34" charset="-127"/>
              </a:rPr>
              <a:t> 배열에 다음과 같이 숫자를 </a:t>
            </a:r>
            <a:r>
              <a:rPr lang="ko-KR" altLang="en-US" sz="2800" dirty="0" smtClean="0">
                <a:latin typeface="나눔스퀘어OTF ExtraBold" pitchFamily="34" charset="-127"/>
                <a:ea typeface="나눔스퀘어OTF ExtraBold" pitchFamily="34" charset="-127"/>
              </a:rPr>
              <a:t>저장하고 출력하시오</a:t>
            </a:r>
            <a:r>
              <a:rPr lang="en-US" altLang="ko-KR" sz="2800" dirty="0" smtClean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  <a:endParaRPr lang="en-US" altLang="ko-KR" sz="2800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259625"/>
              </p:ext>
            </p:extLst>
          </p:nvPr>
        </p:nvGraphicFramePr>
        <p:xfrm>
          <a:off x="1568624" y="2276872"/>
          <a:ext cx="6604000" cy="367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34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4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10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9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8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7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6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4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11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12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13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14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15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34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20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19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18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17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16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34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21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22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23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24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25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67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1765" y="1527231"/>
            <a:ext cx="20024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18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0566" y="287500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제한시간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15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0568" y="407707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획득점수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30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212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2528" y="147867"/>
            <a:ext cx="9228808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멀리 뛰기 </a:t>
            </a:r>
            <a:endParaRPr lang="en-US" altLang="ko-KR" sz="32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r>
              <a:rPr lang="ko-KR" altLang="en-US" dirty="0"/>
              <a:t>명진이는 멀리 뛰기를 연습하고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명진이는 다리가 짧아 한번에 </a:t>
            </a:r>
            <a:r>
              <a:rPr lang="en-US" altLang="ko-KR" dirty="0"/>
              <a:t>1</a:t>
            </a:r>
            <a:r>
              <a:rPr lang="ko-KR" altLang="en-US" dirty="0"/>
              <a:t>칸</a:t>
            </a:r>
            <a:r>
              <a:rPr lang="en-US" altLang="ko-KR" dirty="0"/>
              <a:t>, </a:t>
            </a:r>
            <a:r>
              <a:rPr lang="ko-KR" altLang="en-US" dirty="0"/>
              <a:t>또는 </a:t>
            </a:r>
            <a:r>
              <a:rPr lang="en-US" altLang="ko-KR" dirty="0"/>
              <a:t>2</a:t>
            </a:r>
            <a:r>
              <a:rPr lang="ko-KR" altLang="en-US" dirty="0"/>
              <a:t>칸 밖에 뛸 수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칸이 총 </a:t>
            </a:r>
            <a:r>
              <a:rPr lang="en-US" altLang="ko-KR" dirty="0"/>
              <a:t>4</a:t>
            </a:r>
            <a:r>
              <a:rPr lang="ko-KR" altLang="en-US" dirty="0"/>
              <a:t>개 있을 때</a:t>
            </a:r>
            <a:r>
              <a:rPr lang="en-US" altLang="ko-KR" dirty="0"/>
              <a:t>, </a:t>
            </a:r>
            <a:r>
              <a:rPr lang="ko-KR" altLang="en-US" dirty="0"/>
              <a:t>명진이는</a:t>
            </a:r>
          </a:p>
          <a:p>
            <a:r>
              <a:rPr lang="en-US" altLang="ko-KR" dirty="0"/>
              <a:t>(1</a:t>
            </a:r>
            <a:r>
              <a:rPr lang="ko-KR" altLang="en-US" dirty="0"/>
              <a:t>칸</a:t>
            </a:r>
            <a:r>
              <a:rPr lang="en-US" altLang="ko-KR" dirty="0"/>
              <a:t>, 1</a:t>
            </a:r>
            <a:r>
              <a:rPr lang="ko-KR" altLang="en-US" dirty="0"/>
              <a:t>칸</a:t>
            </a:r>
            <a:r>
              <a:rPr lang="en-US" altLang="ko-KR" dirty="0"/>
              <a:t>, 1</a:t>
            </a:r>
            <a:r>
              <a:rPr lang="ko-KR" altLang="en-US" dirty="0"/>
              <a:t>칸</a:t>
            </a:r>
            <a:r>
              <a:rPr lang="en-US" altLang="ko-KR" dirty="0"/>
              <a:t>, 1</a:t>
            </a:r>
            <a:r>
              <a:rPr lang="ko-KR" altLang="en-US" dirty="0"/>
              <a:t>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(1</a:t>
            </a:r>
            <a:r>
              <a:rPr lang="ko-KR" altLang="en-US" dirty="0"/>
              <a:t>칸</a:t>
            </a:r>
            <a:r>
              <a:rPr lang="en-US" altLang="ko-KR" dirty="0"/>
              <a:t>, 2</a:t>
            </a:r>
            <a:r>
              <a:rPr lang="ko-KR" altLang="en-US" dirty="0"/>
              <a:t>칸</a:t>
            </a:r>
            <a:r>
              <a:rPr lang="en-US" altLang="ko-KR" dirty="0"/>
              <a:t>, 1</a:t>
            </a:r>
            <a:r>
              <a:rPr lang="ko-KR" altLang="en-US" dirty="0"/>
              <a:t>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(1</a:t>
            </a:r>
            <a:r>
              <a:rPr lang="ko-KR" altLang="en-US" dirty="0"/>
              <a:t>칸</a:t>
            </a:r>
            <a:r>
              <a:rPr lang="en-US" altLang="ko-KR" dirty="0"/>
              <a:t>, 1</a:t>
            </a:r>
            <a:r>
              <a:rPr lang="ko-KR" altLang="en-US" dirty="0"/>
              <a:t>칸</a:t>
            </a:r>
            <a:r>
              <a:rPr lang="en-US" altLang="ko-KR" dirty="0"/>
              <a:t>, 2</a:t>
            </a:r>
            <a:r>
              <a:rPr lang="ko-KR" altLang="en-US" dirty="0"/>
              <a:t>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(2</a:t>
            </a:r>
            <a:r>
              <a:rPr lang="ko-KR" altLang="en-US" dirty="0"/>
              <a:t>칸</a:t>
            </a:r>
            <a:r>
              <a:rPr lang="en-US" altLang="ko-KR" dirty="0"/>
              <a:t>, 1</a:t>
            </a:r>
            <a:r>
              <a:rPr lang="ko-KR" altLang="en-US" dirty="0"/>
              <a:t>칸</a:t>
            </a:r>
            <a:r>
              <a:rPr lang="en-US" altLang="ko-KR" dirty="0"/>
              <a:t>, 1</a:t>
            </a:r>
            <a:r>
              <a:rPr lang="ko-KR" altLang="en-US" dirty="0"/>
              <a:t>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(2</a:t>
            </a:r>
            <a:r>
              <a:rPr lang="ko-KR" altLang="en-US" dirty="0"/>
              <a:t>칸</a:t>
            </a:r>
            <a:r>
              <a:rPr lang="en-US" altLang="ko-KR" dirty="0"/>
              <a:t>, 2</a:t>
            </a:r>
            <a:r>
              <a:rPr lang="ko-KR" altLang="en-US" dirty="0"/>
              <a:t>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의 </a:t>
            </a:r>
            <a:r>
              <a:rPr lang="en-US" altLang="ko-KR" dirty="0"/>
              <a:t>5</a:t>
            </a:r>
            <a:r>
              <a:rPr lang="ko-KR" altLang="en-US" dirty="0"/>
              <a:t>가지 방법으로 맨 끝 칸에 도달할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멀리뛰기에 사용될 칸의 수 </a:t>
            </a:r>
            <a:r>
              <a:rPr lang="en-US" altLang="ko-KR" dirty="0"/>
              <a:t>n</a:t>
            </a:r>
            <a:r>
              <a:rPr lang="ko-KR" altLang="en-US" dirty="0"/>
              <a:t>이 주어질 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명진이가 끝에 도달하는 방법이 몇 가지인지 출력하는 </a:t>
            </a:r>
            <a:r>
              <a:rPr lang="en-US" altLang="ko-KR" dirty="0" err="1"/>
              <a:t>jumpCase</a:t>
            </a:r>
            <a:r>
              <a:rPr lang="en-US" altLang="ko-KR" dirty="0"/>
              <a:t> </a:t>
            </a:r>
            <a:r>
              <a:rPr lang="ko-KR" altLang="en-US" dirty="0"/>
              <a:t>메소드를 완성하세요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예를 들어 </a:t>
            </a:r>
            <a:r>
              <a:rPr lang="en-US" altLang="ko-KR" dirty="0"/>
              <a:t>4</a:t>
            </a:r>
            <a:r>
              <a:rPr lang="ko-KR" altLang="en-US" dirty="0"/>
              <a:t>가 입력된다면</a:t>
            </a:r>
            <a:r>
              <a:rPr lang="en-US" altLang="ko-KR" dirty="0"/>
              <a:t>, 5</a:t>
            </a:r>
            <a:r>
              <a:rPr lang="ko-KR" altLang="en-US" dirty="0"/>
              <a:t>를 반환해 주면 됩니다</a:t>
            </a:r>
            <a:r>
              <a:rPr lang="en-US" altLang="ko-KR" dirty="0"/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2000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E9B3E83-FDD9-41DC-B669-38E6BD66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4615978"/>
            <a:ext cx="4042991" cy="11369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878A437-AD60-483D-B62B-0AD0C13DB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935" y="5752941"/>
            <a:ext cx="1440160" cy="8952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8EC674B-1B5A-45E4-9B77-3A06C44BE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030" y="4615978"/>
            <a:ext cx="4042991" cy="11071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97BA5DA7-0579-4BBF-9B27-7E33BE30D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2257" y="5684665"/>
            <a:ext cx="1369808" cy="78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411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53896" y="1527231"/>
            <a:ext cx="39982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보너스 </a:t>
            </a:r>
            <a:r>
              <a:rPr lang="en-US" altLang="ko-KR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0566" y="287500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제한시간 </a:t>
            </a:r>
            <a:r>
              <a:rPr lang="en-US" altLang="ko-KR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15</a:t>
            </a:r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0568" y="407707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획득점수 </a:t>
            </a:r>
            <a:r>
              <a:rPr lang="en-US" altLang="ko-KR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45</a:t>
            </a:r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37899" y="5949280"/>
            <a:ext cx="143019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input:5   output:8</a:t>
            </a:r>
          </a:p>
          <a:p>
            <a:pPr algn="ctr"/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input:8   output:34</a:t>
            </a:r>
            <a:endParaRPr lang="en-US" altLang="ko-KR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input:2   output:2</a:t>
            </a:r>
            <a:endParaRPr lang="en-US" altLang="ko-KR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54088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47B744C8-5F96-40AF-8306-9EE8A2FBB49A}"/>
              </a:ext>
            </a:extLst>
          </p:cNvPr>
          <p:cNvSpPr/>
          <p:nvPr/>
        </p:nvSpPr>
        <p:spPr>
          <a:xfrm>
            <a:off x="100019" y="764704"/>
            <a:ext cx="97157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소인수 분해를 해주는 프로그램을 </a:t>
            </a:r>
            <a:r>
              <a:rPr lang="ko-KR" altLang="en-US" sz="3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작성하시오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E08AB89-41EF-4F4E-8EF4-F7CC3036E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225" y="1950531"/>
            <a:ext cx="4585773" cy="144016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28B3399-0E90-4152-88E8-F98AD2E9C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858" y="4005064"/>
            <a:ext cx="4674204" cy="15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1765" y="1527231"/>
            <a:ext cx="20024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19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0566" y="287500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제한시간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20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0568" y="407707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획득점수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35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16685" y="5877272"/>
            <a:ext cx="18726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input:20   output:2*2*5</a:t>
            </a:r>
          </a:p>
          <a:p>
            <a:pPr algn="ctr"/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input:24   output:2*2*2*3</a:t>
            </a:r>
            <a:endParaRPr lang="en-US" altLang="ko-KR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input:42   output:2*3*7</a:t>
            </a:r>
            <a:endParaRPr lang="en-US" altLang="ko-KR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input:18   output:2*3*3</a:t>
            </a:r>
            <a:endParaRPr lang="ko-KR" altLang="en-US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719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B598378-D10E-4D75-AD77-ED09CE455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065" y="2860368"/>
            <a:ext cx="1584176" cy="19068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CAB2923-891F-4DB4-A03B-FBEC81EB21E0}"/>
              </a:ext>
            </a:extLst>
          </p:cNvPr>
          <p:cNvSpPr txBox="1"/>
          <p:nvPr/>
        </p:nvSpPr>
        <p:spPr>
          <a:xfrm>
            <a:off x="2105443" y="692696"/>
            <a:ext cx="5713423" cy="1474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10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진수 정수를 </a:t>
            </a:r>
            <a:r>
              <a:rPr lang="ko-KR" altLang="en-US" sz="3200" dirty="0" err="1">
                <a:latin typeface="나눔스퀘어OTF ExtraBold" pitchFamily="34" charset="-127"/>
                <a:ea typeface="나눔스퀘어OTF ExtraBold" pitchFamily="34" charset="-127"/>
              </a:rPr>
              <a:t>입력받아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 </a:t>
            </a:r>
            <a:endParaRPr lang="en-US" altLang="ko-KR" sz="32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2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진수로 변환해서 </a:t>
            </a:r>
            <a:r>
              <a:rPr lang="ko-KR" altLang="en-US" sz="3200" dirty="0" err="1">
                <a:latin typeface="나눔스퀘어OTF ExtraBold" pitchFamily="34" charset="-127"/>
                <a:ea typeface="나눔스퀘어OTF ExtraBold" pitchFamily="34" charset="-127"/>
              </a:rPr>
              <a:t>출력하시오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  <a:endParaRPr lang="en-US" altLang="ko-KR" sz="2000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77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1765" y="1527231"/>
            <a:ext cx="20024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0566" y="287500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제한시간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20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0568" y="407707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획득점수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35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1189" y="5877272"/>
            <a:ext cx="17636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input:10   output:1010</a:t>
            </a:r>
          </a:p>
          <a:p>
            <a:pPr algn="ctr"/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input:15   output:1111</a:t>
            </a:r>
            <a:endParaRPr lang="en-US" altLang="ko-KR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input:22   output:10110</a:t>
            </a:r>
            <a:endParaRPr lang="en-US" altLang="ko-KR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input:25   output:11001</a:t>
            </a:r>
            <a:endParaRPr lang="ko-KR" altLang="en-US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392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848" y="548680"/>
            <a:ext cx="94484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아래와 같이 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1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차원의 점들이 주어졌을 때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그 중 가장 거리가 짧은 </a:t>
            </a:r>
            <a:r>
              <a:rPr lang="ko-KR" altLang="en-US" sz="3200" dirty="0" smtClean="0">
                <a:latin typeface="나눔스퀘어OTF ExtraBold" pitchFamily="34" charset="-127"/>
                <a:ea typeface="나눔스퀘어OTF ExtraBold" pitchFamily="34" charset="-127"/>
              </a:rPr>
              <a:t>점</a:t>
            </a:r>
            <a:r>
              <a:rPr lang="en-US" altLang="ko-KR" sz="3200" dirty="0" smtClean="0">
                <a:latin typeface="나눔스퀘어OTF ExtraBold" pitchFamily="34" charset="-127"/>
                <a:ea typeface="나눔스퀘어OTF ExtraBold" pitchFamily="34" charset="-127"/>
              </a:rPr>
              <a:t>(index)</a:t>
            </a:r>
            <a:r>
              <a:rPr lang="ko-KR" altLang="en-US" sz="3200" dirty="0" smtClean="0">
                <a:latin typeface="나눔스퀘어OTF ExtraBold" pitchFamily="34" charset="-127"/>
                <a:ea typeface="나눔스퀘어OTF ExtraBold" pitchFamily="34" charset="-127"/>
              </a:rPr>
              <a:t>들을</a:t>
            </a:r>
            <a:r>
              <a:rPr lang="en-US" altLang="ko-KR" sz="3200" dirty="0" smtClean="0">
                <a:latin typeface="나눔스퀘어OTF ExtraBold" pitchFamily="34" charset="-127"/>
                <a:ea typeface="나눔스퀘어OTF ExtraBold" pitchFamily="34" charset="-127"/>
              </a:rPr>
              <a:t> 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출력하시오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(</a:t>
            </a: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단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, </a:t>
            </a: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점들 사이의 거리는 모두 다르다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8070" y="3799376"/>
            <a:ext cx="1309974" cy="467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&lt;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결과화면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8624" y="2844225"/>
            <a:ext cx="658975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>
                <a:latin typeface="나눔스퀘어OTF ExtraBold" pitchFamily="34" charset="-127"/>
                <a:ea typeface="나눔스퀘어OTF ExtraBold" pitchFamily="34" charset="-127"/>
              </a:rPr>
              <a:t>int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[] point = </a:t>
            </a:r>
            <a:r>
              <a:rPr lang="en-US" altLang="ko-KR" sz="3200" dirty="0" smtClean="0">
                <a:latin typeface="나눔스퀘어OTF ExtraBold" pitchFamily="34" charset="-127"/>
                <a:ea typeface="나눔스퀘어OTF ExtraBold" pitchFamily="34" charset="-127"/>
              </a:rPr>
              <a:t>{92,32,52,9,81,2,68}</a:t>
            </a:r>
            <a:endParaRPr lang="en-US" altLang="ko-KR" sz="3200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512" y="4476651"/>
            <a:ext cx="4918977" cy="121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0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4563" y="980728"/>
            <a:ext cx="6296916" cy="149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1-2+3-4+…+99-100 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를 계산하여 </a:t>
            </a:r>
            <a:endParaRPr lang="en-US" altLang="ko-KR" sz="32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답을 출력하시오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9055" y="2891472"/>
            <a:ext cx="1309974" cy="467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&lt;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결과화면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293" y="3446415"/>
            <a:ext cx="6847455" cy="1369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29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1765" y="1527231"/>
            <a:ext cx="20024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21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0566" y="287500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제한시간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20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0568" y="407707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획득점수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35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7992" y="6136624"/>
            <a:ext cx="21900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 11  2  6   5   output:  2 3</a:t>
            </a:r>
          </a:p>
        </p:txBody>
      </p:sp>
    </p:spTree>
    <p:extLst>
      <p:ext uri="{BB962C8B-B14F-4D97-AF65-F5344CB8AC3E}">
        <p14:creationId xmlns:p14="http://schemas.microsoft.com/office/powerpoint/2010/main" val="4109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99" y="764704"/>
            <a:ext cx="98956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5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개의 정수를 입력 받아</a:t>
            </a:r>
            <a:endParaRPr lang="en-US" altLang="ko-KR" sz="32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atin typeface="나눔스퀘어OTF ExtraBold" pitchFamily="34" charset="-127"/>
                <a:ea typeface="나눔스퀘어OTF ExtraBold" pitchFamily="34" charset="-127"/>
              </a:rPr>
              <a:t>오름차순 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정렬하여 출력하는 프로그램을 구현하시오</a:t>
            </a:r>
            <a:r>
              <a:rPr lang="en-US" altLang="ko-KR" sz="3200" dirty="0" smtClean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3200" dirty="0" smtClean="0">
                <a:latin typeface="나눔스퀘어OTF ExtraBold" pitchFamily="34" charset="-127"/>
                <a:ea typeface="나눔스퀘어OTF ExtraBold" pitchFamily="34" charset="-127"/>
              </a:rPr>
              <a:t>(</a:t>
            </a:r>
            <a:r>
              <a:rPr lang="ko-KR" altLang="en-US" sz="3200" dirty="0" smtClean="0">
                <a:latin typeface="나눔스퀘어OTF ExtraBold" pitchFamily="34" charset="-127"/>
                <a:ea typeface="나눔스퀘어OTF ExtraBold" pitchFamily="34" charset="-127"/>
              </a:rPr>
              <a:t>선택정렬</a:t>
            </a:r>
            <a:r>
              <a:rPr lang="en-US" altLang="ko-KR" sz="3200" dirty="0" smtClean="0">
                <a:latin typeface="나눔스퀘어OTF ExtraBold" pitchFamily="34" charset="-127"/>
                <a:ea typeface="나눔스퀘어OTF ExtraBold" pitchFamily="34" charset="-127"/>
              </a:rPr>
              <a:t>)</a:t>
            </a:r>
            <a:endParaRPr lang="en-US" altLang="ko-KR" sz="3200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7541" y="2982200"/>
            <a:ext cx="1309974" cy="467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&lt;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결과화면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&gt;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60" y="3507854"/>
            <a:ext cx="2095479" cy="301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682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1765" y="1527231"/>
            <a:ext cx="20024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22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0566" y="287500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제한시간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15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0568" y="407707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획득점수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35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7296" y="6093296"/>
            <a:ext cx="16514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</a:t>
            </a:r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nput : 16  1  34  2  24</a:t>
            </a:r>
          </a:p>
          <a:p>
            <a:pPr algn="ctr"/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</a:t>
            </a:r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utput : </a:t>
            </a:r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1  2 16  24  34</a:t>
            </a:r>
            <a:endParaRPr lang="ko-KR" altLang="en-US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65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4140" y="147867"/>
            <a:ext cx="6665607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합병</a:t>
            </a:r>
            <a:endParaRPr lang="en-US" altLang="ko-KR" sz="32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32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/>
            <a:r>
              <a:rPr lang="ko-KR" altLang="en-US" dirty="0"/>
              <a:t>두개의 배열 </a:t>
            </a:r>
            <a:r>
              <a:rPr lang="en-US" altLang="ko-KR" dirty="0"/>
              <a:t>A</a:t>
            </a:r>
            <a:r>
              <a:rPr lang="ko-KR" altLang="en-US" dirty="0"/>
              <a:t>와</a:t>
            </a:r>
            <a:r>
              <a:rPr lang="en-US" altLang="ko-KR" dirty="0"/>
              <a:t>B</a:t>
            </a:r>
            <a:r>
              <a:rPr lang="ko-KR" altLang="en-US" dirty="0"/>
              <a:t>를 </a:t>
            </a:r>
            <a:r>
              <a:rPr lang="ko-KR" altLang="en-US" dirty="0" smtClean="0"/>
              <a:t>합병 후 오름차순으로 정렬하여 반환하는 </a:t>
            </a:r>
            <a:endParaRPr lang="en-US" altLang="ko-KR" dirty="0"/>
          </a:p>
          <a:p>
            <a:pPr algn="ctr"/>
            <a:r>
              <a:rPr lang="en-US" altLang="ko-KR" sz="2000" b="1" u="sng" dirty="0" err="1" smtClean="0"/>
              <a:t>mergeArray</a:t>
            </a:r>
            <a:r>
              <a:rPr lang="ko-KR" altLang="en-US" sz="2000" b="1" u="sng" dirty="0" err="1" smtClean="0"/>
              <a:t>메소드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완성하시오</a:t>
            </a:r>
            <a:r>
              <a:rPr lang="en-US" altLang="ko-KR" dirty="0"/>
              <a:t>.</a:t>
            </a:r>
            <a:endParaRPr lang="en-US" altLang="ko-KR" sz="2000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CCCFBC4-6E2F-4BFC-9BB9-4446A5E62A33}"/>
              </a:ext>
            </a:extLst>
          </p:cNvPr>
          <p:cNvSpPr txBox="1"/>
          <p:nvPr/>
        </p:nvSpPr>
        <p:spPr>
          <a:xfrm>
            <a:off x="4298013" y="2996952"/>
            <a:ext cx="1309974" cy="467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&lt;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결과화면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&gt;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BA8367A8-98B5-4744-AD3E-F1CC3DA7B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33" y="5274839"/>
            <a:ext cx="9009134" cy="8184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554" y="3475676"/>
            <a:ext cx="6984776" cy="1385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2006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53896" y="1527231"/>
            <a:ext cx="39982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보너스 </a:t>
            </a:r>
            <a:r>
              <a:rPr lang="en-US" altLang="ko-KR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0566" y="287500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제한시간 </a:t>
            </a:r>
            <a:r>
              <a:rPr lang="en-US" altLang="ko-KR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20</a:t>
            </a:r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0568" y="407707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획득점수 </a:t>
            </a:r>
            <a:r>
              <a:rPr lang="en-US" altLang="ko-KR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52</a:t>
            </a:r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</a:p>
        </p:txBody>
      </p:sp>
    </p:spTree>
    <p:extLst>
      <p:ext uri="{BB962C8B-B14F-4D97-AF65-F5344CB8AC3E}">
        <p14:creationId xmlns:p14="http://schemas.microsoft.com/office/powerpoint/2010/main" val="41285023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0813" y="548680"/>
            <a:ext cx="93009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아래와 같은 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2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차원 배열을 왼쪽으로 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90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도 회전하여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 err="1">
                <a:latin typeface="나눔스퀘어OTF ExtraBold" pitchFamily="34" charset="-127"/>
                <a:ea typeface="나눔스퀘어OTF ExtraBold" pitchFamily="34" charset="-127"/>
              </a:rPr>
              <a:t>출력하시오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  <a:endParaRPr lang="en-US" altLang="ko-KR" sz="2000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819" y="2201448"/>
            <a:ext cx="21526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8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1765" y="1527231"/>
            <a:ext cx="20024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23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0566" y="287500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제한시간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25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0568" y="407707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획득점수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40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95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3" y="548680"/>
            <a:ext cx="99100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아래와 같은 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2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차원 배열을 왼쪽으로 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180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도 회전하여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 err="1">
                <a:latin typeface="나눔스퀘어OTF ExtraBold" pitchFamily="34" charset="-127"/>
                <a:ea typeface="나눔스퀘어OTF ExtraBold" pitchFamily="34" charset="-127"/>
              </a:rPr>
              <a:t>출력하시오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  <a:endParaRPr lang="en-US" altLang="ko-KR" sz="2000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884959" y="2204864"/>
            <a:ext cx="2152650" cy="3895725"/>
            <a:chOff x="908243" y="1484553"/>
            <a:chExt cx="2152650" cy="389572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243" y="1484553"/>
              <a:ext cx="2152650" cy="389572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8243" y="3805237"/>
              <a:ext cx="2105025" cy="1571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3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1765" y="1527231"/>
            <a:ext cx="20024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24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0566" y="287500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제한시간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25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0568" y="407707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획득점수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40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12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2560" y="1216194"/>
            <a:ext cx="75905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스퀘어OTF ExtraBold" pitchFamily="34" charset="-127"/>
                <a:ea typeface="나눔스퀘어OTF ExtraBold" pitchFamily="34" charset="-127"/>
              </a:rPr>
              <a:t>그림과 같이 </a:t>
            </a:r>
            <a:r>
              <a:rPr lang="ko-KR" altLang="en-US" sz="2800" dirty="0" err="1" smtClean="0">
                <a:latin typeface="나눔스퀘어OTF ExtraBold" pitchFamily="34" charset="-127"/>
                <a:ea typeface="나눔스퀘어OTF ExtraBold" pitchFamily="34" charset="-127"/>
              </a:rPr>
              <a:t>대시</a:t>
            </a:r>
            <a:r>
              <a:rPr lang="en-US" altLang="ko-KR" sz="2800" dirty="0" smtClean="0">
                <a:latin typeface="나눔스퀘어OTF ExtraBold" pitchFamily="34" charset="-127"/>
                <a:ea typeface="나눔스퀘어OTF ExtraBold" pitchFamily="34" charset="-127"/>
              </a:rPr>
              <a:t>(‘_’)</a:t>
            </a:r>
            <a:r>
              <a:rPr lang="ko-KR" altLang="en-US" sz="2800" dirty="0" smtClean="0">
                <a:latin typeface="나눔스퀘어OTF ExtraBold" pitchFamily="34" charset="-127"/>
                <a:ea typeface="나눔스퀘어OTF ExtraBold" pitchFamily="34" charset="-127"/>
              </a:rPr>
              <a:t>문자로 구성된 형태의 숫자를</a:t>
            </a:r>
            <a:endParaRPr lang="en-US" altLang="ko-KR" sz="2800" dirty="0" smtClean="0">
              <a:latin typeface="나눔스퀘어OTF ExtraBold" pitchFamily="34" charset="-127"/>
              <a:ea typeface="나눔스퀘어OTF Extra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스퀘어OTF ExtraBold" pitchFamily="34" charset="-127"/>
                <a:ea typeface="나눔스퀘어OTF ExtraBold" pitchFamily="34" charset="-127"/>
              </a:rPr>
              <a:t>주어진 숫자와 같이 출력하고 </a:t>
            </a:r>
            <a:r>
              <a:rPr lang="ko-KR" altLang="en-US" sz="2800" dirty="0" err="1" smtClean="0">
                <a:latin typeface="나눔스퀘어OTF ExtraBold" pitchFamily="34" charset="-127"/>
                <a:ea typeface="나눔스퀘어OTF ExtraBold" pitchFamily="34" charset="-127"/>
              </a:rPr>
              <a:t>싶을때</a:t>
            </a:r>
            <a:r>
              <a:rPr lang="ko-KR" altLang="en-US" sz="2800" dirty="0" smtClean="0">
                <a:latin typeface="나눔스퀘어OTF ExtraBold" pitchFamily="34" charset="-127"/>
                <a:ea typeface="나눔스퀘어OTF ExtraBold" pitchFamily="34" charset="-127"/>
              </a:rPr>
              <a:t> 사용되게 되는</a:t>
            </a:r>
            <a:endParaRPr lang="en-US" altLang="ko-KR" sz="2800" dirty="0" smtClean="0">
              <a:latin typeface="나눔스퀘어OTF ExtraBold" pitchFamily="34" charset="-127"/>
              <a:ea typeface="나눔스퀘어OTF Extra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err="1" smtClean="0">
                <a:latin typeface="나눔스퀘어OTF ExtraBold" pitchFamily="34" charset="-127"/>
                <a:ea typeface="나눔스퀘어OTF ExtraBold" pitchFamily="34" charset="-127"/>
              </a:rPr>
              <a:t>대시의</a:t>
            </a:r>
            <a:r>
              <a:rPr lang="ko-KR" altLang="en-US" sz="2800" dirty="0" smtClean="0">
                <a:latin typeface="나눔스퀘어OTF ExtraBold" pitchFamily="34" charset="-127"/>
                <a:ea typeface="나눔스퀘어OTF ExtraBold" pitchFamily="34" charset="-127"/>
              </a:rPr>
              <a:t> 개수를 출력하는 프로그램을 작성하라</a:t>
            </a:r>
            <a:endParaRPr lang="en-US" altLang="ko-KR" sz="2400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8013" y="3258672"/>
            <a:ext cx="1309974" cy="467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&lt;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결과화면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&gt;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320844"/>
            <a:ext cx="4972050" cy="952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758" y="3695194"/>
            <a:ext cx="4048125" cy="8953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2758" y="4614292"/>
            <a:ext cx="4048125" cy="10382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2757" y="5676265"/>
            <a:ext cx="40481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7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3856" y="1527231"/>
            <a:ext cx="14782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92657" y="2875002"/>
            <a:ext cx="53206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제한시간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8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0568" y="407707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획득점수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10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3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1765" y="1527231"/>
            <a:ext cx="20024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25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0566" y="287500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제한시간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25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0568" y="407707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획득점수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40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244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9EBF1FD-25B1-4990-B251-525B1E4EF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22" y="4313563"/>
            <a:ext cx="6336704" cy="116985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FA3929E-F86B-44DF-801A-D47437E78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240" y="4293096"/>
            <a:ext cx="3108994" cy="108012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A1EBADF-4EF3-4A59-8E7F-6000DB2251E4}"/>
              </a:ext>
            </a:extLst>
          </p:cNvPr>
          <p:cNvSpPr/>
          <p:nvPr/>
        </p:nvSpPr>
        <p:spPr>
          <a:xfrm>
            <a:off x="115689" y="387135"/>
            <a:ext cx="960249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어떤 문장의 각 알파벳을 일정한 거리만큼 밀어서 다른 알파벳으로 바꾸는 암호화 방식을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시저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암호라고 한다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만큼 밀면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되고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z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만큼 밀면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됩니다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공백은 수정하지 않는다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보낼 문자열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얼마나 밀지 알려주는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입력받아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암호문을 만드는 </a:t>
            </a:r>
            <a:r>
              <a:rPr lang="en-US" altLang="ko-KR" sz="2800" b="1" u="sng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ceasar</a:t>
            </a:r>
            <a:r>
              <a:rPr lang="en-US" altLang="ko-KR" sz="28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b="1" u="sng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메소</a:t>
            </a:r>
            <a:r>
              <a:rPr lang="ko-KR" altLang="en-US" sz="2800" b="1" u="sng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드</a:t>
            </a:r>
            <a:r>
              <a:rPr lang="ko-KR" altLang="en-US" sz="2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완성해 보시오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“a B z”, 4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입력받았다면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“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 F d”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리턴한다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72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1765" y="1527231"/>
            <a:ext cx="20024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26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0566" y="287500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제한시간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20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0568" y="407707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획득점수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40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1765" y="5732129"/>
            <a:ext cx="200247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input:C</a:t>
            </a:r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a D , 2   </a:t>
            </a:r>
            <a:r>
              <a:rPr lang="en-US" altLang="ko-KR" sz="10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output:E</a:t>
            </a:r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c F</a:t>
            </a:r>
            <a:endParaRPr lang="en-US" altLang="ko-KR" sz="105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0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input:d</a:t>
            </a:r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z A , 2   </a:t>
            </a:r>
            <a:r>
              <a:rPr lang="en-US" altLang="ko-KR" sz="10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output:f</a:t>
            </a:r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b C</a:t>
            </a:r>
          </a:p>
          <a:p>
            <a:pPr algn="ctr"/>
            <a:r>
              <a:rPr lang="en-US" altLang="ko-KR" sz="10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input:f</a:t>
            </a:r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t u, 5   </a:t>
            </a:r>
            <a:r>
              <a:rPr lang="en-US" altLang="ko-KR" sz="10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output:k</a:t>
            </a:r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y z</a:t>
            </a:r>
          </a:p>
          <a:p>
            <a:pPr algn="ctr"/>
            <a:r>
              <a:rPr lang="en-US" altLang="ko-KR" sz="10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input:Y</a:t>
            </a:r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b H,3   </a:t>
            </a:r>
            <a:r>
              <a:rPr lang="en-US" altLang="ko-KR" sz="10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output:B</a:t>
            </a:r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e </a:t>
            </a:r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</a:t>
            </a:r>
          </a:p>
          <a:p>
            <a:pPr algn="ctr"/>
            <a:r>
              <a:rPr lang="en-US" altLang="ko-KR" sz="10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input:L</a:t>
            </a:r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d M, 6   </a:t>
            </a:r>
            <a:r>
              <a:rPr lang="en-US" altLang="ko-KR" sz="10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output:R</a:t>
            </a:r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j S</a:t>
            </a:r>
            <a:endParaRPr lang="ko-KR" altLang="en-US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210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EAE4BB0-EB6D-4E67-891E-A43EEBCABFD3}"/>
              </a:ext>
            </a:extLst>
          </p:cNvPr>
          <p:cNvSpPr/>
          <p:nvPr/>
        </p:nvSpPr>
        <p:spPr>
          <a:xfrm>
            <a:off x="272480" y="332656"/>
            <a:ext cx="92170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1,2,4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 개의 숫자만 쓰는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124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나라가 있습니다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124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나라에서 사용하는 숫자는 다음과 같이 변환됩니다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진법의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→ 1</a:t>
            </a: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진법의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→ 2</a:t>
            </a: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진법의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→ 4</a:t>
            </a: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진법의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 → 11</a:t>
            </a: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진법의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 → 12</a:t>
            </a: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진법의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 → 14</a:t>
            </a:r>
          </a:p>
          <a:p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change124() 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메소드에 십진수 숫자를 넣으면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124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나라 숫자로 바꾸는 프로그램을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작성하시오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57DE5F4-15A4-4165-9599-CBAFCC0FF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056" y="4302974"/>
            <a:ext cx="3021382" cy="12374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CE28409C-8490-427E-A72A-EBC33D9B1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4302974"/>
            <a:ext cx="6222726" cy="163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9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1765" y="1527231"/>
            <a:ext cx="20024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27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0566" y="287500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제한시간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30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0568" y="407707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획득점수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40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54545" y="5732129"/>
            <a:ext cx="1596912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input:12   output:44</a:t>
            </a:r>
          </a:p>
          <a:p>
            <a:pPr algn="ctr"/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input:13   output:111</a:t>
            </a:r>
            <a:endParaRPr lang="en-US" altLang="ko-KR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input:16   output:121</a:t>
            </a:r>
            <a:endParaRPr lang="en-US" altLang="ko-KR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input:18   output:124</a:t>
            </a:r>
            <a:endParaRPr lang="en-US" altLang="ko-KR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input:20   output:142</a:t>
            </a:r>
            <a:endParaRPr lang="ko-KR" altLang="en-US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7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7532" y="147867"/>
            <a:ext cx="68788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모래시계</a:t>
            </a:r>
            <a:endParaRPr lang="en-US" altLang="ko-KR" sz="32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알파벳 순서대로 다음과 같이 모래시계 모양대로 출력하는</a:t>
            </a:r>
            <a:endParaRPr lang="en-US" altLang="ko-KR" sz="20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코드를 작성하여 </a:t>
            </a:r>
            <a:r>
              <a:rPr lang="ko-KR" altLang="en-US" sz="2000" dirty="0" err="1">
                <a:latin typeface="나눔스퀘어OTF ExtraBold" pitchFamily="34" charset="-127"/>
                <a:ea typeface="나눔스퀘어OTF ExtraBold" pitchFamily="34" charset="-127"/>
              </a:rPr>
              <a:t>출력하시오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02B710-2530-41CA-B701-0E942D50937F}"/>
              </a:ext>
            </a:extLst>
          </p:cNvPr>
          <p:cNvSpPr txBox="1"/>
          <p:nvPr/>
        </p:nvSpPr>
        <p:spPr>
          <a:xfrm>
            <a:off x="4298013" y="3284984"/>
            <a:ext cx="1309974" cy="467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&lt;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결과화면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4CACDAF-816E-461B-B70F-61140C60F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165" y="4149080"/>
            <a:ext cx="3101669" cy="211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872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53896" y="1527231"/>
            <a:ext cx="39982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보너스 </a:t>
            </a:r>
            <a:r>
              <a:rPr lang="en-US" altLang="ko-KR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0566" y="287500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제한시간 </a:t>
            </a:r>
            <a:r>
              <a:rPr lang="en-US" altLang="ko-KR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30</a:t>
            </a:r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0568" y="407707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획득점수 </a:t>
            </a:r>
            <a:r>
              <a:rPr lang="en-US" altLang="ko-KR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60</a:t>
            </a:r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</a:p>
        </p:txBody>
      </p:sp>
    </p:spTree>
    <p:extLst>
      <p:ext uri="{BB962C8B-B14F-4D97-AF65-F5344CB8AC3E}">
        <p14:creationId xmlns:p14="http://schemas.microsoft.com/office/powerpoint/2010/main" val="36809965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F87AF62-5500-4282-A373-C4F2B792C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944" y="3042547"/>
            <a:ext cx="3577671" cy="100659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0FC26F5-4C30-466E-B4C7-70BCC572E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140" y="4388352"/>
            <a:ext cx="3650437" cy="10429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B4F7E94-0340-43CE-B410-E334C501A0D6}"/>
              </a:ext>
            </a:extLst>
          </p:cNvPr>
          <p:cNvSpPr/>
          <p:nvPr/>
        </p:nvSpPr>
        <p:spPr>
          <a:xfrm>
            <a:off x="97632" y="983630"/>
            <a:ext cx="99655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형태의 </a:t>
            </a:r>
            <a:r>
              <a:rPr lang="en-US" altLang="ko-KR" sz="3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3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진수를 </a:t>
            </a:r>
            <a:r>
              <a:rPr lang="ko-KR" altLang="en-US" sz="3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입력받아</a:t>
            </a:r>
            <a:endParaRPr lang="en-US" altLang="ko-KR" sz="3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3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진수로 바꾸는 프로그램을 작성하시오</a:t>
            </a:r>
            <a:r>
              <a:rPr lang="en-US" altLang="ko-KR" sz="3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91" y="3232437"/>
            <a:ext cx="4732426" cy="578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76" y="4615853"/>
            <a:ext cx="4703483" cy="54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460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1765" y="1527231"/>
            <a:ext cx="20024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28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0566" y="287500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제한시간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30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0568" y="407707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획득점수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45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8295" y="5732129"/>
            <a:ext cx="214834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  01011000   output:  88</a:t>
            </a:r>
          </a:p>
          <a:p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 </a:t>
            </a:r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01100001   output</a:t>
            </a:r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 </a:t>
            </a:r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97</a:t>
            </a:r>
            <a:endParaRPr lang="en-US" altLang="ko-KR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  </a:t>
            </a:r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00000111   </a:t>
            </a:r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output:  7</a:t>
            </a:r>
          </a:p>
        </p:txBody>
      </p:sp>
    </p:spTree>
    <p:extLst>
      <p:ext uri="{BB962C8B-B14F-4D97-AF65-F5344CB8AC3E}">
        <p14:creationId xmlns:p14="http://schemas.microsoft.com/office/powerpoint/2010/main" val="4441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4488" y="471477"/>
            <a:ext cx="940513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나눔스퀘어OTF ExtraBold" pitchFamily="34" charset="-127"/>
                <a:ea typeface="나눔스퀘어OTF ExtraBold" pitchFamily="34" charset="-127"/>
              </a:rPr>
              <a:t>1~99</a:t>
            </a:r>
            <a:r>
              <a:rPr lang="ko-KR" altLang="en-US" sz="2800" dirty="0" smtClean="0">
                <a:latin typeface="나눔스퀘어OTF ExtraBold" pitchFamily="34" charset="-127"/>
                <a:ea typeface="나눔스퀘어OTF ExtraBold" pitchFamily="34" charset="-127"/>
              </a:rPr>
              <a:t>사이의 숫자를 랜덤으로 </a:t>
            </a:r>
            <a:r>
              <a:rPr lang="en-US" altLang="ko-KR" sz="2800" dirty="0" smtClean="0">
                <a:latin typeface="나눔스퀘어OTF ExtraBold" pitchFamily="34" charset="-127"/>
                <a:ea typeface="나눔스퀘어OTF ExtraBold" pitchFamily="34" charset="-127"/>
              </a:rPr>
              <a:t>8*8</a:t>
            </a:r>
            <a:r>
              <a:rPr lang="ko-KR" altLang="en-US" sz="2800" dirty="0" smtClean="0">
                <a:latin typeface="나눔스퀘어OTF ExtraBold" pitchFamily="34" charset="-127"/>
                <a:ea typeface="나눔스퀘어OTF ExtraBold" pitchFamily="34" charset="-127"/>
              </a:rPr>
              <a:t>의 배열에 담고</a:t>
            </a:r>
            <a:r>
              <a:rPr lang="en-US" altLang="ko-KR" sz="2800" dirty="0" smtClean="0">
                <a:latin typeface="나눔스퀘어OTF ExtraBold" pitchFamily="34" charset="-127"/>
                <a:ea typeface="나눔스퀘어OTF ExtraBold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스퀘어OTF ExtraBold" pitchFamily="34" charset="-127"/>
                <a:ea typeface="나눔스퀘어OTF ExtraBold" pitchFamily="34" charset="-127"/>
              </a:rPr>
              <a:t>최대값을 가지는 숫자와 그 행과 열을 출력하는 </a:t>
            </a:r>
            <a:r>
              <a:rPr lang="ko-KR" altLang="en-US" sz="2800" dirty="0" smtClean="0">
                <a:latin typeface="나눔스퀘어OTF ExtraBold" pitchFamily="34" charset="-127"/>
                <a:ea typeface="나눔스퀘어OTF ExtraBold" pitchFamily="34" charset="-127"/>
              </a:rPr>
              <a:t>프로그램</a:t>
            </a:r>
            <a:endParaRPr lang="en-US" altLang="ko-KR" sz="2800" dirty="0" smtClean="0">
              <a:latin typeface="나눔스퀘어OTF ExtraBold" pitchFamily="34" charset="-127"/>
              <a:ea typeface="나눔스퀘어OTF Extra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나눔스퀘어OTF ExtraBold" pitchFamily="34" charset="-127"/>
                <a:ea typeface="나눔스퀘어OTF ExtraBold" pitchFamily="34" charset="-127"/>
              </a:rPr>
              <a:t>단</a:t>
            </a:r>
            <a:r>
              <a:rPr lang="en-US" altLang="ko-KR" sz="2400" dirty="0" smtClean="0">
                <a:latin typeface="나눔스퀘어OTF ExtraBold" pitchFamily="34" charset="-127"/>
                <a:ea typeface="나눔스퀘어OTF ExtraBold" pitchFamily="34" charset="-127"/>
              </a:rPr>
              <a:t>, </a:t>
            </a:r>
            <a:r>
              <a:rPr lang="ko-KR" altLang="en-US" sz="2400" dirty="0" smtClean="0">
                <a:latin typeface="나눔스퀘어OTF ExtraBold" pitchFamily="34" charset="-127"/>
                <a:ea typeface="나눔스퀘어OTF ExtraBold" pitchFamily="34" charset="-127"/>
              </a:rPr>
              <a:t>최대값을 </a:t>
            </a:r>
            <a:r>
              <a:rPr lang="en-US" altLang="ko-KR" sz="2400" dirty="0" smtClean="0">
                <a:latin typeface="나눔스퀘어OTF ExtraBold" pitchFamily="34" charset="-127"/>
                <a:ea typeface="나눔스퀘어OTF ExtraBold" pitchFamily="34" charset="-127"/>
              </a:rPr>
              <a:t>2</a:t>
            </a:r>
            <a:r>
              <a:rPr lang="ko-KR" altLang="en-US" sz="2400" dirty="0" err="1" smtClean="0">
                <a:latin typeface="나눔스퀘어OTF ExtraBold" pitchFamily="34" charset="-127"/>
                <a:ea typeface="나눔스퀘어OTF ExtraBold" pitchFamily="34" charset="-127"/>
              </a:rPr>
              <a:t>개일경우</a:t>
            </a:r>
            <a:r>
              <a:rPr lang="ko-KR" altLang="en-US" sz="2400" dirty="0" smtClean="0">
                <a:latin typeface="나눔스퀘어OTF ExtraBold" pitchFamily="34" charset="-127"/>
                <a:ea typeface="나눔스퀘어OTF ExtraBold" pitchFamily="34" charset="-127"/>
              </a:rPr>
              <a:t> </a:t>
            </a:r>
            <a:r>
              <a:rPr lang="ko-KR" altLang="en-US" sz="2400" dirty="0" err="1" smtClean="0">
                <a:latin typeface="나눔스퀘어OTF ExtraBold" pitchFamily="34" charset="-127"/>
                <a:ea typeface="나눔스퀘어OTF ExtraBold" pitchFamily="34" charset="-127"/>
              </a:rPr>
              <a:t>먼저나온</a:t>
            </a:r>
            <a:r>
              <a:rPr lang="ko-KR" altLang="en-US" sz="2400" dirty="0" smtClean="0">
                <a:latin typeface="나눔스퀘어OTF ExtraBold" pitchFamily="34" charset="-127"/>
                <a:ea typeface="나눔스퀘어OTF ExtraBold" pitchFamily="34" charset="-127"/>
              </a:rPr>
              <a:t> 숫자의 행과 열로 계산한다</a:t>
            </a:r>
            <a:r>
              <a:rPr lang="en-US" altLang="ko-KR" sz="2400" dirty="0" smtClean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  <a:endParaRPr lang="en-US" altLang="ko-KR" sz="2000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92070" y="2531371"/>
            <a:ext cx="1309974" cy="467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&lt;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결과화면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32720" y="3789040"/>
            <a:ext cx="149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</a:t>
            </a:r>
            <a:r>
              <a:rPr lang="ko-KR" altLang="en-US" b="1" dirty="0" smtClean="0"/>
              <a:t>행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열</a:t>
            </a:r>
            <a:r>
              <a:rPr lang="en-US" altLang="ko-KR" b="1" dirty="0" smtClean="0"/>
              <a:t>&gt;&gt;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32720" y="5373216"/>
            <a:ext cx="149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8</a:t>
            </a:r>
            <a:r>
              <a:rPr lang="ko-KR" altLang="en-US" b="1" dirty="0" smtClean="0"/>
              <a:t>행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열</a:t>
            </a:r>
            <a:r>
              <a:rPr lang="en-US" altLang="ko-KR" b="1" dirty="0" smtClean="0"/>
              <a:t>&gt;&gt;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608" y="3110215"/>
            <a:ext cx="2763564" cy="338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3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08601" y="620688"/>
            <a:ext cx="101232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나눔스퀘어OTF ExtraBold" pitchFamily="34" charset="-127"/>
                <a:ea typeface="나눔스퀘어OTF ExtraBold" pitchFamily="34" charset="-127"/>
              </a:rPr>
              <a:t>거스름돈을 입력 받아 내어줘야 하는 지폐의 개수를 출력하는 </a:t>
            </a:r>
            <a:endParaRPr lang="en-US" altLang="ko-KR" sz="28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나눔스퀘어OTF ExtraBold" pitchFamily="34" charset="-127"/>
                <a:ea typeface="나눔스퀘어OTF ExtraBold" pitchFamily="34" charset="-127"/>
              </a:rPr>
              <a:t>프로그램을 작성하시오</a:t>
            </a:r>
            <a:r>
              <a:rPr lang="en-US" altLang="ko-KR" sz="280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800" u="sng" dirty="0">
                <a:latin typeface="나눔스퀘어OTF ExtraBold" pitchFamily="34" charset="-127"/>
                <a:ea typeface="나눔스퀘어OTF ExtraBold" pitchFamily="34" charset="-127"/>
              </a:rPr>
              <a:t>단</a:t>
            </a:r>
            <a:r>
              <a:rPr lang="en-US" altLang="ko-KR" sz="2800" u="sng" dirty="0">
                <a:latin typeface="나눔스퀘어OTF ExtraBold" pitchFamily="34" charset="-127"/>
                <a:ea typeface="나눔스퀘어OTF ExtraBold" pitchFamily="34" charset="-127"/>
              </a:rPr>
              <a:t>, </a:t>
            </a:r>
            <a:r>
              <a:rPr lang="ko-KR" altLang="en-US" sz="2800" u="sng" dirty="0">
                <a:latin typeface="나눔스퀘어OTF ExtraBold" pitchFamily="34" charset="-127"/>
                <a:ea typeface="나눔스퀘어OTF ExtraBold" pitchFamily="34" charset="-127"/>
              </a:rPr>
              <a:t>최대단위는 </a:t>
            </a:r>
            <a:r>
              <a:rPr lang="en-US" altLang="ko-KR" sz="2800" u="sng" dirty="0">
                <a:latin typeface="나눔스퀘어OTF ExtraBold" pitchFamily="34" charset="-127"/>
                <a:ea typeface="나눔스퀘어OTF ExtraBold" pitchFamily="34" charset="-127"/>
              </a:rPr>
              <a:t>10000</a:t>
            </a:r>
            <a:r>
              <a:rPr lang="ko-KR" altLang="en-US" sz="2800" u="sng" dirty="0">
                <a:latin typeface="나눔스퀘어OTF ExtraBold" pitchFamily="34" charset="-127"/>
                <a:ea typeface="나눔스퀘어OTF ExtraBold" pitchFamily="34" charset="-127"/>
              </a:rPr>
              <a:t>원</a:t>
            </a:r>
            <a:r>
              <a:rPr lang="en-US" altLang="ko-KR" sz="2800" u="sng" dirty="0">
                <a:latin typeface="나눔스퀘어OTF ExtraBold" pitchFamily="34" charset="-127"/>
                <a:ea typeface="나눔스퀘어OTF ExtraBold" pitchFamily="34" charset="-127"/>
              </a:rPr>
              <a:t>, </a:t>
            </a:r>
            <a:r>
              <a:rPr lang="ko-KR" altLang="en-US" sz="2800" u="sng" dirty="0">
                <a:latin typeface="나눔스퀘어OTF ExtraBold" pitchFamily="34" charset="-127"/>
                <a:ea typeface="나눔스퀘어OTF ExtraBold" pitchFamily="34" charset="-127"/>
              </a:rPr>
              <a:t>최소단위는 </a:t>
            </a:r>
            <a:r>
              <a:rPr lang="en-US" altLang="ko-KR" sz="2800" u="sng" dirty="0">
                <a:latin typeface="나눔스퀘어OTF ExtraBold" pitchFamily="34" charset="-127"/>
                <a:ea typeface="나눔스퀘어OTF ExtraBold" pitchFamily="34" charset="-127"/>
              </a:rPr>
              <a:t>100</a:t>
            </a:r>
            <a:r>
              <a:rPr lang="ko-KR" altLang="en-US" sz="2800" u="sng" dirty="0">
                <a:latin typeface="나눔스퀘어OTF ExtraBold" pitchFamily="34" charset="-127"/>
                <a:ea typeface="나눔스퀘어OTF ExtraBold" pitchFamily="34" charset="-127"/>
              </a:rPr>
              <a:t>원</a:t>
            </a:r>
            <a:endParaRPr lang="en-US" altLang="ko-KR" sz="2800" u="sng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52830" y="2692124"/>
            <a:ext cx="1309974" cy="467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&lt;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결과화면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&gt;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16" y="3160008"/>
            <a:ext cx="2664296" cy="3317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64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1765" y="1527231"/>
            <a:ext cx="20024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29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0566" y="287500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제한시간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30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0568" y="407707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획득점수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45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991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2291" y="203156"/>
            <a:ext cx="815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2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차원 배열에 아래와 같이 다이아몬드형태로</a:t>
            </a:r>
            <a:endParaRPr lang="en-US" altLang="ko-KR" sz="32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 err="1">
                <a:latin typeface="나눔스퀘어OTF ExtraBold" pitchFamily="34" charset="-127"/>
                <a:ea typeface="나눔스퀘어OTF ExtraBold" pitchFamily="34" charset="-127"/>
              </a:rPr>
              <a:t>출력하시오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  <a:endParaRPr lang="en-US" altLang="ko-KR" sz="2000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404116"/>
              </p:ext>
            </p:extLst>
          </p:nvPr>
        </p:nvGraphicFramePr>
        <p:xfrm>
          <a:off x="2226024" y="1844824"/>
          <a:ext cx="5453952" cy="4246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1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91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91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91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91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9136">
                  <a:extLst>
                    <a:ext uri="{9D8B030D-6E8A-4147-A177-3AD203B41FA5}">
                      <a16:colId xmlns:a16="http://schemas.microsoft.com/office/drawing/2014/main" xmlns="" val="524225552"/>
                    </a:ext>
                  </a:extLst>
                </a:gridCol>
                <a:gridCol w="779136">
                  <a:extLst>
                    <a:ext uri="{9D8B030D-6E8A-4147-A177-3AD203B41FA5}">
                      <a16:colId xmlns:a16="http://schemas.microsoft.com/office/drawing/2014/main" xmlns="" val="313859617"/>
                    </a:ext>
                  </a:extLst>
                </a:gridCol>
              </a:tblGrid>
              <a:tr h="606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6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11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17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6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6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12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18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22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6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7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13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19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23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25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6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8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14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24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6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9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15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21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09873479"/>
                  </a:ext>
                </a:extLst>
              </a:tr>
              <a:tr h="606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16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620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20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1765" y="1527231"/>
            <a:ext cx="20024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30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0566" y="287500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제한시간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40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0568" y="407707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획득점수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45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68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B4A76ED-5A6E-438E-BF70-8700183A7D79}"/>
              </a:ext>
            </a:extLst>
          </p:cNvPr>
          <p:cNvSpPr/>
          <p:nvPr/>
        </p:nvSpPr>
        <p:spPr>
          <a:xfrm>
            <a:off x="200472" y="188640"/>
            <a:ext cx="95050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연속된 자연수의 합으로 어떤 숫자를 표현하는 방법이 여러 가지가 있다</a:t>
            </a:r>
            <a:r>
              <a:rPr lang="en-US" altLang="ko-KR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ko-KR" altLang="en-US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예를 들어</a:t>
            </a:r>
            <a:r>
              <a:rPr lang="en-US" altLang="ko-KR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15</a:t>
            </a:r>
            <a:r>
              <a:rPr lang="ko-KR" altLang="en-US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표현하는 방법은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(1+2+3+4+5)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(4+5+6)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(7+8)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(15)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총 </a:t>
            </a:r>
            <a:r>
              <a:rPr lang="en-US" altLang="ko-KR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가지가 존재한다</a:t>
            </a:r>
            <a:r>
              <a:rPr lang="en-US" altLang="ko-KR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ko-KR" altLang="en-US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숫자를 </a:t>
            </a:r>
            <a:r>
              <a:rPr lang="ko-KR" altLang="en-US" sz="2400" dirty="0" err="1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입력받아</a:t>
            </a:r>
            <a:r>
              <a:rPr lang="ko-KR" altLang="en-US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연속된 수로 표현하는 방법을 반환하는 </a:t>
            </a:r>
            <a:r>
              <a:rPr lang="en-US" altLang="ko-KR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expressions </a:t>
            </a:r>
            <a:r>
              <a:rPr lang="ko-KR" altLang="en-US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만들어 </a:t>
            </a:r>
            <a:r>
              <a:rPr lang="ko-KR" altLang="en-US" sz="2400" dirty="0" err="1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보시오</a:t>
            </a:r>
            <a:r>
              <a:rPr lang="en-US" altLang="ko-KR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ko-KR" altLang="en-US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예를 들어 </a:t>
            </a:r>
            <a:r>
              <a:rPr lang="en-US" altLang="ko-KR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입력된다면 </a:t>
            </a:r>
            <a:r>
              <a:rPr lang="en-US" altLang="ko-KR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반환해 주면 된다</a:t>
            </a:r>
            <a:r>
              <a:rPr lang="en-US" altLang="ko-KR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8391A86-96EC-4ACF-8645-474DFE360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10" y="4055827"/>
            <a:ext cx="7860634" cy="15162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144FD67-32AB-4690-819B-1DD06F305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96" y="5445224"/>
            <a:ext cx="2743442" cy="10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7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1765" y="1527231"/>
            <a:ext cx="20024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31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0566" y="287500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제한시간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60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0568" y="407707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획득점수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45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37901" y="5732129"/>
            <a:ext cx="1430200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input:5   output:2</a:t>
            </a:r>
          </a:p>
          <a:p>
            <a:pPr algn="ctr"/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input:8   output:1</a:t>
            </a:r>
            <a:endParaRPr lang="en-US" altLang="ko-KR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input:20   output:2</a:t>
            </a:r>
            <a:endParaRPr lang="en-US" altLang="ko-KR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input:33   output:4</a:t>
            </a:r>
            <a:endParaRPr lang="en-US" altLang="ko-KR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input:36   output:3</a:t>
            </a:r>
            <a:endParaRPr lang="ko-KR" altLang="en-US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597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3856" y="1527231"/>
            <a:ext cx="14782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0566" y="287500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제한시간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15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0568" y="4077072"/>
            <a:ext cx="5844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획득점수 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10</a:t>
            </a:r>
            <a:r>
              <a:rPr lang="ko-KR" altLang="en-US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17865" y="6093296"/>
            <a:ext cx="14702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총금액</a:t>
            </a:r>
            <a:r>
              <a:rPr lang="ko-KR" altLang="en-US" sz="10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변경해서 테스트</a:t>
            </a:r>
            <a:endParaRPr lang="ko-KR" altLang="en-US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186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0033" y="1124744"/>
            <a:ext cx="9046066" cy="6381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u="sng" dirty="0">
                <a:latin typeface="나눔스퀘어OTF ExtraBold" pitchFamily="34" charset="-127"/>
                <a:ea typeface="나눔스퀘어OTF ExtraBold" pitchFamily="34" charset="-127"/>
              </a:rPr>
              <a:t>행 개수</a:t>
            </a:r>
            <a:r>
              <a:rPr lang="ko-KR" altLang="en-US" sz="2800" dirty="0">
                <a:latin typeface="나눔스퀘어OTF ExtraBold" pitchFamily="34" charset="-127"/>
                <a:ea typeface="나눔스퀘어OTF ExtraBold" pitchFamily="34" charset="-127"/>
              </a:rPr>
              <a:t>를 입력 받아 다음과 같이 </a:t>
            </a:r>
            <a:r>
              <a:rPr lang="ko-KR" altLang="en-US" sz="2800" dirty="0" smtClean="0">
                <a:latin typeface="나눔스퀘어OTF ExtraBold" pitchFamily="34" charset="-127"/>
                <a:ea typeface="나눔스퀘어OTF ExtraBold" pitchFamily="34" charset="-127"/>
              </a:rPr>
              <a:t>삼각형을 </a:t>
            </a:r>
            <a:r>
              <a:rPr lang="ko-KR" altLang="en-US" sz="2800" dirty="0">
                <a:latin typeface="나눔스퀘어OTF ExtraBold" pitchFamily="34" charset="-127"/>
                <a:ea typeface="나눔스퀘어OTF ExtraBold" pitchFamily="34" charset="-127"/>
              </a:rPr>
              <a:t>출력하시오</a:t>
            </a:r>
            <a:r>
              <a:rPr lang="en-US" altLang="ko-KR" sz="280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  <a:endParaRPr lang="en-US" altLang="ko-KR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7328" y="2213215"/>
            <a:ext cx="1309974" cy="467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&lt;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결과화면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&gt;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313" y="2662163"/>
            <a:ext cx="1933337" cy="3503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28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1757</Words>
  <Application>Microsoft Office PowerPoint</Application>
  <PresentationFormat>A4 용지(210x297mm)</PresentationFormat>
  <Paragraphs>420</Paragraphs>
  <Slides>74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7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KISMEB</dc:creator>
  <cp:lastModifiedBy>HHD</cp:lastModifiedBy>
  <cp:revision>295</cp:revision>
  <cp:lastPrinted>2017-10-01T09:22:33Z</cp:lastPrinted>
  <dcterms:created xsi:type="dcterms:W3CDTF">2017-09-27T05:35:35Z</dcterms:created>
  <dcterms:modified xsi:type="dcterms:W3CDTF">2018-05-14T01:01:55Z</dcterms:modified>
</cp:coreProperties>
</file>