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9" r:id="rId2"/>
    <p:sldId id="500" r:id="rId3"/>
    <p:sldId id="501" r:id="rId4"/>
    <p:sldId id="584" r:id="rId5"/>
    <p:sldId id="583" r:id="rId6"/>
    <p:sldId id="585" r:id="rId7"/>
    <p:sldId id="586" r:id="rId8"/>
    <p:sldId id="639" r:id="rId9"/>
    <p:sldId id="587" r:id="rId10"/>
    <p:sldId id="658" r:id="rId11"/>
    <p:sldId id="588" r:id="rId12"/>
    <p:sldId id="657" r:id="rId13"/>
    <p:sldId id="616" r:id="rId14"/>
    <p:sldId id="622" r:id="rId15"/>
    <p:sldId id="628" r:id="rId16"/>
    <p:sldId id="678" r:id="rId17"/>
    <p:sldId id="6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B8AD-50B3-3170-12EF-5D8CE3A6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7411B-4665-51B3-0C43-F2E0FCD6E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4F3FF-FCD0-10DF-0C4D-D070FC56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5695-CADE-4E5E-A674-B9F8BAB0325C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2DF9E-5F86-78C3-6E05-9C0127EC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7C1D3-6C5E-BD69-217A-38967C71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FC5F-46B8-4672-9804-EBACE72A8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8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7FE82-A612-2DC0-1C60-3544C694B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E6C71-F46A-0F9F-5A77-2F3890BEC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D5098-CC99-AC53-4610-6B39AAEF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5695-CADE-4E5E-A674-B9F8BAB0325C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17D06-0878-631D-A37A-C097F8A9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F827F-4FB8-83DD-7D5C-F15D5B2E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FC5F-46B8-4672-9804-EBACE72A8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68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F8C9E-C014-7DB7-C54C-CD044D3B9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7D209-5502-3501-AE71-9F37B6558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99552-7FB3-9A7B-359B-059A95DD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5695-CADE-4E5E-A674-B9F8BAB0325C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2D284-DD67-CACE-1912-65BAD400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009C6-0774-A3F9-4907-F40B5529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FC5F-46B8-4672-9804-EBACE72A8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42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84E5-7694-AF21-434A-15B0726A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D987-A7CC-0199-E889-412C0C5D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98230-76AA-1C63-AAEF-3ABF2AE4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5695-CADE-4E5E-A674-B9F8BAB0325C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16A26-6A4E-2739-85D0-6C74F9A4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7F688-8731-174C-AFD7-E248DA76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FC5F-46B8-4672-9804-EBACE72A8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74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D58C-D329-262E-BEA2-2B261F89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77A84-F10A-A92B-4C90-C43C83596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38327-3A66-9EEA-0B63-121AF96D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5695-CADE-4E5E-A674-B9F8BAB0325C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C77F-503B-3AF9-6D9D-3416543A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4DC9E-9329-51A0-249F-C2041E7E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FC5F-46B8-4672-9804-EBACE72A8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60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B588-2600-551E-4C3C-E8B80F1F1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6612-A77C-0B23-B368-07177EE34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54441-FA2D-563E-A43E-F7F384DFB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357F7-1E22-DC85-4F77-9DAF98678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5695-CADE-4E5E-A674-B9F8BAB0325C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9E0DB-23BB-F569-4125-D4A52893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BB9FC-218A-1687-676C-A07F02A1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FC5F-46B8-4672-9804-EBACE72A8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736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828E-D997-5D1D-7E3D-CDDC73DB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97BB4-ED60-0DA4-E1FA-E4678A0C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3ACE5-1AA3-3A73-4EA8-DFD7FCDD6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04D38-1A7C-68DB-95B5-DE85197556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814A6-9B94-7F18-82EE-660AC96FE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2859A-4A2B-354F-7E04-04763DE1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5695-CADE-4E5E-A674-B9F8BAB0325C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9C066-2E2C-8EC2-FFE1-5384B2DB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FF92E-36E0-2D3F-677D-475355D9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FC5F-46B8-4672-9804-EBACE72A8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1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B03D-1647-E84A-C00B-E05DBD26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06C52-C05F-2509-249F-D5F0B5B0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5695-CADE-4E5E-A674-B9F8BAB0325C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05264-D5CE-2DC3-CC37-86AC4B5B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1464D-3CF7-92C6-BDC8-0EDDBFF3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FC5F-46B8-4672-9804-EBACE72A8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93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A0A35-5A1F-8608-A6C4-7B813F15E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5695-CADE-4E5E-A674-B9F8BAB0325C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4E6F1-720F-C92D-4D30-84302FAF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43D59-B310-1600-10AB-199B4139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FC5F-46B8-4672-9804-EBACE72A8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97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DD5C-80FB-A0B7-4A3D-078F93CF9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ADE40-F670-48A4-7E09-B5BF052E4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44E22-4348-AC8E-48C1-286C56E17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54C9D-840B-AB4D-3731-AF4D924C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5695-CADE-4E5E-A674-B9F8BAB0325C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90874-EEEE-215C-3651-D9EBCE93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792F5-EF62-1179-59FA-9D77BDF74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FC5F-46B8-4672-9804-EBACE72A8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5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A84D-7F95-6252-203A-906FEFED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7A5B9-DB17-C2F5-2DB6-2C4C455F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38E29-D661-245C-B2B1-098409565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2F23C-0BEE-99AD-D04A-977548D2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05695-CADE-4E5E-A674-B9F8BAB0325C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8AE51-259C-40D5-A94F-4A122B31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2A0C9-D3C0-09EF-D492-ED172410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FC5F-46B8-4672-9804-EBACE72A8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9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D4A43-91C0-5EA6-0CC1-5DC5F58C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0497B-237C-0FCB-3921-5883868FE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BC032-B885-5964-B470-5A71E5920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05695-CADE-4E5E-A674-B9F8BAB0325C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7B1B4-CC31-02AC-4A47-EBB8BD64F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73C75-9213-8780-6AAB-3E136DC92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1FC5F-46B8-4672-9804-EBACE72A8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88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lcontextprotocol.io/clients?utm_source=chatgpt.com" TargetMode="External"/><Relationship Id="rId2" Type="http://schemas.openxmlformats.org/officeDocument/2006/relationships/hyperlink" Target="https://modelcontextprotocol.info/docs/clients/?utm_source=chatgpt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ama.ai/mcp/clients?utm_source=chatgpt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bnb-org/mcp-server-airbnb" TargetMode="External"/><Relationship Id="rId2" Type="http://schemas.openxmlformats.org/officeDocument/2006/relationships/hyperlink" Target="https://github.com/openbnb-org/mcp-server-Airb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bnb-org/mcp-server-airb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coingecko.com/api/v3/simple/price?ids=bitcoin&amp;vs_currencies=in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aude.ai/download" TargetMode="External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FB8EFD-5F28-B79E-B7DA-E2A3044E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MCP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9AF55-3818-E530-A8E6-82D4EF6B4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Atul Kahate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49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E58D-B26C-2269-0637-98D0E9A5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722"/>
            <a:ext cx="10515600" cy="593313"/>
          </a:xfrm>
        </p:spPr>
        <p:txBody>
          <a:bodyPr>
            <a:normAutofit fontScale="90000"/>
          </a:bodyPr>
          <a:lstStyle/>
          <a:p>
            <a:r>
              <a:rPr lang="en-IN" dirty="0"/>
              <a:t>Alternatives to Claude Desktop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4C5E23-ACB3-19C9-F34D-055E2D4FE3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780" y="753856"/>
          <a:ext cx="10896020" cy="60384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68110">
                  <a:extLst>
                    <a:ext uri="{9D8B030D-6E8A-4147-A177-3AD203B41FA5}">
                      <a16:colId xmlns:a16="http://schemas.microsoft.com/office/drawing/2014/main" val="656446678"/>
                    </a:ext>
                  </a:extLst>
                </a:gridCol>
                <a:gridCol w="3545917">
                  <a:extLst>
                    <a:ext uri="{9D8B030D-6E8A-4147-A177-3AD203B41FA5}">
                      <a16:colId xmlns:a16="http://schemas.microsoft.com/office/drawing/2014/main" val="1100293749"/>
                    </a:ext>
                  </a:extLst>
                </a:gridCol>
                <a:gridCol w="3008446">
                  <a:extLst>
                    <a:ext uri="{9D8B030D-6E8A-4147-A177-3AD203B41FA5}">
                      <a16:colId xmlns:a16="http://schemas.microsoft.com/office/drawing/2014/main" val="1964878867"/>
                    </a:ext>
                  </a:extLst>
                </a:gridCol>
                <a:gridCol w="2973547">
                  <a:extLst>
                    <a:ext uri="{9D8B030D-6E8A-4147-A177-3AD203B41FA5}">
                      <a16:colId xmlns:a16="http://schemas.microsoft.com/office/drawing/2014/main" val="1574740877"/>
                    </a:ext>
                  </a:extLst>
                </a:gridCol>
              </a:tblGrid>
              <a:tr h="2024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Name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What it is / Key features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Pros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Possible drawbacks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2907395175"/>
                  </a:ext>
                </a:extLst>
              </a:tr>
              <a:tr h="523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Cursor</a:t>
                      </a:r>
                      <a:endParaRPr lang="en-GB" sz="1400"/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An AI-code editor with MCP support. Integrated into developer workflows. (</a:t>
                      </a:r>
                      <a:r>
                        <a:rPr lang="en-US" sz="1400">
                          <a:hlinkClick r:id="rId2" tooltip="Clients – Model Context Protocol （MCP）"/>
                        </a:rPr>
                        <a:t>modelcontextprotocol.info</a:t>
                      </a:r>
                      <a:r>
                        <a:rPr lang="en-US" sz="1400"/>
                        <a:t>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Good for coding, tools + prompts, more control for devs.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Might be more technical/setup overhead; less polished as a “conversational chat UI.”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577767390"/>
                  </a:ext>
                </a:extLst>
              </a:tr>
              <a:tr h="6219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BoltAI</a:t>
                      </a:r>
                      <a:endParaRPr lang="en-GB" sz="1400"/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All-in-one AI chat client that supports multiple AI providers (local / remote models) + MCP tool integrations. (</a:t>
                      </a:r>
                      <a:r>
                        <a:rPr lang="en-US" sz="1400">
                          <a:hlinkClick r:id="rId3" tooltip="Example Clients - Model Context Protocol"/>
                        </a:rPr>
                        <a:t>Model Context Protocol</a:t>
                      </a:r>
                      <a:r>
                        <a:rPr lang="en-US" sz="1400"/>
                        <a:t>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Flexible model choice, supports many MCP servers, tool + context integration.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Might not have all desktop UI polish; possibly fewer non-dev features.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3316248231"/>
                  </a:ext>
                </a:extLst>
              </a:tr>
              <a:tr h="6219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Chatbox</a:t>
                      </a:r>
                      <a:endParaRPr lang="en-GB" sz="1400"/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Desktop/Windows/Mac/Linux + web app; supports both local and remote MCP servers; built-in MCP server marketplace. (</a:t>
                      </a:r>
                      <a:r>
                        <a:rPr lang="en-GB" sz="1400">
                          <a:hlinkClick r:id="rId3" tooltip="Example Clients - Model Context Protocol"/>
                        </a:rPr>
                        <a:t>Model Context Protocol</a:t>
                      </a:r>
                      <a:r>
                        <a:rPr lang="en-GB" sz="1400"/>
                        <a:t>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Good cross-platform support; easier to explore available MCP servers.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UI might be simpler; performance/features depend on your setup.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1651018452"/>
                  </a:ext>
                </a:extLst>
              </a:tr>
              <a:tr h="425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LM Studio</a:t>
                      </a:r>
                      <a:endParaRPr lang="en-GB" sz="1400"/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Desktop app for local/open-source LLMs, with MCP support. (</a:t>
                      </a:r>
                      <a:r>
                        <a:rPr lang="en-US" sz="1400">
                          <a:hlinkClick r:id="rId3" tooltip="Example Clients - Model Context Protocol"/>
                        </a:rPr>
                        <a:t>Model Context Protocol</a:t>
                      </a:r>
                      <a:r>
                        <a:rPr lang="en-US" sz="1400"/>
                        <a:t>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Good if you want to run models locally; control &amp; privacy.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Model quality depends on hardware; might need more setup; fewer proprietary features.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371517011"/>
                  </a:ext>
                </a:extLst>
              </a:tr>
              <a:tr h="7201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Glama</a:t>
                      </a:r>
                      <a:endParaRPr lang="en-GB" sz="1400"/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An AI workspace &amp; integration platform, supporting multiple LLMs, tools, discovery + management of MCP servers. (</a:t>
                      </a:r>
                      <a:r>
                        <a:rPr lang="en-US" sz="1400">
                          <a:hlinkClick r:id="rId3" tooltip="Example Clients - Model Context Protocol"/>
                        </a:rPr>
                        <a:t>Model Context Protocol</a:t>
                      </a:r>
                      <a:r>
                        <a:rPr lang="en-US" sz="1400"/>
                        <a:t>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Good for combining many tools, managing MCP servers; workspace is more than just chat.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It could be more complex; possibly paid features; less “lightweight.”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475618896"/>
                  </a:ext>
                </a:extLst>
              </a:tr>
              <a:tr h="6219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Cline (VS Code extension)</a:t>
                      </a:r>
                      <a:endParaRPr lang="en-GB" sz="1400"/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Use VS Code as a client; you can configure MCP servers; interact via VS Code environment. (</a:t>
                      </a:r>
                      <a:r>
                        <a:rPr lang="en-GB" sz="1400">
                          <a:hlinkClick r:id="rId4" tooltip="MCP Clients | Glama"/>
                        </a:rPr>
                        <a:t>Glama – MCP Hosting Platform</a:t>
                      </a:r>
                      <a:r>
                        <a:rPr lang="en-GB" sz="1400"/>
                        <a:t>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Very powerful for devs; integrated with editor; good for code + tools.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Not very “end user friendly” for non-dev tasks; more friction for casual use.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2745540516"/>
                  </a:ext>
                </a:extLst>
              </a:tr>
              <a:tr h="425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ChatMCP</a:t>
                      </a:r>
                      <a:endParaRPr lang="en-GB" sz="1400"/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Desktop MCP client as listed on MCP/Glama. (</a:t>
                      </a:r>
                      <a:r>
                        <a:rPr lang="en-GB" sz="1400">
                          <a:hlinkClick r:id="rId4" tooltip="MCP Clients | Glama"/>
                        </a:rPr>
                        <a:t>Glama – MCP Hosting Platform</a:t>
                      </a:r>
                      <a:r>
                        <a:rPr lang="en-GB" sz="1400"/>
                        <a:t>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Purpose-built for MCP; likely simpler; more focused.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Might lack some “extras” (UX polish, extra integrations) compared to “big” clients.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4087542292"/>
                  </a:ext>
                </a:extLst>
              </a:tr>
              <a:tr h="5419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5ire</a:t>
                      </a:r>
                      <a:endParaRPr lang="en-GB" sz="1400"/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Cross-platform desktop AI assistant, supports local knowledge base + tools via MCP. (</a:t>
                      </a:r>
                      <a:r>
                        <a:rPr lang="en-GB" sz="1400">
                          <a:hlinkClick r:id="rId4" tooltip="MCP Clients | Glama"/>
                        </a:rPr>
                        <a:t>Glama – MCP Hosting Platform</a:t>
                      </a:r>
                      <a:r>
                        <a:rPr lang="en-GB" sz="1400"/>
                        <a:t>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Good for combining local tools + external ones; usable desktop experience.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Possibly some limitations in feature richness or speed depending on your machine.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3725297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1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85B1-A0CD-96E4-335F-DC4F84E6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Claude Desktop - MCP Servers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1FEA-EC2F-763D-8457-37657B393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In the GitHub link of MCP servers, click on </a:t>
            </a:r>
            <a:r>
              <a:rPr lang="en-IN" dirty="0" err="1"/>
              <a:t>AirBnB</a:t>
            </a:r>
            <a:r>
              <a:rPr lang="en-IN" dirty="0"/>
              <a:t> (Link: </a:t>
            </a:r>
            <a:r>
              <a:rPr lang="en-IN" dirty="0">
                <a:hlinkClick r:id="rId2"/>
              </a:rPr>
              <a:t>https://github.com/openbnb-org/mcp-server-Airbnb</a:t>
            </a:r>
            <a:r>
              <a:rPr lang="en-IN" dirty="0"/>
              <a:t>)</a:t>
            </a:r>
          </a:p>
          <a:p>
            <a:r>
              <a:rPr lang="en-IN" dirty="0"/>
              <a:t>Just to add: Public MCP server list: https://github.com/public-apis/public-apis </a:t>
            </a:r>
          </a:p>
          <a:p>
            <a:r>
              <a:rPr lang="en-IN" dirty="0"/>
              <a:t>Copy the JSON under --ignore-robots-txt</a:t>
            </a:r>
          </a:p>
          <a:p>
            <a:r>
              <a:rPr lang="en-IN" dirty="0"/>
              <a:t>Claude Desktop</a:t>
            </a:r>
          </a:p>
          <a:p>
            <a:pPr lvl="1"/>
            <a:r>
              <a:rPr lang="en-IN" dirty="0"/>
              <a:t>Top left -&gt; File -&gt; Settings -&gt; Developer -&gt; Edit Config</a:t>
            </a:r>
          </a:p>
          <a:p>
            <a:pPr lvl="1"/>
            <a:r>
              <a:rPr lang="en-IN" dirty="0"/>
              <a:t>This will tell us where is the </a:t>
            </a:r>
            <a:r>
              <a:rPr lang="en-IN" dirty="0" err="1"/>
              <a:t>claude_desktop_config</a:t>
            </a:r>
            <a:r>
              <a:rPr lang="en-IN" dirty="0"/>
              <a:t> file on our disk </a:t>
            </a:r>
          </a:p>
          <a:p>
            <a:pPr lvl="1"/>
            <a:r>
              <a:rPr lang="en-IN" dirty="0"/>
              <a:t>Right click -&gt; Open in Notepad -&gt; Paste the JSON copied from </a:t>
            </a:r>
            <a:r>
              <a:rPr lang="en-IN" dirty="0" err="1"/>
              <a:t>AirBnB</a:t>
            </a:r>
            <a:r>
              <a:rPr lang="en-IN" dirty="0"/>
              <a:t> link</a:t>
            </a:r>
          </a:p>
          <a:p>
            <a:pPr lvl="1"/>
            <a:r>
              <a:rPr lang="en-IN" dirty="0"/>
              <a:t>Now whenever Claude Desktop starts, it goes through this file to know about all MCP servers – Currently we just have one, the </a:t>
            </a:r>
            <a:r>
              <a:rPr lang="en-IN" dirty="0" err="1"/>
              <a:t>AirBnB</a:t>
            </a:r>
            <a:r>
              <a:rPr lang="en-IN" dirty="0"/>
              <a:t> one</a:t>
            </a:r>
          </a:p>
          <a:p>
            <a:pPr lvl="1"/>
            <a:r>
              <a:rPr lang="en-IN" dirty="0"/>
              <a:t>To refresh, go to the right bottom of the screen near the clock -&gt; Look for Claude Desktop -&gt; Select -&gt; Quit</a:t>
            </a:r>
          </a:p>
          <a:p>
            <a:pPr lvl="1"/>
            <a:r>
              <a:rPr lang="en-IN" dirty="0"/>
              <a:t>Restart Claude: Windows Start button -&gt; Claude -&gt; Run</a:t>
            </a:r>
          </a:p>
          <a:p>
            <a:pPr lvl="1"/>
            <a:r>
              <a:rPr lang="en-IN" dirty="0"/>
              <a:t>Now below </a:t>
            </a:r>
            <a:r>
              <a:rPr lang="en-IN" i="1" dirty="0"/>
              <a:t>How can I help today?</a:t>
            </a:r>
            <a:r>
              <a:rPr lang="en-IN" dirty="0"/>
              <a:t> -&gt; Next to plus button -&gt; Tools button … We should see </a:t>
            </a:r>
            <a:r>
              <a:rPr lang="en-IN" dirty="0" err="1"/>
              <a:t>AirBnB</a:t>
            </a:r>
            <a:r>
              <a:rPr lang="en-IN" dirty="0"/>
              <a:t> (2 tools)</a:t>
            </a:r>
          </a:p>
          <a:p>
            <a:pPr lvl="1"/>
            <a:r>
              <a:rPr lang="en-IN" dirty="0"/>
              <a:t>Now type </a:t>
            </a:r>
            <a:r>
              <a:rPr lang="en-IN" i="1" dirty="0"/>
              <a:t>find me </a:t>
            </a:r>
            <a:r>
              <a:rPr lang="en-IN" i="1" dirty="0" err="1"/>
              <a:t>airbnbs</a:t>
            </a:r>
            <a:r>
              <a:rPr lang="en-IN" i="1" dirty="0"/>
              <a:t> in </a:t>
            </a:r>
            <a:r>
              <a:rPr lang="en-IN" i="1" dirty="0" err="1"/>
              <a:t>pune</a:t>
            </a:r>
            <a:r>
              <a:rPr lang="en-IN" dirty="0"/>
              <a:t> – It will ask for permission – Grant – See listings</a:t>
            </a:r>
          </a:p>
          <a:p>
            <a:pPr lvl="1"/>
            <a:r>
              <a:rPr lang="en-IN" dirty="0"/>
              <a:t>Now from the </a:t>
            </a:r>
            <a:r>
              <a:rPr lang="en-IN" dirty="0">
                <a:hlinkClick r:id="rId3"/>
              </a:rPr>
              <a:t>https://github.com/openbnb-org/mcp-server-airbnb</a:t>
            </a:r>
            <a:r>
              <a:rPr lang="en-IN" dirty="0"/>
              <a:t> page, we can add more conditions in our search (e.g. </a:t>
            </a:r>
            <a:r>
              <a:rPr lang="en-IN" dirty="0" err="1"/>
              <a:t>checkin</a:t>
            </a:r>
            <a:r>
              <a:rPr lang="en-IN" dirty="0"/>
              <a:t> and checkout dates, etc)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514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ACC5-1F41-B7AB-8F3E-3D5ABE89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Have We Done?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B6F103-86F5-21E2-C3DD-096A7FE7B7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63934"/>
          <a:ext cx="10515600" cy="34747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910142">
                  <a:extLst>
                    <a:ext uri="{9D8B030D-6E8A-4147-A177-3AD203B41FA5}">
                      <a16:colId xmlns:a16="http://schemas.microsoft.com/office/drawing/2014/main" val="971443455"/>
                    </a:ext>
                  </a:extLst>
                </a:gridCol>
                <a:gridCol w="4690663">
                  <a:extLst>
                    <a:ext uri="{9D8B030D-6E8A-4147-A177-3AD203B41FA5}">
                      <a16:colId xmlns:a16="http://schemas.microsoft.com/office/drawing/2014/main" val="239201289"/>
                    </a:ext>
                  </a:extLst>
                </a:gridCol>
                <a:gridCol w="2914795">
                  <a:extLst>
                    <a:ext uri="{9D8B030D-6E8A-4147-A177-3AD203B41FA5}">
                      <a16:colId xmlns:a16="http://schemas.microsoft.com/office/drawing/2014/main" val="40636046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Your Role / What Happens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Analogy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7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b="1" dirty="0"/>
                        <a:t>Claude (or </a:t>
                      </a:r>
                      <a:r>
                        <a:rPr lang="fr-FR" b="1" dirty="0" err="1"/>
                        <a:t>ChatGPT</a:t>
                      </a:r>
                      <a:r>
                        <a:rPr lang="fr-FR" b="1" dirty="0"/>
                        <a:t> Desktop, etc.)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Acts as an </a:t>
                      </a:r>
                      <a:r>
                        <a:rPr lang="en-US" b="1"/>
                        <a:t>MCP client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A browser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380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Airbnb’s MCP JSON file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connection descriptor — it tells Claude how to connect to the Airbnb MCP server (what tools it exposes, what endpoint, etc.) – Called </a:t>
                      </a:r>
                      <a:r>
                        <a:rPr lang="en-US" b="1" dirty="0"/>
                        <a:t>MCP manifest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Like a website bookmark (https://airbnb.com)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523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Airbnb’s MCP server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</a:t>
                      </a:r>
                      <a:r>
                        <a:rPr lang="en-US" b="1"/>
                        <a:t>actual running server</a:t>
                      </a:r>
                      <a:r>
                        <a:rPr lang="en-US"/>
                        <a:t> hosted by Airbnb (or whoever provides the MCP backend)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web server behind the website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661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You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</a:t>
                      </a:r>
                      <a:r>
                        <a:rPr lang="en-US" b="1"/>
                        <a:t>user / client</a:t>
                      </a:r>
                      <a:r>
                        <a:rPr lang="en-US"/>
                        <a:t> — you are not hosting the server; you are using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You visit the website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43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87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311B-7601-F990-FF21-4E279D2F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Server in MCP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D4E58-8040-6BC4-9A6E-A7C1581F2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err="1"/>
              <a:t>uv</a:t>
            </a:r>
            <a:r>
              <a:rPr lang="en-IN" dirty="0"/>
              <a:t>: Very fast Python package and project manager, written in Rust</a:t>
            </a:r>
          </a:p>
          <a:p>
            <a:r>
              <a:rPr lang="en-IN" dirty="0"/>
              <a:t>Alternative to pip + </a:t>
            </a:r>
            <a:r>
              <a:rPr lang="en-IN" dirty="0" err="1"/>
              <a:t>venv</a:t>
            </a:r>
            <a:r>
              <a:rPr lang="en-IN" dirty="0"/>
              <a:t> (Has built-in virtual environment)</a:t>
            </a:r>
          </a:p>
          <a:p>
            <a:r>
              <a:rPr lang="en-IN" dirty="0"/>
              <a:t>Install: Run this in the terminal</a:t>
            </a:r>
          </a:p>
          <a:p>
            <a:r>
              <a:rPr lang="en-US" sz="2000" b="1" dirty="0" err="1"/>
              <a:t>powershell</a:t>
            </a:r>
            <a:r>
              <a:rPr lang="en-US" sz="2000" b="1" dirty="0"/>
              <a:t> -</a:t>
            </a:r>
            <a:r>
              <a:rPr lang="en-US" sz="2000" b="1" dirty="0" err="1"/>
              <a:t>ExecutionPolicy</a:t>
            </a:r>
            <a:r>
              <a:rPr lang="en-US" sz="2000" b="1" dirty="0"/>
              <a:t> </a:t>
            </a:r>
            <a:r>
              <a:rPr lang="en-US" sz="2000" b="1" dirty="0" err="1"/>
              <a:t>ByPass</a:t>
            </a:r>
            <a:r>
              <a:rPr lang="en-US" sz="2000" b="1" dirty="0"/>
              <a:t> -c "</a:t>
            </a:r>
            <a:r>
              <a:rPr lang="en-US" sz="2000" b="1" dirty="0" err="1"/>
              <a:t>irm</a:t>
            </a:r>
            <a:r>
              <a:rPr lang="en-US" sz="2000" b="1" dirty="0"/>
              <a:t> https://astral.sh/uv/install.ps1 | </a:t>
            </a:r>
            <a:r>
              <a:rPr lang="en-US" sz="2000" b="1" dirty="0" err="1"/>
              <a:t>iex</a:t>
            </a:r>
            <a:r>
              <a:rPr lang="en-US" sz="2000" b="1" dirty="0"/>
              <a:t>"</a:t>
            </a:r>
            <a:endParaRPr lang="en-IN" b="1" dirty="0"/>
          </a:p>
          <a:p>
            <a:r>
              <a:rPr lang="en-GB" dirty="0"/>
              <a:t>MCP decided to use </a:t>
            </a:r>
            <a:r>
              <a:rPr lang="en-GB" dirty="0" err="1"/>
              <a:t>uv</a:t>
            </a:r>
            <a:r>
              <a:rPr lang="en-GB" dirty="0"/>
              <a:t> (Instead, can still use pip if we want)</a:t>
            </a:r>
          </a:p>
          <a:p>
            <a:r>
              <a:rPr lang="en-GB" dirty="0"/>
              <a:t>C:\code\agenticai&gt;</a:t>
            </a:r>
            <a:r>
              <a:rPr lang="en-GB" b="1" dirty="0"/>
              <a:t>mkdir 6_mcp</a:t>
            </a:r>
          </a:p>
          <a:p>
            <a:r>
              <a:rPr lang="en-GB" dirty="0"/>
              <a:t>C:\code\agenticai&gt;</a:t>
            </a:r>
            <a:r>
              <a:rPr lang="en-GB" b="1" dirty="0"/>
              <a:t>cd 6_mcp</a:t>
            </a:r>
          </a:p>
          <a:p>
            <a:r>
              <a:rPr lang="en-GB" dirty="0"/>
              <a:t>C:\code\agenticai\6_mcp&gt;</a:t>
            </a:r>
            <a:r>
              <a:rPr lang="en-GB" b="1" dirty="0"/>
              <a:t>pip install </a:t>
            </a:r>
            <a:r>
              <a:rPr lang="en-GB" b="1" dirty="0" err="1"/>
              <a:t>mcp</a:t>
            </a:r>
            <a:endParaRPr lang="en-GB" b="1" dirty="0"/>
          </a:p>
          <a:p>
            <a:r>
              <a:rPr lang="en-GB" dirty="0"/>
              <a:t>Now create weather.py (MCP Server)</a:t>
            </a:r>
          </a:p>
          <a:p>
            <a:r>
              <a:rPr lang="en-GB" dirty="0"/>
              <a:t>Test using inspector tool: </a:t>
            </a:r>
            <a:r>
              <a:rPr lang="en-GB" b="1" dirty="0" err="1"/>
              <a:t>mcp</a:t>
            </a:r>
            <a:r>
              <a:rPr lang="en-GB" b="1" dirty="0"/>
              <a:t> dev 6_1_weather_mcp_server.py</a:t>
            </a:r>
            <a:r>
              <a:rPr lang="en-GB" dirty="0"/>
              <a:t> and test in browser</a:t>
            </a:r>
          </a:p>
          <a:p>
            <a:r>
              <a:rPr lang="en-GB" dirty="0"/>
              <a:t>Install weather MCP server: </a:t>
            </a:r>
            <a:r>
              <a:rPr lang="en-GB" b="1" dirty="0" err="1"/>
              <a:t>mcp</a:t>
            </a:r>
            <a:r>
              <a:rPr lang="en-GB" b="1" dirty="0"/>
              <a:t>  install 6_1_weather_mcp_server.py</a:t>
            </a:r>
          </a:p>
          <a:p>
            <a:r>
              <a:rPr lang="en-GB" dirty="0"/>
              <a:t>Test weather </a:t>
            </a:r>
            <a:r>
              <a:rPr lang="en-GB" dirty="0" err="1"/>
              <a:t>mcp</a:t>
            </a:r>
            <a:r>
              <a:rPr lang="en-GB" dirty="0"/>
              <a:t> server using an MCP client: 6_1_weather_mcp_client.py</a:t>
            </a:r>
          </a:p>
        </p:txBody>
      </p:sp>
    </p:spTree>
    <p:extLst>
      <p:ext uri="{BB962C8B-B14F-4D97-AF65-F5344CB8AC3E}">
        <p14:creationId xmlns:p14="http://schemas.microsoft.com/office/powerpoint/2010/main" val="490119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9548-6CCF-ABA9-0BEE-C49F03FC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Calling the Airbnb MCP Server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281B-482A-EBF4-B58B-E6D46F7CC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Go to </a:t>
            </a:r>
            <a:r>
              <a:rPr lang="en-IN" dirty="0">
                <a:hlinkClick r:id="rId2"/>
              </a:rPr>
              <a:t>https://github.com/openbnb-org/mcp-server-airbnb</a:t>
            </a:r>
            <a:endParaRPr lang="en-IN" dirty="0"/>
          </a:p>
          <a:p>
            <a:r>
              <a:rPr lang="en-IN" dirty="0"/>
              <a:t>Look at </a:t>
            </a:r>
            <a:r>
              <a:rPr lang="en-IN" dirty="0" err="1"/>
              <a:t>mcp.json</a:t>
            </a:r>
            <a:endParaRPr lang="en-IN" dirty="0"/>
          </a:p>
          <a:p>
            <a:r>
              <a:rPr lang="en-IN" dirty="0"/>
              <a:t>We need to add the following to the MCP client to install Airbnb MCP server locally, if it does not already exist locally:</a:t>
            </a:r>
          </a:p>
          <a:p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server_params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StdioServerParameters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command="</a:t>
            </a:r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npx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",</a:t>
            </a:r>
          </a:p>
          <a:p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args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=["-y", "@</a:t>
            </a:r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openbnb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-server-</a:t>
            </a:r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airbnb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", "--ignore-robots-txt"],</a:t>
            </a:r>
          </a:p>
          <a:p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IN" dirty="0"/>
              <a:t>Also, tool supported are </a:t>
            </a:r>
            <a:r>
              <a:rPr lang="en-IN" dirty="0" err="1"/>
              <a:t>airbnb_search</a:t>
            </a:r>
            <a:r>
              <a:rPr lang="en-IN" dirty="0"/>
              <a:t> or </a:t>
            </a:r>
            <a:r>
              <a:rPr lang="en-IN" dirty="0" err="1"/>
              <a:t>airbnb_listing_details</a:t>
            </a:r>
            <a:endParaRPr lang="en-IN" dirty="0"/>
          </a:p>
          <a:p>
            <a:r>
              <a:rPr lang="en-IN" dirty="0"/>
              <a:t>Run: 6_2_airbnb_mcp_client.py</a:t>
            </a:r>
          </a:p>
          <a:p>
            <a:r>
              <a:rPr lang="en-IN" dirty="0"/>
              <a:t>This would install </a:t>
            </a:r>
            <a:r>
              <a:rPr lang="en-IN" dirty="0" err="1"/>
              <a:t>AirBnB</a:t>
            </a:r>
            <a:r>
              <a:rPr lang="en-IN" dirty="0"/>
              <a:t> MCP server and call it through our 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567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1F4D-C77A-942C-3960-6E3DE9FF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Crypto Server and Client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A516-B949-2CB1-607C-46171B0FE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Open a browser and type </a:t>
            </a:r>
            <a:r>
              <a:rPr lang="en-IN" dirty="0">
                <a:hlinkClick r:id="rId2"/>
              </a:rPr>
              <a:t>https://api.coingecko.com/api/v3/simple/price?ids=bitcoin&amp;vs_currencies=inr</a:t>
            </a:r>
            <a:endParaRPr lang="en-IN" dirty="0"/>
          </a:p>
          <a:p>
            <a:pPr lvl="1"/>
            <a:r>
              <a:rPr lang="en-IN" dirty="0"/>
              <a:t>It should give the bitcoin price in INR</a:t>
            </a:r>
          </a:p>
          <a:p>
            <a:r>
              <a:rPr lang="en-IN" dirty="0"/>
              <a:t>We will call this API from our MCP server</a:t>
            </a:r>
          </a:p>
          <a:p>
            <a:r>
              <a:rPr lang="en-GB" dirty="0"/>
              <a:t>PS C:\code\agenticai\6_mcp&gt; </a:t>
            </a:r>
            <a:r>
              <a:rPr lang="en-GB" b="1" dirty="0" err="1"/>
              <a:t>mcp</a:t>
            </a:r>
            <a:r>
              <a:rPr lang="en-GB" b="1" dirty="0"/>
              <a:t> dev 6_3_crypto_mcp_server.py</a:t>
            </a:r>
          </a:p>
          <a:p>
            <a:r>
              <a:rPr lang="en-GB" dirty="0"/>
              <a:t>Test in the browser</a:t>
            </a:r>
          </a:p>
          <a:p>
            <a:r>
              <a:rPr lang="en-GB" dirty="0"/>
              <a:t>C:\code\agenticai\6_mcp&gt; </a:t>
            </a:r>
            <a:r>
              <a:rPr lang="en-GB" b="1" dirty="0" err="1"/>
              <a:t>mcp</a:t>
            </a:r>
            <a:r>
              <a:rPr lang="en-GB" b="1" dirty="0"/>
              <a:t> install crypto.py</a:t>
            </a:r>
          </a:p>
          <a:p>
            <a:r>
              <a:rPr lang="en-GB" dirty="0"/>
              <a:t>Open Claude and type ‘What is the price of Ethereum?’</a:t>
            </a:r>
          </a:p>
          <a:p>
            <a:r>
              <a:rPr lang="en-GB" dirty="0"/>
              <a:t>Next ask: ‘Which is priced higher? Ethereum or Litecoin?’ – Will make two calls to the API</a:t>
            </a:r>
          </a:p>
          <a:p>
            <a:r>
              <a:rPr lang="en-GB" dirty="0"/>
              <a:t>Create MCP client to test Crypto server: 6_3_crypto_mcp_client.py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77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B265-9E9D-7688-D5D8-3401A9BE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and Agents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3FF9-0C84-4ACE-5F79-5A8644748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Call Crypto MCP server using OpenAI Agents API: 6_4_crypto_agent_openai_agents_api.py</a:t>
            </a:r>
          </a:p>
          <a:p>
            <a:endParaRPr lang="en-IN" dirty="0"/>
          </a:p>
          <a:p>
            <a:r>
              <a:rPr lang="en-IN" dirty="0"/>
              <a:t>Then call it using </a:t>
            </a:r>
            <a:r>
              <a:rPr lang="en-IN" dirty="0" err="1"/>
              <a:t>LangGraph</a:t>
            </a:r>
            <a:r>
              <a:rPr lang="en-IN" dirty="0"/>
              <a:t>: 6_4_crypto_agent_langgraph_api.py</a:t>
            </a:r>
          </a:p>
          <a:p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91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AFBC-8E1C-832B-A007-B2F797F3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Calling Multiple MCP Servers Through Agentic AI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DA17-E329-62B0-2711-86B35FF4F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second MCP server for converting one currency into another and inspect: </a:t>
            </a:r>
            <a:r>
              <a:rPr lang="en-IN" b="1" dirty="0" err="1"/>
              <a:t>mcp</a:t>
            </a:r>
            <a:r>
              <a:rPr lang="en-IN" b="1" dirty="0"/>
              <a:t> dev 6_5_forex_mcp_server.py</a:t>
            </a:r>
          </a:p>
          <a:p>
            <a:r>
              <a:rPr lang="en-IN" dirty="0"/>
              <a:t>Install it: </a:t>
            </a:r>
            <a:r>
              <a:rPr lang="en-IN" b="1" dirty="0" err="1"/>
              <a:t>mcp</a:t>
            </a:r>
            <a:r>
              <a:rPr lang="en-IN" b="1" dirty="0"/>
              <a:t> install 6_5_forex_mcp_server.py</a:t>
            </a:r>
          </a:p>
          <a:p>
            <a:r>
              <a:rPr lang="en-IN" dirty="0"/>
              <a:t>Modify the earlier </a:t>
            </a:r>
            <a:r>
              <a:rPr lang="en-IN" dirty="0" err="1"/>
              <a:t>LangGraph</a:t>
            </a:r>
            <a:r>
              <a:rPr lang="en-IN" dirty="0"/>
              <a:t> workflow to add a second node: (1) node-1 will get the crypto price in USD, (2) this second node will convert USD value to INR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310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C4A6-9940-313F-9BC6-CB09FB71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MCP?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80D643-1A4B-3B54-C4DE-9D743623A6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63934"/>
          <a:ext cx="5257800" cy="347472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1380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Problem / Challenge</a:t>
                      </a:r>
                      <a:endParaRPr lang="en-GB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236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LLMs are great, but lack interactivity with the outside world – Solution: Function/Tool Calling … But …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56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All agent frameworks have different tool calling mechanisms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840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An agent needs to send emails and develops a tool to call that API, but what if the API changes?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93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Most function/tool calling was developed for running on servers (e.g., calling APIs), but how can LLMs interact with local machines (e.g., access a local database)?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8448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4B559B-E9B9-5EDE-393D-40C75F65F1C1}"/>
              </a:ext>
            </a:extLst>
          </p:cNvPr>
          <p:cNvSpPr txBox="1"/>
          <p:nvPr/>
        </p:nvSpPr>
        <p:spPr>
          <a:xfrm>
            <a:off x="7350100" y="3155029"/>
            <a:ext cx="381814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 Context Protocol (MCP)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u="sng" dirty="0"/>
              <a:t>standardized</a:t>
            </a:r>
            <a:r>
              <a:rPr lang="en-US" dirty="0"/>
              <a:t> mechanism (protocol) for AI systems to interact with external systems </a:t>
            </a:r>
            <a:endParaRPr lang="en-GB" dirty="0"/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3A42C280-4656-946E-C36D-54C08E8EF9DE}"/>
              </a:ext>
            </a:extLst>
          </p:cNvPr>
          <p:cNvSpPr/>
          <p:nvPr/>
        </p:nvSpPr>
        <p:spPr>
          <a:xfrm>
            <a:off x="6317038" y="3692501"/>
            <a:ext cx="886480" cy="704995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05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8361-9C44-7DC5-9D8A-9C793895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Agentic AI Evolution and Creation of MCP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34C03-E7DF-778B-C072-2191E82A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61CA5-7E11-0385-3076-ECFB6608D848}"/>
              </a:ext>
            </a:extLst>
          </p:cNvPr>
          <p:cNvSpPr txBox="1"/>
          <p:nvPr/>
        </p:nvSpPr>
        <p:spPr>
          <a:xfrm>
            <a:off x="1095882" y="2196435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A6156-C80E-3CD5-F9CC-F49A0EFEF1FA}"/>
              </a:ext>
            </a:extLst>
          </p:cNvPr>
          <p:cNvSpPr txBox="1"/>
          <p:nvPr/>
        </p:nvSpPr>
        <p:spPr>
          <a:xfrm>
            <a:off x="1095881" y="3059668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Host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6BFC1-3FE1-9894-7EFA-AF537A4B33B2}"/>
              </a:ext>
            </a:extLst>
          </p:cNvPr>
          <p:cNvSpPr txBox="1"/>
          <p:nvPr/>
        </p:nvSpPr>
        <p:spPr>
          <a:xfrm>
            <a:off x="1095880" y="3916790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</a:t>
            </a:r>
            <a:endParaRPr lang="en-GB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45076B-48C7-C443-9740-2B38D53142C0}"/>
              </a:ext>
            </a:extLst>
          </p:cNvPr>
          <p:cNvCxnSpPr>
            <a:endCxn id="5" idx="0"/>
          </p:cNvCxnSpPr>
          <p:nvPr/>
        </p:nvCxnSpPr>
        <p:spPr>
          <a:xfrm>
            <a:off x="1601941" y="2565767"/>
            <a:ext cx="2" cy="4939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939A57-FEE0-5A1D-6815-621DE84B1812}"/>
              </a:ext>
            </a:extLst>
          </p:cNvPr>
          <p:cNvCxnSpPr/>
          <p:nvPr/>
        </p:nvCxnSpPr>
        <p:spPr>
          <a:xfrm>
            <a:off x="1601939" y="3429000"/>
            <a:ext cx="2" cy="4939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459A54-8020-8C86-C055-D51D85D5E2D2}"/>
              </a:ext>
            </a:extLst>
          </p:cNvPr>
          <p:cNvSpPr txBox="1"/>
          <p:nvPr/>
        </p:nvSpPr>
        <p:spPr>
          <a:xfrm>
            <a:off x="4305589" y="2196435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7EC99-CFBB-9197-AE74-FC4276B64A1E}"/>
              </a:ext>
            </a:extLst>
          </p:cNvPr>
          <p:cNvSpPr txBox="1"/>
          <p:nvPr/>
        </p:nvSpPr>
        <p:spPr>
          <a:xfrm>
            <a:off x="4305588" y="3059668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Host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57065-F9F1-1808-118C-FCD494D1358D}"/>
              </a:ext>
            </a:extLst>
          </p:cNvPr>
          <p:cNvSpPr txBox="1"/>
          <p:nvPr/>
        </p:nvSpPr>
        <p:spPr>
          <a:xfrm>
            <a:off x="5010583" y="3910734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</a:t>
            </a:r>
            <a:endParaRPr lang="en-GB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9B7FE3-31F0-8508-1484-D0EA98739C57}"/>
              </a:ext>
            </a:extLst>
          </p:cNvPr>
          <p:cNvCxnSpPr>
            <a:endCxn id="11" idx="0"/>
          </p:cNvCxnSpPr>
          <p:nvPr/>
        </p:nvCxnSpPr>
        <p:spPr>
          <a:xfrm>
            <a:off x="4811648" y="2565767"/>
            <a:ext cx="2" cy="4939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6AF084-F194-732E-A111-549BC312BA18}"/>
              </a:ext>
            </a:extLst>
          </p:cNvPr>
          <p:cNvCxnSpPr>
            <a:endCxn id="11" idx="2"/>
          </p:cNvCxnSpPr>
          <p:nvPr/>
        </p:nvCxnSpPr>
        <p:spPr>
          <a:xfrm flipV="1">
            <a:off x="4811648" y="3429000"/>
            <a:ext cx="2" cy="246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884123-785E-A494-E3F5-8D2F53432186}"/>
              </a:ext>
            </a:extLst>
          </p:cNvPr>
          <p:cNvCxnSpPr>
            <a:cxnSpLocks/>
          </p:cNvCxnSpPr>
          <p:nvPr/>
        </p:nvCxnSpPr>
        <p:spPr>
          <a:xfrm>
            <a:off x="5516644" y="3675950"/>
            <a:ext cx="0" cy="234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A9BA47-D3BC-122F-3DF0-7C79CCFC6462}"/>
              </a:ext>
            </a:extLst>
          </p:cNvPr>
          <p:cNvCxnSpPr>
            <a:cxnSpLocks/>
          </p:cNvCxnSpPr>
          <p:nvPr/>
        </p:nvCxnSpPr>
        <p:spPr>
          <a:xfrm>
            <a:off x="4811648" y="3675950"/>
            <a:ext cx="7049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A70B54A-31EA-2ABF-181F-6E7EB488BFB6}"/>
              </a:ext>
            </a:extLst>
          </p:cNvPr>
          <p:cNvSpPr txBox="1"/>
          <p:nvPr/>
        </p:nvSpPr>
        <p:spPr>
          <a:xfrm>
            <a:off x="3255365" y="3650953"/>
            <a:ext cx="101212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Tool/API A</a:t>
            </a:r>
            <a:endParaRPr lang="en-GB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E91135-BA75-5DB4-2F85-D4C6E809E08E}"/>
              </a:ext>
            </a:extLst>
          </p:cNvPr>
          <p:cNvSpPr txBox="1"/>
          <p:nvPr/>
        </p:nvSpPr>
        <p:spPr>
          <a:xfrm>
            <a:off x="3255364" y="4126177"/>
            <a:ext cx="101212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Tool/API B</a:t>
            </a:r>
            <a:endParaRPr lang="en-GB" sz="1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A306FD-B0F4-9F7D-0F86-8E642FDB32D2}"/>
              </a:ext>
            </a:extLst>
          </p:cNvPr>
          <p:cNvCxnSpPr>
            <a:endCxn id="11" idx="1"/>
          </p:cNvCxnSpPr>
          <p:nvPr/>
        </p:nvCxnSpPr>
        <p:spPr>
          <a:xfrm>
            <a:off x="3015426" y="3244334"/>
            <a:ext cx="129016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73C058-6190-23D9-41BE-4F5DA6A686EC}"/>
              </a:ext>
            </a:extLst>
          </p:cNvPr>
          <p:cNvCxnSpPr>
            <a:cxnSpLocks/>
          </p:cNvCxnSpPr>
          <p:nvPr/>
        </p:nvCxnSpPr>
        <p:spPr>
          <a:xfrm>
            <a:off x="3015426" y="3244334"/>
            <a:ext cx="0" cy="10357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A60B96-7A0C-F428-BCA9-591105754DB6}"/>
              </a:ext>
            </a:extLst>
          </p:cNvPr>
          <p:cNvCxnSpPr>
            <a:endCxn id="27" idx="1"/>
          </p:cNvCxnSpPr>
          <p:nvPr/>
        </p:nvCxnSpPr>
        <p:spPr>
          <a:xfrm>
            <a:off x="3015426" y="3804841"/>
            <a:ext cx="23993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CAFCE6-B2EC-CEB7-5D65-AF85450CF8F7}"/>
              </a:ext>
            </a:extLst>
          </p:cNvPr>
          <p:cNvCxnSpPr/>
          <p:nvPr/>
        </p:nvCxnSpPr>
        <p:spPr>
          <a:xfrm>
            <a:off x="3027066" y="4280064"/>
            <a:ext cx="23993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9B45EC-2EC8-31B6-B5A5-B3AC43531B41}"/>
              </a:ext>
            </a:extLst>
          </p:cNvPr>
          <p:cNvSpPr txBox="1"/>
          <p:nvPr/>
        </p:nvSpPr>
        <p:spPr>
          <a:xfrm>
            <a:off x="10122240" y="2196435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1C407-4E72-D388-C933-67FC93392B57}"/>
              </a:ext>
            </a:extLst>
          </p:cNvPr>
          <p:cNvSpPr txBox="1"/>
          <p:nvPr/>
        </p:nvSpPr>
        <p:spPr>
          <a:xfrm>
            <a:off x="10122239" y="3059668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Host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9D2D4-11F3-3E01-D081-BD33EB75ACA0}"/>
              </a:ext>
            </a:extLst>
          </p:cNvPr>
          <p:cNvSpPr txBox="1"/>
          <p:nvPr/>
        </p:nvSpPr>
        <p:spPr>
          <a:xfrm>
            <a:off x="10827234" y="3910734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</a:t>
            </a:r>
            <a:endParaRPr lang="en-GB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42AB46-364C-3393-CA39-4CBACBCA4624}"/>
              </a:ext>
            </a:extLst>
          </p:cNvPr>
          <p:cNvCxnSpPr>
            <a:endCxn id="14" idx="0"/>
          </p:cNvCxnSpPr>
          <p:nvPr/>
        </p:nvCxnSpPr>
        <p:spPr>
          <a:xfrm>
            <a:off x="10628299" y="2565767"/>
            <a:ext cx="2" cy="4939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3A5214-2384-DCE1-3437-3024EC7C4373}"/>
              </a:ext>
            </a:extLst>
          </p:cNvPr>
          <p:cNvCxnSpPr>
            <a:endCxn id="14" idx="2"/>
          </p:cNvCxnSpPr>
          <p:nvPr/>
        </p:nvCxnSpPr>
        <p:spPr>
          <a:xfrm flipV="1">
            <a:off x="10628299" y="3429000"/>
            <a:ext cx="2" cy="246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E7D00F-8FB5-6F81-E105-AD0B9ED5823A}"/>
              </a:ext>
            </a:extLst>
          </p:cNvPr>
          <p:cNvCxnSpPr>
            <a:cxnSpLocks/>
          </p:cNvCxnSpPr>
          <p:nvPr/>
        </p:nvCxnSpPr>
        <p:spPr>
          <a:xfrm>
            <a:off x="11333295" y="3675950"/>
            <a:ext cx="0" cy="234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F24073-B959-C2B7-B7B2-C4F5404724E6}"/>
              </a:ext>
            </a:extLst>
          </p:cNvPr>
          <p:cNvCxnSpPr>
            <a:cxnSpLocks/>
          </p:cNvCxnSpPr>
          <p:nvPr/>
        </p:nvCxnSpPr>
        <p:spPr>
          <a:xfrm>
            <a:off x="10628299" y="3675950"/>
            <a:ext cx="7049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9A0049-7ECB-3819-1B8F-ACE5EA54B03D}"/>
              </a:ext>
            </a:extLst>
          </p:cNvPr>
          <p:cNvSpPr txBox="1"/>
          <p:nvPr/>
        </p:nvSpPr>
        <p:spPr>
          <a:xfrm>
            <a:off x="9072016" y="3650953"/>
            <a:ext cx="101212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Tool/API A</a:t>
            </a:r>
            <a:endParaRPr lang="en-GB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49F03D-8E6E-1BA6-3FA3-9A511C1F9EC6}"/>
              </a:ext>
            </a:extLst>
          </p:cNvPr>
          <p:cNvSpPr txBox="1"/>
          <p:nvPr/>
        </p:nvSpPr>
        <p:spPr>
          <a:xfrm>
            <a:off x="9072015" y="4126177"/>
            <a:ext cx="101212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Tool/API B</a:t>
            </a:r>
            <a:endParaRPr lang="en-GB" sz="14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395784-AEA7-9955-5D84-3F536155CB17}"/>
              </a:ext>
            </a:extLst>
          </p:cNvPr>
          <p:cNvCxnSpPr>
            <a:cxnSpLocks/>
            <a:stCxn id="33" idx="3"/>
            <a:endCxn id="14" idx="1"/>
          </p:cNvCxnSpPr>
          <p:nvPr/>
        </p:nvCxnSpPr>
        <p:spPr>
          <a:xfrm>
            <a:off x="8447438" y="3244334"/>
            <a:ext cx="167480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78D6A4-085A-1F2B-BD01-7751500A105A}"/>
              </a:ext>
            </a:extLst>
          </p:cNvPr>
          <p:cNvCxnSpPr>
            <a:cxnSpLocks/>
          </p:cNvCxnSpPr>
          <p:nvPr/>
        </p:nvCxnSpPr>
        <p:spPr>
          <a:xfrm>
            <a:off x="8460530" y="3819460"/>
            <a:ext cx="611486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C150F48-D9B8-C73F-C1A0-AB2BC1B4BB60}"/>
              </a:ext>
            </a:extLst>
          </p:cNvPr>
          <p:cNvSpPr txBox="1"/>
          <p:nvPr/>
        </p:nvSpPr>
        <p:spPr>
          <a:xfrm>
            <a:off x="7109723" y="3059668"/>
            <a:ext cx="133771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Client</a:t>
            </a:r>
            <a:endParaRPr lang="en-GB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F4E247-C349-DC81-C230-CF4C9F805A4D}"/>
              </a:ext>
            </a:extLst>
          </p:cNvPr>
          <p:cNvSpPr txBox="1"/>
          <p:nvPr/>
        </p:nvSpPr>
        <p:spPr>
          <a:xfrm>
            <a:off x="6899441" y="3650953"/>
            <a:ext cx="154799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A</a:t>
            </a:r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01DEFE-ACF3-AE9D-C20A-16B3E1339E27}"/>
              </a:ext>
            </a:extLst>
          </p:cNvPr>
          <p:cNvSpPr txBox="1"/>
          <p:nvPr/>
        </p:nvSpPr>
        <p:spPr>
          <a:xfrm>
            <a:off x="6912532" y="4155222"/>
            <a:ext cx="154799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B</a:t>
            </a:r>
            <a:endParaRPr lang="en-GB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CEABBB-3AD7-FB31-C7F5-12A9DB81EF8C}"/>
              </a:ext>
            </a:extLst>
          </p:cNvPr>
          <p:cNvCxnSpPr>
            <a:cxnSpLocks/>
          </p:cNvCxnSpPr>
          <p:nvPr/>
        </p:nvCxnSpPr>
        <p:spPr>
          <a:xfrm>
            <a:off x="8460530" y="4287197"/>
            <a:ext cx="611486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E8C0AF-9DA0-FCEA-0018-B6E580FFA48C}"/>
              </a:ext>
            </a:extLst>
          </p:cNvPr>
          <p:cNvCxnSpPr>
            <a:cxnSpLocks/>
          </p:cNvCxnSpPr>
          <p:nvPr/>
        </p:nvCxnSpPr>
        <p:spPr>
          <a:xfrm>
            <a:off x="6460711" y="3196158"/>
            <a:ext cx="0" cy="116004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E97BFD-F1A7-0C69-7124-AED6EB701D2F}"/>
              </a:ext>
            </a:extLst>
          </p:cNvPr>
          <p:cNvCxnSpPr>
            <a:cxnSpLocks/>
          </p:cNvCxnSpPr>
          <p:nvPr/>
        </p:nvCxnSpPr>
        <p:spPr>
          <a:xfrm>
            <a:off x="6446683" y="3196158"/>
            <a:ext cx="6630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1E0B08D-89A8-EB88-768F-40609C676E8D}"/>
              </a:ext>
            </a:extLst>
          </p:cNvPr>
          <p:cNvCxnSpPr/>
          <p:nvPr/>
        </p:nvCxnSpPr>
        <p:spPr>
          <a:xfrm>
            <a:off x="6603224" y="3196158"/>
            <a:ext cx="0" cy="63946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5A1293D-EFB4-4E0F-1CE4-D8AFC7D0F2D7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03224" y="3835619"/>
            <a:ext cx="296217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7B52E9-CE9B-F93E-18F9-F91402F89B5A}"/>
              </a:ext>
            </a:extLst>
          </p:cNvPr>
          <p:cNvCxnSpPr>
            <a:cxnSpLocks/>
          </p:cNvCxnSpPr>
          <p:nvPr/>
        </p:nvCxnSpPr>
        <p:spPr>
          <a:xfrm>
            <a:off x="6446683" y="4356200"/>
            <a:ext cx="47962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AEED973-303B-432C-4B2E-7FD790298E86}"/>
              </a:ext>
            </a:extLst>
          </p:cNvPr>
          <p:cNvSpPr txBox="1"/>
          <p:nvPr/>
        </p:nvSpPr>
        <p:spPr>
          <a:xfrm>
            <a:off x="2833942" y="4679703"/>
            <a:ext cx="3188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Inefficient: Items marked in </a:t>
            </a:r>
            <a:r>
              <a:rPr lang="en-IN" dirty="0">
                <a:solidFill>
                  <a:srgbClr val="FF0000"/>
                </a:solidFill>
              </a:rPr>
              <a:t>red arrows</a:t>
            </a:r>
            <a:r>
              <a:rPr lang="en-IN" dirty="0"/>
              <a:t> need to be (re)programmed differently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0A847A-3B27-5F4C-0DFC-3794B07DE395}"/>
              </a:ext>
            </a:extLst>
          </p:cNvPr>
          <p:cNvSpPr txBox="1"/>
          <p:nvPr/>
        </p:nvSpPr>
        <p:spPr>
          <a:xfrm>
            <a:off x="6933475" y="4679703"/>
            <a:ext cx="4472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Better: Items in the </a:t>
            </a:r>
            <a:r>
              <a:rPr lang="en-IN" b="1" dirty="0">
                <a:solidFill>
                  <a:srgbClr val="00B050"/>
                </a:solidFill>
              </a:rPr>
              <a:t>green arrows</a:t>
            </a:r>
            <a:r>
              <a:rPr lang="en-IN" dirty="0"/>
              <a:t> show the standard MCP protocol</a:t>
            </a:r>
          </a:p>
          <a:p>
            <a:r>
              <a:rPr lang="en-IN" dirty="0"/>
              <a:t>Developers now only need to support an MCP client</a:t>
            </a:r>
          </a:p>
          <a:p>
            <a:r>
              <a:rPr lang="en-IN" b="1" dirty="0">
                <a:solidFill>
                  <a:srgbClr val="00B050"/>
                </a:solidFill>
              </a:rPr>
              <a:t>Green arrows </a:t>
            </a:r>
            <a:r>
              <a:rPr lang="en-IN" dirty="0"/>
              <a:t>are programmed only once and developers do not need to worry about them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26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0ACD-6B6E-A9BE-4E92-AA80AFAA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Components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FF0073D-1F52-EEA1-6E87-96A0C0EEA9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8398" y="1466451"/>
          <a:ext cx="10515600" cy="301752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4683101">
                  <a:extLst>
                    <a:ext uri="{9D8B030D-6E8A-4147-A177-3AD203B41FA5}">
                      <a16:colId xmlns:a16="http://schemas.microsoft.com/office/drawing/2014/main" val="54364010"/>
                    </a:ext>
                  </a:extLst>
                </a:gridCol>
                <a:gridCol w="5832499">
                  <a:extLst>
                    <a:ext uri="{9D8B030D-6E8A-4147-A177-3AD203B41FA5}">
                      <a16:colId xmlns:a16="http://schemas.microsoft.com/office/drawing/2014/main" val="3961195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We place a food order in a restaurant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We use a Weather MCP Server for getting weather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746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User</a:t>
                      </a:r>
                      <a:r>
                        <a:rPr lang="en-US" b="0" dirty="0"/>
                        <a:t>: You (Customer placing an order)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User</a:t>
                      </a:r>
                      <a:r>
                        <a:rPr lang="en-US" dirty="0"/>
                        <a:t>: You (Person asking for weather / AI task)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199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Host</a:t>
                      </a:r>
                      <a:r>
                        <a:rPr lang="en-GB" b="0" dirty="0"/>
                        <a:t>: Restaurant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Host</a:t>
                      </a:r>
                      <a:r>
                        <a:rPr lang="en-US" dirty="0"/>
                        <a:t>: Environment / platform where the interaction happens (Claude Desktop, our Agent Framework)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27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Client</a:t>
                      </a:r>
                      <a:r>
                        <a:rPr lang="en-US" b="0" dirty="0"/>
                        <a:t>: Waiter who takes the 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Client</a:t>
                      </a:r>
                      <a:r>
                        <a:rPr lang="en-GB" dirty="0"/>
                        <a:t>: MCP client (Claude Desktop acting as client, or our AI Agent code)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971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Server</a:t>
                      </a:r>
                      <a:r>
                        <a:rPr lang="en-US" b="0" dirty="0"/>
                        <a:t>: Cook who cooks using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Server</a:t>
                      </a:r>
                      <a:r>
                        <a:rPr lang="en-US" dirty="0"/>
                        <a:t>: MCP Server (e.g., Weather MCP server)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947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External API</a:t>
                      </a:r>
                      <a:r>
                        <a:rPr lang="en-US" b="0" dirty="0"/>
                        <a:t>: Microwave oven / Food items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External API / Tools</a:t>
                      </a:r>
                      <a:r>
                        <a:rPr lang="en-US" dirty="0"/>
                        <a:t>: Actual weather API, DB, or System the server calls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60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22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09AA-BDD1-30D2-52EA-30972D5D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61E4-D7C9-DE7E-C5CE-D4BAC916F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4A52A-3011-7C32-D971-E4D854FD5535}"/>
              </a:ext>
            </a:extLst>
          </p:cNvPr>
          <p:cNvSpPr txBox="1"/>
          <p:nvPr/>
        </p:nvSpPr>
        <p:spPr>
          <a:xfrm>
            <a:off x="238343" y="3905469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61325-20C4-8939-2D39-39E325C4ED11}"/>
              </a:ext>
            </a:extLst>
          </p:cNvPr>
          <p:cNvSpPr txBox="1"/>
          <p:nvPr/>
        </p:nvSpPr>
        <p:spPr>
          <a:xfrm>
            <a:off x="2086921" y="3766970"/>
            <a:ext cx="101212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Host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3D5A4-4089-0D0B-ED06-F1432960DEAE}"/>
              </a:ext>
            </a:extLst>
          </p:cNvPr>
          <p:cNvSpPr txBox="1"/>
          <p:nvPr/>
        </p:nvSpPr>
        <p:spPr>
          <a:xfrm>
            <a:off x="3984216" y="3766969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Client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2EBEE-BED6-DA53-AFFB-590AC74346EA}"/>
              </a:ext>
            </a:extLst>
          </p:cNvPr>
          <p:cNvSpPr txBox="1"/>
          <p:nvPr/>
        </p:nvSpPr>
        <p:spPr>
          <a:xfrm>
            <a:off x="6279523" y="2906714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A</a:t>
            </a:r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53D6D-B081-6E5A-1BC6-45DD5F8EB293}"/>
              </a:ext>
            </a:extLst>
          </p:cNvPr>
          <p:cNvSpPr txBox="1"/>
          <p:nvPr/>
        </p:nvSpPr>
        <p:spPr>
          <a:xfrm>
            <a:off x="6279523" y="3687982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B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4057D-61DB-AF53-3BE7-87D59ABE64BA}"/>
              </a:ext>
            </a:extLst>
          </p:cNvPr>
          <p:cNvSpPr txBox="1"/>
          <p:nvPr/>
        </p:nvSpPr>
        <p:spPr>
          <a:xfrm>
            <a:off x="6279522" y="4469250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C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A3E20-0221-BE94-6DF2-79CC9A04076E}"/>
              </a:ext>
            </a:extLst>
          </p:cNvPr>
          <p:cNvSpPr txBox="1"/>
          <p:nvPr/>
        </p:nvSpPr>
        <p:spPr>
          <a:xfrm>
            <a:off x="8930818" y="3045213"/>
            <a:ext cx="21397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Tool/App/Data A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465355-33BA-8378-8FCC-CCBDE8C34CD1}"/>
              </a:ext>
            </a:extLst>
          </p:cNvPr>
          <p:cNvSpPr txBox="1"/>
          <p:nvPr/>
        </p:nvSpPr>
        <p:spPr>
          <a:xfrm>
            <a:off x="8930818" y="3816628"/>
            <a:ext cx="21397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Tool/App/Data B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FBDF0-E69F-89C8-19AC-877112180318}"/>
              </a:ext>
            </a:extLst>
          </p:cNvPr>
          <p:cNvSpPr txBox="1"/>
          <p:nvPr/>
        </p:nvSpPr>
        <p:spPr>
          <a:xfrm>
            <a:off x="8930818" y="4588043"/>
            <a:ext cx="21397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Tool/App/Data C</a:t>
            </a:r>
            <a:endParaRPr lang="en-GB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CE3FDA-F8D8-09DA-38AF-1386E5BE4CAA}"/>
              </a:ext>
            </a:extLst>
          </p:cNvPr>
          <p:cNvCxnSpPr>
            <a:cxnSpLocks/>
          </p:cNvCxnSpPr>
          <p:nvPr/>
        </p:nvCxnSpPr>
        <p:spPr>
          <a:xfrm>
            <a:off x="1249520" y="4109873"/>
            <a:ext cx="83740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87051-072E-89BE-5D17-869C3F361889}"/>
              </a:ext>
            </a:extLst>
          </p:cNvPr>
          <p:cNvCxnSpPr>
            <a:cxnSpLocks/>
          </p:cNvCxnSpPr>
          <p:nvPr/>
        </p:nvCxnSpPr>
        <p:spPr>
          <a:xfrm flipV="1">
            <a:off x="3099044" y="4109637"/>
            <a:ext cx="885172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79A055-0F4F-A91C-B859-DFA9CFAACD16}"/>
              </a:ext>
            </a:extLst>
          </p:cNvPr>
          <p:cNvCxnSpPr/>
          <p:nvPr/>
        </p:nvCxnSpPr>
        <p:spPr>
          <a:xfrm>
            <a:off x="5570162" y="3229879"/>
            <a:ext cx="0" cy="154283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67BA60-C66F-42C6-5C5F-6F5D1FCAC13B}"/>
              </a:ext>
            </a:extLst>
          </p:cNvPr>
          <p:cNvCxnSpPr/>
          <p:nvPr/>
        </p:nvCxnSpPr>
        <p:spPr>
          <a:xfrm>
            <a:off x="5570162" y="3229879"/>
            <a:ext cx="70936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687EEC-D131-D5B4-778E-F3F936E91316}"/>
              </a:ext>
            </a:extLst>
          </p:cNvPr>
          <p:cNvCxnSpPr/>
          <p:nvPr/>
        </p:nvCxnSpPr>
        <p:spPr>
          <a:xfrm>
            <a:off x="5570162" y="3991219"/>
            <a:ext cx="70936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B90A0E-7AB7-A129-D828-86AFD9C1E241}"/>
              </a:ext>
            </a:extLst>
          </p:cNvPr>
          <p:cNvCxnSpPr/>
          <p:nvPr/>
        </p:nvCxnSpPr>
        <p:spPr>
          <a:xfrm>
            <a:off x="5570162" y="4772709"/>
            <a:ext cx="70936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957CD9-66F1-43B1-89E7-AB1CCE8FBB53}"/>
              </a:ext>
            </a:extLst>
          </p:cNvPr>
          <p:cNvCxnSpPr>
            <a:cxnSpLocks/>
          </p:cNvCxnSpPr>
          <p:nvPr/>
        </p:nvCxnSpPr>
        <p:spPr>
          <a:xfrm flipH="1">
            <a:off x="4984922" y="4145102"/>
            <a:ext cx="5852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C28C5A-4D8F-E78F-0756-18687040DC1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291645" y="3229879"/>
            <a:ext cx="1639173" cy="9929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E3A14A-FF80-D701-9536-2A096E64258A}"/>
              </a:ext>
            </a:extLst>
          </p:cNvPr>
          <p:cNvCxnSpPr>
            <a:cxnSpLocks/>
          </p:cNvCxnSpPr>
          <p:nvPr/>
        </p:nvCxnSpPr>
        <p:spPr>
          <a:xfrm flipV="1">
            <a:off x="7291645" y="4003716"/>
            <a:ext cx="1639173" cy="9929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82AAD5-1643-C8E0-3FDE-48869B3CC86A}"/>
              </a:ext>
            </a:extLst>
          </p:cNvPr>
          <p:cNvCxnSpPr>
            <a:cxnSpLocks/>
          </p:cNvCxnSpPr>
          <p:nvPr/>
        </p:nvCxnSpPr>
        <p:spPr>
          <a:xfrm flipV="1">
            <a:off x="7291644" y="4792415"/>
            <a:ext cx="1639173" cy="9929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302E4F-10F9-7ABC-384F-EF202C599FC8}"/>
              </a:ext>
            </a:extLst>
          </p:cNvPr>
          <p:cNvSpPr txBox="1"/>
          <p:nvPr/>
        </p:nvSpPr>
        <p:spPr>
          <a:xfrm>
            <a:off x="687401" y="2242299"/>
            <a:ext cx="409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Local machine or MCP host area</a:t>
            </a:r>
            <a:endParaRPr lang="en-GB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2C5B20-A12F-3CEA-F755-C0B4B00F68E3}"/>
              </a:ext>
            </a:extLst>
          </p:cNvPr>
          <p:cNvCxnSpPr>
            <a:cxnSpLocks/>
          </p:cNvCxnSpPr>
          <p:nvPr/>
        </p:nvCxnSpPr>
        <p:spPr>
          <a:xfrm>
            <a:off x="238343" y="2747579"/>
            <a:ext cx="474657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64B80E-4458-CC36-E036-97D517C45E13}"/>
              </a:ext>
            </a:extLst>
          </p:cNvPr>
          <p:cNvCxnSpPr>
            <a:cxnSpLocks/>
          </p:cNvCxnSpPr>
          <p:nvPr/>
        </p:nvCxnSpPr>
        <p:spPr>
          <a:xfrm>
            <a:off x="5646798" y="2747579"/>
            <a:ext cx="180102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2C3862-05E4-4702-1916-0FBD2A0292BD}"/>
              </a:ext>
            </a:extLst>
          </p:cNvPr>
          <p:cNvSpPr txBox="1"/>
          <p:nvPr/>
        </p:nvSpPr>
        <p:spPr>
          <a:xfrm>
            <a:off x="5277542" y="1817443"/>
            <a:ext cx="2294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Each client with its own server or shared on a VM</a:t>
            </a:r>
            <a:endParaRPr lang="en-GB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F1F8C0-DFC4-665C-38BA-28536163EABC}"/>
              </a:ext>
            </a:extLst>
          </p:cNvPr>
          <p:cNvSpPr txBox="1"/>
          <p:nvPr/>
        </p:nvSpPr>
        <p:spPr>
          <a:xfrm>
            <a:off x="8703633" y="1949568"/>
            <a:ext cx="229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Remotely hosted service</a:t>
            </a:r>
            <a:endParaRPr lang="en-GB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2A6C13-056F-CB21-1B88-B398E2B3153E}"/>
              </a:ext>
            </a:extLst>
          </p:cNvPr>
          <p:cNvSpPr txBox="1"/>
          <p:nvPr/>
        </p:nvSpPr>
        <p:spPr>
          <a:xfrm>
            <a:off x="7665206" y="2379370"/>
            <a:ext cx="1105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Web API/Local functions</a:t>
            </a:r>
            <a:endParaRPr lang="en-GB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E1035B-9E50-98BF-769B-05DED39DF579}"/>
              </a:ext>
            </a:extLst>
          </p:cNvPr>
          <p:cNvSpPr txBox="1"/>
          <p:nvPr/>
        </p:nvSpPr>
        <p:spPr>
          <a:xfrm>
            <a:off x="2901692" y="4159917"/>
            <a:ext cx="1314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Contains functionality</a:t>
            </a:r>
            <a:endParaRPr lang="en-GB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03108E-3A96-D49F-E41E-F2726D80AE7A}"/>
              </a:ext>
            </a:extLst>
          </p:cNvPr>
          <p:cNvSpPr txBox="1"/>
          <p:nvPr/>
        </p:nvSpPr>
        <p:spPr>
          <a:xfrm>
            <a:off x="987166" y="3237926"/>
            <a:ext cx="1314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Interacts with</a:t>
            </a:r>
            <a:endParaRPr lang="en-GB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095100-4BBD-A286-EAED-A821E32D36C4}"/>
              </a:ext>
            </a:extLst>
          </p:cNvPr>
          <p:cNvSpPr txBox="1"/>
          <p:nvPr/>
        </p:nvSpPr>
        <p:spPr>
          <a:xfrm>
            <a:off x="3984216" y="3747456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Client</a:t>
            </a:r>
            <a:endParaRPr lang="en-GB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5B3D5C-79D0-6BBA-C2BD-0D3726EB622D}"/>
              </a:ext>
            </a:extLst>
          </p:cNvPr>
          <p:cNvSpPr txBox="1"/>
          <p:nvPr/>
        </p:nvSpPr>
        <p:spPr>
          <a:xfrm>
            <a:off x="6279523" y="2887201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9383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B7EC-B5ED-B459-9641-9D4BE603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Server</a:t>
            </a:r>
            <a:endParaRPr lang="en-GB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860B718-E796-3313-731F-9236C2DF65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48879" y="1743482"/>
          <a:ext cx="7024362" cy="2834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8175">
                  <a:extLst>
                    <a:ext uri="{9D8B030D-6E8A-4147-A177-3AD203B41FA5}">
                      <a16:colId xmlns:a16="http://schemas.microsoft.com/office/drawing/2014/main" val="157719753"/>
                    </a:ext>
                  </a:extLst>
                </a:gridCol>
                <a:gridCol w="1551269">
                  <a:extLst>
                    <a:ext uri="{9D8B030D-6E8A-4147-A177-3AD203B41FA5}">
                      <a16:colId xmlns:a16="http://schemas.microsoft.com/office/drawing/2014/main" val="899708470"/>
                    </a:ext>
                  </a:extLst>
                </a:gridCol>
                <a:gridCol w="4194918">
                  <a:extLst>
                    <a:ext uri="{9D8B030D-6E8A-4147-A177-3AD203B41FA5}">
                      <a16:colId xmlns:a16="http://schemas.microsoft.com/office/drawing/2014/main" val="1217900661"/>
                    </a:ext>
                  </a:extLst>
                </a:gridCol>
              </a:tblGrid>
              <a:tr h="288910">
                <a:tc>
                  <a:txBody>
                    <a:bodyPr/>
                    <a:lstStyle/>
                    <a:p>
                      <a:r>
                        <a:rPr lang="en-IN" dirty="0"/>
                        <a:t>Parameter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Purpose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56559"/>
                  </a:ext>
                </a:extLst>
              </a:tr>
              <a:tr h="28891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 of the tool/Function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“get forex rate”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602119"/>
                  </a:ext>
                </a:extLst>
              </a:tr>
              <a:tr h="712381"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Description, Arguments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“gets the target currency rate, given the source and target currency symbols/names”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74174"/>
                  </a:ext>
                </a:extLst>
              </a:tr>
              <a:tr h="712381">
                <a:tc>
                  <a:txBody>
                    <a:bodyPr/>
                    <a:lstStyle/>
                    <a:p>
                      <a:r>
                        <a:rPr lang="en-IN" dirty="0"/>
                        <a:t>Input Schema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Dictionary of Arguments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{“source”: string, </a:t>
                      </a:r>
                    </a:p>
                    <a:p>
                      <a:r>
                        <a:rPr lang="en-IN" dirty="0"/>
                        <a:t> “target”: string</a:t>
                      </a:r>
                    </a:p>
                    <a:p>
                      <a:r>
                        <a:rPr lang="en-IN" dirty="0"/>
                        <a:t>}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8030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66A856B-172C-9096-29EC-925D6CD687B1}"/>
              </a:ext>
            </a:extLst>
          </p:cNvPr>
          <p:cNvSpPr txBox="1"/>
          <p:nvPr/>
        </p:nvSpPr>
        <p:spPr>
          <a:xfrm>
            <a:off x="166073" y="2782669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Client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C30F3-F073-714F-74ED-67CF088DC26F}"/>
              </a:ext>
            </a:extLst>
          </p:cNvPr>
          <p:cNvSpPr txBox="1"/>
          <p:nvPr/>
        </p:nvSpPr>
        <p:spPr>
          <a:xfrm>
            <a:off x="1752019" y="2782668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A</a:t>
            </a:r>
            <a:endParaRPr lang="en-GB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B6A651-BFA6-56FD-0486-67CD1628FC72}"/>
              </a:ext>
            </a:extLst>
          </p:cNvPr>
          <p:cNvCxnSpPr>
            <a:cxnSpLocks/>
          </p:cNvCxnSpPr>
          <p:nvPr/>
        </p:nvCxnSpPr>
        <p:spPr>
          <a:xfrm flipH="1">
            <a:off x="1166779" y="3160802"/>
            <a:ext cx="58524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E2E189-82F9-6A7D-0339-C1531E4F407C}"/>
              </a:ext>
            </a:extLst>
          </p:cNvPr>
          <p:cNvSpPr txBox="1"/>
          <p:nvPr/>
        </p:nvSpPr>
        <p:spPr>
          <a:xfrm>
            <a:off x="3300449" y="2976136"/>
            <a:ext cx="101212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Tool A</a:t>
            </a:r>
            <a:endParaRPr lang="en-GB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956208-0FB2-84DB-F706-0E9F7DE2A3B8}"/>
              </a:ext>
            </a:extLst>
          </p:cNvPr>
          <p:cNvCxnSpPr>
            <a:cxnSpLocks/>
          </p:cNvCxnSpPr>
          <p:nvPr/>
        </p:nvCxnSpPr>
        <p:spPr>
          <a:xfrm flipH="1">
            <a:off x="2722189" y="3160802"/>
            <a:ext cx="58524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54CC93-9631-1624-EB5C-6EADFD8112F2}"/>
              </a:ext>
            </a:extLst>
          </p:cNvPr>
          <p:cNvCxnSpPr>
            <a:cxnSpLocks/>
          </p:cNvCxnSpPr>
          <p:nvPr/>
        </p:nvCxnSpPr>
        <p:spPr>
          <a:xfrm flipH="1">
            <a:off x="4263640" y="3160802"/>
            <a:ext cx="58524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FF8B3A-59AB-E687-1EAA-B159DE0BF0B6}"/>
              </a:ext>
            </a:extLst>
          </p:cNvPr>
          <p:cNvSpPr txBox="1"/>
          <p:nvPr/>
        </p:nvSpPr>
        <p:spPr>
          <a:xfrm>
            <a:off x="1486772" y="5179273"/>
            <a:ext cx="874613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List of all publicly available MCP servers: https://github.com/modelcontextprotocol/servers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61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9370-934A-A100-B80C-CAF26715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Client-Server Communication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C3D4-EA02-E539-C202-A85DCBE5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569ED-0820-7896-0821-D7F27757888A}"/>
              </a:ext>
            </a:extLst>
          </p:cNvPr>
          <p:cNvSpPr txBox="1"/>
          <p:nvPr/>
        </p:nvSpPr>
        <p:spPr>
          <a:xfrm>
            <a:off x="1284204" y="2415454"/>
            <a:ext cx="101212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Host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A5B6F-BBBE-FD2E-63C9-B9997BCE7C00}"/>
              </a:ext>
            </a:extLst>
          </p:cNvPr>
          <p:cNvSpPr txBox="1"/>
          <p:nvPr/>
        </p:nvSpPr>
        <p:spPr>
          <a:xfrm>
            <a:off x="3687562" y="2415454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Client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CA2AF-E4EF-92AE-8834-ACB9AD22504F}"/>
              </a:ext>
            </a:extLst>
          </p:cNvPr>
          <p:cNvSpPr txBox="1"/>
          <p:nvPr/>
        </p:nvSpPr>
        <p:spPr>
          <a:xfrm>
            <a:off x="6090920" y="2413142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A</a:t>
            </a:r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30CEA-A2FA-F1F9-7C3A-D31A0463186F}"/>
              </a:ext>
            </a:extLst>
          </p:cNvPr>
          <p:cNvSpPr txBox="1"/>
          <p:nvPr/>
        </p:nvSpPr>
        <p:spPr>
          <a:xfrm>
            <a:off x="8494278" y="2409898"/>
            <a:ext cx="101212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External Service</a:t>
            </a:r>
            <a:endParaRPr lang="en-GB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625519-B565-9616-12E9-C8C6D87AB279}"/>
              </a:ext>
            </a:extLst>
          </p:cNvPr>
          <p:cNvCxnSpPr>
            <a:cxnSpLocks/>
          </p:cNvCxnSpPr>
          <p:nvPr/>
        </p:nvCxnSpPr>
        <p:spPr>
          <a:xfrm>
            <a:off x="7095634" y="2563968"/>
            <a:ext cx="1390712" cy="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001ECD-8528-AD71-DC38-6375597F65CB}"/>
              </a:ext>
            </a:extLst>
          </p:cNvPr>
          <p:cNvSpPr txBox="1"/>
          <p:nvPr/>
        </p:nvSpPr>
        <p:spPr>
          <a:xfrm>
            <a:off x="2417826" y="2049771"/>
            <a:ext cx="12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What is 1 USD equal to in INR?</a:t>
            </a:r>
            <a:endParaRPr lang="en-GB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B29FD6-A2F8-6429-D6FC-0930575D868D}"/>
              </a:ext>
            </a:extLst>
          </p:cNvPr>
          <p:cNvCxnSpPr>
            <a:cxnSpLocks/>
          </p:cNvCxnSpPr>
          <p:nvPr/>
        </p:nvCxnSpPr>
        <p:spPr>
          <a:xfrm>
            <a:off x="2292883" y="2578905"/>
            <a:ext cx="1390712" cy="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15686D-6068-5C66-AC71-AF03F9A0D071}"/>
              </a:ext>
            </a:extLst>
          </p:cNvPr>
          <p:cNvCxnSpPr>
            <a:cxnSpLocks/>
          </p:cNvCxnSpPr>
          <p:nvPr/>
        </p:nvCxnSpPr>
        <p:spPr>
          <a:xfrm>
            <a:off x="4707617" y="2587651"/>
            <a:ext cx="1390712" cy="8746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AEBEBC-4672-494B-D493-DB5FE28DD617}"/>
              </a:ext>
            </a:extLst>
          </p:cNvPr>
          <p:cNvSpPr txBox="1"/>
          <p:nvPr/>
        </p:nvSpPr>
        <p:spPr>
          <a:xfrm>
            <a:off x="4771055" y="2085931"/>
            <a:ext cx="12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What all tools are available?</a:t>
            </a:r>
            <a:endParaRPr lang="en-GB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456699-77CC-BA02-122D-1182ED4AA875}"/>
              </a:ext>
            </a:extLst>
          </p:cNvPr>
          <p:cNvCxnSpPr>
            <a:cxnSpLocks/>
          </p:cNvCxnSpPr>
          <p:nvPr/>
        </p:nvCxnSpPr>
        <p:spPr>
          <a:xfrm flipH="1">
            <a:off x="4699685" y="2797658"/>
            <a:ext cx="1364618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47FA4B-B4DA-88C7-81E8-BE8BF984D6AE}"/>
              </a:ext>
            </a:extLst>
          </p:cNvPr>
          <p:cNvSpPr txBox="1"/>
          <p:nvPr/>
        </p:nvSpPr>
        <p:spPr>
          <a:xfrm>
            <a:off x="4789016" y="2877769"/>
            <a:ext cx="1256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Forex tool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111A25-499A-DE5D-C75F-4D6AEF4E31F0}"/>
              </a:ext>
            </a:extLst>
          </p:cNvPr>
          <p:cNvSpPr txBox="1"/>
          <p:nvPr/>
        </p:nvSpPr>
        <p:spPr>
          <a:xfrm>
            <a:off x="1284204" y="4956428"/>
            <a:ext cx="101212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Host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3FA4E2-CE45-CE61-BD2B-DA08B6D7BDDD}"/>
              </a:ext>
            </a:extLst>
          </p:cNvPr>
          <p:cNvSpPr txBox="1"/>
          <p:nvPr/>
        </p:nvSpPr>
        <p:spPr>
          <a:xfrm>
            <a:off x="3687562" y="4956428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Client</a:t>
            </a:r>
            <a:endParaRPr lang="en-GB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AE228-1AF3-F6F0-B98F-3C5178D3A44D}"/>
              </a:ext>
            </a:extLst>
          </p:cNvPr>
          <p:cNvSpPr txBox="1"/>
          <p:nvPr/>
        </p:nvSpPr>
        <p:spPr>
          <a:xfrm>
            <a:off x="6090920" y="4954116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A</a:t>
            </a:r>
            <a:endParaRPr lang="en-GB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06D11-0679-4B78-AB6C-868D3550010D}"/>
              </a:ext>
            </a:extLst>
          </p:cNvPr>
          <p:cNvSpPr txBox="1"/>
          <p:nvPr/>
        </p:nvSpPr>
        <p:spPr>
          <a:xfrm>
            <a:off x="8494278" y="4950872"/>
            <a:ext cx="101212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External Service</a:t>
            </a:r>
            <a:endParaRPr lang="en-GB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D8C175-265E-9A9F-19A9-2B4C25C47CF5}"/>
              </a:ext>
            </a:extLst>
          </p:cNvPr>
          <p:cNvCxnSpPr>
            <a:cxnSpLocks/>
          </p:cNvCxnSpPr>
          <p:nvPr/>
        </p:nvCxnSpPr>
        <p:spPr>
          <a:xfrm>
            <a:off x="7095634" y="5104942"/>
            <a:ext cx="1390712" cy="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80307C-FF9C-61DF-F3CA-71F2778C0182}"/>
              </a:ext>
            </a:extLst>
          </p:cNvPr>
          <p:cNvCxnSpPr>
            <a:cxnSpLocks/>
          </p:cNvCxnSpPr>
          <p:nvPr/>
        </p:nvCxnSpPr>
        <p:spPr>
          <a:xfrm>
            <a:off x="2292883" y="5119879"/>
            <a:ext cx="1390712" cy="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7AD6A4-2757-B0BF-E3BC-6A112ADE0386}"/>
              </a:ext>
            </a:extLst>
          </p:cNvPr>
          <p:cNvCxnSpPr>
            <a:cxnSpLocks/>
          </p:cNvCxnSpPr>
          <p:nvPr/>
        </p:nvCxnSpPr>
        <p:spPr>
          <a:xfrm>
            <a:off x="4707617" y="5128625"/>
            <a:ext cx="1390712" cy="8746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D54F38F-0691-7EEB-BEB0-D3D6A27A3194}"/>
              </a:ext>
            </a:extLst>
          </p:cNvPr>
          <p:cNvSpPr txBox="1"/>
          <p:nvPr/>
        </p:nvSpPr>
        <p:spPr>
          <a:xfrm>
            <a:off x="4771055" y="4658357"/>
            <a:ext cx="12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Call the tool with arguments</a:t>
            </a:r>
            <a:endParaRPr lang="en-GB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21915E-B1FE-8E97-2D63-D7942700F23D}"/>
              </a:ext>
            </a:extLst>
          </p:cNvPr>
          <p:cNvCxnSpPr>
            <a:cxnSpLocks/>
          </p:cNvCxnSpPr>
          <p:nvPr/>
        </p:nvCxnSpPr>
        <p:spPr>
          <a:xfrm flipH="1">
            <a:off x="4680826" y="5394107"/>
            <a:ext cx="1364618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A23D0AC-CCB4-1777-3969-12333B41A974}"/>
              </a:ext>
            </a:extLst>
          </p:cNvPr>
          <p:cNvSpPr txBox="1"/>
          <p:nvPr/>
        </p:nvSpPr>
        <p:spPr>
          <a:xfrm>
            <a:off x="4789016" y="5418743"/>
            <a:ext cx="12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Tool result: </a:t>
            </a:r>
          </a:p>
          <a:p>
            <a:pPr algn="ctr"/>
            <a:r>
              <a:rPr lang="en-IN" sz="1200" dirty="0"/>
              <a:t>USD 1 = 88 INR</a:t>
            </a:r>
            <a:endParaRPr lang="en-GB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8FC04F-0CAA-113E-C822-E40A0DF74617}"/>
              </a:ext>
            </a:extLst>
          </p:cNvPr>
          <p:cNvSpPr txBox="1"/>
          <p:nvPr/>
        </p:nvSpPr>
        <p:spPr>
          <a:xfrm>
            <a:off x="7198266" y="4643277"/>
            <a:ext cx="12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Run the tool logic</a:t>
            </a:r>
            <a:endParaRPr lang="en-GB" sz="1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E01A4F-CC7A-71D0-CC20-176CE5510993}"/>
              </a:ext>
            </a:extLst>
          </p:cNvPr>
          <p:cNvCxnSpPr>
            <a:cxnSpLocks/>
          </p:cNvCxnSpPr>
          <p:nvPr/>
        </p:nvCxnSpPr>
        <p:spPr>
          <a:xfrm flipH="1">
            <a:off x="7095634" y="5395464"/>
            <a:ext cx="139864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CA3E155-C39F-BC2F-A800-96C50ECCF963}"/>
              </a:ext>
            </a:extLst>
          </p:cNvPr>
          <p:cNvSpPr txBox="1"/>
          <p:nvPr/>
        </p:nvSpPr>
        <p:spPr>
          <a:xfrm>
            <a:off x="7158681" y="5496222"/>
            <a:ext cx="1256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USD 1 = 88 INR</a:t>
            </a:r>
            <a:endParaRPr lang="en-GB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6D8760-CB8A-2C68-6114-EB72556A20CB}"/>
              </a:ext>
            </a:extLst>
          </p:cNvPr>
          <p:cNvSpPr txBox="1"/>
          <p:nvPr/>
        </p:nvSpPr>
        <p:spPr>
          <a:xfrm>
            <a:off x="2346718" y="5490980"/>
            <a:ext cx="12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Dollar 1 equals 88 Indian Rupees</a:t>
            </a:r>
            <a:endParaRPr lang="en-GB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18574A-732A-12DD-4592-E065E1EC83CC}"/>
              </a:ext>
            </a:extLst>
          </p:cNvPr>
          <p:cNvCxnSpPr>
            <a:cxnSpLocks/>
          </p:cNvCxnSpPr>
          <p:nvPr/>
        </p:nvCxnSpPr>
        <p:spPr>
          <a:xfrm flipH="1">
            <a:off x="2275610" y="5394107"/>
            <a:ext cx="139864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07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A36E-B670-F5E4-42A9-9AF8EB52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Communication Mechanisms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EA7426-B9A0-C85F-70F6-932E3DB263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52454"/>
          <a:ext cx="10515600" cy="40233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198166">
                  <a:extLst>
                    <a:ext uri="{9D8B030D-6E8A-4147-A177-3AD203B41FA5}">
                      <a16:colId xmlns:a16="http://schemas.microsoft.com/office/drawing/2014/main" val="4270611903"/>
                    </a:ext>
                  </a:extLst>
                </a:gridCol>
                <a:gridCol w="4048489">
                  <a:extLst>
                    <a:ext uri="{9D8B030D-6E8A-4147-A177-3AD203B41FA5}">
                      <a16:colId xmlns:a16="http://schemas.microsoft.com/office/drawing/2014/main" val="421329028"/>
                    </a:ext>
                  </a:extLst>
                </a:gridCol>
                <a:gridCol w="4268945">
                  <a:extLst>
                    <a:ext uri="{9D8B030D-6E8A-4147-A177-3AD203B41FA5}">
                      <a16:colId xmlns:a16="http://schemas.microsoft.com/office/drawing/2014/main" val="583283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STDIO (Standard Input Output)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SSE (Server-Sent Events)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05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Transport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Local stdin/</a:t>
                      </a:r>
                      <a:r>
                        <a:rPr lang="en-US" dirty="0" err="1"/>
                        <a:t>stdout</a:t>
                      </a:r>
                      <a:r>
                        <a:rPr lang="en-US" dirty="0"/>
                        <a:t> pipes between processes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HTTP text/event-stream over network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888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Best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Local MCP servers as subprocesses, CLI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Remote/web clients needing real-time updates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161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Direction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dirty="0"/>
                        <a:t>Bi-</a:t>
                      </a:r>
                      <a:r>
                        <a:rPr lang="fr-FR" dirty="0" err="1"/>
                        <a:t>directional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stdin</a:t>
                      </a:r>
                      <a:r>
                        <a:rPr lang="fr-FR" dirty="0"/>
                        <a:t> → server, </a:t>
                      </a:r>
                      <a:r>
                        <a:rPr lang="fr-FR" dirty="0" err="1"/>
                        <a:t>stdout</a:t>
                      </a:r>
                      <a:r>
                        <a:rPr lang="fr-FR" dirty="0"/>
                        <a:t> → client)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Mainly server → client; requests sent separately via HTTP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929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Latency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Very low (local)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Low, but network-dependent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38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Scalability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Limited to host/process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Scales across many networked clients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51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Security/Auth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Local OS handles isolation; not suited for remote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Standard HTTP auth + TLS supported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50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Ease of Debug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Easy via terminal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Easy via browser </a:t>
                      </a:r>
                      <a:r>
                        <a:rPr lang="en-US" dirty="0" err="1"/>
                        <a:t>DevTools</a:t>
                      </a:r>
                      <a:r>
                        <a:rPr lang="en-US" dirty="0"/>
                        <a:t> / curl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15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58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C77D-0E24-782E-0C64-D9330A6C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209B-D2F5-566C-5611-2873C0318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VS Code, Python</a:t>
            </a:r>
          </a:p>
          <a:p>
            <a:r>
              <a:rPr lang="en-IN" dirty="0"/>
              <a:t>Install Node.js (Version 18 or higher): Visit </a:t>
            </a:r>
            <a:r>
              <a:rPr lang="en-IN" dirty="0">
                <a:hlinkClick r:id="rId2"/>
              </a:rPr>
              <a:t>https://nodejs.org/en</a:t>
            </a:r>
            <a:r>
              <a:rPr lang="en-IN" dirty="0"/>
              <a:t> and download and install</a:t>
            </a:r>
          </a:p>
          <a:p>
            <a:r>
              <a:rPr lang="en-IN" dirty="0"/>
              <a:t>Install MCP SDK: </a:t>
            </a:r>
            <a:r>
              <a:rPr lang="en-IN" dirty="0" err="1"/>
              <a:t>npm</a:t>
            </a:r>
            <a:r>
              <a:rPr lang="en-IN" dirty="0"/>
              <a:t> install -g @modelcontextprotocol/sdk</a:t>
            </a:r>
          </a:p>
          <a:p>
            <a:r>
              <a:rPr lang="en-IN" dirty="0"/>
              <a:t>Create a new project directory</a:t>
            </a:r>
          </a:p>
          <a:p>
            <a:pPr lvl="1"/>
            <a:r>
              <a:rPr lang="en-IN" dirty="0" err="1"/>
              <a:t>mkdir</a:t>
            </a:r>
            <a:r>
              <a:rPr lang="en-IN" dirty="0"/>
              <a:t> c:\code\agentic_ai\7_mcp</a:t>
            </a:r>
          </a:p>
          <a:p>
            <a:pPr lvl="1"/>
            <a:r>
              <a:rPr lang="en-IN" dirty="0"/>
              <a:t>cd c:\code\agentic_ai\7_mcp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 -y	… It will show “main”: “index.js” etc and a JSON, that is fine</a:t>
            </a:r>
          </a:p>
          <a:p>
            <a:r>
              <a:rPr lang="en-IN" dirty="0"/>
              <a:t>Install dependencies</a:t>
            </a:r>
          </a:p>
          <a:p>
            <a:pPr lvl="1"/>
            <a:r>
              <a:rPr lang="en-GB" dirty="0" err="1"/>
              <a:t>npm</a:t>
            </a:r>
            <a:r>
              <a:rPr lang="en-GB" dirty="0"/>
              <a:t> install @modelcontextprotocol/sdk</a:t>
            </a:r>
          </a:p>
          <a:p>
            <a:pPr lvl="1"/>
            <a:r>
              <a:rPr lang="en-GB" dirty="0" err="1"/>
              <a:t>npm</a:t>
            </a:r>
            <a:r>
              <a:rPr lang="en-GB" dirty="0"/>
              <a:t> install --save-dev typescript @types/node</a:t>
            </a:r>
          </a:p>
          <a:p>
            <a:r>
              <a:rPr lang="en-GB" dirty="0"/>
              <a:t>Install Claude Desktop: </a:t>
            </a:r>
            <a:r>
              <a:rPr lang="en-GB" dirty="0">
                <a:hlinkClick r:id="rId3"/>
              </a:rPr>
              <a:t>https://claude.ai/download</a:t>
            </a:r>
            <a:endParaRPr lang="en-GB" dirty="0"/>
          </a:p>
          <a:p>
            <a:endParaRPr lang="en-IN" dirty="0"/>
          </a:p>
          <a:p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35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2120</Words>
  <Application>Microsoft Office PowerPoint</Application>
  <PresentationFormat>Widescreen</PresentationFormat>
  <Paragraphs>247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Cascadia Code</vt:lpstr>
      <vt:lpstr>Office Theme</vt:lpstr>
      <vt:lpstr>6) MCP</vt:lpstr>
      <vt:lpstr>Why MCP?</vt:lpstr>
      <vt:lpstr>Agentic AI Evolution and Creation of MCP</vt:lpstr>
      <vt:lpstr>MCP Components</vt:lpstr>
      <vt:lpstr>MCP Architecture</vt:lpstr>
      <vt:lpstr>MCP Server</vt:lpstr>
      <vt:lpstr>MCP Client-Server Communication</vt:lpstr>
      <vt:lpstr>MCP Communication Mechanisms</vt:lpstr>
      <vt:lpstr>Installation</vt:lpstr>
      <vt:lpstr>Alternatives to Claude Desktop</vt:lpstr>
      <vt:lpstr>Claude Desktop - MCP Servers</vt:lpstr>
      <vt:lpstr>What Have We Done?</vt:lpstr>
      <vt:lpstr>Creating a Server in MCP</vt:lpstr>
      <vt:lpstr>Calling the Airbnb MCP Server</vt:lpstr>
      <vt:lpstr>Crypto Server and Client</vt:lpstr>
      <vt:lpstr>MCP and Agents</vt:lpstr>
      <vt:lpstr>Calling Multiple MCP Servers Through Agentic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2025-10-28T12:58:33Z</dcterms:created>
  <dcterms:modified xsi:type="dcterms:W3CDTF">2025-10-28T12:58:54Z</dcterms:modified>
</cp:coreProperties>
</file>