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92" r:id="rId2"/>
    <p:sldId id="593" r:id="rId3"/>
    <p:sldId id="594" r:id="rId4"/>
    <p:sldId id="595" r:id="rId5"/>
    <p:sldId id="596" r:id="rId6"/>
    <p:sldId id="597" r:id="rId7"/>
    <p:sldId id="598" r:id="rId8"/>
    <p:sldId id="599" r:id="rId9"/>
    <p:sldId id="600" r:id="rId10"/>
    <p:sldId id="601" r:id="rId11"/>
    <p:sldId id="602" r:id="rId12"/>
    <p:sldId id="515" r:id="rId13"/>
    <p:sldId id="516" r:id="rId14"/>
    <p:sldId id="532" r:id="rId15"/>
    <p:sldId id="533" r:id="rId16"/>
    <p:sldId id="603" r:id="rId17"/>
    <p:sldId id="604" r:id="rId18"/>
    <p:sldId id="605" r:id="rId19"/>
    <p:sldId id="606" r:id="rId20"/>
    <p:sldId id="607" r:id="rId21"/>
    <p:sldId id="608" r:id="rId22"/>
    <p:sldId id="609" r:id="rId23"/>
    <p:sldId id="610" r:id="rId24"/>
    <p:sldId id="64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2B56-AFE7-CC83-219A-B6F0ADB5F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A5CFF-2BB6-48A0-2978-5BD517308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A4F4C-F604-CBAF-44CA-93E0BCE3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E443-610D-42A0-9868-A4C7882CB108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C335A-5BA9-E59A-6029-54DDC87F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255EB-87C1-E292-4EA1-21576216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72A-F02C-45AF-A497-346846B30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1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B89B-22CC-4FD3-3449-02FB064C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D3FEC-2DCC-2982-3316-1D8014370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68278-F8DB-D96D-FE3B-93C9F4EC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E443-610D-42A0-9868-A4C7882CB108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1832B-4F66-3481-4C31-BEFE4C64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4A4FF-43B3-E267-710A-64286363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72A-F02C-45AF-A497-346846B30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20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0CBBB0-E4E8-AD43-1CCD-9233FA519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7B6FD-51AC-CA04-0BD2-1CA393B08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3D1D4-0BB4-A6FD-896B-B25B010E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E443-610D-42A0-9868-A4C7882CB108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B6C92-4E90-8E12-EF5E-EA1BE896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F485E-6CA6-50DF-B5D5-3A940EAD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72A-F02C-45AF-A497-346846B30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68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16D2-BD28-9556-015E-61DB37FE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BC32A-25E8-B294-F1D2-BCDDB8D2E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B791D-C762-2D37-C521-DC91186F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E443-610D-42A0-9868-A4C7882CB108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6F810-7A11-2A66-26C9-A8F68A6D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506AE-E339-6BF3-74A2-B25ACDB7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72A-F02C-45AF-A497-346846B30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58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2122-11D3-4566-F616-3E6F43EA3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7D551-3566-F150-16AC-E3A028FF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C92AC-FA2F-8132-EF85-3D5E7586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E443-610D-42A0-9868-A4C7882CB108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71F8E-0560-E1A8-F77D-A0F9D669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AB8EA-8860-91D2-F815-6F4BC846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72A-F02C-45AF-A497-346846B30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98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62FC-AEB2-EA25-CD0C-74DDEBE4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EEC0A-7013-B00D-8EF6-3321C9803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89D7A-0266-33FB-5DC7-E0A3373BC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7F90A-25CB-985A-3912-6BD297DF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E443-610D-42A0-9868-A4C7882CB108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8A397-03CF-3779-8F1D-D960AA53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C45EF-071F-1619-EBB3-ECFD4407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72A-F02C-45AF-A497-346846B30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96A0-276F-6547-FDB8-8F6019BD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52B86-508C-93E1-511A-31410EEEB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6B401-F1AC-14F8-19BC-C406E7A49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501D2-154B-28A8-DA4F-B8BE9F393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1B02C-2A69-3A49-F331-44F9FAD22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B9C3B-8EBD-1C15-19EA-9D1CD3F7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E443-610D-42A0-9868-A4C7882CB108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DC7032-61B7-0F47-4354-EEE55934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4514F-3402-5BB2-D7C2-F9D59125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72A-F02C-45AF-A497-346846B30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62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432F-46CA-45A8-9845-4E85235B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43689-C535-73C9-A477-C53F6D05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E443-610D-42A0-9868-A4C7882CB108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522AF-AA00-6A77-B1D2-F8202FC4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39D77-9D05-0161-193D-9D812135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72A-F02C-45AF-A497-346846B30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52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B83DC-AB24-873C-4189-B1D8219A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E443-610D-42A0-9868-A4C7882CB108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56F4A-4581-F802-2FE9-99F2AAB2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2B5AC-8F99-A667-42D4-FF949F61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72A-F02C-45AF-A497-346846B30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68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1EF5-CB87-419D-7B7A-4D9911DE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6142-DAE1-E63F-8331-360ADA5B8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361C8-FC1E-4DB7-F56C-A8D064468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72A40-5969-7E80-CD0C-2DE1F925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E443-610D-42A0-9868-A4C7882CB108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000D3-69BC-C6F3-C8AA-E48A105A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333A7-EAD6-185F-F490-38895F20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72A-F02C-45AF-A497-346846B30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3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D8B8-3AFF-3D70-AE7C-393EC094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84E44-858F-3904-72F9-57F079309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434CB-57D8-F250-140B-409C647E8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BBB5B-F269-34EF-C9F2-2C894A5A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E443-610D-42A0-9868-A4C7882CB108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99C46-146F-BEEB-26B7-EAA3B60C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8941E-1617-4D00-3784-CF891199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72A-F02C-45AF-A497-346846B30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77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94973-2AE5-20F6-4B0D-32CFB1C0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2E064-9C13-7839-747B-1ACE61CBF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9476B-985B-5BF0-BD93-FA52A6F94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5E443-610D-42A0-9868-A4C7882CB108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D32B6-8C23-DC1C-B219-6FD1D0EDF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36D8F-79BF-B922-368C-E427C38A3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0F72A-F02C-45AF-A497-346846B30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46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saniczka/amazon-products-dataset-2023-1-4m-products?select=amazon_products.csv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796F3-F0C9-2A4B-A4DF-F840FA3A9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897DF1-B521-50BF-959B-2A73EC08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3) LangGraph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CD2C4-3E28-4FA6-24D8-E931A9211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Atul Kahate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14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B1554-2159-9588-34C9-68148F75D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5237-C51E-9B43-82A7-F7B15A70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TypedDict</a:t>
            </a:r>
            <a:r>
              <a:rPr lang="en-IN" dirty="0"/>
              <a:t> in Agents: Common Pattern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9DA6-9BEE-7C50-A555-12FCA78A3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 fontScale="55000" lnSpcReduction="20000"/>
          </a:bodyPr>
          <a:lstStyle/>
          <a:p>
            <a:r>
              <a:rPr lang="en-GB" dirty="0"/>
              <a:t>class </a:t>
            </a:r>
            <a:r>
              <a:rPr lang="en-GB" dirty="0" err="1"/>
              <a:t>ResearchState</a:t>
            </a:r>
            <a:r>
              <a:rPr lang="en-GB" dirty="0"/>
              <a:t>(</a:t>
            </a:r>
            <a:r>
              <a:rPr lang="en-GB" dirty="0" err="1"/>
              <a:t>TypedDict</a:t>
            </a:r>
            <a:r>
              <a:rPr lang="en-GB" dirty="0"/>
              <a:t>):</a:t>
            </a:r>
          </a:p>
          <a:p>
            <a:r>
              <a:rPr lang="en-GB" dirty="0"/>
              <a:t>    # Input</a:t>
            </a:r>
          </a:p>
          <a:p>
            <a:r>
              <a:rPr lang="en-GB" dirty="0"/>
              <a:t>    </a:t>
            </a:r>
            <a:r>
              <a:rPr lang="en-GB" dirty="0" err="1"/>
              <a:t>research_question</a:t>
            </a:r>
            <a:r>
              <a:rPr lang="en-GB" dirty="0"/>
              <a:t>: str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# Processing steps</a:t>
            </a:r>
          </a:p>
          <a:p>
            <a:r>
              <a:rPr lang="en-GB" dirty="0"/>
              <a:t>    </a:t>
            </a:r>
            <a:r>
              <a:rPr lang="en-GB" dirty="0" err="1"/>
              <a:t>search_queries</a:t>
            </a:r>
            <a:r>
              <a:rPr lang="en-GB" dirty="0"/>
              <a:t>: list</a:t>
            </a:r>
          </a:p>
          <a:p>
            <a:r>
              <a:rPr lang="en-GB" dirty="0"/>
              <a:t>    </a:t>
            </a:r>
            <a:r>
              <a:rPr lang="en-GB" dirty="0" err="1"/>
              <a:t>raw_results</a:t>
            </a:r>
            <a:r>
              <a:rPr lang="en-GB" dirty="0"/>
              <a:t>: list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# Output</a:t>
            </a:r>
          </a:p>
          <a:p>
            <a:r>
              <a:rPr lang="en-GB" dirty="0"/>
              <a:t>    </a:t>
            </a:r>
            <a:r>
              <a:rPr lang="en-GB" dirty="0" err="1"/>
              <a:t>final_report</a:t>
            </a:r>
            <a:r>
              <a:rPr lang="en-GB" dirty="0"/>
              <a:t>: str</a:t>
            </a:r>
          </a:p>
          <a:p>
            <a:r>
              <a:rPr lang="en-GB" dirty="0"/>
              <a:t>    </a:t>
            </a:r>
            <a:r>
              <a:rPr lang="en-GB" dirty="0" err="1"/>
              <a:t>sources_cited</a:t>
            </a:r>
            <a:r>
              <a:rPr lang="en-GB" dirty="0"/>
              <a:t>: list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# Metadata</a:t>
            </a:r>
          </a:p>
          <a:p>
            <a:r>
              <a:rPr lang="en-GB" dirty="0"/>
              <a:t>    </a:t>
            </a:r>
            <a:r>
              <a:rPr lang="en-GB" dirty="0" err="1"/>
              <a:t>confidence_score</a:t>
            </a:r>
            <a:r>
              <a:rPr lang="en-GB" dirty="0"/>
              <a:t>: float</a:t>
            </a:r>
          </a:p>
          <a:p>
            <a:r>
              <a:rPr lang="en-GB" dirty="0"/>
              <a:t>    </a:t>
            </a:r>
            <a:r>
              <a:rPr lang="en-GB" dirty="0" err="1"/>
              <a:t>processing_time</a:t>
            </a:r>
            <a:r>
              <a:rPr lang="en-GB" dirty="0"/>
              <a:t>: float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729D8-97E4-D777-E492-48EA30B09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 fontScale="55000" lnSpcReduction="20000"/>
          </a:bodyPr>
          <a:lstStyle/>
          <a:p>
            <a:r>
              <a:rPr lang="en-GB" dirty="0"/>
              <a:t># Each node updates relevant parts</a:t>
            </a:r>
          </a:p>
          <a:p>
            <a:r>
              <a:rPr lang="en-GB" dirty="0"/>
              <a:t>def </a:t>
            </a:r>
            <a:r>
              <a:rPr lang="en-GB" dirty="0" err="1"/>
              <a:t>web_search_node</a:t>
            </a:r>
            <a:r>
              <a:rPr lang="en-GB" dirty="0"/>
              <a:t>(state: </a:t>
            </a:r>
            <a:r>
              <a:rPr lang="en-GB" dirty="0" err="1"/>
              <a:t>ResearchState</a:t>
            </a:r>
            <a:r>
              <a:rPr lang="en-GB" dirty="0"/>
              <a:t>):</a:t>
            </a:r>
          </a:p>
          <a:p>
            <a:r>
              <a:rPr lang="en-GB" dirty="0"/>
              <a:t>    return {"</a:t>
            </a:r>
            <a:r>
              <a:rPr lang="en-GB" dirty="0" err="1"/>
              <a:t>raw_results</a:t>
            </a:r>
            <a:r>
              <a:rPr lang="en-GB" dirty="0"/>
              <a:t>": ["result1", "result2"]}</a:t>
            </a:r>
          </a:p>
          <a:p>
            <a:endParaRPr lang="en-GB" dirty="0"/>
          </a:p>
          <a:p>
            <a:r>
              <a:rPr lang="en-GB" dirty="0"/>
              <a:t>def </a:t>
            </a:r>
            <a:r>
              <a:rPr lang="en-GB" dirty="0" err="1"/>
              <a:t>analyze_node</a:t>
            </a:r>
            <a:r>
              <a:rPr lang="en-GB" dirty="0"/>
              <a:t>(state: </a:t>
            </a:r>
            <a:r>
              <a:rPr lang="en-GB" dirty="0" err="1"/>
              <a:t>ResearchState</a:t>
            </a:r>
            <a:r>
              <a:rPr lang="en-GB" dirty="0"/>
              <a:t>):</a:t>
            </a:r>
          </a:p>
          <a:p>
            <a:r>
              <a:rPr lang="en-GB" dirty="0"/>
              <a:t>    return {</a:t>
            </a:r>
          </a:p>
          <a:p>
            <a:r>
              <a:rPr lang="en-GB" dirty="0"/>
              <a:t>        "</a:t>
            </a:r>
            <a:r>
              <a:rPr lang="en-GB" dirty="0" err="1"/>
              <a:t>final_report</a:t>
            </a:r>
            <a:r>
              <a:rPr lang="en-GB" dirty="0"/>
              <a:t>": "Based on research...",</a:t>
            </a:r>
          </a:p>
          <a:p>
            <a:r>
              <a:rPr lang="en-GB" dirty="0"/>
              <a:t>        "</a:t>
            </a:r>
            <a:r>
              <a:rPr lang="en-GB" dirty="0" err="1"/>
              <a:t>confidence_score</a:t>
            </a:r>
            <a:r>
              <a:rPr lang="en-GB" dirty="0"/>
              <a:t>": 0.85</a:t>
            </a:r>
          </a:p>
          <a:p>
            <a:r>
              <a:rPr lang="en-GB" dirty="0"/>
              <a:t>    }</a:t>
            </a:r>
          </a:p>
          <a:p>
            <a:endParaRPr lang="en-GB" dirty="0"/>
          </a:p>
        </p:txBody>
      </p:sp>
      <p:sp>
        <p:nvSpPr>
          <p:cNvPr id="6" name="Callout: Up Arrow 5">
            <a:extLst>
              <a:ext uri="{FF2B5EF4-FFF2-40B4-BE49-F238E27FC236}">
                <a16:creationId xmlns:a16="http://schemas.microsoft.com/office/drawing/2014/main" id="{45AA6152-C9DE-6A76-315A-90F8F0440D5B}"/>
              </a:ext>
            </a:extLst>
          </p:cNvPr>
          <p:cNvSpPr/>
          <p:nvPr/>
        </p:nvSpPr>
        <p:spPr>
          <a:xfrm>
            <a:off x="3203890" y="2115459"/>
            <a:ext cx="1193606" cy="725936"/>
          </a:xfrm>
          <a:prstGeom prst="upArrowCallou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State</a:t>
            </a:r>
            <a:endParaRPr lang="en-GB" dirty="0"/>
          </a:p>
        </p:txBody>
      </p:sp>
      <p:sp>
        <p:nvSpPr>
          <p:cNvPr id="7" name="Callout: Up Arrow 6">
            <a:extLst>
              <a:ext uri="{FF2B5EF4-FFF2-40B4-BE49-F238E27FC236}">
                <a16:creationId xmlns:a16="http://schemas.microsoft.com/office/drawing/2014/main" id="{84BB5B3F-D57B-D55A-3454-3CA9527AB8A4}"/>
              </a:ext>
            </a:extLst>
          </p:cNvPr>
          <p:cNvSpPr/>
          <p:nvPr/>
        </p:nvSpPr>
        <p:spPr>
          <a:xfrm>
            <a:off x="7569394" y="4431707"/>
            <a:ext cx="1193606" cy="725936"/>
          </a:xfrm>
          <a:prstGeom prst="upArrowCallou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20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9A9FB-5E8E-7A46-7131-05C66E12B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6BA406-9A1A-D3D8-46C3-71F05C16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Recommendation Using </a:t>
            </a:r>
            <a:r>
              <a:rPr lang="en-IN" dirty="0" err="1"/>
              <a:t>HuggingFace</a:t>
            </a:r>
            <a:r>
              <a:rPr lang="en-IN" dirty="0"/>
              <a:t> (3_2_langgraph.py)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31A1B-886D-1A84-C5E2-1FD57CDB1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use of LLM</a:t>
            </a:r>
          </a:p>
          <a:p>
            <a:r>
              <a:rPr lang="en-GB" dirty="0"/>
              <a:t>Simple workflow: user query → embedding → vector similarity search → database lookup → formatted response</a:t>
            </a:r>
            <a:endParaRPr lang="en-IN" b="1" dirty="0"/>
          </a:p>
          <a:p>
            <a:r>
              <a:rPr lang="en-IN" b="1" dirty="0"/>
              <a:t>Semantic search</a:t>
            </a:r>
            <a:r>
              <a:rPr lang="en-IN" dirty="0"/>
              <a:t>:</a:t>
            </a:r>
            <a:r>
              <a:rPr lang="en-IN" b="1" dirty="0"/>
              <a:t> </a:t>
            </a:r>
            <a:r>
              <a:rPr lang="en-IN" dirty="0" err="1"/>
              <a:t>HuggingFace</a:t>
            </a:r>
            <a:r>
              <a:rPr lang="en-IN" dirty="0"/>
              <a:t> embeddings (</a:t>
            </a:r>
            <a:r>
              <a:rPr lang="en-GB" dirty="0"/>
              <a:t>sentence-transformers/all-MiniLM-L6-v2)</a:t>
            </a:r>
          </a:p>
          <a:p>
            <a:r>
              <a:rPr lang="en-GB" b="1" dirty="0"/>
              <a:t>Vector database</a:t>
            </a:r>
            <a:r>
              <a:rPr lang="en-GB" dirty="0"/>
              <a:t>: FAISS* for finding similar products</a:t>
            </a:r>
          </a:p>
        </p:txBody>
      </p:sp>
    </p:spTree>
    <p:extLst>
      <p:ext uri="{BB962C8B-B14F-4D97-AF65-F5344CB8AC3E}">
        <p14:creationId xmlns:p14="http://schemas.microsoft.com/office/powerpoint/2010/main" val="1013126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9270-B4F2-85B4-283F-97B78EB5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FAISS in RAG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A3916-8769-A02F-9FD1-6D3FC9E05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FAISS</a:t>
            </a:r>
            <a:r>
              <a:rPr lang="en-US" dirty="0"/>
              <a:t>  = Facebook AI Similarity Search</a:t>
            </a:r>
          </a:p>
          <a:p>
            <a:r>
              <a:rPr lang="en-US" dirty="0"/>
              <a:t>Library developed by Facebook AI Research to efficiently search and index high-dimensional vectors</a:t>
            </a:r>
          </a:p>
          <a:p>
            <a:r>
              <a:rPr lang="en-US" dirty="0"/>
              <a:t>Great for </a:t>
            </a:r>
            <a:r>
              <a:rPr lang="en-US" b="1" dirty="0"/>
              <a:t>Similarity search</a:t>
            </a:r>
            <a:r>
              <a:rPr lang="en-US" dirty="0"/>
              <a:t> (e.g., finding similar images, documents, or embeddings)</a:t>
            </a:r>
          </a:p>
          <a:p>
            <a:r>
              <a:rPr lang="en-US" dirty="0"/>
              <a:t>Organizes vectors into indexes</a:t>
            </a:r>
          </a:p>
          <a:p>
            <a:pPr lvl="1"/>
            <a:r>
              <a:rPr lang="en-US" dirty="0"/>
              <a:t>IndexFlatL2 → Exact search using L2 distance</a:t>
            </a:r>
          </a:p>
          <a:p>
            <a:pPr lvl="1"/>
            <a:r>
              <a:rPr lang="en-US" dirty="0" err="1"/>
              <a:t>IndexIVFFlat</a:t>
            </a:r>
            <a:r>
              <a:rPr lang="en-US" dirty="0"/>
              <a:t> → Inverted file index, good for approximate search</a:t>
            </a:r>
          </a:p>
          <a:p>
            <a:pPr lvl="1"/>
            <a:r>
              <a:rPr lang="en-US" dirty="0" err="1"/>
              <a:t>IndexHNSW</a:t>
            </a:r>
            <a:r>
              <a:rPr lang="en-US" dirty="0"/>
              <a:t> → Graph-based search for very high-dimensional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2189862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22CA6-AA1A-796F-D259-BBB469F2D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468F-656C-10B9-90B4-D52D0E29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FAISS Steps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DA89-17EE-6E73-1A13-1AB8012D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Choose an index depending on our data size and accuracy/speed needs</a:t>
            </a:r>
          </a:p>
          <a:p>
            <a:r>
              <a:rPr lang="en-US" dirty="0"/>
              <a:t>Train the index (if required) using a sample of vectors</a:t>
            </a:r>
          </a:p>
          <a:p>
            <a:r>
              <a:rPr lang="en-US" dirty="0"/>
              <a:t>Add vectors to the index</a:t>
            </a:r>
          </a:p>
          <a:p>
            <a:r>
              <a:rPr lang="en-US" dirty="0"/>
              <a:t>Search the index by querying with a vector to find similar ones</a:t>
            </a:r>
          </a:p>
          <a:p>
            <a:r>
              <a:rPr lang="en-US" dirty="0"/>
              <a:t>To install: </a:t>
            </a:r>
            <a:r>
              <a:rPr lang="en-US" b="1" dirty="0"/>
              <a:t>pip    install    </a:t>
            </a:r>
            <a:r>
              <a:rPr lang="en-US" b="1" dirty="0" err="1"/>
              <a:t>faiss-cpu</a:t>
            </a:r>
            <a:endParaRPr lang="en-US" b="1" dirty="0"/>
          </a:p>
          <a:p>
            <a:r>
              <a:rPr lang="en-US" dirty="0"/>
              <a:t>Creating Embeddings (Can take a </a:t>
            </a:r>
            <a:r>
              <a:rPr lang="en-US" dirty="0" err="1"/>
              <a:t>lonssssssssssssssssg</a:t>
            </a:r>
            <a:r>
              <a:rPr lang="en-US" dirty="0"/>
              <a:t> time): openai_agent_sdk_faiss_create_embeddings.py</a:t>
            </a:r>
          </a:p>
          <a:p>
            <a:r>
              <a:rPr lang="en-US" dirty="0"/>
              <a:t>Using Embeddings (Charles Darwin bot): openai_agent_sdk_faiss_use_embeddings.py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45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9C3D-CC32-D508-049F-F8B4BD78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Embedding Files – Part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767D-E8B2-A0D7-E292-0AD468BD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EMBEDDINGS_FILE = "c:/code/agentic_ai/1_foundations/chunk_embeddings.pkl"</a:t>
            </a:r>
          </a:p>
          <a:p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INDEX_FILE = "c:/code/agentic_ai/1_foundations/faiss_index.bin“</a:t>
            </a: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5F45FD-1840-2B85-772D-DB90600C3BC4}"/>
              </a:ext>
            </a:extLst>
          </p:cNvPr>
          <p:cNvGraphicFramePr>
            <a:graphicFrameLocks noGrp="1"/>
          </p:cNvGraphicFramePr>
          <p:nvPr/>
        </p:nvGraphicFramePr>
        <p:xfrm>
          <a:off x="1578290" y="3839794"/>
          <a:ext cx="8128000" cy="165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2821">
                  <a:extLst>
                    <a:ext uri="{9D8B030D-6E8A-4147-A177-3AD203B41FA5}">
                      <a16:colId xmlns:a16="http://schemas.microsoft.com/office/drawing/2014/main" val="3149395676"/>
                    </a:ext>
                  </a:extLst>
                </a:gridCol>
                <a:gridCol w="5525179">
                  <a:extLst>
                    <a:ext uri="{9D8B030D-6E8A-4147-A177-3AD203B41FA5}">
                      <a16:colId xmlns:a16="http://schemas.microsoft.com/office/drawing/2014/main" val="2509650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File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83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EMBEDDINGS_FILE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file where embeddings (numerical representations of text) and the corresponding text chunks are saved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6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INDEX_FILE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FAISS index file used for fast similarity searches over embeddings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355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545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AA2B-310D-D271-B2D1-7035DEAF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Embeddings File – Part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67529-199E-4EB5-5748-944A5F7E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with open(EMBEDDINGS_FILE, "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rb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") as f:</a:t>
            </a: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data =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pickle.load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(f)</a:t>
            </a: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texts = data["texts"]</a:t>
            </a:r>
          </a:p>
          <a:p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chunk_embeddings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= data["embeddings"]</a:t>
            </a:r>
          </a:p>
          <a:p>
            <a:endParaRPr lang="en-GB" dirty="0"/>
          </a:p>
          <a:p>
            <a:r>
              <a:rPr lang="en-US" dirty="0"/>
              <a:t>The data dictionary contains:</a:t>
            </a:r>
          </a:p>
          <a:p>
            <a:pPr lvl="1"/>
            <a:r>
              <a:rPr lang="en-US" dirty="0"/>
              <a:t>texts: The original text chunks split from documents</a:t>
            </a:r>
          </a:p>
          <a:p>
            <a:pPr lvl="1"/>
            <a:r>
              <a:rPr lang="en-US" dirty="0"/>
              <a:t>embeddings: The vector representations of those text chunks, typically generated by a model like OpenAI's embeddings API, BERT, </a:t>
            </a:r>
            <a:r>
              <a:rPr lang="en-US" dirty="0" err="1"/>
              <a:t>etc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5460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9BF36-0B03-8F04-70CA-1D52ADFCF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3CD632-6479-9B4D-9D54-BB2A9C45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RAG Using LangGraph and </a:t>
            </a:r>
            <a:r>
              <a:rPr lang="en-IN" dirty="0" err="1"/>
              <a:t>HuggingFace</a:t>
            </a:r>
            <a:r>
              <a:rPr lang="en-IN" dirty="0"/>
              <a:t> – Part 1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1194B-F7C5-C11C-12FE-04DC89492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Use </a:t>
            </a:r>
            <a:r>
              <a:rPr lang="en-IN" dirty="0">
                <a:hlinkClick r:id="rId2"/>
              </a:rPr>
              <a:t>https://www.kaggle.com/datasets/asaniczka/amazon-products-dataset-2023-1-4m-products?select=amazon_products.csv</a:t>
            </a:r>
            <a:endParaRPr lang="en-IN" dirty="0"/>
          </a:p>
          <a:p>
            <a:r>
              <a:rPr lang="en-IN" dirty="0"/>
              <a:t>Create vector embeddings offline: </a:t>
            </a:r>
            <a:r>
              <a:rPr lang="en-US" dirty="0"/>
              <a:t>3_langgraph_before_3_3.py</a:t>
            </a:r>
          </a:p>
          <a:p>
            <a:r>
              <a:rPr lang="en-US" dirty="0"/>
              <a:t>Files created</a:t>
            </a:r>
          </a:p>
          <a:p>
            <a:pPr lvl="1"/>
            <a:r>
              <a:rPr lang="en-GB" dirty="0" err="1"/>
              <a:t>product_embeddings_faiss</a:t>
            </a:r>
            <a:r>
              <a:rPr lang="en-GB" dirty="0"/>
              <a:t>/ - The FAISS vector database</a:t>
            </a:r>
          </a:p>
          <a:p>
            <a:pPr lvl="1"/>
            <a:r>
              <a:rPr lang="en-GB" dirty="0" err="1"/>
              <a:t>product_data.pkl</a:t>
            </a:r>
            <a:r>
              <a:rPr lang="en-GB" dirty="0"/>
              <a:t> - Original CSV data for reference</a:t>
            </a:r>
          </a:p>
          <a:p>
            <a:pPr lvl="1"/>
            <a:r>
              <a:rPr lang="en-GB" dirty="0" err="1"/>
              <a:t>embedding_info.pkl</a:t>
            </a:r>
            <a:r>
              <a:rPr lang="en-GB" dirty="0"/>
              <a:t> - Metadata about the embeddings</a:t>
            </a:r>
          </a:p>
          <a:p>
            <a:r>
              <a:rPr lang="en-GB" dirty="0"/>
              <a:t>Note: In earlier OpenAI Agents API, we had created </a:t>
            </a:r>
            <a:r>
              <a:rPr lang="en-GB" dirty="0" err="1"/>
              <a:t>faiss_index.bin</a:t>
            </a:r>
            <a:r>
              <a:rPr lang="en-GB" dirty="0"/>
              <a:t> – It is a raw FAISS index, which a small file and does not have metadata, so we need to load it along with the index using syntax </a:t>
            </a:r>
            <a:r>
              <a:rPr lang="en-US" dirty="0" err="1"/>
              <a:t>faiss.read_index</a:t>
            </a:r>
            <a:r>
              <a:rPr lang="en-US" dirty="0"/>
              <a:t>("</a:t>
            </a:r>
            <a:r>
              <a:rPr lang="en-US" dirty="0" err="1"/>
              <a:t>faiss_index.bin</a:t>
            </a:r>
            <a:r>
              <a:rPr lang="en-US" dirty="0"/>
              <a:t>")</a:t>
            </a:r>
          </a:p>
          <a:p>
            <a:r>
              <a:rPr lang="en-US" dirty="0"/>
              <a:t>But now, </a:t>
            </a:r>
            <a:r>
              <a:rPr lang="en-GB" dirty="0" err="1"/>
              <a:t>product_embeddings_faiss</a:t>
            </a:r>
            <a:r>
              <a:rPr lang="en-GB" dirty="0"/>
              <a:t>/ -&gt; </a:t>
            </a:r>
            <a:r>
              <a:rPr lang="en-GB" dirty="0" err="1"/>
              <a:t>LangChain’s</a:t>
            </a:r>
            <a:r>
              <a:rPr lang="en-GB" dirty="0"/>
              <a:t> FAISS wrapper format … Directory contains multiple files … Larger, but contains document content metadata </a:t>
            </a:r>
          </a:p>
          <a:p>
            <a:pPr lvl="1"/>
            <a:r>
              <a:rPr lang="en-US" dirty="0" err="1"/>
              <a:t>index.faiss</a:t>
            </a:r>
            <a:r>
              <a:rPr lang="en-US" dirty="0"/>
              <a:t> - the actual FAISS index</a:t>
            </a:r>
          </a:p>
          <a:p>
            <a:pPr lvl="1"/>
            <a:r>
              <a:rPr lang="en-US" dirty="0" err="1"/>
              <a:t>index.pkl</a:t>
            </a:r>
            <a:r>
              <a:rPr lang="en-US" dirty="0"/>
              <a:t> - document metadata and text</a:t>
            </a:r>
          </a:p>
          <a:p>
            <a:r>
              <a:rPr lang="en-US" dirty="0"/>
              <a:t>Now we need to load with </a:t>
            </a:r>
            <a:r>
              <a:rPr lang="en-US" dirty="0" err="1"/>
              <a:t>FAISS.load_local</a:t>
            </a:r>
            <a:r>
              <a:rPr lang="en-US" dirty="0"/>
              <a:t>("</a:t>
            </a:r>
            <a:r>
              <a:rPr lang="en-US" dirty="0" err="1"/>
              <a:t>product_embeddings_faiss</a:t>
            </a:r>
            <a:r>
              <a:rPr lang="en-US" dirty="0"/>
              <a:t>", embeddings)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156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86548-EC10-8D7B-6F47-810512B84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0EEA8E-DFBB-4659-494F-C3A1226C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RAG Using LangGraph and </a:t>
            </a:r>
            <a:r>
              <a:rPr lang="en-IN" dirty="0" err="1"/>
              <a:t>HuggingFace</a:t>
            </a:r>
            <a:r>
              <a:rPr lang="en-IN" dirty="0"/>
              <a:t> – Part 2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E0308-2A51-AB6E-F904-2B62E7CF7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Creating a LangGraph Workflow</a:t>
            </a:r>
          </a:p>
          <a:p>
            <a:r>
              <a:rPr lang="en-IN" dirty="0"/>
              <a:t>Let user ask for product information</a:t>
            </a:r>
          </a:p>
          <a:p>
            <a:r>
              <a:rPr lang="en-IN" dirty="0"/>
              <a:t>Search using RAG in our product vector database</a:t>
            </a:r>
          </a:p>
          <a:p>
            <a:r>
              <a:rPr lang="en-IN" dirty="0"/>
              <a:t>Code: 3_3_langgraph.py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81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0B5A4-9BE5-0A23-3E03-19CDC9C11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3DBB0F-D6C1-971B-92B4-58149202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LLM Usage and a Search Tool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F2E6-9008-5DB6-BAA6-6EDBBA4B1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Using Google Gemini as LLM</a:t>
            </a:r>
          </a:p>
          <a:p>
            <a:r>
              <a:rPr lang="en-IN" dirty="0"/>
              <a:t>Product search in vector database as usual before + Internet search for the product using </a:t>
            </a:r>
            <a:r>
              <a:rPr lang="en-IN" dirty="0" err="1"/>
              <a:t>Serp</a:t>
            </a:r>
            <a:r>
              <a:rPr lang="en-IN" dirty="0"/>
              <a:t> API</a:t>
            </a:r>
          </a:p>
          <a:p>
            <a:r>
              <a:rPr lang="en-IN" dirty="0"/>
              <a:t> </a:t>
            </a:r>
            <a:r>
              <a:rPr lang="en-IN" dirty="0" err="1"/>
              <a:t>SerpAPI</a:t>
            </a:r>
            <a:endParaRPr lang="en-IN" dirty="0"/>
          </a:p>
          <a:p>
            <a:pPr lvl="1"/>
            <a:r>
              <a:rPr lang="en-US" dirty="0"/>
              <a:t>Real-time API designed to programmatically extract and process search engine results</a:t>
            </a:r>
          </a:p>
          <a:p>
            <a:pPr lvl="1"/>
            <a:r>
              <a:rPr lang="en-US" dirty="0"/>
              <a:t>Supports multiple search engines, including Google, Bing, Yahoo, and others, and provides enriched structured data for various search result types such as organic results, images, news, shopping, and more</a:t>
            </a:r>
          </a:p>
          <a:p>
            <a:r>
              <a:rPr lang="en-IN" dirty="0"/>
              <a:t>Obtain free Gemini API Key and free </a:t>
            </a:r>
            <a:r>
              <a:rPr lang="en-IN" dirty="0" err="1"/>
              <a:t>SerpAPI</a:t>
            </a:r>
            <a:r>
              <a:rPr lang="en-IN" dirty="0"/>
              <a:t> key, add to .env file</a:t>
            </a:r>
          </a:p>
          <a:p>
            <a:pPr lvl="1"/>
            <a:r>
              <a:rPr lang="en-GB" dirty="0"/>
              <a:t>GOOGLE_API_KEY=""</a:t>
            </a:r>
          </a:p>
          <a:p>
            <a:pPr lvl="1"/>
            <a:r>
              <a:rPr lang="en-GB" dirty="0"/>
              <a:t>SERPER_API_KEY=""</a:t>
            </a:r>
            <a:endParaRPr lang="en-IN" dirty="0"/>
          </a:p>
          <a:p>
            <a:r>
              <a:rPr lang="en-IN" dirty="0"/>
              <a:t>Code: 3_4_langgraph.py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017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FA570-66D8-0B54-29AE-83C18E627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6F3DEE-21A7-C3C5-E1A9-51E0E840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Edges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54EB8-B47A-EB92-6165-F4AEB360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Route the user query based on conditional logic</a:t>
            </a:r>
          </a:p>
          <a:p>
            <a:pPr lvl="1"/>
            <a:r>
              <a:rPr lang="en-GB" dirty="0"/>
              <a:t>Specific Product: "iPhone 15" → Detailed analysis</a:t>
            </a:r>
          </a:p>
          <a:p>
            <a:pPr lvl="1"/>
            <a:r>
              <a:rPr lang="en-GB" dirty="0"/>
              <a:t>Comparison: "iPhone vs Samsung" → Comparison analysis</a:t>
            </a:r>
          </a:p>
          <a:p>
            <a:pPr lvl="1"/>
            <a:r>
              <a:rPr lang="en-GB" dirty="0"/>
              <a:t>General Info: "best laptop" → Buying guide</a:t>
            </a:r>
          </a:p>
          <a:p>
            <a:r>
              <a:rPr lang="en-IN" dirty="0"/>
              <a:t>Code: 3_5_langgraph.py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98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E5783-760E-B634-3D2F-90CC5D4E1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43AC-5993-8ED8-DCB1-82A8BCDB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LangChain</a:t>
            </a:r>
            <a:r>
              <a:rPr lang="en-IN" dirty="0"/>
              <a:t> and LangGraph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45C76-A51C-0AE6-DB39-A312458D3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LangChain</a:t>
            </a:r>
            <a:r>
              <a:rPr lang="en-IN" dirty="0"/>
              <a:t>: Framework to use LLMs as AI agents with access to external tools (APIs, databases, etc)</a:t>
            </a:r>
          </a:p>
          <a:p>
            <a:r>
              <a:rPr lang="en-IN" dirty="0"/>
              <a:t>Works well for </a:t>
            </a:r>
            <a:r>
              <a:rPr lang="en-IN" b="1" dirty="0"/>
              <a:t>single-step </a:t>
            </a:r>
            <a:r>
              <a:rPr lang="en-IN" dirty="0"/>
              <a:t>or simple </a:t>
            </a:r>
            <a:r>
              <a:rPr lang="en-IN" b="1" dirty="0"/>
              <a:t>request-response workflows</a:t>
            </a:r>
            <a:endParaRPr lang="en-IN" dirty="0"/>
          </a:p>
          <a:p>
            <a:r>
              <a:rPr lang="en-US" dirty="0"/>
              <a:t>Not ideal for </a:t>
            </a:r>
            <a:r>
              <a:rPr lang="en-US" b="1" dirty="0"/>
              <a:t>complex, multi-step, stateful workflows</a:t>
            </a:r>
            <a:r>
              <a:rPr lang="en-US" dirty="0"/>
              <a:t> involving multiple agents or actors interacting over time</a:t>
            </a:r>
            <a:endParaRPr lang="en-IN" b="1" dirty="0"/>
          </a:p>
          <a:p>
            <a:r>
              <a:rPr lang="en-IN" dirty="0"/>
              <a:t>Solution: </a:t>
            </a:r>
            <a:r>
              <a:rPr lang="en-IN" b="1" dirty="0"/>
              <a:t>LangGraph</a:t>
            </a:r>
          </a:p>
          <a:p>
            <a:r>
              <a:rPr lang="en-IN" b="1" dirty="0" err="1"/>
              <a:t>LangGraph</a:t>
            </a:r>
            <a:r>
              <a:rPr lang="en-IN" dirty="0"/>
              <a:t>: </a:t>
            </a:r>
            <a:r>
              <a:rPr lang="en-US" dirty="0"/>
              <a:t>Designed for </a:t>
            </a:r>
            <a:r>
              <a:rPr lang="en-US" b="1" dirty="0"/>
              <a:t>stateful</a:t>
            </a:r>
            <a:r>
              <a:rPr lang="en-US" dirty="0"/>
              <a:t>, </a:t>
            </a:r>
            <a:r>
              <a:rPr lang="en-US" b="1" dirty="0"/>
              <a:t>multi-actor applications </a:t>
            </a:r>
            <a:r>
              <a:rPr lang="en-US" dirty="0"/>
              <a:t>with LLMs</a:t>
            </a:r>
          </a:p>
          <a:p>
            <a:r>
              <a:rPr lang="en-US" dirty="0"/>
              <a:t>Allows building </a:t>
            </a:r>
            <a:r>
              <a:rPr lang="en-US" b="1" dirty="0"/>
              <a:t>complex workflows</a:t>
            </a:r>
            <a:r>
              <a:rPr lang="en-US" dirty="0"/>
              <a:t> where multiple agents collaborate, maintain memory, and handle dynamic execution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326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18F61-714C-66D6-2AF6-0945CD444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C1FA24-C44F-3E4D-4EEB-0A99117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</a:t>
            </a:r>
            <a:r>
              <a:rPr lang="en-IN" i="1" dirty="0"/>
              <a:t>Agentic</a:t>
            </a:r>
            <a:r>
              <a:rPr lang="en-IN" dirty="0"/>
              <a:t> Behaviour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E11E6-00B7-4F35-DE42-286FAFF3A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Agent behaviours</a:t>
            </a:r>
          </a:p>
          <a:p>
            <a:pPr lvl="1"/>
            <a:r>
              <a:rPr lang="en-US" dirty="0"/>
              <a:t>Search → Find products</a:t>
            </a:r>
          </a:p>
          <a:p>
            <a:pPr lvl="1"/>
            <a:r>
              <a:rPr lang="en-US" dirty="0"/>
              <a:t>Evaluate → Rate quality (0-1.0)</a:t>
            </a:r>
          </a:p>
          <a:p>
            <a:pPr lvl="1"/>
            <a:r>
              <a:rPr lang="en-US" dirty="0"/>
              <a:t>Decision → Good enough? Stop : Refine</a:t>
            </a:r>
          </a:p>
          <a:p>
            <a:pPr lvl="1"/>
            <a:r>
              <a:rPr lang="en-US" dirty="0"/>
              <a:t>Refine → Improve query → LOOP BACK to search</a:t>
            </a:r>
          </a:p>
          <a:p>
            <a:pPr lvl="1"/>
            <a:r>
              <a:rPr lang="en-US" dirty="0"/>
              <a:t>Finalize → Generate answer</a:t>
            </a:r>
          </a:p>
          <a:p>
            <a:r>
              <a:rPr lang="en-GB" dirty="0"/>
              <a:t>Autonomous Decisions</a:t>
            </a:r>
          </a:p>
          <a:p>
            <a:pPr lvl="1"/>
            <a:r>
              <a:rPr lang="en-GB" dirty="0"/>
              <a:t>Self-evaluates results</a:t>
            </a:r>
          </a:p>
          <a:p>
            <a:pPr lvl="1"/>
            <a:r>
              <a:rPr lang="en-GB" dirty="0"/>
              <a:t>Decides when to stop/continue</a:t>
            </a:r>
          </a:p>
          <a:p>
            <a:pPr lvl="1"/>
            <a:r>
              <a:rPr lang="en-GB" dirty="0"/>
              <a:t>Refines strategy autonomously</a:t>
            </a:r>
          </a:p>
          <a:p>
            <a:pPr lvl="1"/>
            <a:r>
              <a:rPr lang="en-GB" dirty="0"/>
              <a:t>Loops until satisfied (max 3x)</a:t>
            </a:r>
          </a:p>
          <a:p>
            <a:r>
              <a:rPr lang="en-IN" dirty="0"/>
              <a:t>Code: 3_6_langgraph.py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347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8F575-FAA8-C344-23AF-2D6F6DD06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6B11D6-2685-9FFB-8255-1EDDF80E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</a:t>
            </a:r>
            <a:r>
              <a:rPr lang="en-IN" i="1" dirty="0" err="1"/>
              <a:t>ntfy</a:t>
            </a:r>
            <a:r>
              <a:rPr lang="en-IN" dirty="0"/>
              <a:t> Tool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41CDC-BAAB-015D-79B4-76CD81D67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If the user inquires for </a:t>
            </a:r>
            <a:r>
              <a:rPr lang="en-IN" i="1" dirty="0"/>
              <a:t>latest </a:t>
            </a:r>
            <a:r>
              <a:rPr lang="en-IN" i="1" dirty="0" err="1"/>
              <a:t>iphone</a:t>
            </a:r>
            <a:r>
              <a:rPr lang="en-IN" dirty="0"/>
              <a:t>, we want to be alerted</a:t>
            </a:r>
          </a:p>
          <a:p>
            <a:r>
              <a:rPr lang="en-IN" dirty="0"/>
              <a:t>Download and install the </a:t>
            </a:r>
            <a:r>
              <a:rPr lang="en-IN" i="1" dirty="0" err="1"/>
              <a:t>ntfy</a:t>
            </a:r>
            <a:r>
              <a:rPr lang="en-IN" i="1" dirty="0"/>
              <a:t> </a:t>
            </a:r>
            <a:r>
              <a:rPr lang="en-IN" dirty="0"/>
              <a:t>app on your mobile phone</a:t>
            </a:r>
          </a:p>
          <a:p>
            <a:r>
              <a:rPr lang="en-IN" dirty="0"/>
              <a:t>Add a topic giving some unique name (e.g. </a:t>
            </a:r>
            <a:r>
              <a:rPr lang="en-IN" dirty="0" err="1"/>
              <a:t>atulkahate_agentic_app</a:t>
            </a:r>
            <a:r>
              <a:rPr lang="en-IN" dirty="0"/>
              <a:t>)</a:t>
            </a:r>
          </a:p>
          <a:p>
            <a:r>
              <a:rPr lang="en-IN" dirty="0"/>
              <a:t>Give the same name in the code</a:t>
            </a:r>
          </a:p>
          <a:p>
            <a:r>
              <a:rPr lang="en-IN" dirty="0"/>
              <a:t>If the user searches for </a:t>
            </a:r>
            <a:r>
              <a:rPr lang="en-IN" i="1" dirty="0"/>
              <a:t>new </a:t>
            </a:r>
            <a:r>
              <a:rPr lang="en-IN" i="1" dirty="0" err="1"/>
              <a:t>iphone</a:t>
            </a:r>
            <a:r>
              <a:rPr lang="en-IN" dirty="0"/>
              <a:t> or </a:t>
            </a:r>
            <a:r>
              <a:rPr lang="en-IN" i="1" dirty="0"/>
              <a:t>latest </a:t>
            </a:r>
            <a:r>
              <a:rPr lang="en-IN" i="1" dirty="0" err="1"/>
              <a:t>iphone</a:t>
            </a:r>
            <a:r>
              <a:rPr lang="en-IN" dirty="0"/>
              <a:t> etc, we should get a notification on this topic in the </a:t>
            </a:r>
            <a:r>
              <a:rPr lang="en-IN" i="1" dirty="0" err="1"/>
              <a:t>ntfy</a:t>
            </a:r>
            <a:r>
              <a:rPr lang="en-IN" i="1" dirty="0"/>
              <a:t> </a:t>
            </a:r>
            <a:r>
              <a:rPr lang="en-IN" dirty="0"/>
              <a:t>app</a:t>
            </a:r>
          </a:p>
          <a:p>
            <a:r>
              <a:rPr lang="en-IN" dirty="0"/>
              <a:t>Code: 3_7_langgraph.py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246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0238D-7019-B499-9769-53859BA55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5C1C-D194-D265-35DC-9590E916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Agentic Patterns Used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C9A64A-C4EF-A8CD-DBB7-039555DE90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6331" y="1539439"/>
          <a:ext cx="10909980" cy="508987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661278">
                  <a:extLst>
                    <a:ext uri="{9D8B030D-6E8A-4147-A177-3AD203B41FA5}">
                      <a16:colId xmlns:a16="http://schemas.microsoft.com/office/drawing/2014/main" val="156457866"/>
                    </a:ext>
                  </a:extLst>
                </a:gridCol>
                <a:gridCol w="3078247">
                  <a:extLst>
                    <a:ext uri="{9D8B030D-6E8A-4147-A177-3AD203B41FA5}">
                      <a16:colId xmlns:a16="http://schemas.microsoft.com/office/drawing/2014/main" val="4043585729"/>
                    </a:ext>
                  </a:extLst>
                </a:gridCol>
                <a:gridCol w="6170455">
                  <a:extLst>
                    <a:ext uri="{9D8B030D-6E8A-4147-A177-3AD203B41FA5}">
                      <a16:colId xmlns:a16="http://schemas.microsoft.com/office/drawing/2014/main" val="1126340586"/>
                    </a:ext>
                  </a:extLst>
                </a:gridCol>
              </a:tblGrid>
              <a:tr h="172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Concept</a:t>
                      </a:r>
                      <a:endParaRPr lang="en-GB" sz="18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Description</a:t>
                      </a:r>
                      <a:endParaRPr lang="en-GB" sz="18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Key Components / Example</a:t>
                      </a:r>
                      <a:endParaRPr lang="en-GB" sz="1800"/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2158772218"/>
                  </a:ext>
                </a:extLst>
              </a:tr>
              <a:tr h="13355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1. ReAct (Reasoning and Acting)</a:t>
                      </a:r>
                      <a:endParaRPr lang="en-US" sz="18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Central pattern where the LLM “thinks” before it “acts.”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Reasoning (Thought):</a:t>
                      </a:r>
                      <a:r>
                        <a:rPr lang="en-US" sz="1800"/>
                        <a:t> Generates internal reasoning to plan next move.</a:t>
                      </a:r>
                      <a:r>
                        <a:rPr lang="en-US" sz="1800" b="1"/>
                        <a:t>Acting (Action):</a:t>
                      </a:r>
                      <a:r>
                        <a:rPr lang="en-US" sz="1800"/>
                        <a:t> Executes a structured action (e.g., Search[query], SerpSearch[query], Ntfy[message]).</a:t>
                      </a:r>
                      <a:r>
                        <a:rPr lang="en-US" sz="1800" b="1"/>
                        <a:t>Observing (Observation):</a:t>
                      </a:r>
                      <a:r>
                        <a:rPr lang="en-US" sz="1800"/>
                        <a:t> Receives action output, feeds it back to the LLM for next step.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1685049149"/>
                  </a:ext>
                </a:extLst>
              </a:tr>
              <a:tr h="9478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2. Multi-Tool Use</a:t>
                      </a:r>
                      <a:endParaRPr lang="en-GB" sz="18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Agent can use multiple tools to accomplish a task, not limited to one.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tool_search:</a:t>
                      </a:r>
                      <a:r>
                        <a:rPr lang="en-GB" sz="1800"/>
                        <a:t> Retrieve internal structured data (FAISS).</a:t>
                      </a:r>
                      <a:r>
                        <a:rPr lang="en-GB" sz="1800" b="1"/>
                        <a:t>tool_serp:</a:t>
                      </a:r>
                      <a:r>
                        <a:rPr lang="en-GB" sz="1800"/>
                        <a:t> Perform external web searches (SerpAPI).</a:t>
                      </a:r>
                      <a:r>
                        <a:rPr lang="en-GB" sz="1800" b="1"/>
                        <a:t>tool_ntfy:</a:t>
                      </a:r>
                      <a:r>
                        <a:rPr lang="en-GB" sz="1800"/>
                        <a:t> Send external asynchronous notifications.</a:t>
                      </a:r>
                      <a:r>
                        <a:rPr lang="en-GB" sz="1800" b="1"/>
                        <a:t>Finalize:</a:t>
                      </a:r>
                      <a:r>
                        <a:rPr lang="en-GB" sz="1800"/>
                        <a:t> Marks the end of process, providing final answer.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3021538234"/>
                  </a:ext>
                </a:extLst>
              </a:tr>
              <a:tr h="8185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3. Agent Loop / Iterative Refinement</a:t>
                      </a:r>
                      <a:endParaRPr lang="en-GB" sz="18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Agent continuously iterates until a final answer is produced.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Uses while True loop inside react_agent.Executes repeated </a:t>
                      </a:r>
                      <a:r>
                        <a:rPr lang="en-US" sz="1800" b="1"/>
                        <a:t>Thought → Action → Observation</a:t>
                      </a:r>
                      <a:r>
                        <a:rPr lang="en-US" sz="1800"/>
                        <a:t> cycles.Can adjust strategy based on previous observations (e.g., try a different query if SerpSearch fails).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451936954"/>
                  </a:ext>
                </a:extLst>
              </a:tr>
              <a:tr h="10770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4. State Management</a:t>
                      </a:r>
                      <a:endParaRPr lang="en-GB" sz="18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Maintains context and history throughout the agent’s operation.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Uses a dictionary: state = {"query": query, "history": [</a:t>
                      </a:r>
                      <a:r>
                        <a:rPr lang="en-US" sz="1800" dirty="0" err="1"/>
                        <a:t>f"User</a:t>
                      </a:r>
                      <a:r>
                        <a:rPr lang="en-US" sz="1800" dirty="0"/>
                        <a:t>: {query}"], "final": ""}.</a:t>
                      </a:r>
                      <a:r>
                        <a:rPr lang="en-US" sz="1800" b="1" dirty="0"/>
                        <a:t>history:</a:t>
                      </a:r>
                      <a:r>
                        <a:rPr lang="en-US" sz="1800" dirty="0"/>
                        <a:t> Tracks all thoughts, actions, and observations so the agent “remembers” context and progress.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2084674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7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E16C7-C2F6-1A6B-2239-57C71E506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32FAB-D6F0-26CC-EEF0-2AB3DCF5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Agentic Patterns/Features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A69078-4DF2-4A18-0F2C-BC4ED0AEE0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26774"/>
          <a:ext cx="10515600" cy="44805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049745">
                  <a:extLst>
                    <a:ext uri="{9D8B030D-6E8A-4147-A177-3AD203B41FA5}">
                      <a16:colId xmlns:a16="http://schemas.microsoft.com/office/drawing/2014/main" val="3423643001"/>
                    </a:ext>
                  </a:extLst>
                </a:gridCol>
                <a:gridCol w="4872147">
                  <a:extLst>
                    <a:ext uri="{9D8B030D-6E8A-4147-A177-3AD203B41FA5}">
                      <a16:colId xmlns:a16="http://schemas.microsoft.com/office/drawing/2014/main" val="3801525920"/>
                    </a:ext>
                  </a:extLst>
                </a:gridCol>
                <a:gridCol w="2593708">
                  <a:extLst>
                    <a:ext uri="{9D8B030D-6E8A-4147-A177-3AD203B41FA5}">
                      <a16:colId xmlns:a16="http://schemas.microsoft.com/office/drawing/2014/main" val="20843149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109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Guardrails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Block queries that contain objectionable words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3_8_langgraph.py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542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Long Term Memory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 long term memory using an in-memory database (SQLite). If a user enters the same question as another user previously, load it from 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3_9_langgraph.py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186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Explainability &amp; Transparency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Explain why certain product matches are shown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3_10_langgraph.py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21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Observability &amp; Monitoring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Log events and allow the admin to access the 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3_11_langgraph.py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226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Human In The Loop (HITL)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user can approve the search results, or edit them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3_12_langgraph.py</a:t>
                      </a:r>
                    </a:p>
                    <a:p>
                      <a:pPr>
                        <a:buNone/>
                      </a:pP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954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Adding </a:t>
                      </a:r>
                      <a:r>
                        <a:rPr lang="en-IN" b="1" dirty="0" err="1"/>
                        <a:t>ChromaDB</a:t>
                      </a:r>
                      <a:r>
                        <a:rPr lang="en-IN" b="1" dirty="0"/>
                        <a:t>-based RAG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First run 3_before_13_rag_setup_house_prices.py to create vector embeddings using Hugging Face and store them in </a:t>
                      </a:r>
                      <a:r>
                        <a:rPr lang="en-US" dirty="0" err="1"/>
                        <a:t>ChromaDB</a:t>
                      </a:r>
                      <a:r>
                        <a:rPr lang="en-US" dirty="0"/>
                        <a:t>* for house prices, then use them for 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3_13_langgraph.py</a:t>
                      </a:r>
                    </a:p>
                    <a:p>
                      <a:pPr>
                        <a:buNone/>
                      </a:pP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703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429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7F9F-5206-1A42-9D57-D675CB89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FAISS Versus </a:t>
            </a:r>
            <a:r>
              <a:rPr lang="en-IN" dirty="0" err="1"/>
              <a:t>ChromaDB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D12AA1-2C85-0178-1C81-55E35BB734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7817" y="1690458"/>
          <a:ext cx="10585983" cy="460226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114986">
                  <a:extLst>
                    <a:ext uri="{9D8B030D-6E8A-4147-A177-3AD203B41FA5}">
                      <a16:colId xmlns:a16="http://schemas.microsoft.com/office/drawing/2014/main" val="3484867313"/>
                    </a:ext>
                  </a:extLst>
                </a:gridCol>
                <a:gridCol w="4083389">
                  <a:extLst>
                    <a:ext uri="{9D8B030D-6E8A-4147-A177-3AD203B41FA5}">
                      <a16:colId xmlns:a16="http://schemas.microsoft.com/office/drawing/2014/main" val="1584210236"/>
                    </a:ext>
                  </a:extLst>
                </a:gridCol>
                <a:gridCol w="4387608">
                  <a:extLst>
                    <a:ext uri="{9D8B030D-6E8A-4147-A177-3AD203B41FA5}">
                      <a16:colId xmlns:a16="http://schemas.microsoft.com/office/drawing/2014/main" val="729638286"/>
                    </a:ext>
                  </a:extLst>
                </a:gridCol>
              </a:tblGrid>
              <a:tr h="2175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Feature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FAISS</a:t>
                      </a:r>
                      <a:endParaRPr lang="en-GB" sz="14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ChromaDB</a:t>
                      </a:r>
                      <a:endParaRPr lang="en-GB" sz="1400"/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3785237282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0" dirty="0"/>
                        <a:t>Type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Library for similarity search (nearest neighbor search)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/>
                        <a:t>Full vector database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228950154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0" dirty="0"/>
                        <a:t>Primary Role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Fast vector indexing &amp; retrieval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Store and query documents with embeddings + metadata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2817569666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0" dirty="0"/>
                        <a:t>Persistence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No built-in persistence (you must save/load index manually)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/>
                        <a:t>Persistent storage on disk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1840771388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0" dirty="0"/>
                        <a:t>Scalability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Handles billions of vectors, GPU-accelerated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Scales well but not as optimized as raw FAISS for billions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1986700378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0" dirty="0"/>
                        <a:t>Indexing Options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Many (Flat, IVF, HNSW, PQ, GPU)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Limited, abstracts away indexing details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3417149614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0" dirty="0"/>
                        <a:t>Metadata Support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/>
                        <a:t>None (we manage separately)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Built-in (documents, metadata, embeddings stored together)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648023363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0" dirty="0"/>
                        <a:t>Ease of Use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Low-level API, more setup required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High-level API, plug-and-play for RAG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3900495865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0" dirty="0"/>
                        <a:t>Integration with LLMs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Manual (we must combine FAISS with an embedding model + doc store)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Designed for LLM/RAG, integrates with embedding models easily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303158188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0" dirty="0"/>
                        <a:t>Deployment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Library inside our Python/C++ app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Runs as embedded DB (local) or server mode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147824088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0" dirty="0"/>
                        <a:t>Best Use Case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When we need </a:t>
                      </a:r>
                      <a:r>
                        <a:rPr lang="en-US" sz="1400" b="0" dirty="0"/>
                        <a:t>raw speed </a:t>
                      </a:r>
                      <a:r>
                        <a:rPr lang="en-US" sz="1400" dirty="0"/>
                        <a:t>and control over indexing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When we want a </a:t>
                      </a:r>
                      <a:r>
                        <a:rPr lang="en-US" sz="1400" b="0" dirty="0"/>
                        <a:t>ready-to-use RAG database </a:t>
                      </a:r>
                      <a:r>
                        <a:rPr lang="en-US" sz="1400" dirty="0"/>
                        <a:t>with minimal plumbing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1776917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96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62C42-D7A6-3955-158D-394FB16F8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8D0F-0697-A494-7718-238D8676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425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LangChain</a:t>
            </a:r>
            <a:r>
              <a:rPr lang="en-IN" dirty="0"/>
              <a:t> versus </a:t>
            </a:r>
            <a:r>
              <a:rPr lang="en-IN" dirty="0" err="1"/>
              <a:t>LangGraph</a:t>
            </a:r>
            <a:endParaRPr lang="en-GB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303E528-C456-D6E5-6A45-8AD2408F14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1380" y="823658"/>
          <a:ext cx="10323645" cy="560158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066125">
                  <a:extLst>
                    <a:ext uri="{9D8B030D-6E8A-4147-A177-3AD203B41FA5}">
                      <a16:colId xmlns:a16="http://schemas.microsoft.com/office/drawing/2014/main" val="2346622512"/>
                    </a:ext>
                  </a:extLst>
                </a:gridCol>
                <a:gridCol w="3999628">
                  <a:extLst>
                    <a:ext uri="{9D8B030D-6E8A-4147-A177-3AD203B41FA5}">
                      <a16:colId xmlns:a16="http://schemas.microsoft.com/office/drawing/2014/main" val="982790813"/>
                    </a:ext>
                  </a:extLst>
                </a:gridCol>
                <a:gridCol w="4257892">
                  <a:extLst>
                    <a:ext uri="{9D8B030D-6E8A-4147-A177-3AD203B41FA5}">
                      <a16:colId xmlns:a16="http://schemas.microsoft.com/office/drawing/2014/main" val="1860951309"/>
                    </a:ext>
                  </a:extLst>
                </a:gridCol>
              </a:tblGrid>
              <a:tr h="3246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Aspect</a:t>
                      </a:r>
                      <a:endParaRPr lang="en-GB" sz="1800" dirty="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LangChain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LangGraph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3707437247"/>
                  </a:ext>
                </a:extLst>
              </a:tr>
              <a:tr h="810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Purpose</a:t>
                      </a:r>
                      <a:endParaRPr lang="en-GB" sz="1800" dirty="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Use LLMs as agents with access to external tools (APIs, databases, etc.)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Build complex, stateful, multi-agent applications with LLMs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3511167962"/>
                  </a:ext>
                </a:extLst>
              </a:tr>
              <a:tr h="5673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Workflow type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Simple, single-step or short workflows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dirty="0"/>
                        <a:t>Complex, multi-step, long-running workflows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673393596"/>
                  </a:ext>
                </a:extLst>
              </a:tr>
              <a:tr h="5673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Agents involved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Usually one agent handling requests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Multiple agents collaborating and interacting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1219371625"/>
                  </a:ext>
                </a:extLst>
              </a:tr>
              <a:tr h="568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State management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Minimal or stateless; memory handled externally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Built-in memory/state tracking across interactions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1081419289"/>
                  </a:ext>
                </a:extLst>
              </a:tr>
              <a:tr h="810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Dynamic execution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Limited; follows predefined steps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Supports dynamic branching, agent coordination, and runtime decisions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4125623054"/>
                  </a:ext>
                </a:extLst>
              </a:tr>
              <a:tr h="568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Best for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Chatbots, calculators, document queries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Automation systems, multi-agent orchestration, AI workflows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3539083421"/>
                  </a:ext>
                </a:extLst>
              </a:tr>
              <a:tr h="568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Learning curve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Easier; basic LLM + tools interface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Steeper; requires understanding of agents, state, and coordination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3449461024"/>
                  </a:ext>
                </a:extLst>
              </a:tr>
              <a:tr h="5673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Relationship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Foundational concepts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Builds on and extends </a:t>
                      </a:r>
                      <a:r>
                        <a:rPr lang="en-US" sz="1800" dirty="0" err="1"/>
                        <a:t>LangChain</a:t>
                      </a:r>
                      <a:r>
                        <a:rPr lang="en-US" sz="1800" dirty="0"/>
                        <a:t> principles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107077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46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3D703-6E19-8FBC-9BD2-EF7DFFADD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D721-80DB-A4D9-A42C-8A20B514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LangGraph: </a:t>
            </a:r>
            <a:br>
              <a:rPr lang="en-IN" dirty="0"/>
            </a:br>
            <a:r>
              <a:rPr lang="en-IN" dirty="0"/>
              <a:t>Key Components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9E709-C9B5-A166-56AF-B76B022B8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164C3-67EF-F87D-8F4B-E47071DBC200}"/>
              </a:ext>
            </a:extLst>
          </p:cNvPr>
          <p:cNvSpPr txBox="1"/>
          <p:nvPr/>
        </p:nvSpPr>
        <p:spPr>
          <a:xfrm>
            <a:off x="2242473" y="5375391"/>
            <a:ext cx="3629098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Data structure that describes the information flowing through the graph at each stage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17A50-29C9-8511-C8E3-B87C7C526914}"/>
              </a:ext>
            </a:extLst>
          </p:cNvPr>
          <p:cNvSpPr txBox="1"/>
          <p:nvPr/>
        </p:nvSpPr>
        <p:spPr>
          <a:xfrm>
            <a:off x="2269132" y="2258311"/>
            <a:ext cx="3629098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Step or operation in the graph – Takes an input state and produces an output state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6E926-85D9-FC16-9E86-D78290A7A364}"/>
              </a:ext>
            </a:extLst>
          </p:cNvPr>
          <p:cNvSpPr txBox="1"/>
          <p:nvPr/>
        </p:nvSpPr>
        <p:spPr>
          <a:xfrm>
            <a:off x="2269132" y="4121410"/>
            <a:ext cx="362909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Connects two nodes and decides how information flows through them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DD474-090A-F881-C9C9-3A3C09399BBE}"/>
              </a:ext>
            </a:extLst>
          </p:cNvPr>
          <p:cNvSpPr txBox="1"/>
          <p:nvPr/>
        </p:nvSpPr>
        <p:spPr>
          <a:xfrm>
            <a:off x="5871571" y="423490"/>
            <a:ext cx="362909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The overall structure that organizes nodes and edges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6C80D0-CE97-8D71-EFE3-C2B43EC2C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873" y="1195935"/>
            <a:ext cx="3312495" cy="539332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9B548EF-589E-DC04-C7E0-608E3985A153}"/>
              </a:ext>
            </a:extLst>
          </p:cNvPr>
          <p:cNvSpPr/>
          <p:nvPr/>
        </p:nvSpPr>
        <p:spPr>
          <a:xfrm>
            <a:off x="1024295" y="2443048"/>
            <a:ext cx="1165686" cy="593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Node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8CF3B4-29BD-B289-F395-AF709CB2C470}"/>
              </a:ext>
            </a:extLst>
          </p:cNvPr>
          <p:cNvSpPr/>
          <p:nvPr/>
        </p:nvSpPr>
        <p:spPr>
          <a:xfrm>
            <a:off x="1024295" y="4174428"/>
            <a:ext cx="1165686" cy="593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Edge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58EDEA-1E5C-6465-3D4D-81D933BF5887}"/>
              </a:ext>
            </a:extLst>
          </p:cNvPr>
          <p:cNvSpPr/>
          <p:nvPr/>
        </p:nvSpPr>
        <p:spPr>
          <a:xfrm>
            <a:off x="9619807" y="434593"/>
            <a:ext cx="1165686" cy="593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Graph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8151AD-D564-9BF3-31AD-56AC5D3A5760}"/>
              </a:ext>
            </a:extLst>
          </p:cNvPr>
          <p:cNvSpPr/>
          <p:nvPr/>
        </p:nvSpPr>
        <p:spPr>
          <a:xfrm>
            <a:off x="1035396" y="5540399"/>
            <a:ext cx="1165686" cy="593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State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A2205B-1530-2A89-ADFC-BC7726C64C8A}"/>
              </a:ext>
            </a:extLst>
          </p:cNvPr>
          <p:cNvCxnSpPr/>
          <p:nvPr/>
        </p:nvCxnSpPr>
        <p:spPr>
          <a:xfrm>
            <a:off x="5947091" y="5772581"/>
            <a:ext cx="1347169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CCB02A-8881-0160-9F83-48A7B89F1939}"/>
              </a:ext>
            </a:extLst>
          </p:cNvPr>
          <p:cNvSpPr txBox="1"/>
          <p:nvPr/>
        </p:nvSpPr>
        <p:spPr>
          <a:xfrm>
            <a:off x="8187720" y="5464598"/>
            <a:ext cx="928361" cy="646331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Final balance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23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E631A-5B43-426A-4481-A91BA2DE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837D-9543-B95F-D9A8-C2ABD6B7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First LangGraph Application (</a:t>
            </a:r>
            <a:r>
              <a:rPr lang="fr-FR" sz="3600" dirty="0"/>
              <a:t>C:\code\agenticai\3_langgraph\3_1_langgraph.py)</a:t>
            </a:r>
            <a:endParaRPr lang="en-GB" sz="36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BA39C2E-21FA-04A5-51F0-156EE36491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72586" y="1837794"/>
          <a:ext cx="5884269" cy="216408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430932">
                  <a:extLst>
                    <a:ext uri="{9D8B030D-6E8A-4147-A177-3AD203B41FA5}">
                      <a16:colId xmlns:a16="http://schemas.microsoft.com/office/drawing/2014/main" val="2390569819"/>
                    </a:ext>
                  </a:extLst>
                </a:gridCol>
                <a:gridCol w="4453337">
                  <a:extLst>
                    <a:ext uri="{9D8B030D-6E8A-4147-A177-3AD203B41FA5}">
                      <a16:colId xmlns:a16="http://schemas.microsoft.com/office/drawing/2014/main" val="3223538110"/>
                    </a:ext>
                  </a:extLst>
                </a:gridCol>
              </a:tblGrid>
              <a:tr h="1720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Class / Constant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13162"/>
                  </a:ext>
                </a:extLst>
              </a:tr>
              <a:tr h="301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 err="1"/>
                        <a:t>StateGraph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The main class for building graphs in LangGraph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452833"/>
                  </a:ext>
                </a:extLst>
              </a:tr>
              <a:tr h="430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START / END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Special constants representing entry and exit points of the graph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298840"/>
                  </a:ext>
                </a:extLst>
              </a:tr>
              <a:tr h="430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ChatOpenAI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The OpenAI integration from </a:t>
                      </a:r>
                      <a:r>
                        <a:rPr lang="en-US" sz="1400" dirty="0" err="1"/>
                        <a:t>LangChain</a:t>
                      </a:r>
                      <a:r>
                        <a:rPr lang="en-US" sz="1400" dirty="0"/>
                        <a:t>, used for connecting language 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70750"/>
                  </a:ext>
                </a:extLst>
              </a:tr>
              <a:tr h="430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TypedDict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Used to define the structure and types of data that flows through the graph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2359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6A50B62-FCEB-47AB-2A9F-A11A867AC038}"/>
              </a:ext>
            </a:extLst>
          </p:cNvPr>
          <p:cNvSpPr txBox="1"/>
          <p:nvPr/>
        </p:nvSpPr>
        <p:spPr>
          <a:xfrm>
            <a:off x="169854" y="2394193"/>
            <a:ext cx="5517809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langgraph.graph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import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StateGraph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 START, END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langchain_openai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import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ChatOpenAI</a:t>
            </a:r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typing import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TypedDict</a:t>
            </a:r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DED3AF-2217-4A8D-6B65-92820AFA4A0B}"/>
              </a:ext>
            </a:extLst>
          </p:cNvPr>
          <p:cNvSpPr txBox="1"/>
          <p:nvPr/>
        </p:nvSpPr>
        <p:spPr>
          <a:xfrm>
            <a:off x="169853" y="4612718"/>
            <a:ext cx="551780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class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TypedDict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user_name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: str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greeting: str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messages: list</a:t>
            </a:r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C7F87-A376-7B1B-4A15-1C2AF6E56FF9}"/>
              </a:ext>
            </a:extLst>
          </p:cNvPr>
          <p:cNvSpPr txBox="1"/>
          <p:nvPr/>
        </p:nvSpPr>
        <p:spPr>
          <a:xfrm>
            <a:off x="5772585" y="4292794"/>
            <a:ext cx="5884269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LangGraph uses a </a:t>
            </a:r>
            <a:r>
              <a:rPr lang="en-US" dirty="0">
                <a:solidFill>
                  <a:srgbClr val="FF0000"/>
                </a:solidFill>
              </a:rPr>
              <a:t>state-based architecture</a:t>
            </a:r>
            <a:r>
              <a:rPr lang="en-US" dirty="0"/>
              <a:t>. Instead of passing data between individual nodes, all data flows through a shared "state" object. Think of it like a shared clipboard that each step can read from and write to.</a:t>
            </a:r>
          </a:p>
          <a:p>
            <a:endParaRPr lang="en-US" dirty="0"/>
          </a:p>
          <a:p>
            <a:r>
              <a:rPr lang="en-US" dirty="0" err="1"/>
              <a:t>user_name</a:t>
            </a:r>
            <a:r>
              <a:rPr lang="en-US" dirty="0"/>
              <a:t>: Stores the user's name</a:t>
            </a:r>
          </a:p>
          <a:p>
            <a:r>
              <a:rPr lang="en-US" dirty="0"/>
              <a:t>greeting: Stores the generated greeting message</a:t>
            </a:r>
          </a:p>
          <a:p>
            <a:r>
              <a:rPr lang="en-US" dirty="0"/>
              <a:t>messages: Keeps a log of the conversation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697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F97C8-03AB-FB3C-C9AB-1E316F66E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CD07-A8D9-FE15-5093-C76EF6E6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First LangGraph Application (</a:t>
            </a:r>
            <a:r>
              <a:rPr lang="fr-FR" sz="3600" dirty="0"/>
              <a:t>C:\code\agentic_ai\3_langgraph\3_1_langgraph.py)</a:t>
            </a:r>
            <a:endParaRPr lang="en-GB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6FCB7-9E58-A72C-79A1-C5FF565A77B0}"/>
              </a:ext>
            </a:extLst>
          </p:cNvPr>
          <p:cNvSpPr txBox="1"/>
          <p:nvPr/>
        </p:nvSpPr>
        <p:spPr>
          <a:xfrm>
            <a:off x="190795" y="1620062"/>
            <a:ext cx="5517809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def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ask_name_node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(state: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 -&gt;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user_input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input("Bot: What is your name? ")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return {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**state,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":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user_input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"messages":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state.get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("messages", []) + [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f"User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provided name: {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user_input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}"]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599F19-92AF-D6E3-7DD0-D0A668D11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613B6-D2B8-B63F-B45C-4575566157D8}"/>
              </a:ext>
            </a:extLst>
          </p:cNvPr>
          <p:cNvSpPr txBox="1"/>
          <p:nvPr/>
        </p:nvSpPr>
        <p:spPr>
          <a:xfrm>
            <a:off x="5765607" y="1777706"/>
            <a:ext cx="546546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function 1</a:t>
            </a:r>
          </a:p>
          <a:p>
            <a:r>
              <a:rPr lang="en-US" dirty="0"/>
              <a:t>Takes the current state as input</a:t>
            </a:r>
          </a:p>
          <a:p>
            <a:r>
              <a:rPr lang="en-US" dirty="0"/>
              <a:t>Asks user for their name</a:t>
            </a:r>
          </a:p>
          <a:p>
            <a:r>
              <a:rPr lang="en-US" dirty="0"/>
              <a:t>Returns a </a:t>
            </a:r>
            <a:r>
              <a:rPr lang="en-US" b="1" dirty="0"/>
              <a:t>new state </a:t>
            </a:r>
            <a:r>
              <a:rPr lang="en-US" dirty="0"/>
              <a:t>with updated information</a:t>
            </a:r>
          </a:p>
          <a:p>
            <a:pPr lvl="1"/>
            <a:r>
              <a:rPr lang="en-US" dirty="0"/>
              <a:t>**state copies all existing state data</a:t>
            </a:r>
          </a:p>
          <a:p>
            <a:pPr lvl="1"/>
            <a:r>
              <a:rPr lang="en-US" dirty="0"/>
              <a:t>Updates specific fields (</a:t>
            </a:r>
            <a:r>
              <a:rPr lang="en-US" dirty="0" err="1"/>
              <a:t>user_name</a:t>
            </a:r>
            <a:r>
              <a:rPr lang="en-US" dirty="0"/>
              <a:t>, messages)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4F228-FA84-C6B3-20A3-4E31686A436A}"/>
              </a:ext>
            </a:extLst>
          </p:cNvPr>
          <p:cNvSpPr txBox="1"/>
          <p:nvPr/>
        </p:nvSpPr>
        <p:spPr>
          <a:xfrm>
            <a:off x="190795" y="3963130"/>
            <a:ext cx="5517809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def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greet_user_node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(state: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 -&gt;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state.get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"there")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greeting =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f"Hello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}! Nice to meet you."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return {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**state,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"greeting": greeting,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"messages":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state.get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("messages", []) + [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f"Bot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: {greeting}"]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A0D6CD-F29D-1F36-0754-A4694BF42FCB}"/>
              </a:ext>
            </a:extLst>
          </p:cNvPr>
          <p:cNvSpPr txBox="1"/>
          <p:nvPr/>
        </p:nvSpPr>
        <p:spPr>
          <a:xfrm>
            <a:off x="5765607" y="4120774"/>
            <a:ext cx="546546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function 2</a:t>
            </a:r>
          </a:p>
          <a:p>
            <a:r>
              <a:rPr lang="en-US" dirty="0"/>
              <a:t>Reads </a:t>
            </a:r>
            <a:r>
              <a:rPr lang="en-US" dirty="0" err="1"/>
              <a:t>user_name</a:t>
            </a:r>
            <a:r>
              <a:rPr lang="en-US" dirty="0"/>
              <a:t> from the current state</a:t>
            </a:r>
          </a:p>
          <a:p>
            <a:r>
              <a:rPr lang="en-US" dirty="0"/>
              <a:t>Creates a personalized greeting</a:t>
            </a:r>
          </a:p>
          <a:p>
            <a:r>
              <a:rPr lang="en-US" dirty="0"/>
              <a:t>Updates state with the greeting and conversation 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71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2E51B-37AA-5180-D724-E4F292179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C13C-8BC4-63BD-D6C8-39CF6616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First LangGraph Application (</a:t>
            </a:r>
            <a:r>
              <a:rPr lang="fr-FR" sz="3600" dirty="0"/>
              <a:t>C:\code\agentic_ai\3_langgraph\3_1_langgraph.py)</a:t>
            </a:r>
            <a:endParaRPr lang="en-GB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513CF-2D97-CDF7-6855-4605877419D8}"/>
              </a:ext>
            </a:extLst>
          </p:cNvPr>
          <p:cNvSpPr txBox="1"/>
          <p:nvPr/>
        </p:nvSpPr>
        <p:spPr>
          <a:xfrm>
            <a:off x="190795" y="2117194"/>
            <a:ext cx="5517809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def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create_greeting_graph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workflow =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StateGraph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# Add nodes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workflow.add_node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ask_name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ask_name_node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workflow.add_node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greet_user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greet_user_node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# Add edges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workflow.add_edge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(START, 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ask_name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workflow.add_edge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ask_name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greet_user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workflow.add_edge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greet_user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END)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return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workflow.compile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32E842-61DC-B04E-DBC6-B84DF1937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F69CA-261C-0AF3-E4F7-232A6DFB0EFC}"/>
              </a:ext>
            </a:extLst>
          </p:cNvPr>
          <p:cNvSpPr txBox="1"/>
          <p:nvPr/>
        </p:nvSpPr>
        <p:spPr>
          <a:xfrm>
            <a:off x="5765607" y="2274838"/>
            <a:ext cx="546546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Graph Construction</a:t>
            </a:r>
          </a:p>
          <a:p>
            <a:r>
              <a:rPr lang="en-US" dirty="0"/>
              <a:t>Structure: START → </a:t>
            </a:r>
            <a:r>
              <a:rPr lang="en-US" dirty="0" err="1"/>
              <a:t>ask_name</a:t>
            </a:r>
            <a:r>
              <a:rPr lang="en-US" dirty="0"/>
              <a:t> → </a:t>
            </a:r>
            <a:r>
              <a:rPr lang="en-US" dirty="0" err="1"/>
              <a:t>greet_user</a:t>
            </a:r>
            <a:r>
              <a:rPr lang="en-US" dirty="0"/>
              <a:t> → END</a:t>
            </a:r>
          </a:p>
          <a:p>
            <a:endParaRPr lang="en-US" dirty="0"/>
          </a:p>
          <a:p>
            <a:r>
              <a:rPr lang="en-US" dirty="0"/>
              <a:t>Nodes represent processing steps (functions)</a:t>
            </a:r>
          </a:p>
          <a:p>
            <a:r>
              <a:rPr lang="en-US" dirty="0"/>
              <a:t>Edges define the flow between steps</a:t>
            </a:r>
          </a:p>
          <a:p>
            <a:r>
              <a:rPr lang="en-US" dirty="0"/>
              <a:t>START is where execution begins</a:t>
            </a:r>
          </a:p>
          <a:p>
            <a:r>
              <a:rPr lang="en-US" dirty="0"/>
              <a:t>END is where execution terminates</a:t>
            </a:r>
          </a:p>
          <a:p>
            <a:r>
              <a:rPr lang="en-US" dirty="0"/>
              <a:t>.compile() creates the executable graph</a:t>
            </a:r>
          </a:p>
        </p:txBody>
      </p:sp>
    </p:spTree>
    <p:extLst>
      <p:ext uri="{BB962C8B-B14F-4D97-AF65-F5344CB8AC3E}">
        <p14:creationId xmlns:p14="http://schemas.microsoft.com/office/powerpoint/2010/main" val="339917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451D4-2F6A-77AD-905D-BEFEF3B07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79CF-B612-A7E2-B853-DBEACF05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First LangGraph Application (</a:t>
            </a:r>
            <a:r>
              <a:rPr lang="fr-FR" sz="3600" dirty="0"/>
              <a:t>C:\code\agentic_ai\3_langgraph\3_1_langgraph.py)</a:t>
            </a:r>
            <a:endParaRPr lang="en-GB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E9372-AA0E-3103-FFDF-5F8F162FFB9C}"/>
              </a:ext>
            </a:extLst>
          </p:cNvPr>
          <p:cNvSpPr txBox="1"/>
          <p:nvPr/>
        </p:nvSpPr>
        <p:spPr>
          <a:xfrm>
            <a:off x="190795" y="2117194"/>
            <a:ext cx="5517809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# Create the graph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app =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create_greeting_graph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endParaRPr 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# Initialize state</a:t>
            </a:r>
          </a:p>
          <a:p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initial_state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user_name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="",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greeting="",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messages=[]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endParaRPr 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# Run the graph</a:t>
            </a:r>
          </a:p>
          <a:p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final_state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app.invoke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initial_state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23DBD-02DA-F510-EED2-6B0E42F06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BAD3E-0C4D-7571-BFDC-8E177148902C}"/>
              </a:ext>
            </a:extLst>
          </p:cNvPr>
          <p:cNvSpPr txBox="1"/>
          <p:nvPr/>
        </p:nvSpPr>
        <p:spPr>
          <a:xfrm>
            <a:off x="5765607" y="2274838"/>
            <a:ext cx="546546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Initialize: Create empty state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Invoke: Start execution at START node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Flow: State passes through: </a:t>
            </a:r>
            <a:r>
              <a:rPr lang="en-US" dirty="0" err="1"/>
              <a:t>ask_name</a:t>
            </a:r>
            <a:r>
              <a:rPr lang="en-US" dirty="0"/>
              <a:t> → </a:t>
            </a:r>
            <a:r>
              <a:rPr lang="en-US" dirty="0" err="1"/>
              <a:t>greet_user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Get final state with all accumulated data</a:t>
            </a:r>
          </a:p>
        </p:txBody>
      </p:sp>
    </p:spTree>
    <p:extLst>
      <p:ext uri="{BB962C8B-B14F-4D97-AF65-F5344CB8AC3E}">
        <p14:creationId xmlns:p14="http://schemas.microsoft.com/office/powerpoint/2010/main" val="405256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95824-EE9E-591A-9EED-3ADF68CA4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50B8-58BA-9A38-25CF-86EE5547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TypedDict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6B336-8D0A-F20C-FC34-F960929DF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TypedDict</a:t>
            </a:r>
            <a:r>
              <a:rPr lang="en-US" dirty="0"/>
              <a:t>: Python's way to add </a:t>
            </a:r>
            <a:r>
              <a:rPr lang="en-US" i="1" dirty="0"/>
              <a:t>type hints to dictionaries</a:t>
            </a:r>
          </a:p>
          <a:p>
            <a:r>
              <a:rPr lang="en-US" dirty="0"/>
              <a:t>Tells us what keys should exist and what type their values should be, without changing how dictionaries actually work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BB2E9E-E04F-AE9F-92B8-BC3FFBE0108E}"/>
              </a:ext>
            </a:extLst>
          </p:cNvPr>
          <p:cNvSpPr txBox="1"/>
          <p:nvPr/>
        </p:nvSpPr>
        <p:spPr>
          <a:xfrm>
            <a:off x="593313" y="3671560"/>
            <a:ext cx="2575676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user = { </a:t>
            </a:r>
          </a:p>
          <a:p>
            <a:r>
              <a:rPr lang="en-US" dirty="0"/>
              <a:t>    "name": "Alice", </a:t>
            </a:r>
          </a:p>
          <a:p>
            <a:r>
              <a:rPr lang="en-US" dirty="0"/>
              <a:t>    "age": 30, </a:t>
            </a:r>
          </a:p>
          <a:p>
            <a:r>
              <a:rPr lang="en-US" dirty="0"/>
              <a:t>    "</a:t>
            </a:r>
            <a:r>
              <a:rPr lang="en-US" dirty="0" err="1"/>
              <a:t>is_admin</a:t>
            </a:r>
            <a:r>
              <a:rPr lang="en-US" dirty="0"/>
              <a:t>": False </a:t>
            </a:r>
          </a:p>
          <a:p>
            <a:r>
              <a:rPr lang="en-US" dirty="0"/>
              <a:t>}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9BB9A-9E16-1B82-2FD1-1C02D9EAE1E3}"/>
              </a:ext>
            </a:extLst>
          </p:cNvPr>
          <p:cNvSpPr txBox="1"/>
          <p:nvPr/>
        </p:nvSpPr>
        <p:spPr>
          <a:xfrm>
            <a:off x="458363" y="5155151"/>
            <a:ext cx="257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Regular Dictionary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EEC06-5EEF-2A2C-4281-86D420298CC8}"/>
              </a:ext>
            </a:extLst>
          </p:cNvPr>
          <p:cNvSpPr txBox="1"/>
          <p:nvPr/>
        </p:nvSpPr>
        <p:spPr>
          <a:xfrm>
            <a:off x="3303939" y="3671560"/>
            <a:ext cx="3177134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from typing import </a:t>
            </a:r>
            <a:r>
              <a:rPr lang="en-US" dirty="0" err="1"/>
              <a:t>TypedDict</a:t>
            </a:r>
            <a:r>
              <a:rPr lang="en-US" dirty="0"/>
              <a:t> </a:t>
            </a:r>
          </a:p>
          <a:p>
            <a:r>
              <a:rPr lang="en-US" dirty="0"/>
              <a:t>class User(</a:t>
            </a:r>
            <a:r>
              <a:rPr lang="en-US" dirty="0" err="1"/>
              <a:t>TypedDict</a:t>
            </a:r>
            <a:r>
              <a:rPr lang="en-US" dirty="0"/>
              <a:t>): </a:t>
            </a:r>
          </a:p>
          <a:p>
            <a:r>
              <a:rPr lang="en-US" dirty="0"/>
              <a:t>    name: str </a:t>
            </a:r>
          </a:p>
          <a:p>
            <a:r>
              <a:rPr lang="en-US" dirty="0"/>
              <a:t>    age: int </a:t>
            </a:r>
          </a:p>
          <a:p>
            <a:r>
              <a:rPr lang="en-US" dirty="0"/>
              <a:t>    </a:t>
            </a:r>
            <a:r>
              <a:rPr lang="en-US" dirty="0" err="1"/>
              <a:t>is_admin</a:t>
            </a:r>
            <a:r>
              <a:rPr lang="en-US" dirty="0"/>
              <a:t>: bool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7AA00-FFC8-72F6-ABB1-BFB7FFA482E7}"/>
              </a:ext>
            </a:extLst>
          </p:cNvPr>
          <p:cNvSpPr txBox="1"/>
          <p:nvPr/>
        </p:nvSpPr>
        <p:spPr>
          <a:xfrm>
            <a:off x="3413876" y="5155151"/>
            <a:ext cx="257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TypedDict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BBD23-F7E8-03CC-AFB4-600CF3D2F006}"/>
              </a:ext>
            </a:extLst>
          </p:cNvPr>
          <p:cNvSpPr txBox="1"/>
          <p:nvPr/>
        </p:nvSpPr>
        <p:spPr>
          <a:xfrm>
            <a:off x="7524604" y="794699"/>
            <a:ext cx="398566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Benefits: </a:t>
            </a:r>
            <a:r>
              <a:rPr lang="en-GB" dirty="0"/>
              <a:t>Type checking, Documentation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9F8C5-7FE9-9FC6-FBFF-EC0D74989029}"/>
              </a:ext>
            </a:extLst>
          </p:cNvPr>
          <p:cNvSpPr txBox="1"/>
          <p:nvPr/>
        </p:nvSpPr>
        <p:spPr>
          <a:xfrm>
            <a:off x="6860910" y="3678032"/>
            <a:ext cx="5226389" cy="2062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from typing import </a:t>
            </a:r>
            <a:r>
              <a:rPr lang="en-US" sz="1600" dirty="0" err="1"/>
              <a:t>TypedDict</a:t>
            </a:r>
            <a:r>
              <a:rPr lang="en-US" sz="1600" dirty="0"/>
              <a:t>, </a:t>
            </a:r>
            <a:r>
              <a:rPr lang="en-US" sz="1600" dirty="0" err="1"/>
              <a:t>NotRequired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class </a:t>
            </a:r>
            <a:r>
              <a:rPr lang="en-US" sz="1600" dirty="0" err="1"/>
              <a:t>FlexibleState</a:t>
            </a:r>
            <a:r>
              <a:rPr lang="en-US" sz="1600" dirty="0"/>
              <a:t>(</a:t>
            </a:r>
            <a:r>
              <a:rPr lang="en-US" sz="1600" dirty="0" err="1"/>
              <a:t>TypedDict</a:t>
            </a:r>
            <a:r>
              <a:rPr lang="en-US" sz="1600" dirty="0"/>
              <a:t>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required_field</a:t>
            </a:r>
            <a:r>
              <a:rPr lang="en-US" sz="1600" dirty="0"/>
              <a:t>: str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optional_field</a:t>
            </a:r>
            <a:r>
              <a:rPr lang="en-US" sz="1600" dirty="0"/>
              <a:t>: </a:t>
            </a:r>
            <a:r>
              <a:rPr lang="en-US" sz="1600" dirty="0" err="1">
                <a:solidFill>
                  <a:srgbClr val="FF0000"/>
                </a:solidFill>
              </a:rPr>
              <a:t>NotRequired</a:t>
            </a:r>
            <a:r>
              <a:rPr lang="en-US" sz="1600" dirty="0"/>
              <a:t>[str]  # This key might not exist</a:t>
            </a:r>
          </a:p>
          <a:p>
            <a:endParaRPr lang="en-US" sz="1600" dirty="0"/>
          </a:p>
          <a:p>
            <a:r>
              <a:rPr lang="en-US" sz="1600" dirty="0"/>
              <a:t># This is valid</a:t>
            </a:r>
          </a:p>
          <a:p>
            <a:r>
              <a:rPr lang="en-US" sz="1600" dirty="0"/>
              <a:t>state: </a:t>
            </a:r>
            <a:r>
              <a:rPr lang="en-US" sz="1600" dirty="0" err="1"/>
              <a:t>FlexibleState</a:t>
            </a:r>
            <a:r>
              <a:rPr lang="en-US" sz="1600" dirty="0"/>
              <a:t> = {"</a:t>
            </a:r>
            <a:r>
              <a:rPr lang="en-US" sz="1600" dirty="0" err="1"/>
              <a:t>required_field</a:t>
            </a:r>
            <a:r>
              <a:rPr lang="en-US" sz="1600" dirty="0"/>
              <a:t>": "hello"}</a:t>
            </a:r>
            <a:endParaRPr lang="en-GB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93DA96-EA33-DD87-63D7-2DA73260AF2E}"/>
              </a:ext>
            </a:extLst>
          </p:cNvPr>
          <p:cNvSpPr txBox="1"/>
          <p:nvPr/>
        </p:nvSpPr>
        <p:spPr>
          <a:xfrm>
            <a:off x="7914911" y="5690406"/>
            <a:ext cx="257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Allows Optional Fields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985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2771</Words>
  <Application>Microsoft Office PowerPoint</Application>
  <PresentationFormat>Widescreen</PresentationFormat>
  <Paragraphs>358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Cascadia Code</vt:lpstr>
      <vt:lpstr>Office Theme</vt:lpstr>
      <vt:lpstr>3) LangGraph</vt:lpstr>
      <vt:lpstr>LangChain and LangGraph</vt:lpstr>
      <vt:lpstr>LangChain versus LangGraph</vt:lpstr>
      <vt:lpstr>LangGraph:  Key Components</vt:lpstr>
      <vt:lpstr>First LangGraph Application (C:\code\agenticai\3_langgraph\3_1_langgraph.py)</vt:lpstr>
      <vt:lpstr>First LangGraph Application (C:\code\agentic_ai\3_langgraph\3_1_langgraph.py)</vt:lpstr>
      <vt:lpstr>First LangGraph Application (C:\code\agentic_ai\3_langgraph\3_1_langgraph.py)</vt:lpstr>
      <vt:lpstr>First LangGraph Application (C:\code\agentic_ai\3_langgraph\3_1_langgraph.py)</vt:lpstr>
      <vt:lpstr>TypedDict</vt:lpstr>
      <vt:lpstr>TypedDict in Agents: Common Pattern</vt:lpstr>
      <vt:lpstr>Product Recommendation Using HuggingFace (3_2_langgraph.py)</vt:lpstr>
      <vt:lpstr>Using FAISS in RAG</vt:lpstr>
      <vt:lpstr>FAISS Steps</vt:lpstr>
      <vt:lpstr>Embedding Files – Part 1</vt:lpstr>
      <vt:lpstr>Embeddings File – Part 2</vt:lpstr>
      <vt:lpstr>RAG Using LangGraph and HuggingFace – Part 1</vt:lpstr>
      <vt:lpstr>RAG Using LangGraph and HuggingFace – Part 2</vt:lpstr>
      <vt:lpstr>Adding LLM Usage and a Search Tool</vt:lpstr>
      <vt:lpstr>Conditional Edges</vt:lpstr>
      <vt:lpstr>More Agentic Behaviour</vt:lpstr>
      <vt:lpstr>Add ntfy Tool</vt:lpstr>
      <vt:lpstr>Agentic Patterns Used</vt:lpstr>
      <vt:lpstr>More Agentic Patterns/Features</vt:lpstr>
      <vt:lpstr>FAISS Versus ChromaDB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2025-10-07T06:31:08Z</dcterms:created>
  <dcterms:modified xsi:type="dcterms:W3CDTF">2025-10-07T06:31:51Z</dcterms:modified>
</cp:coreProperties>
</file>