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534" r:id="rId3"/>
    <p:sldId id="536" r:id="rId4"/>
    <p:sldId id="537" r:id="rId5"/>
    <p:sldId id="581" r:id="rId6"/>
    <p:sldId id="538" r:id="rId7"/>
    <p:sldId id="539" r:id="rId8"/>
    <p:sldId id="579" r:id="rId9"/>
    <p:sldId id="540" r:id="rId10"/>
    <p:sldId id="543" r:id="rId11"/>
    <p:sldId id="541" r:id="rId12"/>
    <p:sldId id="580" r:id="rId13"/>
    <p:sldId id="582" r:id="rId14"/>
    <p:sldId id="542" r:id="rId15"/>
    <p:sldId id="577" r:id="rId16"/>
    <p:sldId id="5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B035-9B20-6918-0685-1202E9B4D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0D5B1-056F-9DC9-8F0C-DFB4255EA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C5D93-6FB8-D78B-3B68-7E4536BF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73BA9-6D2A-86A3-C07A-2752466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E615D-7E94-50FC-69E6-BD6BF62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42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4C12F-1DFB-D82D-4942-CB4E5FF8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81341-9452-3248-3594-049C3FEA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B4D5-70ED-A8A1-20C2-2295BCAC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D03D-9F72-AD79-B183-6BC71D31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B5483-B226-DFC3-2A94-E8BF25A1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20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77C0-C0DF-E625-05DF-84558DEEB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F4A2-C3BB-988F-22F4-CEDEEFBBE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1203-A95B-D145-62AC-03B35C22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987B-9ECA-6D0A-FCF9-9AD2E617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A522-797C-7A79-5F48-8D0B449D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9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02EF-E46B-5A60-3BAB-6D183A88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98A8-9013-7709-099C-9E650F7D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3ABD7-396A-18EB-A0DF-7C6CED58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D003-3596-B88B-33AF-8F363B2A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DF13-1FEA-10C2-517C-0AE6D481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88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EBF4-3251-E6A8-AF4B-0018A122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498B-BD04-24EF-6133-7C24FAF98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26526-5382-4529-9FEC-4927FE72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F6000-A5D0-593C-2B33-DE51C242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D-0E6E-2660-52FD-31578E1A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51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168A-8CF8-0642-439C-B8FBB5E7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5F626-AFD8-E704-5670-8A20721CA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AA466-F103-92D9-F4EC-CAF38354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E44E3-3C26-1717-47E1-265ADCFE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FBB28-F895-9537-6723-FF9C0749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C7827-690E-54AC-F9C9-FF92154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2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7BF6-F971-FAAA-9FD1-2FF53C87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8E376-253D-D7B9-B65A-22662B2C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583C9-9F06-9674-9FBC-1268D189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E56BD2-ABB8-7A9E-7DD0-E327A8669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DEEE8-3BD9-5FA7-73C7-854E74383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6C575-23C4-365B-6CCE-124E1FC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FB1FF-AE9B-036B-E6C8-56669892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B8C7D-391C-E627-5AC0-B669E8CA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2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D006-FFDB-2EE9-BEDD-2BE55CD3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CFFBB-0FD8-868D-6510-DE379B5F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6359F-BB6D-8DBC-236A-D424756B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E2D70-F810-A7D5-7F03-E2804DF9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290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26D7A-BA8E-1F34-2D92-A1D21EF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7CC06B-1275-FD2D-644F-98B04122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D785-32E9-6786-BEDF-DB9F3EDC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2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7222-C441-4A91-59B2-E3A4F953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139BB-A6E7-D87E-98E5-BC6C31B8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8D9D2-3A2B-B8D1-EF1B-B580F69E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432B-284E-D591-312C-ABA8AFBA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9F649-6D1F-777B-BE74-DDDC722E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A27E-64BF-2362-0C4E-DFE26EF0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29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3AF1-6986-CA8D-21C5-DD972B0E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4053C-F7DC-AD70-BB22-74B8B2423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B74C1-9FBE-11E6-CD5B-356B6FC7E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98F24-E60E-7C84-A5B6-30A0DFF6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C7072-C9BA-99AA-633E-EA59DF14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5FADD-EF26-E188-851E-AFE9F2D6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0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CB8096-5CB2-EA7B-67FE-94F8BC1E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92BF-5251-7EA8-93D3-3DD49191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FDD2B-946F-57CF-AD17-79A9E39B3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D6D5-C533-4795-A94D-C8970A88901C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AF879-71DE-FC54-1534-C67320844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DA754-E125-FE35-5CB8-92A30D32C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60DD2-D0A7-4F80-89D0-8A096745D2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6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E3D4C4-B37F-F3A7-194E-972AC382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4) </a:t>
            </a:r>
            <a:r>
              <a:rPr lang="en-IN" dirty="0" err="1"/>
              <a:t>CrewAI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54181-AC6F-7120-E106-523ED9B17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99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6351-7AA4-70E7-BDDA-CB9720D5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Different LLMs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40F5-FDBA-CD3F-836C-60AA85709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Add details to .env file</a:t>
            </a:r>
          </a:p>
          <a:p>
            <a:r>
              <a:rPr lang="en-IN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Groq</a:t>
            </a:r>
            <a:endParaRPr lang="en-IN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defRPr/>
            </a:pPr>
            <a:r>
              <a:rPr lang="en-GB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GROQ_API_KEY=</a:t>
            </a:r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"..."</a:t>
            </a:r>
            <a:endParaRPr lang="en-GB" sz="1800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CREWAI_PROVIDER=groq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CREWAI_MODEL=groq-3.5-4096 </a:t>
            </a:r>
          </a:p>
          <a:p>
            <a:r>
              <a:rPr lang="it-IT" sz="20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Gemini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GEMINI_API_KEY="..."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CREWAI_PROVIDER=gemini</a:t>
            </a:r>
          </a:p>
          <a:p>
            <a:pPr lvl="1"/>
            <a:r>
              <a:rPr lang="it-IT" sz="1800" dirty="0">
                <a:solidFill>
                  <a:schemeClr val="dk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CREWAI_MODEL=gemini-1.5-flash</a:t>
            </a:r>
            <a:endParaRPr lang="it-IT" dirty="0">
              <a:solidFill>
                <a:schemeClr val="dk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it-IT" dirty="0">
                <a:solidFill>
                  <a:schemeClr val="dk1"/>
                </a:solidFill>
              </a:rPr>
              <a:t>Etc ...</a:t>
            </a:r>
          </a:p>
          <a:p>
            <a:pPr lvl="1"/>
            <a:endParaRPr lang="it-IT" dirty="0">
              <a:solidFill>
                <a:schemeClr val="dk1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592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0A94-6A59-FFE2-B63D-2461502D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1329A3-69F0-B3B4-EF06-370669F6C9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1814" y="1621155"/>
          <a:ext cx="11453850" cy="4871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68476">
                  <a:extLst>
                    <a:ext uri="{9D8B030D-6E8A-4147-A177-3AD203B41FA5}">
                      <a16:colId xmlns:a16="http://schemas.microsoft.com/office/drawing/2014/main" val="2128550961"/>
                    </a:ext>
                  </a:extLst>
                </a:gridCol>
                <a:gridCol w="3385374">
                  <a:extLst>
                    <a:ext uri="{9D8B030D-6E8A-4147-A177-3AD203B41FA5}">
                      <a16:colId xmlns:a16="http://schemas.microsoft.com/office/drawing/2014/main" val="169929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0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 </a:t>
                      </a:r>
                      <a:r>
                        <a:rPr lang="en-US" dirty="0"/>
                        <a:t>Document Generator: Create a crew that researches a technology and writes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4_1_crewai.py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6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 </a:t>
                      </a:r>
                      <a:r>
                        <a:rPr lang="en-US" dirty="0"/>
                        <a:t>Log Analyzer: Build agents that parse, analyze, and summarize system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4_2_crewai.py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16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3. </a:t>
                      </a:r>
                      <a:r>
                        <a:rPr lang="en-US" dirty="0"/>
                        <a:t>Code Reviewer: Design a multi-agent system for code quality assessment, and a second version to add memory to agents (Explanation on separate slide)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4_3_crewai_Without_Memory.py, 4_3_crewai_With_Memory.py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3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 Cloud Bill Analysis (We might need </a:t>
                      </a:r>
                      <a:r>
                        <a:rPr lang="en-IN" b="1" dirty="0"/>
                        <a:t>pip install pandas</a:t>
                      </a:r>
                      <a:r>
                        <a:rPr lang="en-IN" dirty="0"/>
                        <a:t>) (See next slide)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4_4_crewai.py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 Add </a:t>
                      </a:r>
                      <a:r>
                        <a:rPr lang="en-IN" b="1" dirty="0"/>
                        <a:t>Observability</a:t>
                      </a:r>
                      <a:r>
                        <a:rPr lang="en-IN" dirty="0"/>
                        <a:t> Pattern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4_5_crewai.py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91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6. Stock Analysis Agent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4_6_crewai.py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6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7. Customer Service Agent Bot (Accept customer query, Search in our Vector database, Decide priority: Low – Just respond back, Medium – Send email to our customer service address for attention, High – Send message to the ntfy.sh topic) – Email configuration details added in separate slides</a:t>
                      </a:r>
                    </a:p>
                    <a:p>
                      <a:r>
                        <a:rPr lang="en-IN" dirty="0"/>
                        <a:t>Before running this code, we might need to create embeddings if not available: </a:t>
                      </a:r>
                      <a:r>
                        <a:rPr lang="en-US" dirty="0"/>
                        <a:t>05_crewai_run_before_7_create_embeddings_customer_tickets.py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4_7_crewai.py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817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66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D1DB-71A7-4597-E4E3-8D4B60E1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Short Term Memory in </a:t>
            </a:r>
            <a:r>
              <a:rPr lang="en-IN" dirty="0" err="1"/>
              <a:t>CrewAI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FD72-C5DD-F459-A53D-A3E83996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 1: Define memory structures – Python </a:t>
            </a:r>
            <a:r>
              <a:rPr lang="en-US" dirty="0" err="1"/>
              <a:t>dictonaries</a:t>
            </a:r>
            <a:r>
              <a:rPr lang="en-US" dirty="0"/>
              <a:t>/lists </a:t>
            </a:r>
          </a:p>
          <a:p>
            <a:pPr lvl="1"/>
            <a:r>
              <a:rPr lang="en-US" dirty="0" err="1"/>
              <a:t>security_memory</a:t>
            </a:r>
            <a:r>
              <a:rPr lang="en-US" dirty="0"/>
              <a:t> = {"</a:t>
            </a:r>
            <a:r>
              <a:rPr lang="en-US" dirty="0" err="1"/>
              <a:t>previous_issues</a:t>
            </a:r>
            <a:r>
              <a:rPr lang="en-US" dirty="0"/>
              <a:t>": [], "recommendations": []}</a:t>
            </a:r>
          </a:p>
          <a:p>
            <a:pPr lvl="1"/>
            <a:r>
              <a:rPr lang="en-US" dirty="0" err="1"/>
              <a:t>quality_memory</a:t>
            </a:r>
            <a:r>
              <a:rPr lang="en-US" dirty="0"/>
              <a:t> = {"</a:t>
            </a:r>
            <a:r>
              <a:rPr lang="en-US" dirty="0" err="1"/>
              <a:t>quality_issues</a:t>
            </a:r>
            <a:r>
              <a:rPr lang="en-US" dirty="0"/>
              <a:t>": [], "recommendations": []}</a:t>
            </a:r>
          </a:p>
          <a:p>
            <a:r>
              <a:rPr lang="en-US" dirty="0"/>
              <a:t>Step 2: Attach memory to agents when creating them</a:t>
            </a:r>
          </a:p>
          <a:p>
            <a:pPr lvl="1"/>
            <a:r>
              <a:rPr lang="en-US" dirty="0" err="1"/>
              <a:t>security_reviewer</a:t>
            </a:r>
            <a:r>
              <a:rPr lang="en-US" dirty="0"/>
              <a:t> = Agent(..., memory=</a:t>
            </a:r>
            <a:r>
              <a:rPr lang="en-US" dirty="0" err="1"/>
              <a:t>security_memory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quality_reviewer</a:t>
            </a:r>
            <a:r>
              <a:rPr lang="en-US" dirty="0"/>
              <a:t> = Agent(..., memory=</a:t>
            </a:r>
            <a:r>
              <a:rPr lang="en-US" dirty="0" err="1"/>
              <a:t>quality_memory</a:t>
            </a:r>
            <a:r>
              <a:rPr lang="en-US" dirty="0"/>
              <a:t>)</a:t>
            </a:r>
          </a:p>
          <a:p>
            <a:r>
              <a:rPr lang="en-US" dirty="0"/>
              <a:t>Step 3: Update memory dynamically in the agent</a:t>
            </a:r>
          </a:p>
          <a:p>
            <a:r>
              <a:rPr lang="en-US" dirty="0"/>
              <a:t>Step 4: Pass tasks as context to other tasks/agents if we want downstream agents to see previous outputs</a:t>
            </a:r>
          </a:p>
          <a:p>
            <a:pPr lvl="1"/>
            <a:r>
              <a:rPr lang="en-US" dirty="0" err="1"/>
              <a:t>quality_task</a:t>
            </a:r>
            <a:r>
              <a:rPr lang="en-US" dirty="0"/>
              <a:t> = Task(..., context=[</a:t>
            </a:r>
            <a:r>
              <a:rPr lang="en-US" dirty="0" err="1"/>
              <a:t>security_task</a:t>
            </a:r>
            <a:r>
              <a:rPr lang="en-US" dirty="0"/>
              <a:t>]) // </a:t>
            </a:r>
            <a:r>
              <a:rPr lang="en-US" sz="1700" dirty="0">
                <a:solidFill>
                  <a:srgbClr val="FF0000"/>
                </a:solidFill>
              </a:rPr>
              <a:t>context is the output of a task, not memory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Results: memory + task context together act as structured memory for multi-step or sequential reasoning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23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C381-7EDA-BB3A-C950-B6856E44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Long Term Memory in Crew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88BF-FC01-F673-D824-C8CE4239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FC310-B2B8-C906-A661-B0DF9105B2C8}"/>
              </a:ext>
            </a:extLst>
          </p:cNvPr>
          <p:cNvSpPr txBox="1"/>
          <p:nvPr/>
        </p:nvSpPr>
        <p:spPr>
          <a:xfrm>
            <a:off x="93942" y="2045185"/>
            <a:ext cx="5544568" cy="36625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Save memory to disk after task completion</a:t>
            </a:r>
          </a:p>
          <a:p>
            <a:endParaRPr lang="en-IN" dirty="0"/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After running Crew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crew.kickoff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Save each agent's memory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with open("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architecture_memory.json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"w") as f: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json.dump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f, indent=2)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0BDEA-8D99-595B-B00A-87AC926F3FFC}"/>
              </a:ext>
            </a:extLst>
          </p:cNvPr>
          <p:cNvSpPr txBox="1"/>
          <p:nvPr/>
        </p:nvSpPr>
        <p:spPr>
          <a:xfrm>
            <a:off x="5688823" y="1697668"/>
            <a:ext cx="6317039" cy="47397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Load memory at the start of the script</a:t>
            </a:r>
          </a:p>
          <a:p>
            <a:endParaRPr lang="en-IN" dirty="0"/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os</a:t>
            </a: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</a:t>
            </a:r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default):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if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os.path.exists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with open(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file_path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as f: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return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json.load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(f)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default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security_memory.json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previous_issues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[], "recommendations": []})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quality_issues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[], "recommendations": []})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load_memory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architecture_memory.json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{"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architecture_notes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[]})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64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166-66AA-162C-E276-F22D169B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Behaviour in 4</a:t>
            </a:r>
            <a:r>
              <a:rPr lang="en-IN" baseline="30000" dirty="0"/>
              <a:t>th</a:t>
            </a:r>
            <a:r>
              <a:rPr lang="en-IN" dirty="0"/>
              <a:t> Example (Cloud Billing Analysis)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4B9E63-BD37-8F88-3520-AB15CB092C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3115" y="1780670"/>
          <a:ext cx="11007699" cy="491045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738058">
                  <a:extLst>
                    <a:ext uri="{9D8B030D-6E8A-4147-A177-3AD203B41FA5}">
                      <a16:colId xmlns:a16="http://schemas.microsoft.com/office/drawing/2014/main" val="4260834194"/>
                    </a:ext>
                  </a:extLst>
                </a:gridCol>
                <a:gridCol w="2080085">
                  <a:extLst>
                    <a:ext uri="{9D8B030D-6E8A-4147-A177-3AD203B41FA5}">
                      <a16:colId xmlns:a16="http://schemas.microsoft.com/office/drawing/2014/main" val="3623206820"/>
                    </a:ext>
                  </a:extLst>
                </a:gridCol>
                <a:gridCol w="7189556">
                  <a:extLst>
                    <a:ext uri="{9D8B030D-6E8A-4147-A177-3AD203B41FA5}">
                      <a16:colId xmlns:a16="http://schemas.microsoft.com/office/drawing/2014/main" val="1345282075"/>
                    </a:ext>
                  </a:extLst>
                </a:gridCol>
              </a:tblGrid>
              <a:tr h="994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Category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Features / Examples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704261218"/>
                  </a:ext>
                </a:extLst>
              </a:tr>
              <a:tr h="845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1. Multi-Agent Collaboration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work together, building on each other’s outputs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- pythonagents = [compute_analyst, financial_advisor, implementation_manager]- context = [discovery_task, financial_analysis_task]- Sequential workflows where each agent uses prior findings- Combines technical, financial, and operational expertise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811659102"/>
                  </a:ext>
                </a:extLst>
              </a:tr>
              <a:tr h="919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Agent Personas &amp; Reasoning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have unique identities and thought processes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backstory: pythonbackstory = """You are a seasoned cloud architect with 8 years at Google Cloud. You're obsessed with compute efficiency and hate seeing wasted CPU cycles..."""- Personalities influence how data is interpreted- Domain expertise leads to informed, nuanced judgments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2000111357"/>
                  </a:ext>
                </a:extLst>
              </a:tr>
              <a:tr h="7708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Autonomous Decision Making</a:t>
                      </a:r>
                      <a:endParaRPr lang="en-GB" sz="160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independently determine thresholds and actions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description: pythondescription = """YOU DECIDE what constitutes 'underutilized' based on your expertise."""- Decisions aren’t hardcoded but adapt to context and role- Dynamic reasoning based on data and expertise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680447098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b="1" dirty="0"/>
                        <a:t>4. Tool Usage and </a:t>
                      </a:r>
                      <a:r>
                        <a:rPr lang="fr-FR" sz="1600" b="1" dirty="0" err="1"/>
                        <a:t>Environment</a:t>
                      </a:r>
                      <a:r>
                        <a:rPr lang="fr-FR" sz="1600" b="1" dirty="0"/>
                        <a:t> Interaction</a:t>
                      </a:r>
                      <a:endParaRPr lang="fr-FR" sz="1600" dirty="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interact with external tools and real data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 tool definition:@tool\ndef query_resource_metrics(service_filter: str, threshold: int):- Agents choose what to query and how- Parameters depend on their analysis goals- Integrates with real-world datasets like CSV files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1114589892"/>
                  </a:ext>
                </a:extLst>
              </a:tr>
              <a:tr h="54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5. Memory and Context Awareness</a:t>
                      </a:r>
                      <a:endParaRPr lang="en-GB" sz="1600" dirty="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remember past work and share knowledge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- Example:pythonmemory = Truecontext = [previous_tasks]- Memory persists across tasks and agents- Agents collaborate by sharing context- Later agents benefit from earlier analysis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325750129"/>
                  </a:ext>
                </a:extLst>
              </a:tr>
              <a:tr h="4724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6. Delegation and Collaboration</a:t>
                      </a:r>
                      <a:endParaRPr lang="en-GB" sz="1600" dirty="0"/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Agents seek assistance and work together</a:t>
                      </a:r>
                    </a:p>
                  </a:txBody>
                  <a:tcPr marL="24865" marR="24865" marT="12432" marB="124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- </a:t>
                      </a:r>
                      <a:r>
                        <a:rPr lang="en-US" sz="1600" dirty="0" err="1"/>
                        <a:t>Example:pythonallow_delegation</a:t>
                      </a:r>
                      <a:r>
                        <a:rPr lang="en-US" sz="1600" dirty="0"/>
                        <a:t> = True- Agents communicate and request help- Encourages cooperative problem-solving rather than siloed work</a:t>
                      </a:r>
                    </a:p>
                  </a:txBody>
                  <a:tcPr marL="24865" marR="24865" marT="12432" marB="12432" anchor="ctr"/>
                </a:tc>
                <a:extLst>
                  <a:ext uri="{0D108BD9-81ED-4DB2-BD59-A6C34878D82A}">
                    <a16:rowId xmlns:a16="http://schemas.microsoft.com/office/drawing/2014/main" val="313227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574C-B335-5393-22D6-FFE08161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Emails – 1 (Ref: 4_7_crewai.py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A0E7E-40BA-5496-D392-B354C52E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Go to mailrsend.com, register</a:t>
            </a:r>
          </a:p>
          <a:p>
            <a:r>
              <a:rPr lang="en-IN" dirty="0"/>
              <a:t>Select the sending method: Select API -&gt; New API Token -&gt; Name: </a:t>
            </a:r>
            <a:r>
              <a:rPr lang="en-IN" dirty="0" err="1"/>
              <a:t>AgenticAI</a:t>
            </a:r>
            <a:r>
              <a:rPr lang="en-IN" dirty="0"/>
              <a:t> -&gt; Expiration date: Select 3 years from now -&gt; Permissions: Full access -&gt; Generate token -&gt; Copy and save it</a:t>
            </a:r>
          </a:p>
          <a:p>
            <a:r>
              <a:rPr lang="en-US" dirty="0"/>
              <a:t>Copy the API key in .env under MAILERSEND_API_KEY=""</a:t>
            </a:r>
          </a:p>
          <a:p>
            <a:r>
              <a:rPr lang="en-IN" dirty="0"/>
              <a:t>Under Email -&gt; Domains … Copy the default generated domain name – It will be needed in our code</a:t>
            </a:r>
          </a:p>
          <a:p>
            <a:r>
              <a:rPr lang="en-IN" dirty="0"/>
              <a:t>Under SMTP -&gt; Generate new user (Careful: We can create only one user, so if we delete it, our account will become unusable)</a:t>
            </a:r>
          </a:p>
          <a:p>
            <a:endParaRPr lang="en-IN" dirty="0"/>
          </a:p>
          <a:p>
            <a:r>
              <a:rPr lang="en-IN" dirty="0"/>
              <a:t>In our coding environment: </a:t>
            </a:r>
            <a:r>
              <a:rPr lang="en-IN" b="1" dirty="0"/>
              <a:t>pip install </a:t>
            </a:r>
            <a:r>
              <a:rPr lang="en-IN" b="1" dirty="0" err="1"/>
              <a:t>mailersend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6479-106B-A98E-BA98-60D4F527E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B46F-20BE-ED33-323E-07D96BDC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Emails – 2 (Ref: 4_7_crewai.py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7942-5B05-2392-539B-2017A8BA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Code: Important points …</a:t>
            </a:r>
          </a:p>
          <a:p>
            <a:r>
              <a:rPr lang="en-GB" dirty="0"/>
              <a:t>def </a:t>
            </a:r>
            <a:r>
              <a:rPr lang="en-GB" dirty="0" err="1"/>
              <a:t>send_test_email</a:t>
            </a:r>
            <a:r>
              <a:rPr lang="en-GB" dirty="0"/>
              <a:t>(query: str = None):</a:t>
            </a:r>
          </a:p>
          <a:p>
            <a:r>
              <a:rPr lang="en-GB" dirty="0"/>
              <a:t>...</a:t>
            </a:r>
          </a:p>
          <a:p>
            <a:r>
              <a:rPr lang="en-GB" dirty="0"/>
              <a:t>    </a:t>
            </a:r>
            <a:r>
              <a:rPr lang="en-GB" dirty="0" err="1"/>
              <a:t>mail_from</a:t>
            </a:r>
            <a:r>
              <a:rPr lang="en-GB" dirty="0"/>
              <a:t> = {</a:t>
            </a:r>
          </a:p>
          <a:p>
            <a:r>
              <a:rPr lang="en-GB" dirty="0"/>
              <a:t>        "name": "Chatbot",</a:t>
            </a:r>
          </a:p>
          <a:p>
            <a:r>
              <a:rPr lang="en-GB" dirty="0"/>
              <a:t>        "email": "</a:t>
            </a:r>
            <a:r>
              <a:rPr lang="en-GB" sz="3000" b="1" dirty="0">
                <a:solidFill>
                  <a:srgbClr val="FF0000"/>
                </a:solidFill>
              </a:rPr>
              <a:t>sender@test-nrw7gymkvkog2k8e.mlsender.net</a:t>
            </a:r>
            <a:r>
              <a:rPr lang="en-GB" dirty="0"/>
              <a:t>",	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  <a:p>
            <a:r>
              <a:rPr lang="en-GB" dirty="0"/>
              <a:t>    recipients = [{</a:t>
            </a:r>
          </a:p>
          <a:p>
            <a:r>
              <a:rPr lang="en-GB" dirty="0"/>
              <a:t>        "name": "Our Customer", </a:t>
            </a:r>
          </a:p>
          <a:p>
            <a:r>
              <a:rPr lang="en-GB" dirty="0"/>
              <a:t>        "email": "</a:t>
            </a:r>
            <a:r>
              <a:rPr lang="en-GB" sz="3000" b="1" dirty="0">
                <a:solidFill>
                  <a:srgbClr val="FF0000"/>
                </a:solidFill>
              </a:rPr>
              <a:t>ekahate@gmail.com</a:t>
            </a:r>
            <a:r>
              <a:rPr lang="en-GB" dirty="0"/>
              <a:t>",</a:t>
            </a:r>
          </a:p>
          <a:p>
            <a:r>
              <a:rPr lang="en-GB" dirty="0"/>
              <a:t>    }]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    </a:t>
            </a:r>
            <a:r>
              <a:rPr lang="en-GB" dirty="0" err="1"/>
              <a:t>reply_to</a:t>
            </a:r>
            <a:r>
              <a:rPr lang="en-GB" dirty="0"/>
              <a:t> = [{</a:t>
            </a:r>
          </a:p>
          <a:p>
            <a:r>
              <a:rPr lang="en-GB" dirty="0"/>
              <a:t>        "name": "Chatbot", </a:t>
            </a:r>
          </a:p>
          <a:p>
            <a:r>
              <a:rPr lang="en-GB" dirty="0"/>
              <a:t>         "email": "</a:t>
            </a:r>
            <a:r>
              <a:rPr lang="en-GB" sz="3000" b="1" dirty="0">
                <a:solidFill>
                  <a:srgbClr val="FF0000"/>
                </a:solidFill>
              </a:rPr>
              <a:t>receiver@test-nrw7gymkvkog2k8e.mlsender.net</a:t>
            </a:r>
            <a:r>
              <a:rPr lang="en-GB" dirty="0"/>
              <a:t>",</a:t>
            </a:r>
          </a:p>
          <a:p>
            <a:r>
              <a:rPr lang="en-GB" dirty="0"/>
              <a:t>    }]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081C0-D4AC-4A79-AB89-BAFCAAE3EF93}"/>
              </a:ext>
            </a:extLst>
          </p:cNvPr>
          <p:cNvSpPr txBox="1"/>
          <p:nvPr/>
        </p:nvSpPr>
        <p:spPr>
          <a:xfrm>
            <a:off x="6037831" y="1752017"/>
            <a:ext cx="5723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</a:t>
            </a:r>
            <a:r>
              <a:rPr lang="en-IN" dirty="0" err="1"/>
              <a:t>mail_from</a:t>
            </a:r>
            <a:r>
              <a:rPr lang="en-IN" dirty="0"/>
              <a:t> and </a:t>
            </a:r>
            <a:r>
              <a:rPr lang="en-IN" dirty="0" err="1"/>
              <a:t>reply_to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The domain name (test-…) must match the domain name </a:t>
            </a:r>
            <a:r>
              <a:rPr lang="en-IN" dirty="0" err="1"/>
              <a:t>mailersend</a:t>
            </a:r>
            <a:r>
              <a:rPr lang="en-IN" dirty="0"/>
              <a:t> has given us, e.g.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User ids can be anything (e.g. sender and receiver)</a:t>
            </a:r>
          </a:p>
          <a:p>
            <a:endParaRPr lang="en-IN" dirty="0"/>
          </a:p>
          <a:p>
            <a:r>
              <a:rPr lang="en-IN" dirty="0"/>
              <a:t>For trial accounts, recipient must be the email id we have used to register to </a:t>
            </a:r>
            <a:r>
              <a:rPr lang="en-IN" dirty="0" err="1"/>
              <a:t>mailersend</a:t>
            </a:r>
            <a:r>
              <a:rPr lang="en-IN" dirty="0"/>
              <a:t>, e.g.</a:t>
            </a:r>
          </a:p>
          <a:p>
            <a:endParaRPr lang="en-IN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10D63-C011-06E4-7136-2277BE5BD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31" y="3038420"/>
            <a:ext cx="4563112" cy="7811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F0B92-D62A-4EFB-4B82-3825ED5B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902" y="5336043"/>
            <a:ext cx="274358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370802-1578-3835-C0CD-A1D35049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CrewAI</a:t>
            </a:r>
            <a:r>
              <a:rPr lang="en-IN" dirty="0"/>
              <a:t>?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1630B-FD8F-7BF1-325D-AA3FA196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CrewAI</a:t>
            </a:r>
            <a:r>
              <a:rPr lang="en-US" dirty="0"/>
              <a:t>: Python framework for building multi-agent AI systems </a:t>
            </a:r>
          </a:p>
          <a:p>
            <a:r>
              <a:rPr lang="en-US" dirty="0"/>
              <a:t>Different AI agents collaborate to accomplish complex tasks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077E1-C18C-5CDA-0451-0AFFF4D901DC}"/>
              </a:ext>
            </a:extLst>
          </p:cNvPr>
          <p:cNvGraphicFramePr>
            <a:graphicFrameLocks noGrp="1"/>
          </p:cNvGraphicFramePr>
          <p:nvPr/>
        </p:nvGraphicFramePr>
        <p:xfrm>
          <a:off x="342027" y="2987505"/>
          <a:ext cx="11573095" cy="35122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047023">
                  <a:extLst>
                    <a:ext uri="{9D8B030D-6E8A-4147-A177-3AD203B41FA5}">
                      <a16:colId xmlns:a16="http://schemas.microsoft.com/office/drawing/2014/main" val="3683519550"/>
                    </a:ext>
                  </a:extLst>
                </a:gridCol>
                <a:gridCol w="1975384">
                  <a:extLst>
                    <a:ext uri="{9D8B030D-6E8A-4147-A177-3AD203B41FA5}">
                      <a16:colId xmlns:a16="http://schemas.microsoft.com/office/drawing/2014/main" val="2336983210"/>
                    </a:ext>
                  </a:extLst>
                </a:gridCol>
                <a:gridCol w="2240629">
                  <a:extLst>
                    <a:ext uri="{9D8B030D-6E8A-4147-A177-3AD203B41FA5}">
                      <a16:colId xmlns:a16="http://schemas.microsoft.com/office/drawing/2014/main" val="1490546794"/>
                    </a:ext>
                  </a:extLst>
                </a:gridCol>
                <a:gridCol w="3308592">
                  <a:extLst>
                    <a:ext uri="{9D8B030D-6E8A-4147-A177-3AD203B41FA5}">
                      <a16:colId xmlns:a16="http://schemas.microsoft.com/office/drawing/2014/main" val="1523565383"/>
                    </a:ext>
                  </a:extLst>
                </a:gridCol>
                <a:gridCol w="3001467">
                  <a:extLst>
                    <a:ext uri="{9D8B030D-6E8A-4147-A177-3AD203B41FA5}">
                      <a16:colId xmlns:a16="http://schemas.microsoft.com/office/drawing/2014/main" val="2842640331"/>
                    </a:ext>
                  </a:extLst>
                </a:gridCol>
              </a:tblGrid>
              <a:tr h="242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Component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Analogy / Example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Key Properties / Responsibilities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Examples</a:t>
                      </a:r>
                      <a:endParaRPr lang="en-GB" sz="140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878484082"/>
                  </a:ext>
                </a:extLst>
              </a:tr>
              <a:tr h="86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1. Agents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Individual AI entities with specific roles, goals, and capabilities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Like team members in a software development team (developer, tester, architect)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Role</a:t>
                      </a:r>
                      <a:r>
                        <a:rPr lang="en-US" sz="1400" dirty="0"/>
                        <a:t>: What they do, </a:t>
                      </a:r>
                      <a:r>
                        <a:rPr lang="en-US" sz="1400" b="1" dirty="0"/>
                        <a:t>Goal</a:t>
                      </a:r>
                      <a:r>
                        <a:rPr lang="en-US" sz="1400" dirty="0"/>
                        <a:t>: What they aim to achieve, </a:t>
                      </a:r>
                      <a:r>
                        <a:rPr lang="en-US" sz="1400" b="1" dirty="0"/>
                        <a:t>Backstory</a:t>
                      </a:r>
                      <a:r>
                        <a:rPr lang="en-US" sz="1400" dirty="0"/>
                        <a:t>: Context to improve performance, </a:t>
                      </a:r>
                      <a:r>
                        <a:rPr lang="en-US" sz="1400" b="1" dirty="0"/>
                        <a:t>Tools</a:t>
                      </a:r>
                      <a:r>
                        <a:rPr lang="en-US" sz="1400" dirty="0"/>
                        <a:t>: Functions they can execute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A summarizer agent, a data extractor, a translator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964724608"/>
                  </a:ext>
                </a:extLst>
              </a:tr>
              <a:tr h="762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2. Tasks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Specific assignments given to agents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Work assigned to a team member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Description</a:t>
                      </a:r>
                      <a:r>
                        <a:rPr lang="en-US" sz="1400" dirty="0"/>
                        <a:t>: What needs to be done- </a:t>
                      </a:r>
                      <a:r>
                        <a:rPr lang="en-US" sz="1400" b="1" dirty="0"/>
                        <a:t>Expected output</a:t>
                      </a:r>
                      <a:r>
                        <a:rPr lang="en-US" sz="1400" dirty="0"/>
                        <a:t>: Format and content requirements </a:t>
                      </a:r>
                      <a:r>
                        <a:rPr lang="en-US" sz="1400" b="1" dirty="0"/>
                        <a:t>Agent assignment</a:t>
                      </a:r>
                      <a:r>
                        <a:rPr lang="en-US" sz="1400" dirty="0"/>
                        <a:t>: Who does the work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"Extract customer names from the document", "Translate text to Spanish"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592904924"/>
                  </a:ext>
                </a:extLst>
              </a:tr>
              <a:tr h="554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3. Crew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The orchestrator that manages agents and tasks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Project manager or team lead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Task delegation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Agent coordination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dirty="0"/>
                        <a:t> </a:t>
                      </a:r>
                      <a:r>
                        <a:rPr lang="en-US" sz="1400" b="1" dirty="0"/>
                        <a:t>Process management</a:t>
                      </a:r>
                      <a:r>
                        <a:rPr lang="en-US" sz="1400" b="0" dirty="0"/>
                        <a:t>, </a:t>
                      </a:r>
                      <a:r>
                        <a:rPr lang="en-US" sz="1400" b="1" dirty="0"/>
                        <a:t>Result aggregation</a:t>
                      </a:r>
                      <a:endParaRPr lang="en-US" sz="140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Assigning tasks, scheduling workflows, combining outputs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752007070"/>
                  </a:ext>
                </a:extLst>
              </a:tr>
              <a:tr h="7626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4. Tools</a:t>
                      </a:r>
                      <a:endParaRPr lang="en-GB" sz="140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Functions that agents can use to perform actions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Software utilities or APIs available to team members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Execute file operations, API calls, web scraping, database queries, Custom tools can be created for domain-specific needs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File readers, calculators, database connectors, REST APIs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3168579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2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3DE0-B6DE-27CB-D4A6-CD6ABB8B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err="1"/>
              <a:t>CrewAI</a:t>
            </a:r>
            <a:r>
              <a:rPr lang="en-IN" dirty="0"/>
              <a:t> Usage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1C5C-BC30-9D81-E2EA-C3F3BFF7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F2F30-4EB7-E511-9DC8-FE9056D712B7}"/>
              </a:ext>
            </a:extLst>
          </p:cNvPr>
          <p:cNvSpPr txBox="1"/>
          <p:nvPr/>
        </p:nvSpPr>
        <p:spPr>
          <a:xfrm>
            <a:off x="1570535" y="2398858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1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(Research)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6DB5E-78FA-8FC1-B7EF-074246A2F906}"/>
              </a:ext>
            </a:extLst>
          </p:cNvPr>
          <p:cNvSpPr txBox="1"/>
          <p:nvPr/>
        </p:nvSpPr>
        <p:spPr>
          <a:xfrm>
            <a:off x="4515577" y="2398857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2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(Analysis)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0112A-BC17-9807-8D16-26B1486FA02A}"/>
              </a:ext>
            </a:extLst>
          </p:cNvPr>
          <p:cNvSpPr txBox="1"/>
          <p:nvPr/>
        </p:nvSpPr>
        <p:spPr>
          <a:xfrm>
            <a:off x="7460620" y="2398858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Agent 3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(Writing)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080CA5-0E5F-3D38-C802-DC6933E64F70}"/>
              </a:ext>
            </a:extLst>
          </p:cNvPr>
          <p:cNvSpPr txBox="1"/>
          <p:nvPr/>
        </p:nvSpPr>
        <p:spPr>
          <a:xfrm>
            <a:off x="4515577" y="4477780"/>
            <a:ext cx="199632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Crew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(Orchestrator)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AA36E8-31A3-CF8D-27DD-50A75529AAF0}"/>
              </a:ext>
            </a:extLst>
          </p:cNvPr>
          <p:cNvCxnSpPr/>
          <p:nvPr/>
        </p:nvCxnSpPr>
        <p:spPr>
          <a:xfrm>
            <a:off x="5513739" y="3045188"/>
            <a:ext cx="0" cy="1408149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66755D-6C98-E86B-E1C4-A3D7FB7E4C2C}"/>
              </a:ext>
            </a:extLst>
          </p:cNvPr>
          <p:cNvCxnSpPr/>
          <p:nvPr/>
        </p:nvCxnSpPr>
        <p:spPr>
          <a:xfrm>
            <a:off x="2491915" y="3045188"/>
            <a:ext cx="0" cy="74503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B95750-6FD0-C035-C451-37D2D3ADADA0}"/>
              </a:ext>
            </a:extLst>
          </p:cNvPr>
          <p:cNvCxnSpPr>
            <a:cxnSpLocks/>
          </p:cNvCxnSpPr>
          <p:nvPr/>
        </p:nvCxnSpPr>
        <p:spPr>
          <a:xfrm flipV="1">
            <a:off x="2491915" y="3783243"/>
            <a:ext cx="5904046" cy="13473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709274-DB51-3F2C-C4F7-AB85AD87C93A}"/>
              </a:ext>
            </a:extLst>
          </p:cNvPr>
          <p:cNvCxnSpPr/>
          <p:nvPr/>
        </p:nvCxnSpPr>
        <p:spPr>
          <a:xfrm>
            <a:off x="8388981" y="3048435"/>
            <a:ext cx="0" cy="745035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1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B1D-83DE-9557-4363-33253037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ACDF-A35A-F8BD-0EA2-8E1B765B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crewai</a:t>
            </a:r>
            <a:r>
              <a:rPr lang="en-US" dirty="0"/>
              <a:t> import Agent, Task, Crew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B8504-51A8-658A-3350-C0F76C0FBB20}"/>
              </a:ext>
            </a:extLst>
          </p:cNvPr>
          <p:cNvSpPr txBox="1"/>
          <p:nvPr/>
        </p:nvSpPr>
        <p:spPr>
          <a:xfrm>
            <a:off x="621232" y="2368586"/>
            <a:ext cx="5542243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1. Define Agents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researcher = Agent(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role='Research Specialist',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goal='Gather comprehensive information on the given topic',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backstory='Expert at finding and synthesizing information',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writer = Agent(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role='Content Writer',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goal='Create clear, engaging content based on research',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backstory='Skilled at transforming complex information into readable content',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26955F-E5E1-2FC1-775C-388C10849E19}"/>
              </a:ext>
            </a:extLst>
          </p:cNvPr>
          <p:cNvSpPr txBox="1"/>
          <p:nvPr/>
        </p:nvSpPr>
        <p:spPr>
          <a:xfrm>
            <a:off x="6303079" y="2368586"/>
            <a:ext cx="5723724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id='agent_001',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ResearcherBot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version='1.0',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capabilities=['online research', 'data validation', 'summarization'],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preferred_sources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['academic papers', 'official websites']},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constraints={'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max_search_depth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5},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tools=['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WebScraper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DocumentParser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FactChecker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security={'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'read-only'},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retry_attempts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2, 'fallback': 'use cached data'},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'info',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search_count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'accuracy']},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ethical_guidelines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avoid_bias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respect_privacy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True},</a:t>
            </a:r>
          </a:p>
        </p:txBody>
      </p:sp>
    </p:spTree>
    <p:extLst>
      <p:ext uri="{BB962C8B-B14F-4D97-AF65-F5344CB8AC3E}">
        <p14:creationId xmlns:p14="http://schemas.microsoft.com/office/powerpoint/2010/main" val="221333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5FF0-46BC-CFCA-2F25-7871ABF2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Parameters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E54DA9-ED70-1049-9BC4-1DC192A83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30282"/>
          <a:ext cx="10515600" cy="20116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84353">
                  <a:extLst>
                    <a:ext uri="{9D8B030D-6E8A-4147-A177-3AD203B41FA5}">
                      <a16:colId xmlns:a16="http://schemas.microsoft.com/office/drawing/2014/main" val="3850365719"/>
                    </a:ext>
                  </a:extLst>
                </a:gridCol>
                <a:gridCol w="3441215">
                  <a:extLst>
                    <a:ext uri="{9D8B030D-6E8A-4147-A177-3AD203B41FA5}">
                      <a16:colId xmlns:a16="http://schemas.microsoft.com/office/drawing/2014/main" val="1781841521"/>
                    </a:ext>
                  </a:extLst>
                </a:gridCol>
                <a:gridCol w="4590032">
                  <a:extLst>
                    <a:ext uri="{9D8B030D-6E8A-4147-A177-3AD203B41FA5}">
                      <a16:colId xmlns:a16="http://schemas.microsoft.com/office/drawing/2014/main" val="1632398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33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What the agent does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"Security Reviewer"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27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goal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the agent wants to achieve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"Find security vulnerabilities in code"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185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backstory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Gives context/personality/expertise to guide reasoning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"Expert at identifying security issues in JavaScript code, focuses on XSS, SQL injection, and insecure dependencies"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89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8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4F7D-C5B9-D43A-3EE0-67AA6A99E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E59D-2074-5B01-6542-E6FD9F6A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7281-ABAC-2621-2942-F1D0B2B8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00B25-4A1D-7A57-5389-513CAB255500}"/>
              </a:ext>
            </a:extLst>
          </p:cNvPr>
          <p:cNvSpPr txBox="1"/>
          <p:nvPr/>
        </p:nvSpPr>
        <p:spPr>
          <a:xfrm>
            <a:off x="551431" y="1900916"/>
            <a:ext cx="5542243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2. Define Tasks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Task(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description='Research the latest trends in {topic}',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expected_output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='A detailed report with key findings and sources',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agent=researcher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writing_task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Task(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description='Write a blog post based on the research findings',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expected_output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='A 500-word blog post in markdown format',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agent=writer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IN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88E96-1EC1-BBB7-2C76-0B8081F39EA8}"/>
              </a:ext>
            </a:extLst>
          </p:cNvPr>
          <p:cNvSpPr txBox="1"/>
          <p:nvPr/>
        </p:nvSpPr>
        <p:spPr>
          <a:xfrm>
            <a:off x="6233278" y="1900916"/>
            <a:ext cx="5723724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id='task_001',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TrendResearch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priority='High',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deadline='2025-09-20T17:00:00Z',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context={'topic': 'Artificial Intelligence in Software Development'},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constraints={'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10,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only_verified_sources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True},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dependencies=[],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status='Not Started',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retry_attempts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3,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on_failure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notify_manager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completion_time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source_quality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'info'}</a:t>
            </a:r>
          </a:p>
        </p:txBody>
      </p:sp>
    </p:spTree>
    <p:extLst>
      <p:ext uri="{BB962C8B-B14F-4D97-AF65-F5344CB8AC3E}">
        <p14:creationId xmlns:p14="http://schemas.microsoft.com/office/powerpoint/2010/main" val="339627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0B3-AC33-5BA0-AA2D-BC53FA34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2E45-6B5A-0204-F30D-4B8C9E5CE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CrewAI</a:t>
            </a:r>
            <a:r>
              <a:rPr lang="en-IN" dirty="0"/>
              <a:t>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B1EB-8A61-4E91-6C9F-CB5F29239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EA56E-A39D-B81D-F0B0-CC6990F082FC}"/>
              </a:ext>
            </a:extLst>
          </p:cNvPr>
          <p:cNvSpPr txBox="1"/>
          <p:nvPr/>
        </p:nvSpPr>
        <p:spPr>
          <a:xfrm>
            <a:off x="551432" y="1900916"/>
            <a:ext cx="3853044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3. Create and Run Crew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crew = Crew(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agents=[researcher, writer],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tasks=[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research_task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writing_task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verbose=True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crew.kickoff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(inputs={'topic': 'AI in software development'})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68200-C517-1C47-28B5-FF461C1EF173}"/>
              </a:ext>
            </a:extLst>
          </p:cNvPr>
          <p:cNvSpPr txBox="1"/>
          <p:nvPr/>
        </p:nvSpPr>
        <p:spPr>
          <a:xfrm>
            <a:off x="4599921" y="1900916"/>
            <a:ext cx="7357081" cy="37548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Can also add the following: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id='crew_001',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name='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ContentCreationTeam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context={'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'AI Content Hub'},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priority_policy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by_deadline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 # Determines how tasks are prioritized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scheduling={'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time_zone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'UTC',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work_hours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'09:00-17:00'},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error_handling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on_task_failure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'retry',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max_retries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2},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monitoring={'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log_level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'debug',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track_metrics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task_completion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agent_efficiency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reporting={'frequency': 'daily', 'format': 'summary'},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access_control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={'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user_roles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': ['admin', 'editor'], 'permissions': ['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assign_tasks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', '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view_logs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']},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escalation={'notify': 'manager@example.com', 'threshold': '48h without progress'},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tags=['content', 'AI', 'research'],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version='1.0'</a:t>
            </a:r>
          </a:p>
        </p:txBody>
      </p:sp>
    </p:spTree>
    <p:extLst>
      <p:ext uri="{BB962C8B-B14F-4D97-AF65-F5344CB8AC3E}">
        <p14:creationId xmlns:p14="http://schemas.microsoft.com/office/powerpoint/2010/main" val="9784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7FCE-1BC5-6D2D-F280-EB42C16FB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 Versus </a:t>
            </a:r>
            <a:r>
              <a:rPr lang="en-IN" dirty="0" err="1"/>
              <a:t>CrewAI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B305FF-B04C-41E7-8819-768A8C612A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1419" y="1814063"/>
          <a:ext cx="10515600" cy="256032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463412">
                  <a:extLst>
                    <a:ext uri="{9D8B030D-6E8A-4147-A177-3AD203B41FA5}">
                      <a16:colId xmlns:a16="http://schemas.microsoft.com/office/drawing/2014/main" val="1948948584"/>
                    </a:ext>
                  </a:extLst>
                </a:gridCol>
                <a:gridCol w="4069429">
                  <a:extLst>
                    <a:ext uri="{9D8B030D-6E8A-4147-A177-3AD203B41FA5}">
                      <a16:colId xmlns:a16="http://schemas.microsoft.com/office/drawing/2014/main" val="3188040932"/>
                    </a:ext>
                  </a:extLst>
                </a:gridCol>
                <a:gridCol w="3982759">
                  <a:extLst>
                    <a:ext uri="{9D8B030D-6E8A-4147-A177-3AD203B41FA5}">
                      <a16:colId xmlns:a16="http://schemas.microsoft.com/office/drawing/2014/main" val="159784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LangGraph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CrewAI</a:t>
                      </a:r>
                      <a:endParaRPr lang="en-GB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12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Architecture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Graph-based workflows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Role-based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03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Task Execution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run tasks in parallel or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Mostly sequential; agents follow roles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452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Tools Integration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Works well with LangChain and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Built-in role-based tool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20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Supports short-term and long-term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Structured memory per agent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1109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Human Interaction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 pause for human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 include human approvals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78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Best For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Complex workflows, advanced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Easy-to-use multi-agent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83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2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FD05-9876-2DAE-9D4F-6DF57D7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4C4F-C772-30E9-3E16-4A6B0DA6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Installation: </a:t>
            </a:r>
            <a:r>
              <a:rPr lang="en-GB" b="1" dirty="0"/>
              <a:t>pip   install   </a:t>
            </a:r>
            <a:r>
              <a:rPr lang="en-GB" b="1" dirty="0" err="1"/>
              <a:t>crewai</a:t>
            </a:r>
            <a:r>
              <a:rPr lang="en-GB" b="1" dirty="0"/>
              <a:t>    </a:t>
            </a:r>
            <a:r>
              <a:rPr lang="en-GB" b="1" dirty="0" err="1"/>
              <a:t>crewai</a:t>
            </a:r>
            <a:r>
              <a:rPr lang="en-GB" b="1" dirty="0"/>
              <a:t>-tools</a:t>
            </a:r>
          </a:p>
          <a:p>
            <a:r>
              <a:rPr lang="en-GB" dirty="0"/>
              <a:t>Best practices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B6D612-B259-BBB3-4C64-F9E1447365EB}"/>
              </a:ext>
            </a:extLst>
          </p:cNvPr>
          <p:cNvGraphicFramePr>
            <a:graphicFrameLocks noGrp="1"/>
          </p:cNvGraphicFramePr>
          <p:nvPr/>
        </p:nvGraphicFramePr>
        <p:xfrm>
          <a:off x="3371413" y="2394192"/>
          <a:ext cx="7982387" cy="37257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619822">
                  <a:extLst>
                    <a:ext uri="{9D8B030D-6E8A-4147-A177-3AD203B41FA5}">
                      <a16:colId xmlns:a16="http://schemas.microsoft.com/office/drawing/2014/main" val="3674356620"/>
                    </a:ext>
                  </a:extLst>
                </a:gridCol>
                <a:gridCol w="5362565">
                  <a:extLst>
                    <a:ext uri="{9D8B030D-6E8A-4147-A177-3AD203B41FA5}">
                      <a16:colId xmlns:a16="http://schemas.microsoft.com/office/drawing/2014/main" val="4112250338"/>
                    </a:ext>
                  </a:extLst>
                </a:gridCol>
              </a:tblGrid>
              <a:tr h="117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Category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Best Practices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210445877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1. Agent Design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Give agents specific, focused roles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849851545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Provide clear goals and context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238184317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 descriptive backstories for better performance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11161652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Task Definition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Be specific about expected outputs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296040051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Include format requirements (JSON, markdown, etc.)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92239854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Chain tasks logically for complex workflows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3701561271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Tool Integration</a:t>
                      </a: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Start with built-in tools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36602458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Create custom tools for domain-specific needs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715036131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Handle errors gracefully in tool implementations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2619395254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4. Testing and Validation</a:t>
                      </a:r>
                      <a:endParaRPr lang="en-GB" sz="1600" dirty="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Test with simple examples first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921107258"/>
                  </a:ext>
                </a:extLst>
              </a:tr>
              <a:tr h="2023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Validate outputs programmatically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371566136"/>
                  </a:ext>
                </a:extLst>
              </a:tr>
              <a:tr h="28902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600"/>
                    </a:p>
                  </a:txBody>
                  <a:tcPr marL="39921" marR="39921" marT="19960" marB="1996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Monitor token usage and costs</a:t>
                      </a:r>
                    </a:p>
                  </a:txBody>
                  <a:tcPr marL="39921" marR="39921" marT="19960" marB="19960" anchor="ctr"/>
                </a:tc>
                <a:extLst>
                  <a:ext uri="{0D108BD9-81ED-4DB2-BD59-A6C34878D82A}">
                    <a16:rowId xmlns:a16="http://schemas.microsoft.com/office/drawing/2014/main" val="176361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2395</Words>
  <Application>Microsoft Office PowerPoint</Application>
  <PresentationFormat>Widescreen</PresentationFormat>
  <Paragraphs>301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Office Theme</vt:lpstr>
      <vt:lpstr>4) CrewAI</vt:lpstr>
      <vt:lpstr>What is CrewAI?</vt:lpstr>
      <vt:lpstr>Sample CrewAI Usage</vt:lpstr>
      <vt:lpstr>CrewAI Example</vt:lpstr>
      <vt:lpstr>Agent Parameters</vt:lpstr>
      <vt:lpstr>CrewAI Example</vt:lpstr>
      <vt:lpstr>CrewAI Example</vt:lpstr>
      <vt:lpstr>LangGraph Versus CrewAI</vt:lpstr>
      <vt:lpstr>Getting Started</vt:lpstr>
      <vt:lpstr>Using Different LLMs</vt:lpstr>
      <vt:lpstr>CrewAI Examples</vt:lpstr>
      <vt:lpstr>Adding Short Term Memory in CrewAI</vt:lpstr>
      <vt:lpstr>Adding Long Term Memory in Crew AI</vt:lpstr>
      <vt:lpstr>Agentic Behaviour in 4th Example (Cloud Billing Analysis)</vt:lpstr>
      <vt:lpstr>Sending Emails – 1 (Ref: 4_7_crewai.py)</vt:lpstr>
      <vt:lpstr>Sending Emails – 2 (Ref: 4_7_crewai.py)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2025-10-08T12:58:59Z</dcterms:created>
  <dcterms:modified xsi:type="dcterms:W3CDTF">2025-10-08T12:59:35Z</dcterms:modified>
</cp:coreProperties>
</file>