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61" r:id="rId2"/>
    <p:sldId id="573" r:id="rId3"/>
    <p:sldId id="574" r:id="rId4"/>
    <p:sldId id="575" r:id="rId5"/>
    <p:sldId id="633" r:id="rId6"/>
    <p:sldId id="634" r:id="rId7"/>
    <p:sldId id="635" r:id="rId8"/>
    <p:sldId id="636" r:id="rId9"/>
    <p:sldId id="637" r:id="rId10"/>
    <p:sldId id="64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B8E3B-DD8D-4E2A-8287-008FBB5E93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25FA8-E287-86F6-2A9D-10FE2403C4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2C827-0A52-BB97-05E4-5B39403AF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E221-DB56-47EA-8E62-7C219704842A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F0600-A067-C423-DD5E-2DC05062C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2060F-E59F-D8B7-B986-60E3390F8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AA11-4AF7-4506-BD1F-27ED0DCEF8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621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0E4C9-3D12-3751-912F-AE58B9FEC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9CCF4-C32E-56F9-67A3-F3546E2F3E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85BB4-9EC1-7491-1403-FC2A872F6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E221-DB56-47EA-8E62-7C219704842A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AD5FF9-A94C-4843-182E-610EAFD8D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9CE63-7AFE-843F-03B8-6FEEEF07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AA11-4AF7-4506-BD1F-27ED0DCEF8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7377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9C4467-932B-8CD5-7E37-0AED9677B9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BE2CCD-C368-085B-F410-61DB4476E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6A8E-EAB7-6DBE-35AE-0636F7B14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E221-DB56-47EA-8E62-7C219704842A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8C246-703F-5FE5-2C64-7DD810E75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77912-29F3-3F9E-6061-C869488B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AA11-4AF7-4506-BD1F-27ED0DCEF8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99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301DF-1618-51EA-F2BB-A36FFD5D8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9EDF2-0D2C-4D6F-BF73-B0511214A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281342-304D-5A1A-98EE-1778B19D6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E221-DB56-47EA-8E62-7C219704842A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27515-14BF-439E-2A98-8626E7EAD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2368DD-0868-A18D-38F9-AF0B2BC8B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AA11-4AF7-4506-BD1F-27ED0DCEF8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6316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7BB10-B425-ACA9-6162-EEB927C60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6EC28-09BB-B2B3-4EB6-5B250F7CA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ACE0E-3D81-D44D-917B-A68E9736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E221-DB56-47EA-8E62-7C219704842A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DE7E7A-0210-78FD-CB82-E68C0362B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69FD5-8BCF-43E0-A8B7-E6FD619BF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AA11-4AF7-4506-BD1F-27ED0DCEF8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4862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67DFA-4879-16A7-448A-06885ABC82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3CDF5-4072-68BA-CE5C-6666294870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63054-569F-2ECB-C87D-C3CC60E4CA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C46DC-4CC2-5A49-3A1B-6509FEE7E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E221-DB56-47EA-8E62-7C219704842A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52CEB-8CA3-6B86-7A8A-88082DF3D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E0240-7FA6-7647-DCA0-773928A6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AA11-4AF7-4506-BD1F-27ED0DCEF8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722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8929D-AAF0-BE7E-CAF0-55DA5661C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9D78E-A210-EF67-0509-35A83054BD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3DBF75-EAB8-1827-4195-12E54BE5DE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AA51A4-4EB8-1D74-8820-E0364C3112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AA8F1-7262-5577-BA55-7D4C8FF3BD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CCD078-0708-B328-E76B-BE4410AD7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E221-DB56-47EA-8E62-7C219704842A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CCA91-3752-9B4F-456E-3E25156A8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F7BD39-A995-B0A4-7534-A834E4261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AA11-4AF7-4506-BD1F-27ED0DCEF8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231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B6B9-BB8B-25B3-A0F2-001160277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0D828D-3C42-9A48-7F51-955B910C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E221-DB56-47EA-8E62-7C219704842A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12F45F-809A-94B6-4B90-83E1B7349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CDE9B-C044-3857-9093-C477B6B9B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AA11-4AF7-4506-BD1F-27ED0DCEF8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569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9601D4-85A6-9EBA-E7C2-EA18DDA2F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E221-DB56-47EA-8E62-7C219704842A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CDACC8-C551-49F1-8564-0558F7CA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0ED8D-7EC2-5DE4-6541-1C94E182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AA11-4AF7-4506-BD1F-27ED0DCEF8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230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09AD3-86F3-50E4-79FD-E213FC8B6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D9ED7-519B-4A47-A1D7-EC83F9CC1B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175E40-81AE-B1AB-53C4-8145A871A9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1DD852-6EC9-5239-5BC2-C56628512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E221-DB56-47EA-8E62-7C219704842A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66173A-F63F-FB37-F52A-E06D63A0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5607E-47AC-D25C-38CC-858419D6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AA11-4AF7-4506-BD1F-27ED0DCEF8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807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CB3AB-7BBD-FA1E-756F-31BCB204F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0C1531-74CF-C50B-3AF2-D40EB70983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F6778-D1B2-4600-C46B-0A69C6EEC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A06AB8-64A4-7E14-93DE-EE4D3968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7E221-DB56-47EA-8E62-7C219704842A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4FD291-09E3-0D52-7B33-985BBB07B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363557-CCE1-8F96-4547-A86EFB94F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8DAA11-4AF7-4506-BD1F-27ED0DCEF8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381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007D95-CA76-8A57-0EC6-B656D88E5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7F2D09-917E-B0B9-A7A8-63FA12012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F0036A-DD4B-789D-F5C8-A320F3E2E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7E221-DB56-47EA-8E62-7C219704842A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7D263-AB63-6B79-8E22-698D51ACD4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9210C6-B909-FF88-C057-054E838D69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DAA11-4AF7-4506-BD1F-27ED0DCEF8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878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joykimaiyo18/linkedin-data-jobs-datase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4FE3853-F61E-C133-B525-0A04CDB46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5) </a:t>
            </a:r>
            <a:r>
              <a:rPr lang="en-IN" dirty="0" err="1"/>
              <a:t>Autogen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B758E1-5D47-9C38-A22A-3D91FE4C38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Atul Kahate</a:t>
            </a:r>
          </a:p>
        </p:txBody>
      </p:sp>
    </p:spTree>
    <p:extLst>
      <p:ext uri="{BB962C8B-B14F-4D97-AF65-F5344CB8AC3E}">
        <p14:creationId xmlns:p14="http://schemas.microsoft.com/office/powerpoint/2010/main" val="1590324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318E2-EABC-3F0E-0AF8-8C4D11255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Working with MCP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F74E3-475A-893D-BC78-13C0362B88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D605E69-582E-EAD1-4EF3-840118FDD9EA}"/>
              </a:ext>
            </a:extLst>
          </p:cNvPr>
          <p:cNvGraphicFramePr>
            <a:graphicFrameLocks noGrp="1"/>
          </p:cNvGraphicFramePr>
          <p:nvPr/>
        </p:nvGraphicFramePr>
        <p:xfrm>
          <a:off x="775378" y="1874520"/>
          <a:ext cx="10515600" cy="228600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756579">
                  <a:extLst>
                    <a:ext uri="{9D8B030D-6E8A-4147-A177-3AD203B41FA5}">
                      <a16:colId xmlns:a16="http://schemas.microsoft.com/office/drawing/2014/main" val="3172662509"/>
                    </a:ext>
                  </a:extLst>
                </a:gridCol>
                <a:gridCol w="4858187">
                  <a:extLst>
                    <a:ext uri="{9D8B030D-6E8A-4147-A177-3AD203B41FA5}">
                      <a16:colId xmlns:a16="http://schemas.microsoft.com/office/drawing/2014/main" val="2720593641"/>
                    </a:ext>
                  </a:extLst>
                </a:gridCol>
                <a:gridCol w="2900834">
                  <a:extLst>
                    <a:ext uri="{9D8B030D-6E8A-4147-A177-3AD203B41FA5}">
                      <a16:colId xmlns:a16="http://schemas.microsoft.com/office/drawing/2014/main" val="363667514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Approach / Script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Description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File Path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94437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0" dirty="0"/>
                        <a:t>Without MCP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Get price of a cryptocurrency directly using API calls (no MCP abstraction)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5_7_autogen.py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67661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0" dirty="0"/>
                        <a:t>With MCP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Get price of a cryptocurrency via MCP server, demonstrating async MCP usage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5_10_autogen</a:t>
                      </a:r>
                      <a:r>
                        <a:rPr lang="en-GB"/>
                        <a:t>.py (TBD)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24684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0" dirty="0"/>
                        <a:t>MCP IP → Location &amp; News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Use MCP servers to map IP addresses to locations and fetch news headlines asynchronously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5_8_autogen.py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8012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21242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47E20-EB82-66BF-5FA8-DD297DE6C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Autogen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1DB7E-9FFD-869A-3943-BA5D8053B9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err="1"/>
              <a:t>Autogen</a:t>
            </a:r>
            <a:r>
              <a:rPr lang="en-US" sz="2400" dirty="0"/>
              <a:t>: Open-source programming framework for building AI agents and facilitating cooperation among multiple agents to solve tasks</a:t>
            </a:r>
            <a:endParaRPr lang="en-IN" sz="2400" dirty="0"/>
          </a:p>
          <a:p>
            <a:r>
              <a:rPr lang="en-IN" sz="2400" dirty="0"/>
              <a:t>Version 0.4: Completely revamped to use asynchronous operations</a:t>
            </a:r>
          </a:p>
          <a:p>
            <a:r>
              <a:rPr lang="en-IN" sz="2400" dirty="0"/>
              <a:t>Approaches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675963-7539-C404-CB68-48A52B4C6D63}"/>
              </a:ext>
            </a:extLst>
          </p:cNvPr>
          <p:cNvGraphicFramePr>
            <a:graphicFrameLocks noGrp="1"/>
          </p:cNvGraphicFramePr>
          <p:nvPr/>
        </p:nvGraphicFramePr>
        <p:xfrm>
          <a:off x="1122444" y="3558061"/>
          <a:ext cx="9947112" cy="3041883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299669">
                  <a:extLst>
                    <a:ext uri="{9D8B030D-6E8A-4147-A177-3AD203B41FA5}">
                      <a16:colId xmlns:a16="http://schemas.microsoft.com/office/drawing/2014/main" val="2896709958"/>
                    </a:ext>
                  </a:extLst>
                </a:gridCol>
                <a:gridCol w="2366272">
                  <a:extLst>
                    <a:ext uri="{9D8B030D-6E8A-4147-A177-3AD203B41FA5}">
                      <a16:colId xmlns:a16="http://schemas.microsoft.com/office/drawing/2014/main" val="356341605"/>
                    </a:ext>
                  </a:extLst>
                </a:gridCol>
                <a:gridCol w="2799041">
                  <a:extLst>
                    <a:ext uri="{9D8B030D-6E8A-4147-A177-3AD203B41FA5}">
                      <a16:colId xmlns:a16="http://schemas.microsoft.com/office/drawing/2014/main" val="1063211647"/>
                    </a:ext>
                  </a:extLst>
                </a:gridCol>
                <a:gridCol w="3482130">
                  <a:extLst>
                    <a:ext uri="{9D8B030D-6E8A-4147-A177-3AD203B41FA5}">
                      <a16:colId xmlns:a16="http://schemas.microsoft.com/office/drawing/2014/main" val="3746004613"/>
                    </a:ext>
                  </a:extLst>
                </a:gridCol>
              </a:tblGrid>
              <a:tr h="1823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/>
                        <a:t>Tool / Component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/>
                        <a:t>Purpose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/>
                        <a:t>Key Features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/>
                        <a:t>When to Use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3694164379"/>
                  </a:ext>
                </a:extLst>
              </a:tr>
              <a:tr h="8705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Autogen Studio</a:t>
                      </a:r>
                      <a:endParaRPr lang="en-GB" sz="1400"/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Web-based UI for agent prototyping without writing code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No-code prototyping, drag-and-drop interface, quick experimentation, visualization of agent interactions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When you want to </a:t>
                      </a:r>
                      <a:r>
                        <a:rPr lang="en-US" sz="1400" b="1"/>
                        <a:t>prototype quickly</a:t>
                      </a:r>
                      <a:r>
                        <a:rPr lang="en-US" sz="1400"/>
                        <a:t> without coding, demo ideas, or validate workflows before implementation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585940912"/>
                  </a:ext>
                </a:extLst>
              </a:tr>
              <a:tr h="7329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AgentChat</a:t>
                      </a:r>
                      <a:endParaRPr lang="en-GB" sz="1400"/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Programming framework for building conversational single &amp; multi-agent apps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Focus on dialogue systems, conversational logic, agent orchestration, extensibility via Python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When building </a:t>
                      </a:r>
                      <a:r>
                        <a:rPr lang="en-US" sz="1400" b="1"/>
                        <a:t>chatbots or multi-agent conversations</a:t>
                      </a:r>
                      <a:r>
                        <a:rPr lang="en-US" sz="1400"/>
                        <a:t> where dialogue and interaction flow matter most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3286237663"/>
                  </a:ext>
                </a:extLst>
              </a:tr>
              <a:tr h="73292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Core</a:t>
                      </a:r>
                      <a:endParaRPr lang="en-GB" sz="1400"/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Event-driven programming framework for building scalable multi-agent apps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Low-level primitives for agents, event/message handling, supports complex workflows, high scalability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When you need </a:t>
                      </a:r>
                      <a:r>
                        <a:rPr lang="en-US" sz="1400" b="1" dirty="0"/>
                        <a:t>scalable, event-driven systems</a:t>
                      </a:r>
                      <a:r>
                        <a:rPr lang="en-US" sz="1400" dirty="0"/>
                        <a:t> with many agents coordinating beyond simple conversations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2182940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1577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8868-00A4-5A5D-A283-155B87C76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Messages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2CAD2-CBF3-757D-D515-1434E6927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</a:t>
            </a:r>
            <a:r>
              <a:rPr lang="en-US" sz="2400" dirty="0" err="1"/>
              <a:t>AutoGen</a:t>
            </a:r>
            <a:r>
              <a:rPr lang="en-US" sz="2400" dirty="0"/>
              <a:t> </a:t>
            </a:r>
            <a:r>
              <a:rPr lang="en-US" sz="2400" dirty="0" err="1"/>
              <a:t>AgentChat</a:t>
            </a:r>
            <a:r>
              <a:rPr lang="en-US" sz="2400" dirty="0"/>
              <a:t>, </a:t>
            </a:r>
            <a:r>
              <a:rPr lang="en-US" sz="2400" i="1" dirty="0"/>
              <a:t>messages</a:t>
            </a:r>
            <a:r>
              <a:rPr lang="en-US" sz="2400" dirty="0"/>
              <a:t> facilitate communication and information exchange with other agents, orchestrators, and applications</a:t>
            </a:r>
            <a:endParaRPr lang="en-GB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0E16AAC-63E9-75C6-188F-7D5279645752}"/>
              </a:ext>
            </a:extLst>
          </p:cNvPr>
          <p:cNvGraphicFramePr>
            <a:graphicFrameLocks noGrp="1"/>
          </p:cNvGraphicFramePr>
          <p:nvPr/>
        </p:nvGraphicFramePr>
        <p:xfrm>
          <a:off x="725938" y="2659707"/>
          <a:ext cx="10453360" cy="3619808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731078">
                  <a:extLst>
                    <a:ext uri="{9D8B030D-6E8A-4147-A177-3AD203B41FA5}">
                      <a16:colId xmlns:a16="http://schemas.microsoft.com/office/drawing/2014/main" val="1979258797"/>
                    </a:ext>
                  </a:extLst>
                </a:gridCol>
                <a:gridCol w="2191766">
                  <a:extLst>
                    <a:ext uri="{9D8B030D-6E8A-4147-A177-3AD203B41FA5}">
                      <a16:colId xmlns:a16="http://schemas.microsoft.com/office/drawing/2014/main" val="2035244773"/>
                    </a:ext>
                  </a:extLst>
                </a:gridCol>
                <a:gridCol w="3015426">
                  <a:extLst>
                    <a:ext uri="{9D8B030D-6E8A-4147-A177-3AD203B41FA5}">
                      <a16:colId xmlns:a16="http://schemas.microsoft.com/office/drawing/2014/main" val="3998604314"/>
                    </a:ext>
                  </a:extLst>
                </a:gridCol>
                <a:gridCol w="3515090">
                  <a:extLst>
                    <a:ext uri="{9D8B030D-6E8A-4147-A177-3AD203B41FA5}">
                      <a16:colId xmlns:a16="http://schemas.microsoft.com/office/drawing/2014/main" val="2720583786"/>
                    </a:ext>
                  </a:extLst>
                </a:gridCol>
              </a:tblGrid>
              <a:tr h="1426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Category</a:t>
                      </a:r>
                      <a:endParaRPr lang="en-GB" sz="1400"/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Type</a:t>
                      </a:r>
                      <a:endParaRPr lang="en-GB" sz="1400"/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Description</a:t>
                      </a:r>
                      <a:endParaRPr lang="en-GB" sz="1400"/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Example / Notes</a:t>
                      </a:r>
                      <a:endParaRPr lang="en-GB" sz="1400"/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3600527418"/>
                  </a:ext>
                </a:extLst>
              </a:tr>
              <a:tr h="4634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Agent-Agent Messages</a:t>
                      </a:r>
                      <a:endParaRPr lang="en-GB" sz="1400"/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TextMessage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A message consisting of simple text content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TextMessage(content="Hello, world!", source="User")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79830708"/>
                  </a:ext>
                </a:extLst>
              </a:tr>
              <a:tr h="4634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sz="1400"/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MultiModalMessage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 message containing text and/or images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Accepts list of strings and/or Image objects Example: request image description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3060001521"/>
                  </a:ext>
                </a:extLst>
              </a:tr>
              <a:tr h="35652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sz="1400"/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Other subclasses of BaseChatMessage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Used for text and multimodal communication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Passed via on_messages or run() tasks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3515066377"/>
                  </a:ext>
                </a:extLst>
              </a:tr>
              <a:tr h="2495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Internal Events</a:t>
                      </a:r>
                      <a:endParaRPr lang="en-GB" sz="1400"/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ToolCallRequestEvent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Indicates a request to call a tool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Internal event generated within agent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2757472671"/>
                  </a:ext>
                </a:extLst>
              </a:tr>
              <a:tr h="35652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sz="1400"/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ToolCallExecutionEvent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Contains results of tool calls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Included in inner_messages in agent’s response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911769967"/>
                  </a:ext>
                </a:extLst>
              </a:tr>
              <a:tr h="35652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sz="1400"/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Other subclasses of BaseAgentEvent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Used for communicating internal actions and events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Useful for UI integration and debugging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253872482"/>
                  </a:ext>
                </a:extLst>
              </a:tr>
              <a:tr h="57043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Custom Messages</a:t>
                      </a:r>
                      <a:endParaRPr lang="en-GB" sz="1400"/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User-defined subclasses of BaseChatMessage or BaseAgentEvent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Allows developers to create custom message types and behaviors tailored to their application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Useful when building custom agents with specialized formats or actions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14488168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6058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9A167-ED25-F185-436E-33FCD326B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Multimodal Message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259F1-88D6-7C09-C923-5E64BDBF1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Ask the first agent to describe the image: 5_2_autogen.py</a:t>
            </a:r>
          </a:p>
          <a:p>
            <a:r>
              <a:rPr lang="en-IN" dirty="0"/>
              <a:t>Adding a second agent to recognize some people in the image</a:t>
            </a:r>
          </a:p>
          <a:p>
            <a:pPr marL="0" indent="0">
              <a:buNone/>
            </a:pP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4ABACAB-ED22-DAD0-CCFE-FD4A21E0A96F}"/>
              </a:ext>
            </a:extLst>
          </p:cNvPr>
          <p:cNvGraphicFramePr>
            <a:graphicFrameLocks noGrp="1"/>
          </p:cNvGraphicFramePr>
          <p:nvPr/>
        </p:nvGraphicFramePr>
        <p:xfrm>
          <a:off x="746004" y="2773074"/>
          <a:ext cx="10699992" cy="3744585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032097">
                  <a:extLst>
                    <a:ext uri="{9D8B030D-6E8A-4147-A177-3AD203B41FA5}">
                      <a16:colId xmlns:a16="http://schemas.microsoft.com/office/drawing/2014/main" val="1206476607"/>
                    </a:ext>
                  </a:extLst>
                </a:gridCol>
                <a:gridCol w="4055468">
                  <a:extLst>
                    <a:ext uri="{9D8B030D-6E8A-4147-A177-3AD203B41FA5}">
                      <a16:colId xmlns:a16="http://schemas.microsoft.com/office/drawing/2014/main" val="2657814558"/>
                    </a:ext>
                  </a:extLst>
                </a:gridCol>
                <a:gridCol w="4612427">
                  <a:extLst>
                    <a:ext uri="{9D8B030D-6E8A-4147-A177-3AD203B41FA5}">
                      <a16:colId xmlns:a16="http://schemas.microsoft.com/office/drawing/2014/main" val="2464999143"/>
                    </a:ext>
                  </a:extLst>
                </a:gridCol>
              </a:tblGrid>
              <a:tr h="1897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Feature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Sequential Approach </a:t>
                      </a:r>
                      <a:r>
                        <a:rPr lang="en-GB" sz="1600" b="0" dirty="0"/>
                        <a:t>(</a:t>
                      </a:r>
                      <a:r>
                        <a:rPr lang="en-IN" sz="1600" dirty="0"/>
                        <a:t>5_3_autogen.py)</a:t>
                      </a:r>
                      <a:endParaRPr lang="en-GB" sz="1600" b="1" dirty="0"/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Parallel Approach</a:t>
                      </a:r>
                      <a:r>
                        <a:rPr lang="en-GB" sz="1600" b="0" dirty="0"/>
                        <a:t> (</a:t>
                      </a:r>
                      <a:r>
                        <a:rPr lang="en-IN" sz="1600" dirty="0"/>
                        <a:t>5_4_autogen.py)</a:t>
                      </a:r>
                      <a:endParaRPr lang="en-GB" sz="1600" b="1" dirty="0"/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2372728996"/>
                  </a:ext>
                </a:extLst>
              </a:tr>
              <a:tr h="3325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Execution Order</a:t>
                      </a:r>
                      <a:endParaRPr lang="en-GB" sz="1600"/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Second agent waits for first agent to finish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Both agents start at the same time</a:t>
                      </a: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729684776"/>
                  </a:ext>
                </a:extLst>
              </a:tr>
              <a:tr h="3325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Data Flow</a:t>
                      </a:r>
                      <a:endParaRPr lang="en-GB" sz="1600"/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Second agent can use first agent's output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Each agent works independently; no shared output</a:t>
                      </a: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2466051423"/>
                  </a:ext>
                </a:extLst>
              </a:tr>
              <a:tr h="10469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Code Structure</a:t>
                      </a:r>
                      <a:endParaRPr lang="en-GB" sz="1600"/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await </a:t>
                      </a:r>
                      <a:r>
                        <a:rPr lang="en-GB" sz="1600" dirty="0" err="1"/>
                        <a:t>first_agent.on_messages</a:t>
                      </a:r>
                      <a:r>
                        <a:rPr lang="en-GB" sz="1600" dirty="0"/>
                        <a:t>(...); </a:t>
                      </a:r>
                    </a:p>
                    <a:p>
                      <a:pPr>
                        <a:buNone/>
                      </a:pPr>
                      <a:r>
                        <a:rPr lang="en-GB" sz="1600" dirty="0"/>
                        <a:t>await </a:t>
                      </a:r>
                      <a:r>
                        <a:rPr lang="en-GB" sz="1600" dirty="0" err="1"/>
                        <a:t>second_agent.on_messages</a:t>
                      </a:r>
                      <a:r>
                        <a:rPr lang="en-GB" sz="1600" dirty="0"/>
                        <a:t>(...)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task1 = </a:t>
                      </a:r>
                      <a:r>
                        <a:rPr lang="en-US" sz="1600" dirty="0" err="1"/>
                        <a:t>create_task</a:t>
                      </a:r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first_agent.on_messages</a:t>
                      </a:r>
                      <a:r>
                        <a:rPr lang="en-US" sz="1600" dirty="0"/>
                        <a:t>(...))</a:t>
                      </a:r>
                    </a:p>
                    <a:p>
                      <a:pPr>
                        <a:buNone/>
                      </a:pPr>
                      <a:r>
                        <a:rPr lang="en-US" sz="1600" dirty="0"/>
                        <a:t>task2 = </a:t>
                      </a:r>
                      <a:r>
                        <a:rPr lang="en-US" sz="1600" dirty="0" err="1"/>
                        <a:t>create_task</a:t>
                      </a:r>
                      <a:r>
                        <a:rPr lang="en-US" sz="1600" dirty="0"/>
                        <a:t>(</a:t>
                      </a:r>
                      <a:r>
                        <a:rPr lang="en-US" sz="1600" dirty="0" err="1"/>
                        <a:t>second_agent.on_messages</a:t>
                      </a:r>
                      <a:r>
                        <a:rPr lang="en-US" sz="1600" dirty="0"/>
                        <a:t>(...))</a:t>
                      </a:r>
                    </a:p>
                    <a:p>
                      <a:pPr>
                        <a:buNone/>
                      </a:pPr>
                      <a:r>
                        <a:rPr lang="en-US" sz="1600" dirty="0"/>
                        <a:t>await gather(task1, task2)</a:t>
                      </a: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2022645222"/>
                  </a:ext>
                </a:extLst>
              </a:tr>
              <a:tr h="4754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Terminal Output</a:t>
                      </a:r>
                      <a:endParaRPr lang="en-GB" sz="1600"/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Outputs appear sequentially: first agent finishes → then second agent starts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Outputs can interleave, showing parallel progress</a:t>
                      </a: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726971039"/>
                  </a:ext>
                </a:extLst>
              </a:tr>
              <a:tr h="3325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Use Case</a:t>
                      </a:r>
                      <a:endParaRPr lang="en-GB" sz="1600"/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When tasks are dependent or need prior context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When tasks are independent or can run concurrently for efficiency</a:t>
                      </a: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2067775620"/>
                  </a:ext>
                </a:extLst>
              </a:tr>
              <a:tr h="6183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Example Print Statements</a:t>
                      </a:r>
                      <a:endParaRPr lang="en-GB" sz="1600"/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print("Image Agent finished") → print("Recognition Agent started")</a:t>
                      </a:r>
                    </a:p>
                  </a:txBody>
                  <a:tcPr marL="64945" marR="64945" marT="32473" marB="3247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print statements from both agents may appear mixed, demonstrating parallelism</a:t>
                      </a:r>
                    </a:p>
                  </a:txBody>
                  <a:tcPr marL="64945" marR="64945" marT="32473" marB="32473" anchor="ctr"/>
                </a:tc>
                <a:extLst>
                  <a:ext uri="{0D108BD9-81ED-4DB2-BD59-A6C34878D82A}">
                    <a16:rowId xmlns:a16="http://schemas.microsoft.com/office/drawing/2014/main" val="1402367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1985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77339-232F-890F-9B8A-276E1D780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AgentChat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1D780-32B2-96A8-FCC8-DDB86DCE2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 err="1"/>
              <a:t>AgentChat</a:t>
            </a:r>
            <a:r>
              <a:rPr lang="en-IN" dirty="0"/>
              <a:t>: </a:t>
            </a:r>
            <a:r>
              <a:rPr lang="en-US" dirty="0"/>
              <a:t>Build applications quickly using preset agents</a:t>
            </a:r>
          </a:p>
          <a:p>
            <a:r>
              <a:rPr lang="en-US" dirty="0"/>
              <a:t>Based on OpenAI’s Chat Completions API</a:t>
            </a:r>
          </a:p>
          <a:p>
            <a:r>
              <a:rPr lang="en-US" dirty="0"/>
              <a:t>Installation: </a:t>
            </a:r>
            <a:r>
              <a:rPr lang="en-US" sz="2400" b="1" dirty="0"/>
              <a:t>pip install "</a:t>
            </a:r>
            <a:r>
              <a:rPr lang="en-US" sz="2400" b="1" dirty="0" err="1"/>
              <a:t>autogen-agentchat</a:t>
            </a:r>
            <a:r>
              <a:rPr lang="en-US" sz="2400" b="1" dirty="0"/>
              <a:t>" "</a:t>
            </a:r>
            <a:r>
              <a:rPr lang="en-US" sz="2400" b="1" dirty="0" err="1"/>
              <a:t>autogen-ext</a:t>
            </a:r>
            <a:r>
              <a:rPr lang="en-US" sz="2400" b="1" dirty="0"/>
              <a:t>[</a:t>
            </a:r>
            <a:r>
              <a:rPr lang="en-US" sz="2400" b="1" dirty="0" err="1"/>
              <a:t>openai,azure</a:t>
            </a:r>
            <a:r>
              <a:rPr lang="en-US" sz="2400" b="1" dirty="0"/>
              <a:t>]"</a:t>
            </a:r>
            <a:endParaRPr lang="en-US" b="1" dirty="0"/>
          </a:p>
          <a:p>
            <a:r>
              <a:rPr lang="en-US" dirty="0"/>
              <a:t>Steps (Code: C:\code\agenticai\5_autogen\5_1_autogen.py)	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662677-D079-627D-473A-8B4F45E630A7}"/>
              </a:ext>
            </a:extLst>
          </p:cNvPr>
          <p:cNvGraphicFramePr>
            <a:graphicFrameLocks noGrp="1"/>
          </p:cNvGraphicFramePr>
          <p:nvPr/>
        </p:nvGraphicFramePr>
        <p:xfrm>
          <a:off x="1136893" y="3875608"/>
          <a:ext cx="9556702" cy="2982392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841425">
                  <a:extLst>
                    <a:ext uri="{9D8B030D-6E8A-4147-A177-3AD203B41FA5}">
                      <a16:colId xmlns:a16="http://schemas.microsoft.com/office/drawing/2014/main" val="1741581124"/>
                    </a:ext>
                  </a:extLst>
                </a:gridCol>
                <a:gridCol w="6715277">
                  <a:extLst>
                    <a:ext uri="{9D8B030D-6E8A-4147-A177-3AD203B41FA5}">
                      <a16:colId xmlns:a16="http://schemas.microsoft.com/office/drawing/2014/main" val="3044429538"/>
                    </a:ext>
                  </a:extLst>
                </a:gridCol>
              </a:tblGrid>
              <a:tr h="2954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/>
                        <a:t>Step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6453233"/>
                  </a:ext>
                </a:extLst>
              </a:tr>
              <a:tr h="2954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0" dirty="0"/>
                        <a:t>1. Load Environment Variables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Read API keys and config from .env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1713174"/>
                  </a:ext>
                </a:extLst>
              </a:tr>
              <a:tr h="516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0" dirty="0"/>
                        <a:t>2. Initialize Model 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dirty="0"/>
                        <a:t>Create </a:t>
                      </a:r>
                      <a:r>
                        <a:rPr lang="en-GB" sz="1400" dirty="0" err="1"/>
                        <a:t>OpenAIChatCompletionClient</a:t>
                      </a:r>
                      <a:r>
                        <a:rPr lang="en-GB" sz="1400" dirty="0"/>
                        <a:t> with gpt-4o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29706464"/>
                  </a:ext>
                </a:extLst>
              </a:tr>
              <a:tr h="516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0" dirty="0"/>
                        <a:t>3. Define a Tool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Example function </a:t>
                      </a:r>
                      <a:r>
                        <a:rPr lang="en-US" sz="1400" dirty="0" err="1"/>
                        <a:t>get_forex_rate</a:t>
                      </a:r>
                      <a:r>
                        <a:rPr lang="en-US" sz="1400" dirty="0"/>
                        <a:t>() returning USD→INR rate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3072013"/>
                  </a:ext>
                </a:extLst>
              </a:tr>
              <a:tr h="516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0" dirty="0"/>
                        <a:t>4. Create Assistant Agent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Configure agent with model client, tools, system message, reflection, and streaming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2790337"/>
                  </a:ext>
                </a:extLst>
              </a:tr>
              <a:tr h="5169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0" dirty="0"/>
                        <a:t>5. Run Agent with Console UI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Execute task: “What is the current forex rate of USD against INR?” and stream 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0953107"/>
                  </a:ext>
                </a:extLst>
              </a:tr>
              <a:tr h="29542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0" dirty="0"/>
                        <a:t>6. Close Model Client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Release resources after agent finishes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6361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9343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C220B-1CB2-C329-B113-82685E3E3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AgentChat</a:t>
            </a:r>
            <a:r>
              <a:rPr lang="en-IN" dirty="0"/>
              <a:t> Agent Definition</a:t>
            </a:r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5B9D5B89-8C95-2665-DF4A-33FFF408B61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51508" y="1797705"/>
          <a:ext cx="10861041" cy="4573582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778025">
                  <a:extLst>
                    <a:ext uri="{9D8B030D-6E8A-4147-A177-3AD203B41FA5}">
                      <a16:colId xmlns:a16="http://schemas.microsoft.com/office/drawing/2014/main" val="4044174048"/>
                    </a:ext>
                  </a:extLst>
                </a:gridCol>
                <a:gridCol w="3853044">
                  <a:extLst>
                    <a:ext uri="{9D8B030D-6E8A-4147-A177-3AD203B41FA5}">
                      <a16:colId xmlns:a16="http://schemas.microsoft.com/office/drawing/2014/main" val="32331458"/>
                    </a:ext>
                  </a:extLst>
                </a:gridCol>
                <a:gridCol w="4229972">
                  <a:extLst>
                    <a:ext uri="{9D8B030D-6E8A-4147-A177-3AD203B41FA5}">
                      <a16:colId xmlns:a16="http://schemas.microsoft.com/office/drawing/2014/main" val="1204664872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Parameter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What it Does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Why it is Important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60076210"/>
                  </a:ext>
                </a:extLst>
              </a:tr>
              <a:tr h="585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0" dirty="0"/>
                        <a:t>name="</a:t>
                      </a:r>
                      <a:r>
                        <a:rPr lang="en-GB" sz="1600" b="0" dirty="0" err="1"/>
                        <a:t>forex_agent</a:t>
                      </a:r>
                      <a:r>
                        <a:rPr lang="en-GB" sz="1600" b="0" dirty="0"/>
                        <a:t>"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Assigns a unique name to the agent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 dirty="0"/>
                        <a:t>Useful for identifying the agent when you have multiple agents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1704203394"/>
                  </a:ext>
                </a:extLst>
              </a:tr>
              <a:tr h="8367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0" dirty="0" err="1"/>
                        <a:t>model_client</a:t>
                      </a:r>
                      <a:r>
                        <a:rPr lang="en-GB" sz="1600" b="0" dirty="0"/>
                        <a:t>=</a:t>
                      </a:r>
                      <a:r>
                        <a:rPr lang="en-GB" sz="1600" b="0" dirty="0" err="1"/>
                        <a:t>model_client</a:t>
                      </a:r>
                      <a:endParaRPr lang="en-GB" sz="1600" b="0" dirty="0"/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Connects the agent to the </a:t>
                      </a:r>
                      <a:r>
                        <a:rPr lang="en-US" sz="1600" dirty="0" err="1"/>
                        <a:t>OpenAIChatCompletionClient</a:t>
                      </a:r>
                      <a:r>
                        <a:rPr lang="en-US" sz="1600" dirty="0"/>
                        <a:t> (gpt-4o)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 dirty="0"/>
                        <a:t>This is the LLM backend that powers the agent’s reasoning and responses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99692578"/>
                  </a:ext>
                </a:extLst>
              </a:tr>
              <a:tr h="8367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0" dirty="0"/>
                        <a:t>tools=[</a:t>
                      </a:r>
                      <a:r>
                        <a:rPr lang="en-GB" sz="1600" b="0" dirty="0" err="1"/>
                        <a:t>get_forex_rate</a:t>
                      </a:r>
                      <a:r>
                        <a:rPr lang="en-GB" sz="1600" b="0" dirty="0"/>
                        <a:t>]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Gives the agent access to external functions (here: forex lookup)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 dirty="0"/>
                        <a:t>Lets the agent use functions instead of relying only on text generation (</a:t>
                      </a:r>
                      <a:r>
                        <a:rPr lang="en-US" sz="1600" b="0" i="1" dirty="0" err="1"/>
                        <a:t>AssistantAgent</a:t>
                      </a:r>
                      <a:r>
                        <a:rPr lang="en-US" sz="1600" b="0" i="1" dirty="0"/>
                        <a:t> </a:t>
                      </a:r>
                      <a:r>
                        <a:rPr lang="en-US" sz="1600" b="0" dirty="0"/>
                        <a:t>automatically converts a Python function into a </a:t>
                      </a:r>
                      <a:r>
                        <a:rPr lang="en-US" sz="1600" b="0" i="1" dirty="0" err="1"/>
                        <a:t>FunctionTool</a:t>
                      </a:r>
                      <a:r>
                        <a:rPr lang="en-US" sz="1600" b="0" i="0" dirty="0"/>
                        <a:t>, while also generating the schema</a:t>
                      </a:r>
                      <a:r>
                        <a:rPr lang="en-US" sz="1600" b="0" dirty="0"/>
                        <a:t>) 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3438907511"/>
                  </a:ext>
                </a:extLst>
              </a:tr>
              <a:tr h="585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 dirty="0" err="1"/>
                        <a:t>system_message</a:t>
                      </a:r>
                      <a:r>
                        <a:rPr lang="en-US" sz="1600" b="0" dirty="0"/>
                        <a:t>="You are a helpful assistant."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Sets the agent’s role and behavior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 dirty="0"/>
                        <a:t>Guides tone, style, and purpose of responses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4180452289"/>
                  </a:ext>
                </a:extLst>
              </a:tr>
              <a:tr h="585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 dirty="0" err="1"/>
                        <a:t>reflect_on_tool_use</a:t>
                      </a:r>
                      <a:r>
                        <a:rPr lang="en-US" sz="1600" b="0" dirty="0"/>
                        <a:t>=True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Enables the agent to review and improve how it calls tools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 dirty="0"/>
                        <a:t>Adds a “self-check” step for better accuracy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369699667"/>
                  </a:ext>
                </a:extLst>
              </a:tr>
              <a:tr h="5857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0" dirty="0" err="1"/>
                        <a:t>model_client_stream</a:t>
                      </a:r>
                      <a:r>
                        <a:rPr lang="en-GB" sz="1600" b="0" dirty="0"/>
                        <a:t>=True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Streams model output token by token</a:t>
                      </a:r>
                    </a:p>
                  </a:txBody>
                  <a:tcPr marL="83680" marR="83680" marT="41840" marB="41840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 dirty="0"/>
                        <a:t>Allows real-time responses instead of waiting for the full output</a:t>
                      </a:r>
                    </a:p>
                  </a:txBody>
                  <a:tcPr marL="83680" marR="83680" marT="41840" marB="41840" anchor="ctr"/>
                </a:tc>
                <a:extLst>
                  <a:ext uri="{0D108BD9-81ED-4DB2-BD59-A6C34878D82A}">
                    <a16:rowId xmlns:a16="http://schemas.microsoft.com/office/drawing/2014/main" val="41456157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775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7151F-66FD-92B0-20AE-4E5574204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AgentChat</a:t>
            </a:r>
            <a:r>
              <a:rPr lang="en-IN" dirty="0"/>
              <a:t> Message Types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DBC7895-AB2B-8F73-7057-930E4E36C6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199" y="1943894"/>
          <a:ext cx="10902417" cy="3017520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459798">
                  <a:extLst>
                    <a:ext uri="{9D8B030D-6E8A-4147-A177-3AD203B41FA5}">
                      <a16:colId xmlns:a16="http://schemas.microsoft.com/office/drawing/2014/main" val="393053824"/>
                    </a:ext>
                  </a:extLst>
                </a:gridCol>
                <a:gridCol w="2886418">
                  <a:extLst>
                    <a:ext uri="{9D8B030D-6E8A-4147-A177-3AD203B41FA5}">
                      <a16:colId xmlns:a16="http://schemas.microsoft.com/office/drawing/2014/main" val="2759381026"/>
                    </a:ext>
                  </a:extLst>
                </a:gridCol>
                <a:gridCol w="2701319">
                  <a:extLst>
                    <a:ext uri="{9D8B030D-6E8A-4147-A177-3AD203B41FA5}">
                      <a16:colId xmlns:a16="http://schemas.microsoft.com/office/drawing/2014/main" val="1616650032"/>
                    </a:ext>
                  </a:extLst>
                </a:gridCol>
                <a:gridCol w="2854882">
                  <a:extLst>
                    <a:ext uri="{9D8B030D-6E8A-4147-A177-3AD203B41FA5}">
                      <a16:colId xmlns:a16="http://schemas.microsoft.com/office/drawing/2014/main" val="211505791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Examples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Notes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0509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Agent–Agent Messages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Communication between agents (dialogue, instructions, multimodal input)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 err="1"/>
                        <a:t>TextMessage</a:t>
                      </a:r>
                      <a:r>
                        <a:rPr lang="en-GB" dirty="0"/>
                        <a:t> (Code: 5_2_autogen.py), </a:t>
                      </a:r>
                      <a:r>
                        <a:rPr lang="en-GB" dirty="0" err="1"/>
                        <a:t>MultiModalMessage</a:t>
                      </a:r>
                      <a:r>
                        <a:rPr lang="en-GB" dirty="0"/>
                        <a:t> (Code: 5_3_autogen.py)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Created explicitly (e.g., from user/agent) and passed via </a:t>
                      </a:r>
                      <a:r>
                        <a:rPr lang="en-US" dirty="0" err="1"/>
                        <a:t>on_messages</a:t>
                      </a:r>
                      <a:r>
                        <a:rPr lang="en-US" dirty="0"/>
                        <a:t> or run()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377321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Internal Events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Internal communication within an agent about actions/events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 err="1"/>
                        <a:t>ToolCallRequestEvent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ToolCallExecutionEvent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Generated by the agent itself; appear in </a:t>
                      </a:r>
                      <a:r>
                        <a:rPr lang="en-US" dirty="0" err="1"/>
                        <a:t>inner_messages</a:t>
                      </a:r>
                      <a:r>
                        <a:rPr lang="en-US" dirty="0"/>
                        <a:t> of a response - Useful for UIs or debugging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94080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7197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3D3D3-2034-E5E2-BA2E-FE9082F33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Structured Output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8F415-1F7A-0F32-924A-91DADBF782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Structured output</a:t>
            </a:r>
            <a:r>
              <a:rPr lang="en-US" dirty="0"/>
              <a:t>: Models return structured JSON text with pre-defined schema provided by the application, using </a:t>
            </a:r>
            <a:r>
              <a:rPr lang="en-US" dirty="0" err="1"/>
              <a:t>Pydantic</a:t>
            </a:r>
            <a:endParaRPr lang="en-US" dirty="0"/>
          </a:p>
          <a:p>
            <a:r>
              <a:rPr lang="en-US" dirty="0"/>
              <a:t>Read jobs data from </a:t>
            </a:r>
            <a:r>
              <a:rPr lang="en-US" dirty="0">
                <a:hlinkClick r:id="rId2"/>
              </a:rPr>
              <a:t>https://www.kaggle.com/datasets/joykimaiyo18/linkedin-data-jobs-dataset</a:t>
            </a:r>
            <a:endParaRPr lang="en-US" dirty="0"/>
          </a:p>
          <a:p>
            <a:r>
              <a:rPr lang="en-US" dirty="0"/>
              <a:t>Ask the agent to extract </a:t>
            </a:r>
            <a:r>
              <a:rPr lang="en-US" i="1" dirty="0"/>
              <a:t>description</a:t>
            </a:r>
            <a:r>
              <a:rPr lang="en-US" dirty="0"/>
              <a:t> field for 5 records, and from it, find </a:t>
            </a:r>
            <a:r>
              <a:rPr lang="en-US" dirty="0" err="1"/>
              <a:t>company_name</a:t>
            </a:r>
            <a:r>
              <a:rPr lang="en-US" dirty="0"/>
              <a:t>, role, location and display</a:t>
            </a:r>
          </a:p>
          <a:p>
            <a:r>
              <a:rPr lang="en-US" dirty="0"/>
              <a:t>The LLM output should be structured</a:t>
            </a:r>
          </a:p>
          <a:p>
            <a:r>
              <a:rPr lang="en-US" dirty="0"/>
              <a:t>Code: C:\code\agenticai\5_autogen\5_4_autogen.py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7462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36D2D-1061-AD3A-0BB2-9BCA2E927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3C3D99-E22B-2641-7441-0E909459A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Team/Multi-Agent Team</a:t>
            </a:r>
            <a:r>
              <a:rPr lang="en-IN" dirty="0"/>
              <a:t>: Group of agents that work together to achieve a common task</a:t>
            </a:r>
          </a:p>
          <a:p>
            <a:endParaRPr lang="en-IN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555B0C-B6B1-24B9-3AB8-191363359A37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857596"/>
          <a:ext cx="10574350" cy="3741966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2630936">
                  <a:extLst>
                    <a:ext uri="{9D8B030D-6E8A-4147-A177-3AD203B41FA5}">
                      <a16:colId xmlns:a16="http://schemas.microsoft.com/office/drawing/2014/main" val="1629046104"/>
                    </a:ext>
                  </a:extLst>
                </a:gridCol>
                <a:gridCol w="7943414">
                  <a:extLst>
                    <a:ext uri="{9D8B030D-6E8A-4147-A177-3AD203B41FA5}">
                      <a16:colId xmlns:a16="http://schemas.microsoft.com/office/drawing/2014/main" val="824611310"/>
                    </a:ext>
                  </a:extLst>
                </a:gridCol>
              </a:tblGrid>
              <a:tr h="2638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Team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1299070"/>
                  </a:ext>
                </a:extLst>
              </a:tr>
              <a:tr h="6595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RoundRobinGroupChat</a:t>
                      </a:r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 team where participants take turns speaking in a round-robin fashion. All agents share the same context. Each agent, during its turn, broadcasts its response to all other agents, ensuring that the entire team maintains a consistent context. (Code: 5_5_autogen.py and 5_5_1autogen.py)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48778074"/>
                  </a:ext>
                </a:extLst>
              </a:tr>
              <a:tr h="6595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SelectorGroupChat</a:t>
                      </a:r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 team that uses a </a:t>
                      </a:r>
                      <a:r>
                        <a:rPr lang="en-US" sz="1600" dirty="0" err="1"/>
                        <a:t>ChatCompletion</a:t>
                      </a:r>
                      <a:r>
                        <a:rPr lang="en-US" sz="1600" dirty="0"/>
                        <a:t> model to select the next speaker after each message. Each participant broadcasts messages to all other members. LLM selects the next speaker based on the dynamic context. (Code: 5_6_autogen.py)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1548547"/>
                  </a:ext>
                </a:extLst>
              </a:tr>
              <a:tr h="8573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 err="1"/>
                        <a:t>MagenticOneGroupChat</a:t>
                      </a:r>
                      <a:endParaRPr lang="en-GB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 generalist multi-agent system for solving open-ended tasks from web or file inputs across multiple domains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46740378"/>
                  </a:ext>
                </a:extLst>
              </a:tr>
              <a:tr h="6595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Swarm</a:t>
                      </a:r>
                      <a:endParaRPr lang="en-GB" sz="1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 team that uses </a:t>
                      </a:r>
                      <a:r>
                        <a:rPr lang="en-US" sz="1600" dirty="0" err="1"/>
                        <a:t>HandoffMessage</a:t>
                      </a:r>
                      <a:r>
                        <a:rPr lang="en-US" sz="1600" dirty="0"/>
                        <a:t> to signal transitions between agents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11141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492942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1276</Words>
  <Application>Microsoft Office PowerPoint</Application>
  <PresentationFormat>Widescreen</PresentationFormat>
  <Paragraphs>167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5) Autogen</vt:lpstr>
      <vt:lpstr>Autogen</vt:lpstr>
      <vt:lpstr>Messages</vt:lpstr>
      <vt:lpstr>Multimodal Message</vt:lpstr>
      <vt:lpstr>AgentChat</vt:lpstr>
      <vt:lpstr>AgentChat Agent Definition</vt:lpstr>
      <vt:lpstr>AgentChat Message Types</vt:lpstr>
      <vt:lpstr>Structured Output</vt:lpstr>
      <vt:lpstr>Teams</vt:lpstr>
      <vt:lpstr>Working with MCP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1</cp:revision>
  <dcterms:created xsi:type="dcterms:W3CDTF">2025-10-14T12:57:06Z</dcterms:created>
  <dcterms:modified xsi:type="dcterms:W3CDTF">2025-10-14T12:57:38Z</dcterms:modified>
</cp:coreProperties>
</file>