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92" r:id="rId3"/>
    <p:sldId id="453" r:id="rId4"/>
    <p:sldId id="473" r:id="rId5"/>
    <p:sldId id="474" r:id="rId6"/>
    <p:sldId id="454" r:id="rId7"/>
    <p:sldId id="455" r:id="rId8"/>
    <p:sldId id="496" r:id="rId9"/>
    <p:sldId id="261" r:id="rId10"/>
    <p:sldId id="493" r:id="rId11"/>
    <p:sldId id="419" r:id="rId12"/>
    <p:sldId id="420" r:id="rId13"/>
    <p:sldId id="495" r:id="rId14"/>
    <p:sldId id="497" r:id="rId15"/>
    <p:sldId id="498" r:id="rId16"/>
    <p:sldId id="477" r:id="rId17"/>
    <p:sldId id="436" r:id="rId18"/>
    <p:sldId id="44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9A26-C39C-580E-C6DB-98F3EAAA0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64DB9-285F-8D7C-B3E9-934E40AE0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57492-3697-30CB-68D8-4E8DD2A3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6D8F8-EA6D-BF8E-71D9-F85BDD82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6894E-6914-50AB-6C7F-9441078A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60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DBDB-D255-CD39-E906-FE2AC187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4FF21-3B6A-C51B-340A-EDE061C6E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B0BB7-D340-7ED4-BF1C-93FE5D06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0D2C-0C01-A559-FC6B-C39E3D48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BA889-EE1E-F3BA-DF12-61471585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22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E4FF7-9F6D-C91B-791A-4DCFB398E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8EA2F-CC64-5552-F165-7010244AF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7EB67-B92B-0A76-28D7-6AB053AC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0D34-8795-1610-2C80-B6D801D8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85415-06CF-E1A6-DF20-142D585F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97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D116-37CF-1827-B8BD-C64AA5EF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9E11E-FF11-F253-0C78-AA739AF2A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06E04-0437-CC77-C3B8-4D9FA979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EAFA5-9A4C-05F1-4DB7-EE41C155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D05FB-08CA-9B80-1F59-F69FCAE7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87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E8A50-024C-4851-9F21-73E9DC83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82B85-2C47-B5A2-6143-DA28571B6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C7B89-AFE1-7687-9898-0CDFE724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9A5B-BBC5-B3DA-ACEA-9371D5E0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C9A05-98DC-12E7-2DE2-9E0DC296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40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4946-3051-7C90-4010-847E8A08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06BCE-A9A0-9687-973E-2B23A9B1F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F4B4A-FB17-61AE-422E-B9B22EBCD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893A-6DA1-E6F9-4CE8-1E09B1DD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0067D-A5CD-602F-06A0-65A25653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50532-36E8-CDF7-2FE0-7943509F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16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E2C5-8674-35C3-A332-74A21558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37FC-D7BD-99DE-3297-6B4903AA9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DF7D4-B9DD-4386-2F91-E6E611412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AE69D-E264-EE7F-C0E8-79583B94C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49BB8-8CBE-65DA-FEC7-9EDDEB123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7168C-3285-668F-4A39-FE90551A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8472F-0495-D0DB-C48D-8BD67EB9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E0723-C849-405F-1059-8CDB9819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7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97B9-9D68-6484-FE24-E6FF8AC0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B656C-73C4-ED26-7B63-C23950BE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91D84-81A8-B309-32AB-0F3B06BA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758DC-C3E8-DF36-B60B-2E893923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2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C3011-8592-C8D9-3352-7F86C087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6D45E-26F8-E530-9DCC-FFC832DB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C2673-4364-5ECD-D944-5CAE7709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87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9DA6-7D34-5C10-5F3E-E2EA6179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8F6DF-72CA-153B-2611-446EF618B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60E13-FBCB-6C94-E611-AB3774666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6D2F5-C34D-5CBD-7661-DEEF92CB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CCAF9-8F42-A487-D201-382F5B83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0ABFA-FCCD-F8F6-6092-CFD0E748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0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6DF1-75B4-0718-2434-8954BB86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B9CE4-4932-2108-BFE8-40A1AB448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5BA-5A6B-B3B9-4DC9-22171FB25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C49FF-2630-A35D-4020-AA3B040F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CFF8A-2FF3-07A7-1D8B-7E2696BF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26C57-5D7E-595D-E36A-BECDC1DA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3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DCD99-B74F-D3EA-8033-CF7855F7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7851A-771E-41A4-29AA-DC2BBA6E0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A4639-5E69-E614-B1D9-9C4E2F374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D1BB2-AA72-4209-995F-47590C60EBD7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8551B-1F23-CA39-363D-E984AA216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67735-F519-6C2A-166C-1DD6524CA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46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07D1-9396-4471-74C4-881F334BE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Agentic AI</a:t>
            </a:r>
            <a:br>
              <a:rPr lang="en-IN" dirty="0"/>
            </a:br>
            <a:r>
              <a:rPr lang="en-IN" dirty="0"/>
              <a:t>OpenAI API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21424-6C3F-CF63-EE6F-BD02BA1D5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Atul Kahate</a:t>
            </a:r>
          </a:p>
          <a:p>
            <a:r>
              <a:rPr lang="en-IN" dirty="0"/>
              <a:t>atulkahatecdac@gmail.com</a:t>
            </a:r>
          </a:p>
          <a:p>
            <a:r>
              <a:rPr lang="en-GB" dirty="0"/>
              <a:t>https://www.linkedin.com/in/atulkahate/</a:t>
            </a:r>
          </a:p>
        </p:txBody>
      </p:sp>
    </p:spTree>
    <p:extLst>
      <p:ext uri="{BB962C8B-B14F-4D97-AF65-F5344CB8AC3E}">
        <p14:creationId xmlns:p14="http://schemas.microsoft.com/office/powerpoint/2010/main" val="270945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57C88-2815-DE67-92CA-D45733BC6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30AD-A1C0-04EC-0548-8732B4C5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Chat Completions API: Constructing </a:t>
            </a:r>
            <a:r>
              <a:rPr lang="en-IN" i="1" dirty="0"/>
              <a:t>messages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4F4CA-79D2-F371-B276-228E8C4E3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messages = Conversation so far</a:t>
            </a:r>
          </a:p>
          <a:p>
            <a:r>
              <a:rPr lang="en-US" dirty="0"/>
              <a:t>Depending on the model, text/images/audio may be supported</a:t>
            </a:r>
          </a:p>
          <a:p>
            <a:r>
              <a:rPr lang="en-US" dirty="0"/>
              <a:t>Main roles: System, User, Assistant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E11853-FE5F-B792-DCBB-D59DE0A084D7}"/>
              </a:ext>
            </a:extLst>
          </p:cNvPr>
          <p:cNvGraphicFramePr>
            <a:graphicFrameLocks noGrp="1"/>
          </p:cNvGraphicFramePr>
          <p:nvPr/>
        </p:nvGraphicFramePr>
        <p:xfrm>
          <a:off x="890476" y="3487572"/>
          <a:ext cx="10411048" cy="25603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399068">
                  <a:extLst>
                    <a:ext uri="{9D8B030D-6E8A-4147-A177-3AD203B41FA5}">
                      <a16:colId xmlns:a16="http://schemas.microsoft.com/office/drawing/2014/main" val="6605267"/>
                    </a:ext>
                  </a:extLst>
                </a:gridCol>
                <a:gridCol w="3260651">
                  <a:extLst>
                    <a:ext uri="{9D8B030D-6E8A-4147-A177-3AD203B41FA5}">
                      <a16:colId xmlns:a16="http://schemas.microsoft.com/office/drawing/2014/main" val="2766335108"/>
                    </a:ext>
                  </a:extLst>
                </a:gridCol>
                <a:gridCol w="3148567">
                  <a:extLst>
                    <a:ext uri="{9D8B030D-6E8A-4147-A177-3AD203B41FA5}">
                      <a16:colId xmlns:a16="http://schemas.microsoft.com/office/drawing/2014/main" val="1597226684"/>
                    </a:ext>
                  </a:extLst>
                </a:gridCol>
                <a:gridCol w="2602762">
                  <a:extLst>
                    <a:ext uri="{9D8B030D-6E8A-4147-A177-3AD203B41FA5}">
                      <a16:colId xmlns:a16="http://schemas.microsoft.com/office/drawing/2014/main" val="2014194834"/>
                    </a:ext>
                  </a:extLst>
                </a:gridCol>
              </a:tblGrid>
              <a:tr h="171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Role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Who it represents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When to use it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Example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004098"/>
                  </a:ext>
                </a:extLst>
              </a:tr>
              <a:tr h="428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</a:t>
                      </a:r>
                      <a:r>
                        <a:rPr lang="en-US" b="1" dirty="0"/>
                        <a:t>designer</a:t>
                      </a:r>
                      <a:r>
                        <a:rPr lang="en-US" dirty="0"/>
                        <a:t> of the conversation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To set </a:t>
                      </a:r>
                      <a:r>
                        <a:rPr lang="en-US" b="1"/>
                        <a:t>instructions, behavior, or personality</a:t>
                      </a:r>
                      <a:r>
                        <a:rPr lang="en-US"/>
                        <a:t> of the assistant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"You are a helpful assistant who answers like Sherlock Holmes."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650468"/>
                  </a:ext>
                </a:extLst>
              </a:tr>
              <a:tr h="3002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The </a:t>
                      </a:r>
                      <a:r>
                        <a:rPr lang="en-US" b="1"/>
                        <a:t>end user</a:t>
                      </a:r>
                      <a:r>
                        <a:rPr lang="en-US"/>
                        <a:t> (the person asking questions)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For </a:t>
                      </a:r>
                      <a:r>
                        <a:rPr lang="en-US" b="1"/>
                        <a:t>inputs/questions</a:t>
                      </a:r>
                      <a:r>
                        <a:rPr lang="en-US"/>
                        <a:t> from the human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"What is 2+2?"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860189"/>
                  </a:ext>
                </a:extLst>
              </a:tr>
              <a:tr h="428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assistant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The </a:t>
                      </a:r>
                      <a:r>
                        <a:rPr lang="en-GB" b="1"/>
                        <a:t>AI model itself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For the model’s </a:t>
                      </a:r>
                      <a:r>
                        <a:rPr lang="en-US" b="1"/>
                        <a:t>responses</a:t>
                      </a:r>
                      <a:r>
                        <a:rPr lang="en-US"/>
                        <a:t> (and to provide conversation history)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"The answer is 4."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07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24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BBB9-D3B4-22D4-84D0-6773A9B4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Explanation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B3CD-17D4-5D6E-2019-46266552B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79" y="1825625"/>
            <a:ext cx="11079821" cy="435133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GB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openai</a:t>
            </a: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import OpenAI</a:t>
            </a:r>
          </a:p>
          <a:p>
            <a:pPr marL="0" indent="0">
              <a:buNone/>
            </a:pPr>
            <a:r>
              <a:rPr lang="en-GB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openai</a:t>
            </a: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OpenAI()</a:t>
            </a:r>
          </a:p>
          <a:p>
            <a:pPr marL="0" indent="0">
              <a:buNone/>
            </a:pPr>
            <a:endParaRPr lang="en-GB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response = </a:t>
            </a:r>
            <a:r>
              <a:rPr lang="en-GB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openai.chat.completions.create</a:t>
            </a: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model="gpt-4.1-mini",</a:t>
            </a:r>
          </a:p>
          <a:p>
            <a:pPr marL="0" indent="0">
              <a:buNone/>
            </a:pP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messages=messages</a:t>
            </a:r>
          </a:p>
          <a:p>
            <a:pPr marL="0" indent="0">
              <a:buNone/>
            </a:pP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endParaRPr lang="en-GB" sz="2000" dirty="0"/>
          </a:p>
          <a:p>
            <a:endParaRPr lang="en-GB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6B6895-26C4-55AF-B1B3-053F11E51692}"/>
              </a:ext>
            </a:extLst>
          </p:cNvPr>
          <p:cNvGraphicFramePr>
            <a:graphicFrameLocks noGrp="1"/>
          </p:cNvGraphicFramePr>
          <p:nvPr/>
        </p:nvGraphicFramePr>
        <p:xfrm>
          <a:off x="7006972" y="228600"/>
          <a:ext cx="5075433" cy="4023360"/>
        </p:xfrm>
        <a:graphic>
          <a:graphicData uri="http://schemas.openxmlformats.org/drawingml/2006/table">
            <a:tbl>
              <a:tblPr/>
              <a:tblGrid>
                <a:gridCol w="1648525">
                  <a:extLst>
                    <a:ext uri="{9D8B030D-6E8A-4147-A177-3AD203B41FA5}">
                      <a16:colId xmlns:a16="http://schemas.microsoft.com/office/drawing/2014/main" val="1743699641"/>
                    </a:ext>
                  </a:extLst>
                </a:gridCol>
                <a:gridCol w="3426908">
                  <a:extLst>
                    <a:ext uri="{9D8B030D-6E8A-4147-A177-3AD203B41FA5}">
                      <a16:colId xmlns:a16="http://schemas.microsoft.com/office/drawing/2014/main" val="575887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Part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229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 err="1"/>
                        <a:t>openai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Client object created earlier, holds the API key and connection settings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3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.chat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Refers to the Chat API endpoint, used for conversational models (e.g., GPT-4)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557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.completions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Specifies that we want GPT to generate a </a:t>
                      </a:r>
                      <a:r>
                        <a:rPr lang="en-US" b="1" dirty="0"/>
                        <a:t>completion</a:t>
                      </a:r>
                      <a:r>
                        <a:rPr lang="en-US" dirty="0"/>
                        <a:t> (reply) to a list of chat messages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28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.create(… )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Executes the request by sending it to the API and returns the response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1342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B0E96D0-87BD-62D0-1427-C31037154812}"/>
              </a:ext>
            </a:extLst>
          </p:cNvPr>
          <p:cNvSpPr txBox="1"/>
          <p:nvPr/>
        </p:nvSpPr>
        <p:spPr>
          <a:xfrm>
            <a:off x="3825123" y="4334442"/>
            <a:ext cx="574466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What it returns: a </a:t>
            </a:r>
            <a:r>
              <a:rPr lang="en-IN" b="1" dirty="0" err="1"/>
              <a:t>ChatCompletion</a:t>
            </a:r>
            <a:r>
              <a:rPr lang="en-IN" dirty="0"/>
              <a:t> object that contains …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8F1B69-36EC-4572-1110-2AEF98123865}"/>
              </a:ext>
            </a:extLst>
          </p:cNvPr>
          <p:cNvGraphicFramePr>
            <a:graphicFrameLocks noGrp="1"/>
          </p:cNvGraphicFramePr>
          <p:nvPr/>
        </p:nvGraphicFramePr>
        <p:xfrm>
          <a:off x="1270969" y="4703774"/>
          <a:ext cx="10515600" cy="1828800"/>
        </p:xfrm>
        <a:graphic>
          <a:graphicData uri="http://schemas.openxmlformats.org/drawingml/2006/table">
            <a:tbl>
              <a:tblPr/>
              <a:tblGrid>
                <a:gridCol w="3824542">
                  <a:extLst>
                    <a:ext uri="{9D8B030D-6E8A-4147-A177-3AD203B41FA5}">
                      <a16:colId xmlns:a16="http://schemas.microsoft.com/office/drawing/2014/main" val="3684275321"/>
                    </a:ext>
                  </a:extLst>
                </a:gridCol>
                <a:gridCol w="6691058">
                  <a:extLst>
                    <a:ext uri="{9D8B030D-6E8A-4147-A177-3AD203B41FA5}">
                      <a16:colId xmlns:a16="http://schemas.microsoft.com/office/drawing/2014/main" val="3677119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Attribute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73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response.id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Unique request ID assigned by the 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978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response.model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model that generated the response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81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response.choices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 list of outputs (can be one or multiple, depending on request)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619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b="1"/>
                        <a:t>response.choices[0].message.content</a:t>
                      </a:r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actual text reply from the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304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842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0006-CF6B-4210-B4A0-F26713D7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Chat Completions API (What We Used)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0752-39E0-2F78-85BC-44CE916F8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Stateless</a:t>
            </a:r>
            <a:r>
              <a:rPr lang="en-US" dirty="0"/>
              <a:t> request/response</a:t>
            </a:r>
          </a:p>
          <a:p>
            <a:r>
              <a:rPr lang="en-US" dirty="0"/>
              <a:t>We send a list of messages (system, user, </a:t>
            </a:r>
            <a:r>
              <a:rPr lang="en-US" dirty="0" err="1"/>
              <a:t>etc</a:t>
            </a:r>
            <a:r>
              <a:rPr lang="en-US" dirty="0"/>
              <a:t>) → model → get a reply</a:t>
            </a:r>
          </a:p>
          <a:p>
            <a:r>
              <a:rPr lang="en-US" dirty="0"/>
              <a:t>Each call is independent; the model does not remember beyond what we include in messages</a:t>
            </a:r>
          </a:p>
          <a:p>
            <a:r>
              <a:rPr lang="en-US" dirty="0"/>
              <a:t>Good for one-shot things: summarization, translation, classification,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Analogy: like asking a calculator a single question and getting an answer</a:t>
            </a:r>
          </a:p>
          <a:p>
            <a:r>
              <a:rPr lang="en-US" dirty="0"/>
              <a:t>Replacements:</a:t>
            </a:r>
          </a:p>
          <a:p>
            <a:pPr lvl="1"/>
            <a:r>
              <a:rPr lang="en-US" dirty="0"/>
              <a:t>This API is now being sunset and replaced by </a:t>
            </a:r>
            <a:r>
              <a:rPr lang="en-US" b="1" dirty="0"/>
              <a:t>Responses API</a:t>
            </a:r>
          </a:p>
          <a:p>
            <a:pPr lvl="1"/>
            <a:r>
              <a:rPr lang="en-US" dirty="0"/>
              <a:t>To make it more </a:t>
            </a:r>
            <a:r>
              <a:rPr lang="en-US" i="1" dirty="0"/>
              <a:t>agentic</a:t>
            </a:r>
            <a:r>
              <a:rPr lang="en-US" dirty="0"/>
              <a:t>, we need to use the </a:t>
            </a:r>
            <a:r>
              <a:rPr lang="en-US" b="1" dirty="0"/>
              <a:t>Agent API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08931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4504-6EE9-3D17-7BA8-5F76A96E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Now Using Open Source LLM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9A56-F878-A924-F693-D73CE1871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Download and install </a:t>
            </a:r>
            <a:r>
              <a:rPr lang="en-IN" dirty="0" err="1"/>
              <a:t>ollama</a:t>
            </a:r>
            <a:endParaRPr lang="en-IN" dirty="0"/>
          </a:p>
          <a:p>
            <a:r>
              <a:rPr lang="en-IN" b="1" dirty="0" err="1"/>
              <a:t>Ollama</a:t>
            </a:r>
            <a:r>
              <a:rPr lang="en-IN" dirty="0"/>
              <a:t>: Local LLM runtime</a:t>
            </a:r>
          </a:p>
          <a:p>
            <a:r>
              <a:rPr lang="en-IN" dirty="0"/>
              <a:t>We can download models such as Llama 3.2 etc and run offline: </a:t>
            </a:r>
            <a:r>
              <a:rPr lang="en-IN" b="1" dirty="0"/>
              <a:t>pull </a:t>
            </a:r>
            <a:r>
              <a:rPr lang="en-IN" b="1" dirty="0" err="1"/>
              <a:t>ollama</a:t>
            </a:r>
            <a:r>
              <a:rPr lang="en-IN" b="1" dirty="0"/>
              <a:t>  llama3.2</a:t>
            </a:r>
          </a:p>
          <a:p>
            <a:r>
              <a:rPr lang="en-IN" dirty="0"/>
              <a:t>Directly run in terminal: </a:t>
            </a:r>
            <a:r>
              <a:rPr lang="en-IN" b="1" dirty="0" err="1"/>
              <a:t>ollama</a:t>
            </a:r>
            <a:r>
              <a:rPr lang="en-IN" b="1" dirty="0"/>
              <a:t>  run  llama3.2</a:t>
            </a:r>
          </a:p>
          <a:p>
            <a:r>
              <a:rPr lang="en-IN" dirty="0"/>
              <a:t>Exposes an OpenAI-compatible API, so we can use the same Python client</a:t>
            </a:r>
          </a:p>
          <a:p>
            <a:r>
              <a:rPr lang="en-IN" dirty="0"/>
              <a:t>Code: </a:t>
            </a:r>
            <a:r>
              <a:rPr lang="it-IT" dirty="0"/>
              <a:t>C:\code\agenticai\1_openai_chat_requests\1_2_openai_ollama.py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218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CA89F-F20A-2084-F118-E9D11DD3B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487DD0-EDAE-BD4A-0EDF-A0E93BB7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1.2) OpenAI Responses API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45BB2-ECE1-70EB-693D-0739893A2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901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3B48F6-14CD-0CA1-28AC-11C2AD89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Responses API – The Basics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5F71911-F5E2-E54A-552C-9A215D5F2F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7273" y="1560380"/>
          <a:ext cx="10798296" cy="456149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031225">
                  <a:extLst>
                    <a:ext uri="{9D8B030D-6E8A-4147-A177-3AD203B41FA5}">
                      <a16:colId xmlns:a16="http://schemas.microsoft.com/office/drawing/2014/main" val="3233694095"/>
                    </a:ext>
                  </a:extLst>
                </a:gridCol>
                <a:gridCol w="8767071">
                  <a:extLst>
                    <a:ext uri="{9D8B030D-6E8A-4147-A177-3AD203B41FA5}">
                      <a16:colId xmlns:a16="http://schemas.microsoft.com/office/drawing/2014/main" val="3188720955"/>
                    </a:ext>
                  </a:extLst>
                </a:gridCol>
              </a:tblGrid>
              <a:tr h="1513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Aspect</a:t>
                      </a:r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Details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2522054941"/>
                  </a:ext>
                </a:extLst>
              </a:tr>
              <a:tr h="491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What it is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 new API introduced in 2024, replacing </a:t>
                      </a:r>
                      <a:r>
                        <a:rPr lang="en-US" sz="1600" b="1" dirty="0"/>
                        <a:t>Chat Completions</a:t>
                      </a:r>
                      <a:r>
                        <a:rPr lang="en-US" sz="1600" dirty="0"/>
                        <a:t> for new projects. It unifies text, image, and multimodal interactions under one endpoint.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2148937277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Why introduced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To simplify integration and provide </a:t>
                      </a:r>
                      <a:r>
                        <a:rPr lang="en-US" sz="1600" b="1" dirty="0"/>
                        <a:t>agentic primitives</a:t>
                      </a:r>
                      <a:r>
                        <a:rPr lang="en-US" sz="1600" dirty="0"/>
                        <a:t> (built-in tool use, structured outputs, multi-turn interactions).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868633014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Unified Input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Accepts a list of </a:t>
                      </a:r>
                      <a:r>
                        <a:rPr lang="en-US" sz="1600" b="1" dirty="0"/>
                        <a:t>input messages</a:t>
                      </a:r>
                      <a:r>
                        <a:rPr lang="en-US" sz="1600" dirty="0"/>
                        <a:t> (system, user, assistant, tool) – very similar to Chat Completions but more flexible.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1127537622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Unified Output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Returns a single response object with output (text, tool calls, or function calls) and helper fields like </a:t>
                      </a:r>
                      <a:r>
                        <a:rPr lang="en-US" sz="1600" dirty="0" err="1"/>
                        <a:t>output_text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2763096585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Tools Support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Built-in tool/function calling: we can define tools (functions, APIs) with JSON schema, and the model can call them when needed.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1955649362"/>
                  </a:ext>
                </a:extLst>
              </a:tr>
              <a:tr h="2648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System Instructions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Accepts a "system" role message or an "instructions" field – making it easier to inject guidance.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2745300860"/>
                  </a:ext>
                </a:extLst>
              </a:tr>
              <a:tr h="2648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Streaming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Supports </a:t>
                      </a:r>
                      <a:r>
                        <a:rPr lang="en-US" sz="1600" b="1" dirty="0"/>
                        <a:t>streaming responses</a:t>
                      </a:r>
                      <a:r>
                        <a:rPr lang="en-US" sz="1600" dirty="0"/>
                        <a:t> (like Chat Completions streaming) for real-time apps.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1008788523"/>
                  </a:ext>
                </a:extLst>
              </a:tr>
              <a:tr h="2648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Models Supported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Works with GPT-4o, GPT-4o-mini, and future models; tuned for </a:t>
                      </a:r>
                      <a:r>
                        <a:rPr lang="en-US" sz="1600" b="1" dirty="0"/>
                        <a:t>multi-modal + agentic tasks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3614459986"/>
                  </a:ext>
                </a:extLst>
              </a:tr>
              <a:tr h="2648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Backward Compatibility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Chat Completions API is still supported, but </a:t>
                      </a:r>
                      <a:r>
                        <a:rPr lang="en-US" sz="1600" b="1"/>
                        <a:t>Responses is recommended for all new projects</a:t>
                      </a:r>
                      <a:r>
                        <a:rPr lang="en-US" sz="1600"/>
                        <a:t>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4093091548"/>
                  </a:ext>
                </a:extLst>
              </a:tr>
              <a:tr h="2648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Structured Output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Works smoothly with </a:t>
                      </a:r>
                      <a:r>
                        <a:rPr lang="en-US" sz="1600" b="1" dirty="0" err="1"/>
                        <a:t>Pydantic</a:t>
                      </a:r>
                      <a:r>
                        <a:rPr lang="en-US" sz="1600" b="1" dirty="0"/>
                        <a:t> schemas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enums</a:t>
                      </a:r>
                      <a:r>
                        <a:rPr lang="en-US" sz="1600" dirty="0"/>
                        <a:t>, JSON modes – reducing the risk of invalid responses.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3119793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694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504D-40D9-6595-ECA5-FCFC266F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Code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558B6-7C05-4A15-0F33-0AFC0857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Code path: C:\code\agenticai\1_openai_chat_requests\1_3_openai_responses.py</a:t>
            </a:r>
            <a:endParaRPr lang="en-IN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06267C-83AF-F720-08C1-78994F16F805}"/>
              </a:ext>
            </a:extLst>
          </p:cNvPr>
          <p:cNvGraphicFramePr>
            <a:graphicFrameLocks noGrp="1"/>
          </p:cNvGraphicFramePr>
          <p:nvPr/>
        </p:nvGraphicFramePr>
        <p:xfrm>
          <a:off x="442180" y="2687128"/>
          <a:ext cx="11034446" cy="3931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17223">
                  <a:extLst>
                    <a:ext uri="{9D8B030D-6E8A-4147-A177-3AD203B41FA5}">
                      <a16:colId xmlns:a16="http://schemas.microsoft.com/office/drawing/2014/main" val="1222795247"/>
                    </a:ext>
                  </a:extLst>
                </a:gridCol>
                <a:gridCol w="5517223">
                  <a:extLst>
                    <a:ext uri="{9D8B030D-6E8A-4147-A177-3AD203B41FA5}">
                      <a16:colId xmlns:a16="http://schemas.microsoft.com/office/drawing/2014/main" val="56483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Chat Completions 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Responses 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18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messages = [{"role": "user", "content": "What is 2+2?"}]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input="Write a short story of two lines about a robot who wanted to learn painting."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95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response = 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openai.</a:t>
                      </a:r>
                      <a:r>
                        <a:rPr lang="en-IN" sz="1800" b="0" kern="1200" dirty="0" err="1">
                          <a:solidFill>
                            <a:srgbClr val="FF0000"/>
                          </a:solidFill>
                          <a:effectLst/>
                        </a:rPr>
                        <a:t>chat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r>
                        <a:rPr lang="en-IN" sz="1800" b="0" kern="1200" dirty="0" err="1">
                          <a:solidFill>
                            <a:srgbClr val="FF0000"/>
                          </a:solidFill>
                          <a:effectLst/>
                        </a:rPr>
                        <a:t>completions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.create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   model="gpt-4o-mini",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   </a:t>
                      </a:r>
                      <a:r>
                        <a:rPr lang="en-IN" sz="1800" b="0" kern="1200" dirty="0">
                          <a:solidFill>
                            <a:srgbClr val="FF0000"/>
                          </a:solidFill>
                          <a:effectLst/>
                        </a:rPr>
                        <a:t>messages=messages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en-IN" sz="180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response = </a:t>
                      </a:r>
                      <a:r>
                        <a:rPr lang="en-US" sz="1800" b="0" kern="1200" dirty="0" err="1">
                          <a:solidFill>
                            <a:srgbClr val="FF0000"/>
                          </a:solidFill>
                          <a:effectLst/>
                        </a:rPr>
                        <a:t>client.responses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.create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   model="gpt-4o-mini",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   </a:t>
                      </a: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</a:rPr>
                        <a:t>input=input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68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/>
                        <a:t>Designed specifically for chat-style interactions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/>
                        <a:t>We must supply a message array with roles (system, user, etc)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/>
                        <a:t>Good for structured multi-turn conversations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High-level API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Accepts input (text/image)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Abstracts away roles/messages, while still supporting structured inputs, if needed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15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Conversational agents with history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General purpose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866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69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71DF-E46D-2EA4-C488-D476E629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OpenAI Responses API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F34EF-3FBE-E1BC-2C98-75F4A55D9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path: </a:t>
            </a:r>
            <a:r>
              <a:rPr lang="it-IT" dirty="0"/>
              <a:t>C:\code\agenticai\1_openai_chat_requests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60BDC1-249B-A79F-F7D1-5AF2A6D6D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755428"/>
              </p:ext>
            </p:extLst>
          </p:nvPr>
        </p:nvGraphicFramePr>
        <p:xfrm>
          <a:off x="838200" y="2385854"/>
          <a:ext cx="9959904" cy="3601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909950">
                  <a:extLst>
                    <a:ext uri="{9D8B030D-6E8A-4147-A177-3AD203B41FA5}">
                      <a16:colId xmlns:a16="http://schemas.microsoft.com/office/drawing/2014/main" val="216924318"/>
                    </a:ext>
                  </a:extLst>
                </a:gridCol>
                <a:gridCol w="7049954">
                  <a:extLst>
                    <a:ext uri="{9D8B030D-6E8A-4147-A177-3AD203B41FA5}">
                      <a16:colId xmlns:a16="http://schemas.microsoft.com/office/drawing/2014/main" val="1428823515"/>
                    </a:ext>
                  </a:extLst>
                </a:gridCol>
              </a:tblGrid>
              <a:tr h="231947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7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1_3_openai_responses.py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Basic example to ask a model to generate a short story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493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1_4_openai_responses.py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Analyze an image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4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1_5_openai_responses.py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Summarize text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87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1_6_openai_responses.py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a different LLM </a:t>
                      </a:r>
                      <a:r>
                        <a:rPr lang="en-US"/>
                        <a:t>(Gemini)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9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1_7_openai_responses.py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Streaming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666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1_8_openai_responses.py</a:t>
                      </a: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 </a:t>
                      </a:r>
                      <a:r>
                        <a:rPr lang="en-IN" i="1" dirty="0"/>
                        <a:t>instructions</a:t>
                      </a:r>
                      <a:r>
                        <a:rPr lang="en-IN" i="0" dirty="0"/>
                        <a:t> parameter (Has higher authority than </a:t>
                      </a:r>
                      <a:r>
                        <a:rPr lang="en-IN" i="1" dirty="0"/>
                        <a:t>messages</a:t>
                      </a:r>
                      <a:r>
                        <a:rPr lang="en-IN" i="0" dirty="0"/>
                        <a:t> parameter)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08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1_9_openai_responses.py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Adding structured output using </a:t>
                      </a:r>
                      <a:r>
                        <a:rPr lang="en-IN" dirty="0" err="1"/>
                        <a:t>Pydantic</a:t>
                      </a:r>
                      <a:r>
                        <a:rPr lang="en-IN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41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1_10_openai_responses.py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Chatbot for Warren Buffett related questions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215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504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3403-6599-8A49-7FA0-63331F5A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</a:t>
            </a:r>
            <a:br>
              <a:rPr lang="en-US" dirty="0"/>
            </a:br>
            <a:r>
              <a:rPr lang="en-US" dirty="0"/>
              <a:t>Output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8DB1-66F3-E2DE-4F40-688E98C73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Most common data exchange format today: JSON</a:t>
            </a:r>
          </a:p>
          <a:p>
            <a:r>
              <a:rPr lang="en-IN" sz="1800" b="1" dirty="0"/>
              <a:t>Structured outputs</a:t>
            </a:r>
            <a:r>
              <a:rPr lang="en-IN" sz="1800" dirty="0"/>
              <a:t>: Feature that ensures that the model will always generate responses that are not just JSON but also adhere to a JSON schema</a:t>
            </a:r>
          </a:p>
          <a:p>
            <a:r>
              <a:rPr lang="en-IN" sz="1800" dirty="0"/>
              <a:t>Advantages</a:t>
            </a:r>
          </a:p>
          <a:p>
            <a:pPr lvl="1"/>
            <a:r>
              <a:rPr lang="en-IN" sz="1600" dirty="0"/>
              <a:t>Reliable type-safety: No need to validate/retry incorrectly formatted responses</a:t>
            </a:r>
          </a:p>
          <a:p>
            <a:pPr lvl="1"/>
            <a:r>
              <a:rPr lang="en-IN" sz="1600" dirty="0"/>
              <a:t>Explicit refusals: Safety built-in against invalid responses</a:t>
            </a:r>
          </a:p>
          <a:p>
            <a:pPr lvl="1"/>
            <a:r>
              <a:rPr lang="en-IN" sz="1600" dirty="0"/>
              <a:t>Simpler prompting: No need for strongly worded prompts to achieve consistent formatting</a:t>
            </a:r>
          </a:p>
          <a:p>
            <a:r>
              <a:rPr lang="en-IN" sz="1800" dirty="0"/>
              <a:t>Easy to do so in Python using the </a:t>
            </a:r>
            <a:r>
              <a:rPr lang="en-IN" sz="1800" b="1" dirty="0" err="1"/>
              <a:t>Pydantic</a:t>
            </a:r>
            <a:r>
              <a:rPr lang="en-IN" sz="1800" b="1" dirty="0"/>
              <a:t> </a:t>
            </a:r>
            <a:r>
              <a:rPr lang="en-IN" sz="1800" dirty="0"/>
              <a:t>library</a:t>
            </a:r>
          </a:p>
          <a:p>
            <a:r>
              <a:rPr lang="en-US" sz="1800" i="1" dirty="0" err="1"/>
              <a:t>text_format</a:t>
            </a:r>
            <a:r>
              <a:rPr lang="en-US" sz="1800" dirty="0"/>
              <a:t> parameter in the code tells the model what schema/format we want the output in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B8B42C-EAD1-B2DE-01F4-6D9FA0507700}"/>
              </a:ext>
            </a:extLst>
          </p:cNvPr>
          <p:cNvGraphicFramePr>
            <a:graphicFrameLocks noGrp="1"/>
          </p:cNvGraphicFramePr>
          <p:nvPr/>
        </p:nvGraphicFramePr>
        <p:xfrm>
          <a:off x="1221527" y="4895087"/>
          <a:ext cx="9688452" cy="12598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66002">
                  <a:extLst>
                    <a:ext uri="{9D8B030D-6E8A-4147-A177-3AD203B41FA5}">
                      <a16:colId xmlns:a16="http://schemas.microsoft.com/office/drawing/2014/main" val="1661448237"/>
                    </a:ext>
                  </a:extLst>
                </a:gridCol>
                <a:gridCol w="3405190">
                  <a:extLst>
                    <a:ext uri="{9D8B030D-6E8A-4147-A177-3AD203B41FA5}">
                      <a16:colId xmlns:a16="http://schemas.microsoft.com/office/drawing/2014/main" val="3245511409"/>
                    </a:ext>
                  </a:extLst>
                </a:gridCol>
                <a:gridCol w="4417260">
                  <a:extLst>
                    <a:ext uri="{9D8B030D-6E8A-4147-A177-3AD203B41FA5}">
                      <a16:colId xmlns:a16="http://schemas.microsoft.com/office/drawing/2014/main" val="947548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Aspect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Normal Code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Structured Output Code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3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</a:rPr>
                        <a:t>LLM call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client.responses.create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client.responses.parse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4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Handling response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response.output_text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response.output_parsed</a:t>
                      </a: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</a:rPr>
                        <a:t>, where </a:t>
                      </a:r>
                      <a:r>
                        <a:rPr lang="en-GB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output_parsed</a:t>
                      </a: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</a:rPr>
                        <a:t> will be mapped to a schema that we have defined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77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06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2CF8E-6F85-3542-4AB8-5D462D09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1) OpenAI API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96618-B43D-B387-98EB-A6DD5CC26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9BC53F-FFC1-BBB7-5C81-1F4C85B2F3E4}"/>
              </a:ext>
            </a:extLst>
          </p:cNvPr>
          <p:cNvSpPr txBox="1"/>
          <p:nvPr/>
        </p:nvSpPr>
        <p:spPr>
          <a:xfrm>
            <a:off x="3668428" y="512346"/>
            <a:ext cx="146919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defRPr>
            </a:lvl1pPr>
          </a:lstStyle>
          <a:p>
            <a:r>
              <a:rPr lang="en-IN" dirty="0"/>
              <a:t>SDK = Software Development Kit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9A0D87-8F41-E04F-AE9B-3E35185D22A0}"/>
              </a:ext>
            </a:extLst>
          </p:cNvPr>
          <p:cNvSpPr txBox="1"/>
          <p:nvPr/>
        </p:nvSpPr>
        <p:spPr>
          <a:xfrm>
            <a:off x="569548" y="1125416"/>
            <a:ext cx="3071973" cy="2062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7030A0"/>
                </a:solidFill>
              </a:rPr>
              <a:t>Our Python AI Agent Code</a:t>
            </a:r>
            <a:endParaRPr lang="en-IN" b="1" dirty="0">
              <a:solidFill>
                <a:srgbClr val="7030A0"/>
              </a:solidFill>
            </a:endParaRP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Remaining code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Remaining code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Remaining code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Remaining code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6C490-3309-E297-4156-65614C330EAC}"/>
              </a:ext>
            </a:extLst>
          </p:cNvPr>
          <p:cNvSpPr txBox="1"/>
          <p:nvPr/>
        </p:nvSpPr>
        <p:spPr>
          <a:xfrm>
            <a:off x="2322906" y="2101672"/>
            <a:ext cx="125344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Agent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E4A983-6F43-5D0F-0E37-F7DB60C2C99A}"/>
              </a:ext>
            </a:extLst>
          </p:cNvPr>
          <p:cNvSpPr txBox="1"/>
          <p:nvPr/>
        </p:nvSpPr>
        <p:spPr>
          <a:xfrm>
            <a:off x="8380495" y="2002138"/>
            <a:ext cx="1335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API 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end-point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4F47CE-9557-F7EC-4663-8BBB02CA5E1C}"/>
              </a:ext>
            </a:extLst>
          </p:cNvPr>
          <p:cNvSpPr txBox="1"/>
          <p:nvPr/>
        </p:nvSpPr>
        <p:spPr>
          <a:xfrm>
            <a:off x="3428991" y="2109610"/>
            <a:ext cx="13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SDK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621B932C-0ED1-48BC-05BE-084F07E9F75A}"/>
              </a:ext>
            </a:extLst>
          </p:cNvPr>
          <p:cNvSpPr/>
          <p:nvPr/>
        </p:nvSpPr>
        <p:spPr>
          <a:xfrm>
            <a:off x="4605887" y="2161078"/>
            <a:ext cx="3944594" cy="2824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09174E-5309-B1C6-D43F-4798314185D7}"/>
              </a:ext>
            </a:extLst>
          </p:cNvPr>
          <p:cNvSpPr txBox="1"/>
          <p:nvPr/>
        </p:nvSpPr>
        <p:spPr>
          <a:xfrm>
            <a:off x="9862431" y="2310697"/>
            <a:ext cx="1704112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GPT </a:t>
            </a:r>
          </a:p>
          <a:p>
            <a:pPr algn="ctr"/>
            <a:r>
              <a:rPr lang="en-IN" b="1" dirty="0"/>
              <a:t>(OpenAI LLM)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96EF26-1BDA-7837-BA12-768500A8D623}"/>
              </a:ext>
            </a:extLst>
          </p:cNvPr>
          <p:cNvSpPr txBox="1"/>
          <p:nvPr/>
        </p:nvSpPr>
        <p:spPr>
          <a:xfrm>
            <a:off x="8380496" y="512346"/>
            <a:ext cx="133564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API = Application Programming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85EA9-BFEC-6B21-C4AD-BBAE2BEBA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950" y="532843"/>
            <a:ext cx="1704112" cy="176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8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4FDA-2B5B-CEEC-8BAF-C717B0D2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API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35F37-013B-839B-2222-CA0AC7C3B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OpenAI API</a:t>
            </a:r>
            <a:r>
              <a:rPr lang="en-US" dirty="0"/>
              <a:t>: Provides a simple interface to AI models for text generation, natural language processing, computer vision, and more</a:t>
            </a:r>
          </a:p>
          <a:p>
            <a:r>
              <a:rPr lang="en-US" dirty="0"/>
              <a:t>Official SDK:  </a:t>
            </a:r>
            <a:r>
              <a:rPr lang="en-US" b="1" dirty="0"/>
              <a:t>pip install </a:t>
            </a:r>
            <a:r>
              <a:rPr lang="en-US" b="1" dirty="0" err="1"/>
              <a:t>openai</a:t>
            </a:r>
            <a:r>
              <a:rPr lang="en-US" b="1" dirty="0"/>
              <a:t>	 	pip install </a:t>
            </a:r>
            <a:r>
              <a:rPr lang="en-US" b="1" dirty="0" err="1"/>
              <a:t>openai</a:t>
            </a:r>
            <a:r>
              <a:rPr lang="en-US" b="1" dirty="0"/>
              <a:t>-agents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3A325-EC48-2FF1-FB89-DA7D0C0927EB}"/>
              </a:ext>
            </a:extLst>
          </p:cNvPr>
          <p:cNvSpPr txBox="1"/>
          <p:nvPr/>
        </p:nvSpPr>
        <p:spPr>
          <a:xfrm>
            <a:off x="4356242" y="3395609"/>
            <a:ext cx="3071973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OpenAI APIs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211E7-7E82-FE86-4E1E-37CA868E2B98}"/>
              </a:ext>
            </a:extLst>
          </p:cNvPr>
          <p:cNvSpPr txBox="1"/>
          <p:nvPr/>
        </p:nvSpPr>
        <p:spPr>
          <a:xfrm>
            <a:off x="838200" y="4965593"/>
            <a:ext cx="3071973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Chat Completions API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E4567-0C93-7CB8-8568-AF54770F0360}"/>
              </a:ext>
            </a:extLst>
          </p:cNvPr>
          <p:cNvSpPr txBox="1"/>
          <p:nvPr/>
        </p:nvSpPr>
        <p:spPr>
          <a:xfrm>
            <a:off x="4356241" y="4965593"/>
            <a:ext cx="3071973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Responses API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253BEA-B2F3-0E07-A639-F6630DBF45B5}"/>
              </a:ext>
            </a:extLst>
          </p:cNvPr>
          <p:cNvSpPr txBox="1"/>
          <p:nvPr/>
        </p:nvSpPr>
        <p:spPr>
          <a:xfrm>
            <a:off x="7874282" y="4965593"/>
            <a:ext cx="3071973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Agents API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12284E-B94C-BDBD-8B07-88A3CE65576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892228" y="3795719"/>
            <a:ext cx="1" cy="116987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6157E8-1DBD-A064-A2D7-8539C5F28D3E}"/>
              </a:ext>
            </a:extLst>
          </p:cNvPr>
          <p:cNvCxnSpPr/>
          <p:nvPr/>
        </p:nvCxnSpPr>
        <p:spPr>
          <a:xfrm>
            <a:off x="2270589" y="4222679"/>
            <a:ext cx="74898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022BFA-3E3C-8624-51E1-ABF220ABBD7E}"/>
              </a:ext>
            </a:extLst>
          </p:cNvPr>
          <p:cNvCxnSpPr>
            <a:cxnSpLocks/>
          </p:cNvCxnSpPr>
          <p:nvPr/>
        </p:nvCxnSpPr>
        <p:spPr>
          <a:xfrm>
            <a:off x="2270589" y="4222679"/>
            <a:ext cx="0" cy="74291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EDF2BA-1E78-1436-8F72-661A210E13CD}"/>
              </a:ext>
            </a:extLst>
          </p:cNvPr>
          <p:cNvCxnSpPr>
            <a:cxnSpLocks/>
          </p:cNvCxnSpPr>
          <p:nvPr/>
        </p:nvCxnSpPr>
        <p:spPr>
          <a:xfrm>
            <a:off x="9760449" y="4222679"/>
            <a:ext cx="0" cy="74291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B3A2A9-90A4-B6BE-B3C0-B4273D934DA1}"/>
              </a:ext>
            </a:extLst>
          </p:cNvPr>
          <p:cNvSpPr txBox="1"/>
          <p:nvPr/>
        </p:nvSpPr>
        <p:spPr>
          <a:xfrm>
            <a:off x="1143428" y="5408719"/>
            <a:ext cx="225432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Classic</a:t>
            </a:r>
          </a:p>
          <a:p>
            <a:r>
              <a:rPr lang="en-IN" dirty="0"/>
              <a:t>Most widely-known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9237B4-A6F6-7087-FD37-454F083E4D1F}"/>
              </a:ext>
            </a:extLst>
          </p:cNvPr>
          <p:cNvSpPr txBox="1"/>
          <p:nvPr/>
        </p:nvSpPr>
        <p:spPr>
          <a:xfrm>
            <a:off x="4888358" y="5408719"/>
            <a:ext cx="2254321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New unified API</a:t>
            </a:r>
          </a:p>
          <a:p>
            <a:r>
              <a:rPr lang="en-IN" dirty="0"/>
              <a:t>Supersedes Chat Completions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90D5E8-A51B-0230-D10B-68DF56173E6A}"/>
              </a:ext>
            </a:extLst>
          </p:cNvPr>
          <p:cNvSpPr txBox="1"/>
          <p:nvPr/>
        </p:nvSpPr>
        <p:spPr>
          <a:xfrm>
            <a:off x="7874283" y="5408719"/>
            <a:ext cx="307197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Higher level</a:t>
            </a:r>
          </a:p>
          <a:p>
            <a:r>
              <a:rPr lang="en-IN" i="1" dirty="0"/>
              <a:t>Agentic</a:t>
            </a:r>
            <a:endParaRPr lang="en-IN" dirty="0"/>
          </a:p>
          <a:p>
            <a:r>
              <a:rPr lang="en-IN" dirty="0"/>
              <a:t>Memory, Tools, Guardrails, Workflows …</a:t>
            </a:r>
          </a:p>
        </p:txBody>
      </p:sp>
    </p:spTree>
    <p:extLst>
      <p:ext uri="{BB962C8B-B14F-4D97-AF65-F5344CB8AC3E}">
        <p14:creationId xmlns:p14="http://schemas.microsoft.com/office/powerpoint/2010/main" val="189257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EAAC-F071-51DB-D8E2-78C214B2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API Comparison – Part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0601D4-1470-C318-8BE5-094DC6D8F0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7402" y="1395449"/>
          <a:ext cx="11733089" cy="546884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553066">
                  <a:extLst>
                    <a:ext uri="{9D8B030D-6E8A-4147-A177-3AD203B41FA5}">
                      <a16:colId xmlns:a16="http://schemas.microsoft.com/office/drawing/2014/main" val="3967619751"/>
                    </a:ext>
                  </a:extLst>
                </a:gridCol>
                <a:gridCol w="3106131">
                  <a:extLst>
                    <a:ext uri="{9D8B030D-6E8A-4147-A177-3AD203B41FA5}">
                      <a16:colId xmlns:a16="http://schemas.microsoft.com/office/drawing/2014/main" val="3056558560"/>
                    </a:ext>
                  </a:extLst>
                </a:gridCol>
                <a:gridCol w="3393341">
                  <a:extLst>
                    <a:ext uri="{9D8B030D-6E8A-4147-A177-3AD203B41FA5}">
                      <a16:colId xmlns:a16="http://schemas.microsoft.com/office/drawing/2014/main" val="1474668010"/>
                    </a:ext>
                  </a:extLst>
                </a:gridCol>
                <a:gridCol w="3680551">
                  <a:extLst>
                    <a:ext uri="{9D8B030D-6E8A-4147-A177-3AD203B41FA5}">
                      <a16:colId xmlns:a16="http://schemas.microsoft.com/office/drawing/2014/main" val="1103201326"/>
                    </a:ext>
                  </a:extLst>
                </a:gridCol>
              </a:tblGrid>
              <a:tr h="300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Feature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Chat Completions API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Responses API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Agents API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2268219123"/>
                  </a:ext>
                </a:extLst>
              </a:tr>
              <a:tr h="11630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Purpose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Generate conversational completions (chat-like interaction).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Unified API for text, chat, JSON, function/tool calling, structured outputs, multimodal input/output.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High-level framework to build autonomous assistants with memory, tools, workflows, and guardrails.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4072924425"/>
                  </a:ext>
                </a:extLst>
              </a:tr>
              <a:tr h="726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Input Format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messages=[{"role": "user", "content": "..."}]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input="..." (string) OR messages=[...] (compatible)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Uses Agent object with instructions, memory, and optional tools/guardrails.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1386105646"/>
                  </a:ext>
                </a:extLst>
              </a:tr>
              <a:tr h="9449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Output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choices[0].</a:t>
                      </a:r>
                      <a:r>
                        <a:rPr lang="en-IN" sz="2000" dirty="0" err="1"/>
                        <a:t>message.content</a:t>
                      </a:r>
                      <a:endParaRPr lang="en-IN" sz="2000" dirty="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output[0].content (can be text, JSON, tool calls, or structured model output)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final_output (structured result after reasoning, tool use, and memory application).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4202905185"/>
                  </a:ext>
                </a:extLst>
              </a:tr>
              <a:tr h="726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Structured Output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Limited (manual JSON schema enforcement)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Native via response_format + Pydantic schemas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First-class: agents directly return structured Pydantic outputs.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3079573149"/>
                  </a:ext>
                </a:extLst>
              </a:tr>
              <a:tr h="11630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Tool/Function Calling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Function calling (functions + </a:t>
                      </a:r>
                      <a:r>
                        <a:rPr lang="en-US" sz="2000" dirty="0" err="1"/>
                        <a:t>function_call</a:t>
                      </a:r>
                      <a:r>
                        <a:rPr lang="en-US" sz="2000" dirty="0"/>
                        <a:t>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tools=[...] with unified syntax (works with function calling, external connectors, image generation, etc.)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Tools can be registered with an agent, with automatic orchestration, approvals, and retries.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2271009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06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02D6B-197C-3D2B-6E89-2AB009B7F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DE7A-88B3-BF2D-62AA-98451390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API Comparison – Part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61314E-1460-007E-CCF6-8B96CF0A05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3707" y="1467367"/>
          <a:ext cx="11332396" cy="502550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79480">
                  <a:extLst>
                    <a:ext uri="{9D8B030D-6E8A-4147-A177-3AD203B41FA5}">
                      <a16:colId xmlns:a16="http://schemas.microsoft.com/office/drawing/2014/main" val="3967619751"/>
                    </a:ext>
                  </a:extLst>
                </a:gridCol>
                <a:gridCol w="2958957">
                  <a:extLst>
                    <a:ext uri="{9D8B030D-6E8A-4147-A177-3AD203B41FA5}">
                      <a16:colId xmlns:a16="http://schemas.microsoft.com/office/drawing/2014/main" val="3056558560"/>
                    </a:ext>
                  </a:extLst>
                </a:gridCol>
                <a:gridCol w="3256908">
                  <a:extLst>
                    <a:ext uri="{9D8B030D-6E8A-4147-A177-3AD203B41FA5}">
                      <a16:colId xmlns:a16="http://schemas.microsoft.com/office/drawing/2014/main" val="1474668010"/>
                    </a:ext>
                  </a:extLst>
                </a:gridCol>
                <a:gridCol w="3637051">
                  <a:extLst>
                    <a:ext uri="{9D8B030D-6E8A-4147-A177-3AD203B41FA5}">
                      <a16:colId xmlns:a16="http://schemas.microsoft.com/office/drawing/2014/main" val="1103201326"/>
                    </a:ext>
                  </a:extLst>
                </a:gridCol>
              </a:tblGrid>
              <a:tr h="4376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Feature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Chat Completions API</a:t>
                      </a:r>
                      <a:endParaRPr lang="en-IN" sz="1800" dirty="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Responses API</a:t>
                      </a:r>
                      <a:endParaRPr lang="en-IN" sz="18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Agents API</a:t>
                      </a:r>
                      <a:endParaRPr lang="en-IN" sz="1800"/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2268219123"/>
                  </a:ext>
                </a:extLst>
              </a:tr>
              <a:tr h="7668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Multimodal Support</a:t>
                      </a:r>
                      <a:endParaRPr lang="en-IN" sz="1800" dirty="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Partial (GPT-4o-mini, images, but not unified)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Yes (text, image, audio, video, JSON in/out)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Inherits multimodal support from Responses API.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1633214852"/>
                  </a:ext>
                </a:extLst>
              </a:tr>
              <a:tr h="12269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Memory</a:t>
                      </a:r>
                      <a:endParaRPr lang="en-IN" sz="18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None (stateless, must pass full history).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None (stateless, unless you add your own memory layer).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Built-in: long-term memory with databases (SQLite, Postgres, etc.) and automatic context management.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1144025342"/>
                  </a:ext>
                </a:extLst>
              </a:tr>
              <a:tr h="7986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Guardrails / Policies</a:t>
                      </a:r>
                      <a:endParaRPr lang="en-IN" sz="18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Must be implemented manually.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Supports structured output validation but no policies.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Native guardrails (input/output validation, tripwires, error handling).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3394611244"/>
                  </a:ext>
                </a:extLst>
              </a:tr>
              <a:tr h="9968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When to Use</a:t>
                      </a:r>
                      <a:endParaRPr lang="en-IN" sz="18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Quick chatbots, backwards compatibility.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Modern replacement for Chat Completions (flexible, multimodal, structured).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Full assistants/agents needing memory, tools, guardrails, and workflows.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1156349801"/>
                  </a:ext>
                </a:extLst>
              </a:tr>
              <a:tr h="7986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Status</a:t>
                      </a:r>
                      <a:endParaRPr lang="en-IN" sz="1800" dirty="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Legacy (still supported).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Recommended default API going forward.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Higher-level orchestration layer built </a:t>
                      </a:r>
                      <a:r>
                        <a:rPr lang="en-US" sz="1800" b="1" dirty="0"/>
                        <a:t>on top of Responses API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2175947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10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17C1-425E-9433-8D8A-FCC52241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API Comparison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622426-93FD-9146-8234-8E3CEFA96B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60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2656934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28270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Chat Completions API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Responses API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40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  <a:p>
                      <a:r>
                        <a:rPr lang="en-GB" sz="1600" dirty="0"/>
                        <a:t>from </a:t>
                      </a:r>
                      <a:r>
                        <a:rPr lang="en-GB" sz="1600" dirty="0" err="1"/>
                        <a:t>openai</a:t>
                      </a:r>
                      <a:r>
                        <a:rPr lang="en-GB" sz="1600" dirty="0"/>
                        <a:t> import OpenAI</a:t>
                      </a:r>
                    </a:p>
                    <a:p>
                      <a:r>
                        <a:rPr lang="en-GB" sz="1600" dirty="0"/>
                        <a:t>client = OpenAI()</a:t>
                      </a:r>
                    </a:p>
                    <a:p>
                      <a:endParaRPr lang="en-GB" sz="1600" dirty="0"/>
                    </a:p>
                    <a:p>
                      <a:r>
                        <a:rPr lang="en-GB" sz="1600" dirty="0"/>
                        <a:t>completion = </a:t>
                      </a:r>
                      <a:r>
                        <a:rPr lang="en-GB" sz="1600" dirty="0" err="1"/>
                        <a:t>client.chat.completions.create</a:t>
                      </a:r>
                      <a:r>
                        <a:rPr lang="en-GB" sz="1600" dirty="0"/>
                        <a:t>(</a:t>
                      </a:r>
                    </a:p>
                    <a:p>
                      <a:r>
                        <a:rPr lang="en-GB" sz="1600" dirty="0"/>
                        <a:t>  model="gpt-5",</a:t>
                      </a:r>
                    </a:p>
                    <a:p>
                      <a:r>
                        <a:rPr lang="en-GB" sz="1600" dirty="0"/>
                        <a:t>  messages=[</a:t>
                      </a:r>
                    </a:p>
                    <a:p>
                      <a:r>
                        <a:rPr lang="en-GB" sz="1600" dirty="0"/>
                        <a:t>      {</a:t>
                      </a:r>
                    </a:p>
                    <a:p>
                      <a:r>
                        <a:rPr lang="en-GB" sz="1600" dirty="0"/>
                        <a:t>          "role": "user",</a:t>
                      </a:r>
                    </a:p>
                    <a:p>
                      <a:r>
                        <a:rPr lang="en-GB" sz="1600" dirty="0"/>
                        <a:t>          "content": "Write a one-sentence bedtime story about Agentic AI."</a:t>
                      </a:r>
                    </a:p>
                    <a:p>
                      <a:r>
                        <a:rPr lang="en-GB" sz="1600" dirty="0"/>
                        <a:t>      }</a:t>
                      </a:r>
                    </a:p>
                    <a:p>
                      <a:r>
                        <a:rPr lang="en-GB" sz="1600" dirty="0"/>
                        <a:t>  ]</a:t>
                      </a:r>
                    </a:p>
                    <a:p>
                      <a:r>
                        <a:rPr lang="en-GB" sz="1600" dirty="0"/>
                        <a:t>)</a:t>
                      </a:r>
                    </a:p>
                    <a:p>
                      <a:endParaRPr lang="en-GB" sz="1600" dirty="0"/>
                    </a:p>
                    <a:p>
                      <a:r>
                        <a:rPr lang="en-GB" sz="1600" dirty="0"/>
                        <a:t>print(</a:t>
                      </a:r>
                      <a:r>
                        <a:rPr lang="en-GB" sz="1600" dirty="0" err="1"/>
                        <a:t>completion.choices</a:t>
                      </a:r>
                      <a:r>
                        <a:rPr lang="en-GB" sz="1600" dirty="0"/>
                        <a:t>[0].</a:t>
                      </a:r>
                      <a:r>
                        <a:rPr lang="en-GB" sz="1600" dirty="0" err="1"/>
                        <a:t>message.content</a:t>
                      </a:r>
                      <a:r>
                        <a:rPr lang="en-GB" sz="1600" dirty="0"/>
                        <a:t>)</a:t>
                      </a: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  <a:p>
                      <a:r>
                        <a:rPr lang="en-GB" sz="1600" dirty="0"/>
                        <a:t>from </a:t>
                      </a:r>
                      <a:r>
                        <a:rPr lang="en-GB" sz="1600" dirty="0" err="1"/>
                        <a:t>openai</a:t>
                      </a:r>
                      <a:r>
                        <a:rPr lang="en-GB" sz="1600" dirty="0"/>
                        <a:t> import OpenAI</a:t>
                      </a:r>
                    </a:p>
                    <a:p>
                      <a:r>
                        <a:rPr lang="en-GB" sz="1600" dirty="0"/>
                        <a:t>client = OpenAI()</a:t>
                      </a:r>
                    </a:p>
                    <a:p>
                      <a:endParaRPr lang="en-GB" sz="1600" dirty="0"/>
                    </a:p>
                    <a:p>
                      <a:r>
                        <a:rPr lang="en-GB" sz="1600" dirty="0"/>
                        <a:t>response = </a:t>
                      </a:r>
                      <a:r>
                        <a:rPr lang="en-GB" sz="1600" dirty="0" err="1"/>
                        <a:t>client.responses.create</a:t>
                      </a:r>
                      <a:r>
                        <a:rPr lang="en-GB" sz="1600" dirty="0"/>
                        <a:t>(</a:t>
                      </a:r>
                    </a:p>
                    <a:p>
                      <a:r>
                        <a:rPr lang="en-GB" sz="1600" dirty="0"/>
                        <a:t>  model="gpt-5",</a:t>
                      </a:r>
                    </a:p>
                    <a:p>
                      <a:r>
                        <a:rPr lang="en-GB" sz="1600" dirty="0"/>
                        <a:t>  input="Write a one-sentence bedtime story about Agentic AI."</a:t>
                      </a:r>
                    </a:p>
                    <a:p>
                      <a:r>
                        <a:rPr lang="en-GB" sz="1600" dirty="0"/>
                        <a:t>)</a:t>
                      </a:r>
                    </a:p>
                    <a:p>
                      <a:endParaRPr lang="en-GB" sz="1600" dirty="0"/>
                    </a:p>
                    <a:p>
                      <a:r>
                        <a:rPr lang="en-GB" sz="1600" dirty="0"/>
                        <a:t>print(</a:t>
                      </a:r>
                      <a:r>
                        <a:rPr lang="en-GB" sz="1600" dirty="0" err="1"/>
                        <a:t>response.output_text</a:t>
                      </a:r>
                      <a:r>
                        <a:rPr lang="en-GB" sz="1600" dirty="0"/>
                        <a:t>)</a:t>
                      </a:r>
                    </a:p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549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50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CDE15-284E-D703-CACB-68C16B3B0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CC5B-4CA9-FED8-1B1E-731FD42D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2"/>
            <a:ext cx="10515600" cy="460690"/>
          </a:xfrm>
        </p:spPr>
        <p:txBody>
          <a:bodyPr>
            <a:normAutofit fontScale="90000"/>
          </a:bodyPr>
          <a:lstStyle/>
          <a:p>
            <a:r>
              <a:rPr lang="en-IN" dirty="0"/>
              <a:t>OpenAI Response Comparison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AB37B8-3353-ACDB-D134-66B826EF6D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0676" y="645980"/>
          <a:ext cx="10515600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2656934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28270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100" dirty="0"/>
                        <a:t>Chat Completions API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Responses API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40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50" dirty="0"/>
                    </a:p>
                    <a:p>
                      <a:endParaRPr lang="en-GB" sz="1050" dirty="0"/>
                    </a:p>
                    <a:p>
                      <a:r>
                        <a:rPr lang="en-GB" sz="1050" dirty="0"/>
                        <a:t>{</a:t>
                      </a:r>
                    </a:p>
                    <a:p>
                      <a:r>
                        <a:rPr lang="en-GB" sz="1050" dirty="0"/>
                        <a:t>  "id": "chatcmpl-C9EDpkjH60VPPIB86j2zIhiR8kWiC",</a:t>
                      </a:r>
                    </a:p>
                    <a:p>
                      <a:r>
                        <a:rPr lang="en-GB" sz="1050" dirty="0"/>
                        <a:t>  "object": "</a:t>
                      </a:r>
                      <a:r>
                        <a:rPr lang="en-GB" sz="1050" dirty="0" err="1"/>
                        <a:t>chat.completion</a:t>
                      </a:r>
                      <a:r>
                        <a:rPr lang="en-GB" sz="1050" dirty="0"/>
                        <a:t>",</a:t>
                      </a:r>
                    </a:p>
                    <a:p>
                      <a:r>
                        <a:rPr lang="en-GB" sz="1050" dirty="0"/>
                        <a:t>  "created": 1756315657,</a:t>
                      </a:r>
                    </a:p>
                    <a:p>
                      <a:r>
                        <a:rPr lang="en-GB" sz="1050" dirty="0"/>
                        <a:t>  "model": "gpt-5-2025-08-07",</a:t>
                      </a:r>
                    </a:p>
                    <a:p>
                      <a:r>
                        <a:rPr lang="en-GB" sz="1050" dirty="0"/>
                        <a:t>  "choices": [</a:t>
                      </a:r>
                    </a:p>
                    <a:p>
                      <a:r>
                        <a:rPr lang="en-GB" sz="1050" dirty="0"/>
                        <a:t>    {</a:t>
                      </a:r>
                    </a:p>
                    <a:p>
                      <a:r>
                        <a:rPr lang="en-GB" sz="1050" dirty="0"/>
                        <a:t>      "index": 0,</a:t>
                      </a:r>
                    </a:p>
                    <a:p>
                      <a:r>
                        <a:rPr lang="en-GB" sz="1050" dirty="0"/>
                        <a:t>      "message": {</a:t>
                      </a:r>
                    </a:p>
                    <a:p>
                      <a:r>
                        <a:rPr lang="en-GB" sz="1050" dirty="0"/>
                        <a:t>        "role": "assistant",</a:t>
                      </a:r>
                    </a:p>
                    <a:p>
                      <a:r>
                        <a:rPr lang="en-GB" sz="1050" dirty="0"/>
                        <a:t>        "content": “The AI Agent decided to do nothing.",</a:t>
                      </a:r>
                    </a:p>
                    <a:p>
                      <a:r>
                        <a:rPr lang="en-GB" sz="1050" dirty="0"/>
                        <a:t>        "refusal": null,</a:t>
                      </a:r>
                    </a:p>
                    <a:p>
                      <a:r>
                        <a:rPr lang="en-GB" sz="1050" dirty="0"/>
                        <a:t>        "annotations": []</a:t>
                      </a:r>
                    </a:p>
                    <a:p>
                      <a:r>
                        <a:rPr lang="en-GB" sz="1050" dirty="0"/>
                        <a:t>      },</a:t>
                      </a:r>
                    </a:p>
                    <a:p>
                      <a:r>
                        <a:rPr lang="en-GB" sz="1050" dirty="0"/>
                        <a:t>      "</a:t>
                      </a:r>
                      <a:r>
                        <a:rPr lang="en-GB" sz="1050" dirty="0" err="1"/>
                        <a:t>finish_reason</a:t>
                      </a:r>
                      <a:r>
                        <a:rPr lang="en-GB" sz="1050" dirty="0"/>
                        <a:t>": "stop"</a:t>
                      </a:r>
                    </a:p>
                    <a:p>
                      <a:r>
                        <a:rPr lang="en-GB" sz="1050" dirty="0"/>
                        <a:t>    }</a:t>
                      </a:r>
                    </a:p>
                    <a:p>
                      <a:r>
                        <a:rPr lang="en-GB" sz="1050" dirty="0"/>
                        <a:t>  ],</a:t>
                      </a:r>
                    </a:p>
                    <a:p>
                      <a:r>
                        <a:rPr lang="en-GB" sz="1050" dirty="0"/>
                        <a:t>  ...</a:t>
                      </a:r>
                    </a:p>
                    <a:p>
                      <a:r>
                        <a:rPr lang="en-GB" sz="1050" dirty="0"/>
                        <a:t>}</a:t>
                      </a:r>
                    </a:p>
                    <a:p>
                      <a:endParaRPr lang="en-GB" sz="1050" dirty="0"/>
                    </a:p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  <a:p>
                      <a:endParaRPr lang="en-GB" sz="1050" dirty="0"/>
                    </a:p>
                    <a:p>
                      <a:r>
                        <a:rPr lang="en-GB" sz="1050" dirty="0"/>
                        <a:t>{</a:t>
                      </a:r>
                    </a:p>
                    <a:p>
                      <a:r>
                        <a:rPr lang="en-GB" sz="1050" dirty="0"/>
                        <a:t>  "id": "resp_68af4030592c81938ec0a5fbab4a3e9f05438e46b5f69a3b",</a:t>
                      </a:r>
                    </a:p>
                    <a:p>
                      <a:r>
                        <a:rPr lang="en-GB" sz="1050" dirty="0"/>
                        <a:t>  "object": "response",</a:t>
                      </a:r>
                    </a:p>
                    <a:p>
                      <a:r>
                        <a:rPr lang="en-GB" sz="1050" dirty="0"/>
                        <a:t>  "</a:t>
                      </a:r>
                      <a:r>
                        <a:rPr lang="en-GB" sz="1050" dirty="0" err="1"/>
                        <a:t>created_at</a:t>
                      </a:r>
                      <a:r>
                        <a:rPr lang="en-GB" sz="1050" dirty="0"/>
                        <a:t>": 1756315696,</a:t>
                      </a:r>
                    </a:p>
                    <a:p>
                      <a:r>
                        <a:rPr lang="en-GB" sz="1050" dirty="0"/>
                        <a:t>  "model": "gpt-5-2025-08-07",</a:t>
                      </a:r>
                    </a:p>
                    <a:p>
                      <a:r>
                        <a:rPr lang="en-GB" sz="1050" dirty="0"/>
                        <a:t>  "output": [</a:t>
                      </a:r>
                    </a:p>
                    <a:p>
                      <a:r>
                        <a:rPr lang="en-GB" sz="1050" dirty="0"/>
                        <a:t>    {</a:t>
                      </a:r>
                    </a:p>
                    <a:p>
                      <a:r>
                        <a:rPr lang="en-GB" sz="1050" dirty="0"/>
                        <a:t>      "id": "rs_68af4030baa48193b0b43b4c2a176a1a05438e46b5f69a3b",</a:t>
                      </a:r>
                    </a:p>
                    <a:p>
                      <a:r>
                        <a:rPr lang="en-GB" sz="1050" dirty="0"/>
                        <a:t>      "type": "reasoning",</a:t>
                      </a:r>
                    </a:p>
                    <a:p>
                      <a:r>
                        <a:rPr lang="en-GB" sz="1050" dirty="0"/>
                        <a:t>      "content": [],</a:t>
                      </a:r>
                    </a:p>
                    <a:p>
                      <a:r>
                        <a:rPr lang="en-GB" sz="1050" dirty="0"/>
                        <a:t>      "summary": []</a:t>
                      </a:r>
                    </a:p>
                    <a:p>
                      <a:r>
                        <a:rPr lang="en-GB" sz="1050" dirty="0"/>
                        <a:t>    },</a:t>
                      </a:r>
                    </a:p>
                    <a:p>
                      <a:r>
                        <a:rPr lang="en-GB" sz="1050" dirty="0"/>
                        <a:t>    {</a:t>
                      </a:r>
                    </a:p>
                    <a:p>
                      <a:r>
                        <a:rPr lang="en-GB" sz="1050" dirty="0"/>
                        <a:t>      "id": "msg_68af40337e58819392e935fb404414d005438e46b5f69a3b",</a:t>
                      </a:r>
                    </a:p>
                    <a:p>
                      <a:r>
                        <a:rPr lang="en-GB" sz="1050" dirty="0"/>
                        <a:t>      "type": "message",</a:t>
                      </a:r>
                    </a:p>
                    <a:p>
                      <a:r>
                        <a:rPr lang="en-GB" sz="1050" dirty="0"/>
                        <a:t>      "status": "completed",</a:t>
                      </a:r>
                    </a:p>
                    <a:p>
                      <a:r>
                        <a:rPr lang="en-GB" sz="1050" dirty="0"/>
                        <a:t>      "content": [</a:t>
                      </a:r>
                    </a:p>
                    <a:p>
                      <a:r>
                        <a:rPr lang="en-GB" sz="1050" dirty="0"/>
                        <a:t>        {</a:t>
                      </a:r>
                    </a:p>
                    <a:p>
                      <a:r>
                        <a:rPr lang="en-GB" sz="1050" dirty="0"/>
                        <a:t>          "type": "</a:t>
                      </a:r>
                      <a:r>
                        <a:rPr lang="en-GB" sz="1050" dirty="0" err="1"/>
                        <a:t>output_text</a:t>
                      </a:r>
                      <a:r>
                        <a:rPr lang="en-GB" sz="1050" dirty="0"/>
                        <a:t>",</a:t>
                      </a:r>
                    </a:p>
                    <a:p>
                      <a:r>
                        <a:rPr lang="en-GB" sz="1050" dirty="0"/>
                        <a:t>          "annotations": [],</a:t>
                      </a:r>
                    </a:p>
                    <a:p>
                      <a:r>
                        <a:rPr lang="en-GB" sz="1050" dirty="0"/>
                        <a:t>          "</a:t>
                      </a:r>
                      <a:r>
                        <a:rPr lang="en-GB" sz="1050" dirty="0" err="1"/>
                        <a:t>logprobs</a:t>
                      </a:r>
                      <a:r>
                        <a:rPr lang="en-GB" sz="1050" dirty="0"/>
                        <a:t>": [],</a:t>
                      </a:r>
                    </a:p>
                    <a:p>
                      <a:r>
                        <a:rPr lang="en-GB" sz="1050" dirty="0"/>
                        <a:t>          "text": "The AI Agent decided to do nothing."</a:t>
                      </a:r>
                    </a:p>
                    <a:p>
                      <a:r>
                        <a:rPr lang="en-GB" sz="1050" dirty="0"/>
                        <a:t>        }</a:t>
                      </a:r>
                    </a:p>
                    <a:p>
                      <a:r>
                        <a:rPr lang="en-GB" sz="1050" dirty="0"/>
                        <a:t>      ],</a:t>
                      </a:r>
                    </a:p>
                    <a:p>
                      <a:r>
                        <a:rPr lang="en-GB" sz="1050" dirty="0"/>
                        <a:t>      "role": "assistant"</a:t>
                      </a:r>
                    </a:p>
                    <a:p>
                      <a:r>
                        <a:rPr lang="en-GB" sz="1050" dirty="0"/>
                        <a:t>    }</a:t>
                      </a:r>
                    </a:p>
                    <a:p>
                      <a:r>
                        <a:rPr lang="en-GB" sz="1050" dirty="0"/>
                        <a:t>  ],</a:t>
                      </a:r>
                    </a:p>
                    <a:p>
                      <a:r>
                        <a:rPr lang="en-GB" sz="1050" dirty="0"/>
                        <a:t>  ...</a:t>
                      </a:r>
                    </a:p>
                    <a:p>
                      <a:r>
                        <a:rPr lang="en-GB" sz="1050" dirty="0"/>
                        <a:t>}</a:t>
                      </a:r>
                    </a:p>
                    <a:p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549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99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A0B668-C167-487F-7534-1BC29A00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1.1) OpenAI Chat Completions API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F8AD5-C686-C352-D4E3-AA1E2B398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14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A7EE-3546-E781-943A-F3BDF569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Chat Completions API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7816-0D3A-CC39-8E1D-42FE2ED8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C:\code\agenticai\1_openai_chat_requests\1_1_openai_chat_completions.py</a:t>
            </a:r>
            <a:endParaRPr lang="en-US" dirty="0"/>
          </a:p>
          <a:p>
            <a:pPr lvl="1"/>
            <a:r>
              <a:rPr lang="en-US" dirty="0"/>
              <a:t>Load OpenAI API key</a:t>
            </a:r>
          </a:p>
          <a:p>
            <a:pPr lvl="1"/>
            <a:r>
              <a:rPr lang="en-US" dirty="0"/>
              <a:t>Call the Chat Completions API: </a:t>
            </a:r>
            <a:r>
              <a:rPr lang="en-GB" sz="2000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client.chat.completions.create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/>
              <a:t>some main parameters used: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B9CE12-CCD5-90E6-4F95-6A6A986F7E73}"/>
              </a:ext>
            </a:extLst>
          </p:cNvPr>
          <p:cNvGraphicFramePr>
            <a:graphicFrameLocks noGrp="1"/>
          </p:cNvGraphicFramePr>
          <p:nvPr/>
        </p:nvGraphicFramePr>
        <p:xfrm>
          <a:off x="996802" y="3613655"/>
          <a:ext cx="10198395" cy="2322091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862525">
                  <a:extLst>
                    <a:ext uri="{9D8B030D-6E8A-4147-A177-3AD203B41FA5}">
                      <a16:colId xmlns:a16="http://schemas.microsoft.com/office/drawing/2014/main" val="4222790733"/>
                    </a:ext>
                  </a:extLst>
                </a:gridCol>
                <a:gridCol w="6222921">
                  <a:extLst>
                    <a:ext uri="{9D8B030D-6E8A-4147-A177-3AD203B41FA5}">
                      <a16:colId xmlns:a16="http://schemas.microsoft.com/office/drawing/2014/main" val="1953832120"/>
                    </a:ext>
                  </a:extLst>
                </a:gridCol>
                <a:gridCol w="2112949">
                  <a:extLst>
                    <a:ext uri="{9D8B030D-6E8A-4147-A177-3AD203B41FA5}">
                      <a16:colId xmlns:a16="http://schemas.microsoft.com/office/drawing/2014/main" val="635709720"/>
                    </a:ext>
                  </a:extLst>
                </a:gridCol>
              </a:tblGrid>
              <a:tr h="1814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Parameter</a:t>
                      </a:r>
                      <a:endParaRPr lang="en-GB" sz="16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Description</a:t>
                      </a:r>
                      <a:endParaRPr lang="en-GB" sz="16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Required?</a:t>
                      </a:r>
                      <a:endParaRPr lang="en-GB" sz="1600" dirty="0"/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01830834"/>
                  </a:ext>
                </a:extLst>
              </a:tr>
              <a:tr h="6797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messages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List of messages comprising the conversation so far. Each message has a role (system, user, assistant) and content.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Mandatory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863896590"/>
                  </a:ext>
                </a:extLst>
              </a:tr>
              <a:tr h="5339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model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Model ID to be used for generating the response (e.g., "gpt-4.1-mini", "gpt-4o", "gpt-4.1-nano").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Mandatory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418923133"/>
                  </a:ext>
                </a:extLst>
              </a:tr>
              <a:tr h="7526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temperature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Controls randomness of the output. Range = 0 (deterministic) to 2 (highly random). Example: 0.8 → more creative responses.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Optional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500604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12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2148</Words>
  <Application>Microsoft Office PowerPoint</Application>
  <PresentationFormat>Widescreen</PresentationFormat>
  <Paragraphs>342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Cascadia Code</vt:lpstr>
      <vt:lpstr>Office Theme</vt:lpstr>
      <vt:lpstr> Agentic AI OpenAI API</vt:lpstr>
      <vt:lpstr>1) OpenAI API</vt:lpstr>
      <vt:lpstr>OpenAI API</vt:lpstr>
      <vt:lpstr>OpenAI API Comparison – Part 1</vt:lpstr>
      <vt:lpstr>OpenAI API Comparison – Part 2</vt:lpstr>
      <vt:lpstr>OpenAI API Comparison</vt:lpstr>
      <vt:lpstr>OpenAI Response Comparison</vt:lpstr>
      <vt:lpstr>1.1) OpenAI Chat Completions API</vt:lpstr>
      <vt:lpstr>Chat Completions API</vt:lpstr>
      <vt:lpstr>Chat Completions API: Constructing messages</vt:lpstr>
      <vt:lpstr>Syntax Explanation</vt:lpstr>
      <vt:lpstr>Chat Completions API (What We Used)</vt:lpstr>
      <vt:lpstr>Now Using Open Source LLM</vt:lpstr>
      <vt:lpstr>1.2) OpenAI Responses API</vt:lpstr>
      <vt:lpstr>OpenAI Responses API – The Basics</vt:lpstr>
      <vt:lpstr>Understanding Code Differences</vt:lpstr>
      <vt:lpstr>Using OpenAI Responses API</vt:lpstr>
      <vt:lpstr>Structured 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3</cp:revision>
  <dcterms:created xsi:type="dcterms:W3CDTF">2025-09-23T12:34:03Z</dcterms:created>
  <dcterms:modified xsi:type="dcterms:W3CDTF">2025-09-24T12:58:29Z</dcterms:modified>
</cp:coreProperties>
</file>