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589" r:id="rId3"/>
    <p:sldId id="433" r:id="rId4"/>
    <p:sldId id="434" r:id="rId5"/>
    <p:sldId id="416" r:id="rId6"/>
    <p:sldId id="435" r:id="rId7"/>
    <p:sldId id="417" r:id="rId8"/>
    <p:sldId id="405" r:id="rId9"/>
    <p:sldId id="406" r:id="rId10"/>
    <p:sldId id="407" r:id="rId11"/>
    <p:sldId id="259" r:id="rId12"/>
    <p:sldId id="260" r:id="rId13"/>
    <p:sldId id="408" r:id="rId14"/>
    <p:sldId id="590" r:id="rId15"/>
    <p:sldId id="611" r:id="rId16"/>
    <p:sldId id="266" r:id="rId17"/>
    <p:sldId id="612" r:id="rId18"/>
    <p:sldId id="613" r:id="rId19"/>
    <p:sldId id="614" r:id="rId20"/>
    <p:sldId id="615" r:id="rId21"/>
    <p:sldId id="262" r:id="rId22"/>
    <p:sldId id="263" r:id="rId23"/>
    <p:sldId id="264" r:id="rId24"/>
    <p:sldId id="265" r:id="rId25"/>
    <p:sldId id="267" r:id="rId26"/>
    <p:sldId id="269" r:id="rId27"/>
    <p:sldId id="270" r:id="rId28"/>
    <p:sldId id="282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3" r:id="rId41"/>
    <p:sldId id="284" r:id="rId42"/>
    <p:sldId id="285" r:id="rId43"/>
    <p:sldId id="286" r:id="rId44"/>
    <p:sldId id="288" r:id="rId45"/>
    <p:sldId id="289" r:id="rId46"/>
    <p:sldId id="591" r:id="rId47"/>
    <p:sldId id="616" r:id="rId48"/>
    <p:sldId id="25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20F9-3C6A-37DD-BA67-C3EAD54CA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EA0D6-0234-2295-E67A-5D72C9F76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BCFD-8AA5-D894-8AF3-5588E64C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DCDB3-F23A-6C84-1557-6DC8EB1E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DC4F-1154-9A2E-2090-4D5FFCB8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77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732C-9E2B-336D-7D7C-6DC8542C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71BEC-1DEB-FAAF-35E1-EDEADF522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F348-3DE0-4DE5-D1F2-4C371BE7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87C8D-420B-11E0-9E91-C61B770B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C639-52A9-4C79-A988-B543C108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6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949EE-DCA4-EFF4-0386-312F8BE56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23A83-F624-60C5-2877-DA972211F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7B2C7-B90D-4E8D-64BA-674E872D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E2CC-E917-05C3-B0F1-49CF8C44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959E-A510-0CC6-ECBA-429B993D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33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056D-F254-8C5D-1E80-C4128AD4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6254-B0B9-3437-9B92-6EF8593A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677-ACA9-F16E-C853-43E87FD6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B5B17-ECCE-5BC6-7568-16424616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E03C-D231-0D04-984B-719BEE60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20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E58E-A581-7CD3-0827-5520DB62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A0556-1A35-F453-FEBE-EF0D3362F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FB154-DE3B-99D3-0799-BE821BEE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59A9D-4EFD-E861-D3A0-2DE4347E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9F81-9254-B85F-15BF-1CBBEDED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07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2EAB-792B-C746-6744-B7A147F4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D284-B032-3CA3-BC4A-65C1AA306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2F94E-FEC1-9D93-5435-DFED8F47B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C145-9CE3-6496-1BDB-9C1DD56E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C32FF-6BCB-92D0-FB8D-87D45AA5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1D748-B3AF-2ED6-2F47-6A8C8168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46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46BC-86A9-E197-EBE6-145CD76E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EE2EC-E48D-0A2C-9949-09650247F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A5374-3E28-6BF1-9C6D-BDEB33D24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69513-74C2-FEE3-C094-3C286A5B4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1619F-6038-83F3-6D26-6D6C62B74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7B1F6-BC0D-6D1E-CBD6-2C66535D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994E0-3459-0970-35B7-F277E34B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0BDB6-4935-BACD-9F8C-382FE18A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46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DFB8-57A4-5FD2-BECC-5390B7EF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BC702-A5A5-9EF0-7BC1-48FAD9AD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1ED0A-92C0-D7DA-2ACA-9C968E97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F6033-CDED-5CEF-536D-B6573BC7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8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4AC9F-1F61-45C4-3885-8ACDAF7F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65B62-8FA4-1A4E-30BF-5D933391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8CA65-B6CC-1E62-C5CC-BC624055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9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F7DA-3AFD-9B04-D487-57D2A8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FE9C-1173-16D9-AE83-CF7118D3D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CD7F4-EC7C-6D05-02CE-FDECFBAE1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22D24-AC9F-6F17-F203-80663107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EDC6-B3F1-63C7-2A3F-B7DA33FC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FFAE1-2048-E41E-CA46-B969D6CE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86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273B-11C9-E824-C709-E35E9F6C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4353F-D914-5B3C-CFDA-07CA3F295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5039E-443A-8C09-358F-E5C7FCD10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D57FD-B829-DDF3-22C6-C2910BDF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D7843-7E10-4CDD-04F6-30E7E2FB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70FB5-8D47-8FD9-0D4A-70AA4BA0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9B65A-474E-969E-20BC-014A4BA7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C070A-3A82-6C21-76D0-98B8E83D9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2192-2545-AD14-8981-F42EBA0B6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65D7-15DB-4466-8CA8-9D0F3343D8E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A9C1A-3F3F-CCED-621A-E59AEB565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5D75D-6D4F-6ED5-9E7C-01FB6653B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46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ocs/smolagents/en/conceptual_guides/intro_agen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LCEmiRjPEtQ&amp;t=1693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CEmiRjPEtQ&amp;t=1693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unittest.mock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root.com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image/297737.html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743-calculator-png-imag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ynextmove.org/profile/summary/41-3031.00?redir=41-3031.02" TargetMode="Externa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5726-993D-AA51-A001-B26EEA285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Agentic AI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FE039-FCA5-0502-063B-FA0985BC6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  <a:p>
            <a:r>
              <a:rPr lang="en-IN" dirty="0"/>
              <a:t>atulkahatecdac@gmail.com</a:t>
            </a:r>
          </a:p>
          <a:p>
            <a:r>
              <a:rPr lang="en-GB" dirty="0"/>
              <a:t>https://www.linkedin.com/in/atulkahate/</a:t>
            </a:r>
          </a:p>
        </p:txBody>
      </p:sp>
    </p:spTree>
    <p:extLst>
      <p:ext uri="{BB962C8B-B14F-4D97-AF65-F5344CB8AC3E}">
        <p14:creationId xmlns:p14="http://schemas.microsoft.com/office/powerpoint/2010/main" val="357165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FD3E-A586-142D-4207-80643110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AI: Core Components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54E571-AC14-941B-130D-46E91B0964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3856" y="1759514"/>
          <a:ext cx="10421367" cy="438072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708300">
                  <a:extLst>
                    <a:ext uri="{9D8B030D-6E8A-4147-A177-3AD203B41FA5}">
                      <a16:colId xmlns:a16="http://schemas.microsoft.com/office/drawing/2014/main" val="296751986"/>
                    </a:ext>
                  </a:extLst>
                </a:gridCol>
                <a:gridCol w="4239278">
                  <a:extLst>
                    <a:ext uri="{9D8B030D-6E8A-4147-A177-3AD203B41FA5}">
                      <a16:colId xmlns:a16="http://schemas.microsoft.com/office/drawing/2014/main" val="3113388501"/>
                    </a:ext>
                  </a:extLst>
                </a:gridCol>
                <a:gridCol w="3473789">
                  <a:extLst>
                    <a:ext uri="{9D8B030D-6E8A-4147-A177-3AD203B41FA5}">
                      <a16:colId xmlns:a16="http://schemas.microsoft.com/office/drawing/2014/main" val="3008630511"/>
                    </a:ext>
                  </a:extLst>
                </a:gridCol>
              </a:tblGrid>
              <a:tr h="2950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 dirty="0"/>
                        <a:t>Capability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 dirty="0"/>
                        <a:t>Details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 dirty="0"/>
                        <a:t>Example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995469061"/>
                  </a:ext>
                </a:extLst>
              </a:tr>
              <a:tr h="9587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Planning</a:t>
                      </a:r>
                      <a:endParaRPr lang="en-GB" sz="150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The agent's ability to break down a complex, high-level goal into a series of actionable steps.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 travel agent AI takes “Plan my 3-day trip to Tokyo” → creates steps for flights, hotels, sightseeing, and food.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94569003"/>
                  </a:ext>
                </a:extLst>
              </a:tr>
              <a:tr h="11800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Reasoning / Decision Making</a:t>
                      </a:r>
                      <a:endParaRPr lang="en-GB" sz="150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The agent's ability to choose the right action based on its current state and its understanding of the environment. This is where the LLM is primarily used.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 customer support agent decides whether to answer from FAQ, escalate to a human, or ask a clarifying question.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068576541"/>
                  </a:ext>
                </a:extLst>
              </a:tr>
              <a:tr h="7375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Tool Use</a:t>
                      </a:r>
                      <a:endParaRPr lang="en-GB" sz="150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The agent's ability to use external APIs, databases, or code to interact with the real world.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An AI recruiter queries LinkedIn API, fetches candidate data, and sends automated emails.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65366415"/>
                  </a:ext>
                </a:extLst>
              </a:tr>
              <a:tr h="11800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Memory</a:t>
                      </a:r>
                      <a:endParaRPr lang="en-GB" sz="150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The agent's ability to retain context from past interactions (short-term) and learn from past experiences (long-term) to improve performance.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A tutoring bot remembers a student’s weak topics (fractions, grammar) and adapts future lessons accordingly.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66178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87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06AC-7838-AA5D-B631-85D9933F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Agents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808B-4FB3-C9B7-463F-EB784897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AI Agents</a:t>
            </a:r>
            <a:r>
              <a:rPr lang="en-IN" dirty="0"/>
              <a:t>: Programs where LLM outputs control the workflow (Source: </a:t>
            </a:r>
            <a:r>
              <a:rPr lang="en-IN" dirty="0">
                <a:hlinkClick r:id="rId2"/>
              </a:rPr>
              <a:t>https://huggingface.co/docs/smolagents/en/conceptual_guides/intro_agents</a:t>
            </a:r>
            <a:r>
              <a:rPr lang="en-IN" dirty="0"/>
              <a:t>)</a:t>
            </a:r>
          </a:p>
          <a:p>
            <a:r>
              <a:rPr lang="en-IN" dirty="0"/>
              <a:t>General characteristics</a:t>
            </a:r>
          </a:p>
          <a:p>
            <a:pPr lvl="1"/>
            <a:r>
              <a:rPr lang="en-IN" dirty="0"/>
              <a:t>Multiple LLM calls</a:t>
            </a:r>
          </a:p>
          <a:p>
            <a:pPr lvl="1"/>
            <a:r>
              <a:rPr lang="en-IN" dirty="0"/>
              <a:t>Ability to use tools</a:t>
            </a:r>
          </a:p>
          <a:p>
            <a:pPr lvl="1"/>
            <a:r>
              <a:rPr lang="en-IN" dirty="0"/>
              <a:t>Environment where LLMs interact</a:t>
            </a:r>
          </a:p>
          <a:p>
            <a:pPr lvl="1"/>
            <a:r>
              <a:rPr lang="en-GB" dirty="0"/>
              <a:t>Planner to conduct activities</a:t>
            </a:r>
          </a:p>
          <a:p>
            <a:pPr lvl="1"/>
            <a:r>
              <a:rPr lang="en-GB" dirty="0"/>
              <a:t>Autonomy</a:t>
            </a:r>
          </a:p>
        </p:txBody>
      </p:sp>
    </p:spTree>
    <p:extLst>
      <p:ext uri="{BB962C8B-B14F-4D97-AF65-F5344CB8AC3E}">
        <p14:creationId xmlns:p14="http://schemas.microsoft.com/office/powerpoint/2010/main" val="353015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5DD0C-7719-424B-6F31-4E8E78360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8DC2-2CE8-DFD5-CF12-A581A05E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Systems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4D60-9A8E-7F54-8AB4-B7FD6FEBC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FCECCE-1AE2-32FD-AE53-2BF7505B9332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764134"/>
          <a:ext cx="10162521" cy="471442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89945">
                  <a:extLst>
                    <a:ext uri="{9D8B030D-6E8A-4147-A177-3AD203B41FA5}">
                      <a16:colId xmlns:a16="http://schemas.microsoft.com/office/drawing/2014/main" val="3786271346"/>
                    </a:ext>
                  </a:extLst>
                </a:gridCol>
                <a:gridCol w="4182862">
                  <a:extLst>
                    <a:ext uri="{9D8B030D-6E8A-4147-A177-3AD203B41FA5}">
                      <a16:colId xmlns:a16="http://schemas.microsoft.com/office/drawing/2014/main" val="169445420"/>
                    </a:ext>
                  </a:extLst>
                </a:gridCol>
                <a:gridCol w="4289714">
                  <a:extLst>
                    <a:ext uri="{9D8B030D-6E8A-4147-A177-3AD203B41FA5}">
                      <a16:colId xmlns:a16="http://schemas.microsoft.com/office/drawing/2014/main" val="3376992004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Aspect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Workflows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Agents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3118013456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Definition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Systems where LLMs and tools are orchestrated through predefined code paths.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Systems where LLMs dynamically direct their own processes and tool usage.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2175984807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Control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Human developers define the flow and order of operations.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The LLM decides how to proceed, maintaining control over the process.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4064066058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Flexibility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Fixed and predictable; follows preset logic.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Adaptive and dynamic; can change based on context.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2961024418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Transparency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Easy to trace since logic is explicitly coded.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Harder to trace, since decisions emerge dynamically.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62455648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Error Handling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Anticipated and handled by predefined rules.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Must be handled by the agent itself during execution.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196650585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Use Cases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Standardized pipelines, routine automation, ETL tasks.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Open-ended reasoning, multi-step problem solving, research assistants.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1751279859"/>
                  </a:ext>
                </a:extLst>
              </a:tr>
              <a:tr h="8318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Example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 data pipeline that extracts → transforms → loads data in a fixed sequence.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 research assistant agent deciding whether to search, summarize, or calculate depending on the user query.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411029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3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00F2-B1EC-9EE3-03AB-18789FC3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Old AI Versus New Agentic AI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CA022-C372-159E-7DBB-0D85A48B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Aim: Find the latest information about LLMs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8E4048-3175-AFB9-6393-7A3A47F92D7E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346042"/>
          <a:ext cx="10812256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06128">
                  <a:extLst>
                    <a:ext uri="{9D8B030D-6E8A-4147-A177-3AD203B41FA5}">
                      <a16:colId xmlns:a16="http://schemas.microsoft.com/office/drawing/2014/main" val="2565029674"/>
                    </a:ext>
                  </a:extLst>
                </a:gridCol>
                <a:gridCol w="5406128">
                  <a:extLst>
                    <a:ext uri="{9D8B030D-6E8A-4147-A177-3AD203B41FA5}">
                      <a16:colId xmlns:a16="http://schemas.microsoft.com/office/drawing/2014/main" val="476753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Old AI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Agentic AI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9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Go to ChatGPT and ask it to summarize the latest news on LLMs</a:t>
                      </a:r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r>
                        <a:rPr lang="en-IN" sz="2000" dirty="0"/>
                        <a:t>You will get a quick summary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“Research the top three electric vehicle startups, summarize their innovations, and compare them with Tesla’s latest updates. Present your findings as a brief for investors.”</a:t>
                      </a:r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It will </a:t>
                      </a:r>
                      <a:r>
                        <a:rPr lang="en-US" sz="2000" i="1" dirty="0"/>
                        <a:t>act</a:t>
                      </a:r>
                      <a:r>
                        <a:rPr lang="en-US" sz="2000" i="0" dirty="0"/>
                        <a:t> – Googling, Summarizing, …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1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33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7850-BB97-EE94-55D7-19F435ED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AI Frameworks/Technologies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7F94FB-B338-3A3A-D903-0A93D861C1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9102" y="1585855"/>
          <a:ext cx="10334700" cy="470109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72373">
                  <a:extLst>
                    <a:ext uri="{9D8B030D-6E8A-4147-A177-3AD203B41FA5}">
                      <a16:colId xmlns:a16="http://schemas.microsoft.com/office/drawing/2014/main" val="2423690562"/>
                    </a:ext>
                  </a:extLst>
                </a:gridCol>
                <a:gridCol w="2268549">
                  <a:extLst>
                    <a:ext uri="{9D8B030D-6E8A-4147-A177-3AD203B41FA5}">
                      <a16:colId xmlns:a16="http://schemas.microsoft.com/office/drawing/2014/main" val="3588942070"/>
                    </a:ext>
                  </a:extLst>
                </a:gridCol>
                <a:gridCol w="3050327">
                  <a:extLst>
                    <a:ext uri="{9D8B030D-6E8A-4147-A177-3AD203B41FA5}">
                      <a16:colId xmlns:a16="http://schemas.microsoft.com/office/drawing/2014/main" val="3518952007"/>
                    </a:ext>
                  </a:extLst>
                </a:gridCol>
                <a:gridCol w="4443451">
                  <a:extLst>
                    <a:ext uri="{9D8B030D-6E8A-4147-A177-3AD203B41FA5}">
                      <a16:colId xmlns:a16="http://schemas.microsoft.com/office/drawing/2014/main" val="475231840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Level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Tool / Framework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Role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Why it fits here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1750622050"/>
                  </a:ext>
                </a:extLst>
              </a:tr>
              <a:tr h="5656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1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OpenAI SDK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Base API/SDK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Lowest level </a:t>
                      </a:r>
                      <a:r>
                        <a:rPr lang="en-US" sz="1600" dirty="0"/>
                        <a:t>– just an SDK to call LLMs, embeddings, etc. We build everything else on top.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3332029069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2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OpenAI Agents SDK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Structured agent building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More structured agents</a:t>
                      </a:r>
                      <a:r>
                        <a:rPr lang="en-US" sz="1600" dirty="0"/>
                        <a:t>  – adds abstractions for tools, memory, structured responses, making agent creation easier.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3337503595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3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LangGraph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Workflow + Agent graphs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Lets us compose agents/workflows as state machines/graphs. Good for </a:t>
                      </a:r>
                      <a:r>
                        <a:rPr lang="en-US" sz="1600" b="1" dirty="0"/>
                        <a:t>predictable flows </a:t>
                      </a:r>
                      <a:r>
                        <a:rPr lang="en-US" sz="1600" dirty="0"/>
                        <a:t>or </a:t>
                      </a:r>
                      <a:r>
                        <a:rPr lang="en-US" sz="1600" b="1" dirty="0"/>
                        <a:t>multi-agent orchestration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3993798398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4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CrewAI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Multi-agent orchestration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Specializes in </a:t>
                      </a:r>
                      <a:r>
                        <a:rPr lang="en-US" sz="1600" b="1" dirty="0"/>
                        <a:t>multi-agent “crew” collaboration</a:t>
                      </a:r>
                      <a:r>
                        <a:rPr lang="en-US" sz="1600" dirty="0"/>
                        <a:t>, roles, and task distribution, built for autonomy.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663117643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5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AutoGen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Multi-agent conversation framework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Similar to </a:t>
                      </a:r>
                      <a:r>
                        <a:rPr lang="en-US" sz="1600" dirty="0" err="1"/>
                        <a:t>CrewAI</a:t>
                      </a:r>
                      <a:r>
                        <a:rPr lang="en-US" sz="1600" dirty="0"/>
                        <a:t>, but focuses heavily on </a:t>
                      </a:r>
                      <a:r>
                        <a:rPr lang="en-US" sz="1600" b="1" dirty="0"/>
                        <a:t>conversational agent-to-agent loops </a:t>
                      </a:r>
                      <a:r>
                        <a:rPr lang="en-US" sz="1600" dirty="0"/>
                        <a:t>(like negotiation, reasoning).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890525689"/>
                  </a:ext>
                </a:extLst>
              </a:tr>
              <a:tr h="8267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6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MCP (Model Context Protocol)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Standard protocol for agent ↔ tool ↔ client communication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Sits at the top as </a:t>
                      </a:r>
                      <a:r>
                        <a:rPr lang="en-US" sz="1600" b="1" dirty="0"/>
                        <a:t>infrastructure</a:t>
                      </a:r>
                      <a:r>
                        <a:rPr lang="en-US" sz="1600" dirty="0"/>
                        <a:t> – not an agent framework itself, but a </a:t>
                      </a:r>
                      <a:r>
                        <a:rPr lang="en-US" sz="1600" b="1" dirty="0"/>
                        <a:t>protocol </a:t>
                      </a:r>
                      <a:r>
                        <a:rPr lang="en-US" sz="1600" dirty="0"/>
                        <a:t>that makes all the above interoperable.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4168884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32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F8C7A5-3EBC-A49C-9CAC-94D482CA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Architecture Principles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13DA8-A4B3-44B7-0043-C95C0E6A2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1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5149F-DD54-BB19-638B-2B5366C00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A5CA9-6C82-8054-73A2-FF4183D8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Architecture</a:t>
            </a:r>
            <a:br>
              <a:rPr lang="en-IN" dirty="0"/>
            </a:br>
            <a:r>
              <a:rPr lang="en-IN" dirty="0"/>
              <a:t>1) The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280C5-D6CB-FFB4-0400-DB55BEA43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78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D026-BAE0-CC91-A552-9A557B1E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AI Architecture: Main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E60E-B140-9F2C-1C85-7B8054F4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Loop through three measure things until a solution is found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Makes them resilient in dynamic environments</a:t>
            </a:r>
          </a:p>
          <a:p>
            <a:pPr lvl="1"/>
            <a:r>
              <a:rPr lang="en-IN" dirty="0"/>
              <a:t>If a step fails or new information arrives, agent can reflect on the outcome, update the context, and adjust the plan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F0164B-9E23-C474-C1B1-E0F807C111E6}"/>
              </a:ext>
            </a:extLst>
          </p:cNvPr>
          <p:cNvGraphicFramePr>
            <a:graphicFrameLocks noGrp="1"/>
          </p:cNvGraphicFramePr>
          <p:nvPr/>
        </p:nvGraphicFramePr>
        <p:xfrm>
          <a:off x="745733" y="2261880"/>
          <a:ext cx="10515600" cy="28041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30339">
                  <a:extLst>
                    <a:ext uri="{9D8B030D-6E8A-4147-A177-3AD203B41FA5}">
                      <a16:colId xmlns:a16="http://schemas.microsoft.com/office/drawing/2014/main" val="1109019664"/>
                    </a:ext>
                  </a:extLst>
                </a:gridCol>
                <a:gridCol w="8785261">
                  <a:extLst>
                    <a:ext uri="{9D8B030D-6E8A-4147-A177-3AD203B41FA5}">
                      <a16:colId xmlns:a16="http://schemas.microsoft.com/office/drawing/2014/main" val="1291118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Concept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Description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263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Memory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Maintaining context across steps; an active store that the agent queries to inform future decisions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793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Reasoning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Deciding what to do next — beyond simple conditional logic. Includes evaluating options, reviewing/criticizing own decisions, planning multi-step workflows, and following a “chain of thought”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412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Tool use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Executing operations by transforming abstract plans into measurable actions. Examples: query a database, trigger a cloud function, perform a web search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73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29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CF79-8620-220A-6487-BCA05ECA4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1AA1-2FC9-87F1-3579-198FA1D1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 of Autonomous Agents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B3DB27-5A6F-F754-034F-9AA8BA2CD7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9739" y="1825625"/>
          <a:ext cx="10849512" cy="4536207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027416">
                  <a:extLst>
                    <a:ext uri="{9D8B030D-6E8A-4147-A177-3AD203B41FA5}">
                      <a16:colId xmlns:a16="http://schemas.microsoft.com/office/drawing/2014/main" val="2604367446"/>
                    </a:ext>
                  </a:extLst>
                </a:gridCol>
                <a:gridCol w="2044557">
                  <a:extLst>
                    <a:ext uri="{9D8B030D-6E8A-4147-A177-3AD203B41FA5}">
                      <a16:colId xmlns:a16="http://schemas.microsoft.com/office/drawing/2014/main" val="308726224"/>
                    </a:ext>
                  </a:extLst>
                </a:gridCol>
                <a:gridCol w="4058292">
                  <a:extLst>
                    <a:ext uri="{9D8B030D-6E8A-4147-A177-3AD203B41FA5}">
                      <a16:colId xmlns:a16="http://schemas.microsoft.com/office/drawing/2014/main" val="2158883478"/>
                    </a:ext>
                  </a:extLst>
                </a:gridCol>
                <a:gridCol w="3719247">
                  <a:extLst>
                    <a:ext uri="{9D8B030D-6E8A-4147-A177-3AD203B41FA5}">
                      <a16:colId xmlns:a16="http://schemas.microsoft.com/office/drawing/2014/main" val="2690049300"/>
                    </a:ext>
                  </a:extLst>
                </a:gridCol>
              </a:tblGrid>
              <a:tr h="226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Stage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Type of Agent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Strengths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Problems / Limitations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56558"/>
                  </a:ext>
                </a:extLst>
              </a:tr>
              <a:tr h="1073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Stage 1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0" dirty="0">
                          <a:solidFill>
                            <a:srgbClr val="FF0000"/>
                          </a:solidFill>
                        </a:rPr>
                        <a:t>Early agents (Rule Engines)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Rigid, rule-based (If–Then–Else branches). Excelled in narrowly defined tasks (e.g., routing helpdesk calls)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Complex environments required hundreds of branches → workflows collapsed. Adding a single new rule required massive updates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487344"/>
                  </a:ext>
                </a:extLst>
              </a:tr>
              <a:tr h="9041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Stage 2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0" dirty="0">
                          <a:solidFill>
                            <a:srgbClr val="FF0000"/>
                          </a:solidFill>
                        </a:rPr>
                        <a:t>Modern (Reactive) agents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Parse inputs and select from a library of responses using pattern matching or heuristics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Lacked continuity — Each interaction was isolated, No memory, Prior context, or Long-term objectives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367322"/>
                  </a:ext>
                </a:extLst>
              </a:tr>
              <a:tr h="12432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Stage 3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0" dirty="0">
                          <a:solidFill>
                            <a:srgbClr val="FF0000"/>
                          </a:solidFill>
                        </a:rPr>
                        <a:t>Reinforcement Learning (RL)-based agents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Trial-and-error optimization, Learned policies to maximize reward signals. Effective in controlled environments (robots, games)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Struggled to integrate external knowledge or complex APIs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83194"/>
                  </a:ext>
                </a:extLst>
              </a:tr>
              <a:tr h="9041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Stage 4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0" dirty="0" err="1">
                          <a:solidFill>
                            <a:srgbClr val="FF0000"/>
                          </a:solidFill>
                        </a:rPr>
                        <a:t>ReAct</a:t>
                      </a:r>
                      <a:r>
                        <a:rPr lang="en-IN" sz="1800" b="0" dirty="0">
                          <a:solidFill>
                            <a:srgbClr val="FF0000"/>
                          </a:solidFill>
                        </a:rPr>
                        <a:t> (Reasoning + Acting) agents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Chain-of-thought prompting integrated with actions. Supports multi-step logic and reasoning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Still evolving; complexity increases with richer tasks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084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57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3FE5-A531-9DD0-DD58-79C1B5C2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E5C2-4F2D-6D9B-DDDB-07F836D8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 a passive ledger, but foundation for coherent, context-aware behaviour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16AAFB-811B-D57B-4914-D530ABE5CBA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04014"/>
          <a:ext cx="10515600" cy="35661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03643">
                  <a:extLst>
                    <a:ext uri="{9D8B030D-6E8A-4147-A177-3AD203B41FA5}">
                      <a16:colId xmlns:a16="http://schemas.microsoft.com/office/drawing/2014/main" val="906239459"/>
                    </a:ext>
                  </a:extLst>
                </a:gridCol>
                <a:gridCol w="3996647">
                  <a:extLst>
                    <a:ext uri="{9D8B030D-6E8A-4147-A177-3AD203B41FA5}">
                      <a16:colId xmlns:a16="http://schemas.microsoft.com/office/drawing/2014/main" val="3612396315"/>
                    </a:ext>
                  </a:extLst>
                </a:gridCol>
                <a:gridCol w="3915310">
                  <a:extLst>
                    <a:ext uri="{9D8B030D-6E8A-4147-A177-3AD203B41FA5}">
                      <a16:colId xmlns:a16="http://schemas.microsoft.com/office/drawing/2014/main" val="3011562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Memory Type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Purpose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Examples</a:t>
                      </a:r>
                      <a:endParaRPr lang="en-IN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39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Short-term memory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Tracks the state of the ongoing workflow - Keeps context within the current 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Which subtasks are complete, what results have been fetched, what questions remain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54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Long-term memory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Archives insights across sessions for reuse in the future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User preferences, past decisions, domain-specific tasks the agent can leverage later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35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73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79498D-7D87-E19B-674D-854BB365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Agentic AI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2B757-C032-A5C2-15C4-19FC72600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313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8525E-4670-FC25-9FA5-D0E50D204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27D6-5165-27C1-45A1-7E11937C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9617-888D-D545-7120-AA2B14D3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Transforms raw context into deliberate action</a:t>
            </a:r>
          </a:p>
          <a:p>
            <a:r>
              <a:rPr lang="en-IN" dirty="0"/>
              <a:t>Agents use LLMs to perform </a:t>
            </a:r>
            <a:r>
              <a:rPr lang="en-IN" i="1" dirty="0"/>
              <a:t>thought </a:t>
            </a:r>
            <a:r>
              <a:rPr lang="en-IN" dirty="0"/>
              <a:t>steps</a:t>
            </a:r>
          </a:p>
          <a:p>
            <a:pPr lvl="1"/>
            <a:r>
              <a:rPr lang="en-IN" dirty="0"/>
              <a:t>Evaluating, Alternative approaches, Estimating risks, Selecting the next operation</a:t>
            </a:r>
          </a:p>
          <a:p>
            <a:r>
              <a:rPr lang="en-IN" dirty="0"/>
              <a:t>Prompting the LLM to articulate its rationale before executing an action (called ‘self-critique’) helps catch logical gaps early</a:t>
            </a:r>
          </a:p>
          <a:p>
            <a:r>
              <a:rPr lang="en-IN" dirty="0"/>
              <a:t>Effective reasoning: Open-ended creativity + Guardrails</a:t>
            </a:r>
          </a:p>
          <a:p>
            <a:pPr lvl="1"/>
            <a:r>
              <a:rPr lang="en-IN" dirty="0"/>
              <a:t>Constrain the model’s output format, Parse and validate its plan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689038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1EB52-DA1D-30D6-C511-C2B9D3A9A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C064-090B-7FD8-4F57-253C3E68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9E0E-F4CF-2809-C0ED-E39DA3DB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‘Actuators’ of agentic workflow</a:t>
            </a:r>
          </a:p>
          <a:p>
            <a:r>
              <a:rPr lang="en-IN" dirty="0"/>
              <a:t>One tool (Database connector, Search API, Code-execution sandbox) = One specific ability</a:t>
            </a:r>
          </a:p>
          <a:p>
            <a:r>
              <a:rPr lang="en-IN" dirty="0"/>
              <a:t>Important point: Define the interface for an external tool very clearly</a:t>
            </a:r>
          </a:p>
          <a:p>
            <a:pPr lvl="1"/>
            <a:r>
              <a:rPr lang="en-IN" dirty="0"/>
              <a:t>Reason: If an external service changes, we only change its wrapper (i.e. tool call), not the agent logic</a:t>
            </a:r>
          </a:p>
          <a:p>
            <a:r>
              <a:rPr lang="en-IN" b="1" dirty="0"/>
              <a:t>Tool chaining</a:t>
            </a:r>
            <a:r>
              <a:rPr lang="en-IN" dirty="0"/>
              <a:t>: The reasoning component decides which sequence of tools to invoke, then each tool executes its task, and feeds results into memory for subsequent steps</a:t>
            </a:r>
          </a:p>
          <a:p>
            <a:r>
              <a:rPr lang="en-IN" dirty="0"/>
              <a:t>Loop: [Memory -&gt; Informs Reasoning -&gt; Reasoning select Tools -&gt; Tool outputs update Memory]</a:t>
            </a:r>
          </a:p>
        </p:txBody>
      </p:sp>
    </p:spTree>
    <p:extLst>
      <p:ext uri="{BB962C8B-B14F-4D97-AF65-F5344CB8AC3E}">
        <p14:creationId xmlns:p14="http://schemas.microsoft.com/office/powerpoint/2010/main" val="380742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8ACC-71AA-EC8F-CA3C-43EDD98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an Agent Architecture?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44B7BD-96AC-CB7D-BCC6-DF82C4140B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6724" y="1825625"/>
          <a:ext cx="11024169" cy="491886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948683">
                  <a:extLst>
                    <a:ext uri="{9D8B030D-6E8A-4147-A177-3AD203B41FA5}">
                      <a16:colId xmlns:a16="http://schemas.microsoft.com/office/drawing/2014/main" val="2910332279"/>
                    </a:ext>
                  </a:extLst>
                </a:gridCol>
                <a:gridCol w="3667874">
                  <a:extLst>
                    <a:ext uri="{9D8B030D-6E8A-4147-A177-3AD203B41FA5}">
                      <a16:colId xmlns:a16="http://schemas.microsoft.com/office/drawing/2014/main" val="3541057862"/>
                    </a:ext>
                  </a:extLst>
                </a:gridCol>
                <a:gridCol w="4407612">
                  <a:extLst>
                    <a:ext uri="{9D8B030D-6E8A-4147-A177-3AD203B41FA5}">
                      <a16:colId xmlns:a16="http://schemas.microsoft.com/office/drawing/2014/main" val="1614118321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Scenario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Description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Why Agentic Systems Help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3735159129"/>
                  </a:ext>
                </a:extLst>
              </a:tr>
              <a:tr h="94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Complex, Multi-step Process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Workflow involves dependent operations (gather data → transform → validate → follow-up actions)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Agents monitor outcome at each step, reflect on success/failure, and adjust plans dynamically (unlike rigid pipelines)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179725701"/>
                  </a:ext>
                </a:extLst>
              </a:tr>
              <a:tr h="94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Uncertain or Evolving Environments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Service endpoints may fail, responses may change format, or new inputs may arrive mid-execution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Agents adapt in real time, handling errors and evolving conditions without collapsing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658193937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Integration with Diverse Tools and Services</a:t>
                      </a:r>
                      <a:endParaRPr lang="en-US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Applications must interface with multiple APIs, databases, or custom functions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Encapsulates each capability into a tool module, and lets the reasoning engine sequence them effectively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371125850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Long-running or Stateful Interactions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Processes that span extended periods (reminders, ongoing research, iterative planning)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Memory preserves state across sessions so the agent can resume where it left off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4138843850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Need of Self-correction and Reliability</a:t>
                      </a:r>
                      <a:endParaRPr lang="en-US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Outcomes must meet high accuracy or compliance standards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Reflection loop allows self-critique, evaluation of outputs, and retry/reroute when needed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77745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08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B37A13-DF51-9B92-E84B-3BAB009A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Design and Architecture</a:t>
            </a:r>
            <a:br>
              <a:rPr lang="en-IN" dirty="0"/>
            </a:br>
            <a:r>
              <a:rPr lang="en-IN" dirty="0"/>
              <a:t>2) Goal Decomposition and Planning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BF62E-F986-962D-58C3-D260B44F2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81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668DD-06C9-40A9-EAC8-005EEDC84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7802-C984-DC0E-F96B-2DDC628E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FCF9-3CD4-16A2-E15B-A15E63F3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Goal: Produce a quarterly business overview</a:t>
            </a:r>
          </a:p>
          <a:p>
            <a:r>
              <a:rPr lang="en-IN" dirty="0"/>
              <a:t>Tasks</a:t>
            </a:r>
          </a:p>
          <a:p>
            <a:pPr lvl="1"/>
            <a:r>
              <a:rPr lang="en-IN" dirty="0"/>
              <a:t>Fetch financial data</a:t>
            </a:r>
          </a:p>
          <a:p>
            <a:pPr lvl="1"/>
            <a:r>
              <a:rPr lang="en-IN" dirty="0"/>
              <a:t>Analyse revenue trends</a:t>
            </a:r>
          </a:p>
          <a:p>
            <a:pPr lvl="1"/>
            <a:r>
              <a:rPr lang="en-IN" dirty="0"/>
              <a:t>Visualize comparison</a:t>
            </a:r>
          </a:p>
          <a:p>
            <a:pPr lvl="1"/>
            <a:r>
              <a:rPr lang="en-IN" dirty="0"/>
              <a:t>Draft insights</a:t>
            </a:r>
          </a:p>
          <a:p>
            <a:r>
              <a:rPr lang="en-IN" dirty="0"/>
              <a:t>Clearly identifies granular milestones</a:t>
            </a:r>
          </a:p>
          <a:p>
            <a:pPr lvl="1"/>
            <a:r>
              <a:rPr lang="en-IN" dirty="0"/>
              <a:t>Becomes easy to identify success as well as failure</a:t>
            </a:r>
          </a:p>
          <a:p>
            <a:r>
              <a:rPr lang="en-IN" dirty="0"/>
              <a:t>Two decomposition patterns: </a:t>
            </a:r>
            <a:r>
              <a:rPr lang="en-IN" b="1" dirty="0"/>
              <a:t>Hierarchical planning</a:t>
            </a:r>
            <a:r>
              <a:rPr lang="en-IN" dirty="0"/>
              <a:t> and </a:t>
            </a:r>
            <a:r>
              <a:rPr lang="en-IN" b="1" dirty="0"/>
              <a:t>Linear chaining</a:t>
            </a:r>
          </a:p>
        </p:txBody>
      </p:sp>
    </p:spTree>
    <p:extLst>
      <p:ext uri="{BB962C8B-B14F-4D97-AF65-F5344CB8AC3E}">
        <p14:creationId xmlns:p14="http://schemas.microsoft.com/office/powerpoint/2010/main" val="3617293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B4AF-9A3C-679C-73FD-ABF0EC75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Decomposition Patterns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524B30-FE8A-97A5-3113-AB01AF7B71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99715"/>
          <a:ext cx="10515600" cy="42367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989811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11427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950532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58416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62960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Approach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Structure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Example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Notes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Best Suited For</a:t>
                      </a:r>
                      <a:endParaRPr lang="en-I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351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Hierarchical Planning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Tree-like sub-task structure - Some tasks run in parallel, others sequentially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Stock analysis → Collect data → Clean data → </a:t>
                      </a:r>
                      <a:r>
                        <a:rPr lang="en-IN" sz="2000" dirty="0" err="1"/>
                        <a:t>Analyze</a:t>
                      </a:r>
                      <a:r>
                        <a:rPr lang="en-IN" sz="2000" dirty="0"/>
                        <a:t> data → Summarize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Flexible, supports dependencies, but more complex to manage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Complex problem-solving, research tasks, adaptive workflows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487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Linear Chaining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Strict step-by-step order; each task depends on the previous 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ETL pipeline, multi-stage report generation, approval workflow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Easy to debug and trace end-to-end, but rigid (no parallelism)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Standardized production workflows, reporting pipelines, compliance processes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548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456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2E93-BE4D-FE86-F4BA-328EB4F3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20"/>
            <a:ext cx="10515600" cy="750014"/>
          </a:xfrm>
        </p:spPr>
        <p:txBody>
          <a:bodyPr/>
          <a:lstStyle/>
          <a:p>
            <a:r>
              <a:rPr lang="en-IN" dirty="0"/>
              <a:t>Goal Decomposition Patterns: Key Aspects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2EF8FE-CE6C-A8B2-AC8F-FFB5B05E85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4661" y="718327"/>
          <a:ext cx="11399607" cy="6067753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068628">
                  <a:extLst>
                    <a:ext uri="{9D8B030D-6E8A-4147-A177-3AD203B41FA5}">
                      <a16:colId xmlns:a16="http://schemas.microsoft.com/office/drawing/2014/main" val="965218389"/>
                    </a:ext>
                  </a:extLst>
                </a:gridCol>
                <a:gridCol w="1338526">
                  <a:extLst>
                    <a:ext uri="{9D8B030D-6E8A-4147-A177-3AD203B41FA5}">
                      <a16:colId xmlns:a16="http://schemas.microsoft.com/office/drawing/2014/main" val="1633750921"/>
                    </a:ext>
                  </a:extLst>
                </a:gridCol>
                <a:gridCol w="2790441">
                  <a:extLst>
                    <a:ext uri="{9D8B030D-6E8A-4147-A177-3AD203B41FA5}">
                      <a16:colId xmlns:a16="http://schemas.microsoft.com/office/drawing/2014/main" val="199745523"/>
                    </a:ext>
                  </a:extLst>
                </a:gridCol>
                <a:gridCol w="2705561">
                  <a:extLst>
                    <a:ext uri="{9D8B030D-6E8A-4147-A177-3AD203B41FA5}">
                      <a16:colId xmlns:a16="http://schemas.microsoft.com/office/drawing/2014/main" val="2964626619"/>
                    </a:ext>
                  </a:extLst>
                </a:gridCol>
                <a:gridCol w="3496451">
                  <a:extLst>
                    <a:ext uri="{9D8B030D-6E8A-4147-A177-3AD203B41FA5}">
                      <a16:colId xmlns:a16="http://schemas.microsoft.com/office/drawing/2014/main" val="3482470957"/>
                    </a:ext>
                  </a:extLst>
                </a:gridCol>
              </a:tblGrid>
              <a:tr h="306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Aspect</a:t>
                      </a:r>
                      <a:endParaRPr lang="en-IN" sz="160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Topic</a:t>
                      </a:r>
                      <a:endParaRPr lang="en-IN" sz="1600" dirty="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Details</a:t>
                      </a:r>
                      <a:endParaRPr lang="en-IN" sz="160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Example</a:t>
                      </a:r>
                      <a:endParaRPr lang="en-IN" sz="160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Tools / LangGraph Implementation</a:t>
                      </a:r>
                      <a:endParaRPr lang="en-IN" sz="160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334765"/>
                  </a:ext>
                </a:extLst>
              </a:tr>
              <a:tr h="1099366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Planning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Clarity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Each subtask has a precise description and well-defined inputs and outputs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“Fetch stock data from API X” clearly specifies input (stock symbol) and output (JSON with prices)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Node in LangGraph with defined </a:t>
                      </a:r>
                      <a:r>
                        <a:rPr lang="en-US" sz="1600" dirty="0" err="1"/>
                        <a:t>input_schema</a:t>
                      </a:r>
                      <a:r>
                        <a:rPr lang="en-US" sz="1600" dirty="0"/>
                        <a:t> and </a:t>
                      </a:r>
                      <a:r>
                        <a:rPr lang="en-US" sz="1600" dirty="0" err="1"/>
                        <a:t>output_schema</a:t>
                      </a:r>
                      <a:endParaRPr lang="en-US" sz="1600" dirty="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235187"/>
                  </a:ext>
                </a:extLst>
              </a:tr>
              <a:tr h="13635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Bounded Scope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Tasks should not be too fine-grained (causes overhead) or too coarse (lacks clarity of progress)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Instead of “Analyze stock market,” break it into “Fetch data,” “Clean data,” “Compute indicators,” “Generate summary”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Separate nodes for each step; allows parallel execution if independent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011551"/>
                  </a:ext>
                </a:extLst>
              </a:tr>
              <a:tr h="109936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Validation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Before execution, planners vet subtasks against allowed operations to prevent hallucinated or unsafe actions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Ensure API endpoints exist and inputs are valid before running “Fetch stock data”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Pre-execution validation function in each node or a global validator node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56705"/>
                  </a:ext>
                </a:extLst>
              </a:tr>
              <a:tr h="1099366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Capabilities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State Management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Each node must report its status to a shared store (Pending, Running, Successful, Failed)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After “Clean data” runs, the node updates the store as Successful so downstream tasks can proceed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 LangGraph’s central state store; nodes update status field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023661"/>
                  </a:ext>
                </a:extLst>
              </a:tr>
              <a:tr h="109936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Error Handling Policies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Instead of letting failures cascade, define remediation subtasks (e.g., clean input, switch endpoint, escalate)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If “Fetch stock data” fails, retry with alternative API or log issue for manual review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Define retry/alternate nodes; link error handling nodes in the workflow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0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607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84FE-C4FF-1DDC-5878-72335438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697508-B39F-1071-1DA4-C0369738EA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8368" y="1825625"/>
          <a:ext cx="10515600" cy="473157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74012">
                  <a:extLst>
                    <a:ext uri="{9D8B030D-6E8A-4147-A177-3AD203B41FA5}">
                      <a16:colId xmlns:a16="http://schemas.microsoft.com/office/drawing/2014/main" val="3860268335"/>
                    </a:ext>
                  </a:extLst>
                </a:gridCol>
                <a:gridCol w="4241686">
                  <a:extLst>
                    <a:ext uri="{9D8B030D-6E8A-4147-A177-3AD203B41FA5}">
                      <a16:colId xmlns:a16="http://schemas.microsoft.com/office/drawing/2014/main" val="3468462703"/>
                    </a:ext>
                  </a:extLst>
                </a:gridCol>
                <a:gridCol w="4099902">
                  <a:extLst>
                    <a:ext uri="{9D8B030D-6E8A-4147-A177-3AD203B41FA5}">
                      <a16:colId xmlns:a16="http://schemas.microsoft.com/office/drawing/2014/main" val="2398990744"/>
                    </a:ext>
                  </a:extLst>
                </a:gridCol>
              </a:tblGrid>
              <a:tr h="406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Topic</a:t>
                      </a:r>
                      <a:endParaRPr lang="en-IN" sz="1800" dirty="0"/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Details</a:t>
                      </a:r>
                      <a:endParaRPr lang="en-IN" sz="1800"/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Example / Implementation</a:t>
                      </a:r>
                      <a:endParaRPr lang="en-IN" sz="1800"/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4176537926"/>
                  </a:ext>
                </a:extLst>
              </a:tr>
              <a:tr h="754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Separate Planning from Execution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Create a Planner node and an Executor node – easy to update, switch, or evaluate independently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Planner node generates the workflow; Executor node runs each step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2962608665"/>
                  </a:ext>
                </a:extLst>
              </a:tr>
              <a:tr h="754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Prompt Templates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Clear instructions or prompts help the model generate consistent plans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Planner node prompt: “Break down this goal into 3–5 sub-tasks with inputs and outputs”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2981817651"/>
                  </a:ext>
                </a:extLst>
              </a:tr>
              <a:tr h="9282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Model Choice and Temperature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Lower temperature = more consistent, deterministic plans; Higher temperature = more creative execution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Planner node: temperature 0.2; Executor node: temperature 0.8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2182364257"/>
                  </a:ext>
                </a:extLst>
              </a:tr>
              <a:tr h="754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Error Handling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Wrap each Executor call in a try-catch block; schedule retries or fallback tasks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If “Fetch data” fails, retry 3 times or switch to an alternate API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936772697"/>
                  </a:ext>
                </a:extLst>
              </a:tr>
              <a:tr h="754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Caching Plans*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Cache planner outputs for recurring goals to avoid repeated planning calls and reduce cost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Store planner output in a key-value store keyed by goal; Executor reuses cached plan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3628235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512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B7EE-FBDA-6725-C41B-FB9C444C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1472-186E-AAA8-E89E-866A9378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from </a:t>
            </a:r>
            <a:r>
              <a:rPr lang="en-IN" dirty="0" err="1"/>
              <a:t>functools</a:t>
            </a:r>
            <a:r>
              <a:rPr lang="en-IN" dirty="0"/>
              <a:t> import </a:t>
            </a:r>
            <a:r>
              <a:rPr lang="en-IN" dirty="0" err="1"/>
              <a:t>lru_cache</a:t>
            </a:r>
            <a:endParaRPr lang="en-IN" dirty="0"/>
          </a:p>
          <a:p>
            <a:endParaRPr lang="en-IN" dirty="0"/>
          </a:p>
          <a:p>
            <a:r>
              <a:rPr lang="en-IN" dirty="0"/>
              <a:t>@lru_cache(maxsize=1024)</a:t>
            </a:r>
          </a:p>
          <a:p>
            <a:r>
              <a:rPr lang="en-IN" dirty="0"/>
              <a:t>def </a:t>
            </a:r>
            <a:r>
              <a:rPr lang="en-IN" dirty="0" err="1"/>
              <a:t>cache_agent_results</a:t>
            </a:r>
            <a:r>
              <a:rPr lang="en-IN" dirty="0"/>
              <a:t>(prompt: str) -&gt; str:</a:t>
            </a:r>
          </a:p>
          <a:p>
            <a:r>
              <a:rPr lang="en-IN" dirty="0"/>
              <a:t>    print(</a:t>
            </a:r>
            <a:r>
              <a:rPr lang="en-IN" dirty="0" err="1"/>
              <a:t>f"Calling</a:t>
            </a:r>
            <a:r>
              <a:rPr lang="en-IN" dirty="0"/>
              <a:t> LLM for: {prompt}")  # will only print on first call</a:t>
            </a:r>
          </a:p>
          <a:p>
            <a:endParaRPr lang="en-IN" dirty="0"/>
          </a:p>
          <a:p>
            <a:r>
              <a:rPr lang="en-IN" dirty="0"/>
              <a:t>    response = </a:t>
            </a:r>
            <a:r>
              <a:rPr lang="en-IN" dirty="0" err="1"/>
              <a:t>client.chat.completions.create</a:t>
            </a:r>
            <a:r>
              <a:rPr lang="en-IN" dirty="0"/>
              <a:t>(</a:t>
            </a:r>
          </a:p>
          <a:p>
            <a:r>
              <a:rPr lang="en-IN" dirty="0"/>
              <a:t>        model="gpt-4o-mini",</a:t>
            </a:r>
          </a:p>
          <a:p>
            <a:r>
              <a:rPr lang="en-IN" dirty="0"/>
              <a:t>        messages=[{"role": "user", "content": prompt}],</a:t>
            </a:r>
          </a:p>
          <a:p>
            <a:r>
              <a:rPr lang="en-IN" dirty="0"/>
              <a:t>    )</a:t>
            </a:r>
          </a:p>
          <a:p>
            <a:r>
              <a:rPr lang="en-IN" dirty="0"/>
              <a:t>    return </a:t>
            </a:r>
            <a:r>
              <a:rPr lang="en-IN" dirty="0" err="1"/>
              <a:t>response.choices</a:t>
            </a:r>
            <a:r>
              <a:rPr lang="en-IN" dirty="0"/>
              <a:t>[0].</a:t>
            </a:r>
            <a:r>
              <a:rPr lang="en-IN" dirty="0" err="1"/>
              <a:t>message.content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__name__ == "__main__":</a:t>
            </a:r>
          </a:p>
          <a:p>
            <a:r>
              <a:rPr lang="en-IN" dirty="0"/>
              <a:t>    print(</a:t>
            </a:r>
            <a:r>
              <a:rPr lang="en-IN" dirty="0" err="1"/>
              <a:t>cache_agent_results</a:t>
            </a:r>
            <a:r>
              <a:rPr lang="en-IN" dirty="0"/>
              <a:t>("Explain wave-particle duality in one sentence.")) # First call – Cache miss – Store results in cache</a:t>
            </a:r>
          </a:p>
          <a:p>
            <a:r>
              <a:rPr lang="en-IN" dirty="0"/>
              <a:t>    print(</a:t>
            </a:r>
            <a:r>
              <a:rPr lang="en-IN" dirty="0" err="1"/>
              <a:t>cache_agent_results</a:t>
            </a:r>
            <a:r>
              <a:rPr lang="en-IN" dirty="0"/>
              <a:t>("Explain wave-particle duality in one sentence."))   # Cache hit</a:t>
            </a:r>
          </a:p>
          <a:p>
            <a:r>
              <a:rPr lang="en-IN" dirty="0"/>
              <a:t>    print(</a:t>
            </a:r>
            <a:r>
              <a:rPr lang="en-IN" dirty="0" err="1"/>
              <a:t>cache_agent_results</a:t>
            </a:r>
            <a:r>
              <a:rPr lang="en-IN" dirty="0"/>
              <a:t>("Give me a Python example of bubble sort.")) # Cache miss – Call LLM and store results in cache</a:t>
            </a:r>
          </a:p>
        </p:txBody>
      </p:sp>
    </p:spTree>
    <p:extLst>
      <p:ext uri="{BB962C8B-B14F-4D97-AF65-F5344CB8AC3E}">
        <p14:creationId xmlns:p14="http://schemas.microsoft.com/office/powerpoint/2010/main" val="1388842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9399D-8C16-604D-5636-058745A50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6E45-35B6-F736-C076-D2F65516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Possible Pitfalls in Planning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30D03E-3BDA-E6AC-8980-635FFE5685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2067" y="1558497"/>
          <a:ext cx="10787865" cy="505023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486345">
                  <a:extLst>
                    <a:ext uri="{9D8B030D-6E8A-4147-A177-3AD203B41FA5}">
                      <a16:colId xmlns:a16="http://schemas.microsoft.com/office/drawing/2014/main" val="3295504070"/>
                    </a:ext>
                  </a:extLst>
                </a:gridCol>
                <a:gridCol w="3952127">
                  <a:extLst>
                    <a:ext uri="{9D8B030D-6E8A-4147-A177-3AD203B41FA5}">
                      <a16:colId xmlns:a16="http://schemas.microsoft.com/office/drawing/2014/main" val="1213952477"/>
                    </a:ext>
                  </a:extLst>
                </a:gridCol>
                <a:gridCol w="4349393">
                  <a:extLst>
                    <a:ext uri="{9D8B030D-6E8A-4147-A177-3AD203B41FA5}">
                      <a16:colId xmlns:a16="http://schemas.microsoft.com/office/drawing/2014/main" val="2888721891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Problem Type</a:t>
                      </a:r>
                      <a:endParaRPr lang="en-IN" sz="2000" dirty="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Description</a:t>
                      </a:r>
                      <a:endParaRPr lang="en-IN" sz="20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Example / Notes</a:t>
                      </a:r>
                      <a:endParaRPr lang="en-IN" sz="2000"/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394545657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Overly Fine-Grained Steps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Splitting tasks into excessively small sub-tasks can make workflows very slow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“Trim nulls”, “Remove whitespace”, etc. → many tiny operations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877526987"/>
                  </a:ext>
                </a:extLst>
              </a:tr>
              <a:tr h="94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Under-Granularity / Opaque Tasks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Lumping too much into a single step can obscure failures and make recovery difficult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“Generate executive summary” can be broken into “Extract key metrics”, “Draft bullet points”, “Compose report”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4209165976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Recursive or Unbounded Planning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Allowing unlimited or uncontrolled planning loops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Agent keeps generating sub-tasks indefinitely → may never terminate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637434380"/>
                  </a:ext>
                </a:extLst>
              </a:tr>
              <a:tr h="94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Hallucinated or Irrelevant Sub-tasks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Planner creates tasks that are unnecessary or nonsensical in the current environment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Example: “Verify blockchain hashes” in a non-blockchain project. Using logs or HITL (human-in-the-loop) can help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190122351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Planning Latency and Costs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Frequent dynamic replanning can increase runtime and LLM costs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Limit replanning to only new data or new tasks instead of re-planning the entire workflow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660525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82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38DB-3A46-F965-F53C-F6B2D77F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Andrej </a:t>
            </a:r>
            <a:r>
              <a:rPr lang="en-US" dirty="0" err="1"/>
              <a:t>Karpathy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7703-0BDA-B0E8-E53C-A479F167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https://www.youtube.com/watch?v=LCEmiRjPEtQ&amp;t=1693s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A5975-7CD0-2DA1-C53E-6BBD6B51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31" y="2403702"/>
            <a:ext cx="9011378" cy="42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84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3FA2A-3E1C-2E45-A9B2-E4EA4E16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Architecture</a:t>
            </a:r>
            <a:br>
              <a:rPr lang="en-IN" dirty="0"/>
            </a:br>
            <a:r>
              <a:rPr lang="en-IN" dirty="0"/>
              <a:t>3) Reflection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D0687-B3B0-3466-B11A-58EEDAE89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250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3D74-55CA-CEA3-9245-9828857B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4744-DD1E-EE67-1EAE-319F22321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AA987C-E09F-D055-B658-572653CDDB0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98174"/>
          <a:ext cx="10515600" cy="43281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27598">
                  <a:extLst>
                    <a:ext uri="{9D8B030D-6E8A-4147-A177-3AD203B41FA5}">
                      <a16:colId xmlns:a16="http://schemas.microsoft.com/office/drawing/2014/main" val="3092806747"/>
                    </a:ext>
                  </a:extLst>
                </a:gridCol>
                <a:gridCol w="2650732">
                  <a:extLst>
                    <a:ext uri="{9D8B030D-6E8A-4147-A177-3AD203B41FA5}">
                      <a16:colId xmlns:a16="http://schemas.microsoft.com/office/drawing/2014/main" val="2225913666"/>
                    </a:ext>
                  </a:extLst>
                </a:gridCol>
                <a:gridCol w="2815119">
                  <a:extLst>
                    <a:ext uri="{9D8B030D-6E8A-4147-A177-3AD203B41FA5}">
                      <a16:colId xmlns:a16="http://schemas.microsoft.com/office/drawing/2014/main" val="4261680928"/>
                    </a:ext>
                  </a:extLst>
                </a:gridCol>
                <a:gridCol w="3422151">
                  <a:extLst>
                    <a:ext uri="{9D8B030D-6E8A-4147-A177-3AD203B41FA5}">
                      <a16:colId xmlns:a16="http://schemas.microsoft.com/office/drawing/2014/main" val="1862019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Step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Description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Purpose / Why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Example / Implementation</a:t>
                      </a:r>
                      <a:endParaRPr lang="en-I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102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Execute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Run a subtask or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Perform the planned action to achieve the subtask’s goal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Execute “Fetch stock data from API X” or “Clean dataset”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289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Evaluate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Prompt the model to assess its own results against clear success 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Detect errors, inconsistencies, or incomplete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Ask: “Does the cleaned dataset have missing values or duplicates?” or “Are all key metrics computed correctly?”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372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Revise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Feed the evaluation/criticism back into a revision prompt for improvement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Iteratively improve outputs until success criteria are met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If duplicates exist, prompt: “Remove duplicates and recompute metrics” Then re-execute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454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467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7351-2C96-5F50-A4C6-3808A0D1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991A-34F0-8348-AD5E-8740024DB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ReAct</a:t>
            </a:r>
            <a:r>
              <a:rPr lang="en-IN" b="1" dirty="0"/>
              <a:t>: Reason, Act</a:t>
            </a:r>
          </a:p>
          <a:p>
            <a:r>
              <a:rPr lang="en-IN" dirty="0"/>
              <a:t>Interleaves the </a:t>
            </a:r>
            <a:r>
              <a:rPr lang="en-IN" i="1" dirty="0"/>
              <a:t>Thought </a:t>
            </a:r>
            <a:r>
              <a:rPr lang="en-IN" dirty="0"/>
              <a:t>and </a:t>
            </a:r>
            <a:r>
              <a:rPr lang="en-IN" i="1" dirty="0"/>
              <a:t>Action</a:t>
            </a:r>
            <a:r>
              <a:rPr lang="en-IN" dirty="0"/>
              <a:t> steps into a single loop</a:t>
            </a:r>
          </a:p>
          <a:p>
            <a:r>
              <a:rPr lang="en-IN" dirty="0"/>
              <a:t>Allows the agent to reason, act, observe results, and immediately adapt its next reasoning step based on new information</a:t>
            </a:r>
          </a:p>
          <a:p>
            <a:r>
              <a:rPr lang="en-IN" dirty="0"/>
              <a:t>Loop steps</a:t>
            </a:r>
          </a:p>
          <a:p>
            <a:pPr lvl="1"/>
            <a:r>
              <a:rPr lang="en-IN" b="1" dirty="0"/>
              <a:t>Thought</a:t>
            </a:r>
            <a:r>
              <a:rPr lang="en-IN" dirty="0"/>
              <a:t>: Model reflects on the current goal and past observations</a:t>
            </a:r>
          </a:p>
          <a:p>
            <a:pPr lvl="1"/>
            <a:r>
              <a:rPr lang="en-IN" b="1" dirty="0"/>
              <a:t>Action</a:t>
            </a:r>
            <a:r>
              <a:rPr lang="en-IN" dirty="0"/>
              <a:t>: Selects from the available tools (APIs, code executors) and issues a call</a:t>
            </a:r>
          </a:p>
          <a:p>
            <a:pPr lvl="1"/>
            <a:r>
              <a:rPr lang="en-IN" b="1" dirty="0"/>
              <a:t>Observation</a:t>
            </a:r>
            <a:r>
              <a:rPr lang="en-IN" dirty="0"/>
              <a:t>: Environment returns the tool’s output</a:t>
            </a:r>
          </a:p>
          <a:p>
            <a:pPr lvl="1"/>
            <a:r>
              <a:rPr lang="en-IN" b="1" dirty="0"/>
              <a:t>Next Thought</a:t>
            </a:r>
            <a:r>
              <a:rPr lang="en-IN" dirty="0"/>
              <a:t>: Model integrates the observation into reasoning, deciding the next tool or conclusion</a:t>
            </a:r>
          </a:p>
        </p:txBody>
      </p:sp>
    </p:spTree>
    <p:extLst>
      <p:ext uri="{BB962C8B-B14F-4D97-AF65-F5344CB8AC3E}">
        <p14:creationId xmlns:p14="http://schemas.microsoft.com/office/powerpoint/2010/main" val="393797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28519-5A6E-E5B4-7327-1DEFC35EA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4D9BDD-7BC5-F454-BBA3-F30069F4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Architecture</a:t>
            </a:r>
            <a:br>
              <a:rPr lang="en-IN" dirty="0"/>
            </a:br>
            <a:r>
              <a:rPr lang="en-IN" dirty="0"/>
              <a:t>4) Multi-Agent Collaboration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AA6B1-0F38-E646-4BC3-CB5A0C16A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624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07FB3-7246-7D21-C813-CE88D4E3D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8A41-1245-41BD-EAF6-A380A6F8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FDBB-D357-0C81-7AA0-BB3B91E4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7D972C-2A78-5A5C-A231-4101562A686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2239"/>
          <a:ext cx="10812696" cy="465095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771436">
                  <a:extLst>
                    <a:ext uri="{9D8B030D-6E8A-4147-A177-3AD203B41FA5}">
                      <a16:colId xmlns:a16="http://schemas.microsoft.com/office/drawing/2014/main" val="1170272246"/>
                    </a:ext>
                  </a:extLst>
                </a:gridCol>
                <a:gridCol w="2969231">
                  <a:extLst>
                    <a:ext uri="{9D8B030D-6E8A-4147-A177-3AD203B41FA5}">
                      <a16:colId xmlns:a16="http://schemas.microsoft.com/office/drawing/2014/main" val="507657783"/>
                    </a:ext>
                  </a:extLst>
                </a:gridCol>
                <a:gridCol w="2476072">
                  <a:extLst>
                    <a:ext uri="{9D8B030D-6E8A-4147-A177-3AD203B41FA5}">
                      <a16:colId xmlns:a16="http://schemas.microsoft.com/office/drawing/2014/main" val="3679768647"/>
                    </a:ext>
                  </a:extLst>
                </a:gridCol>
                <a:gridCol w="3595957">
                  <a:extLst>
                    <a:ext uri="{9D8B030D-6E8A-4147-A177-3AD203B41FA5}">
                      <a16:colId xmlns:a16="http://schemas.microsoft.com/office/drawing/2014/main" val="1813707514"/>
                    </a:ext>
                  </a:extLst>
                </a:gridCol>
              </a:tblGrid>
              <a:tr h="491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Pattern</a:t>
                      </a:r>
                      <a:endParaRPr lang="en-IN" sz="1800"/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Description / How It Works</a:t>
                      </a:r>
                      <a:endParaRPr lang="en-IN" sz="1800"/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Benefits / Notes</a:t>
                      </a:r>
                      <a:endParaRPr lang="en-IN" sz="1800"/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Example / Use Case</a:t>
                      </a:r>
                      <a:endParaRPr lang="en-IN" sz="1800"/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2194926657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Pipeline Pattern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Agent A completes its task and passes results to Agent B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Easy debugging; keeps agents decoupled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ETL workflow: Agent A fetches data → Agent B cleans data → Agent C analyzes data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2362678736"/>
                  </a:ext>
                </a:extLst>
              </a:tr>
              <a:tr h="11229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Group-Chat (Shared Context) Pattern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Agents exchange messages on a common blackboard; each reads/writes relevant info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Peer-to-peer coordination without rigid sequencing; flexible interaction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Multi-agent research assistant where each agent contributes expertise to a shared knowledge base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3660368347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Debate Pattern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Two or more agents argue different positions; a third agent judges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Encourages critical reasoning; exposes multiple perspectives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Fact-checking, model-based evaluation, or policy recommendation scenarios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599995360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Swarm Pattern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Spawn multiple copies of the same agent to explore variations in parallel, then aggregate results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Encourages creativity, explores alternatives efficiently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Brainstorming marketing taglines, generating multiple code solutions, or creative content ideas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626024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405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37459-529A-942B-4570-972B66ADE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6A335-BE8F-F80D-3ACA-9C02B99F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Architecture</a:t>
            </a:r>
            <a:br>
              <a:rPr lang="en-IN" dirty="0"/>
            </a:br>
            <a:r>
              <a:rPr lang="en-IN" dirty="0"/>
              <a:t>5) Monolithic and Micro-Agent Architectures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C35F6-4F73-E0AC-EA54-8A9864EE1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47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C0758-2F62-9ECD-0305-2B4C36524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BD4C-8178-ACC4-8651-7BF8C09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Monolithic versus Micro-Agent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F0C3-E7B0-F346-4D63-3D8ED61C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Monolithic Architecture</a:t>
            </a:r>
            <a:r>
              <a:rPr lang="en-IN" dirty="0"/>
              <a:t>: Bundle planning, reasoning, memory management, and tool integrations into a single service</a:t>
            </a:r>
          </a:p>
          <a:p>
            <a:r>
              <a:rPr lang="en-IN" b="1" dirty="0"/>
              <a:t>Micro-Agent Architecture</a:t>
            </a:r>
            <a:r>
              <a:rPr lang="en-IN" dirty="0"/>
              <a:t>: Separate these into focused services by running separate processes/containers</a:t>
            </a:r>
          </a:p>
          <a:p>
            <a:pPr lvl="1"/>
            <a:r>
              <a:rPr lang="en-IN" dirty="0"/>
              <a:t>Use Kafka/Another messaging middleware for inter-agent communication, instead of agent-to-agent communication</a:t>
            </a:r>
          </a:p>
          <a:p>
            <a:pPr lvl="1"/>
            <a:r>
              <a:rPr lang="en-IN" dirty="0"/>
              <a:t>Every message would be JSON: </a:t>
            </a:r>
            <a:r>
              <a:rPr lang="en-IN" dirty="0" err="1"/>
              <a:t>task_id</a:t>
            </a:r>
            <a:r>
              <a:rPr lang="en-IN" dirty="0"/>
              <a:t>, </a:t>
            </a:r>
            <a:r>
              <a:rPr lang="en-IN" dirty="0" err="1"/>
              <a:t>task_type</a:t>
            </a:r>
            <a:r>
              <a:rPr lang="en-IN" dirty="0"/>
              <a:t>, payload</a:t>
            </a:r>
          </a:p>
          <a:p>
            <a:pPr lvl="1"/>
            <a:r>
              <a:rPr lang="en-IN" dirty="0"/>
              <a:t>Example: Planner agent will write “</a:t>
            </a:r>
            <a:r>
              <a:rPr lang="en-IN" dirty="0" err="1"/>
              <a:t>task_type</a:t>
            </a:r>
            <a:r>
              <a:rPr lang="en-IN" dirty="0"/>
              <a:t>”: “plan” and Tool Agents will listen for “</a:t>
            </a:r>
            <a:r>
              <a:rPr lang="en-IN" dirty="0" err="1"/>
              <a:t>task_type</a:t>
            </a:r>
            <a:r>
              <a:rPr lang="en-IN" dirty="0"/>
              <a:t>”: “execute”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8511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922D-2DFE-E024-7109-0B6E6F8F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Stateful Versus Stateless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D01058-3A1E-5FF7-1FF5-47C31869BA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079" y="1307515"/>
          <a:ext cx="10715946" cy="48279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98427">
                  <a:extLst>
                    <a:ext uri="{9D8B030D-6E8A-4147-A177-3AD203B41FA5}">
                      <a16:colId xmlns:a16="http://schemas.microsoft.com/office/drawing/2014/main" val="1087030182"/>
                    </a:ext>
                  </a:extLst>
                </a:gridCol>
                <a:gridCol w="2444579">
                  <a:extLst>
                    <a:ext uri="{9D8B030D-6E8A-4147-A177-3AD203B41FA5}">
                      <a16:colId xmlns:a16="http://schemas.microsoft.com/office/drawing/2014/main" val="9561963"/>
                    </a:ext>
                  </a:extLst>
                </a:gridCol>
                <a:gridCol w="2586562">
                  <a:extLst>
                    <a:ext uri="{9D8B030D-6E8A-4147-A177-3AD203B41FA5}">
                      <a16:colId xmlns:a16="http://schemas.microsoft.com/office/drawing/2014/main" val="1442767383"/>
                    </a:ext>
                  </a:extLst>
                </a:gridCol>
                <a:gridCol w="2143189">
                  <a:extLst>
                    <a:ext uri="{9D8B030D-6E8A-4147-A177-3AD203B41FA5}">
                      <a16:colId xmlns:a16="http://schemas.microsoft.com/office/drawing/2014/main" val="1581176606"/>
                    </a:ext>
                  </a:extLst>
                </a:gridCol>
                <a:gridCol w="2143189">
                  <a:extLst>
                    <a:ext uri="{9D8B030D-6E8A-4147-A177-3AD203B41FA5}">
                      <a16:colId xmlns:a16="http://schemas.microsoft.com/office/drawing/2014/main" val="817641409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Type</a:t>
                      </a:r>
                      <a:endParaRPr lang="en-IN" sz="20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Description</a:t>
                      </a:r>
                      <a:endParaRPr lang="en-IN" sz="20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Pros / Benefits</a:t>
                      </a:r>
                      <a:endParaRPr lang="en-IN" sz="20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Cons / Limitations</a:t>
                      </a:r>
                      <a:endParaRPr lang="en-IN" sz="20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Example / Notes</a:t>
                      </a:r>
                      <a:endParaRPr lang="en-IN" sz="200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4027628885"/>
                  </a:ext>
                </a:extLst>
              </a:tr>
              <a:tr h="2133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Stateless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Each request is a fresh start; loads any required context from external stores, performs its work, and discards in-memory state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Easy horizontal scaling; simpler deployment; no session-specific data stored in memory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Slightly higher latency due to repeated context loading; may require more external storage access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Microservices architecture; serverless LLM calls where each invocation is independent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83201198"/>
                  </a:ext>
                </a:extLst>
              </a:tr>
              <a:tr h="18770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Stateful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Keeps context in memory across multiple calls; may use a session object in a long-running process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Reduced latency by avoiding repeated serialization/external calls; allows multi-step interactions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Harder to scale horizontally; memory leaks or stale data possible; needs session management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Chatbots maintaining conversation state; long-running workflows; memory-augmented agents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679504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519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CBE66C-3572-5AB5-55D5-CA4A80AD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Architecture</a:t>
            </a:r>
            <a:br>
              <a:rPr lang="en-IN" dirty="0"/>
            </a:br>
            <a:r>
              <a:rPr lang="en-IN" dirty="0"/>
              <a:t>6) Vector Embeddings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EDB0F-8D3A-C7FC-BFA5-C2EEA7BE8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0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F010-F128-BAB8-F1AC-4DBB6A1A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A9E5-6B50-22B6-6906-AF1B70705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Vector embeddings</a:t>
            </a:r>
            <a:r>
              <a:rPr lang="en-IN" dirty="0"/>
              <a:t>: Convert unstructured text into high-dimensional numeric representations, enabling semantic similarity searches that go beyond exact keyword matching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Tip: Batch multiple inputs together and cache results to avoid re-computation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5A96B-0686-3552-2FBB-B4570398B29C}"/>
              </a:ext>
            </a:extLst>
          </p:cNvPr>
          <p:cNvSpPr txBox="1"/>
          <p:nvPr/>
        </p:nvSpPr>
        <p:spPr>
          <a:xfrm>
            <a:off x="1078786" y="3248008"/>
            <a:ext cx="241442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Generate embeddings using a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69A52-654A-1C90-5FC6-9D2E0838C429}"/>
              </a:ext>
            </a:extLst>
          </p:cNvPr>
          <p:cNvSpPr txBox="1"/>
          <p:nvPr/>
        </p:nvSpPr>
        <p:spPr>
          <a:xfrm>
            <a:off x="4025757" y="3248007"/>
            <a:ext cx="252915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Index embeddings inti a vector store (e.g. FAISS)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E367C-D884-B2DB-5A65-CCB079B5833E}"/>
              </a:ext>
            </a:extLst>
          </p:cNvPr>
          <p:cNvSpPr txBox="1"/>
          <p:nvPr/>
        </p:nvSpPr>
        <p:spPr>
          <a:xfrm>
            <a:off x="7087456" y="3248006"/>
            <a:ext cx="426634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Perform nearest-neighbour queries to retrieve the most relevant documents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EBFA552E-BC79-8D5B-0C83-D7CC4764113C}"/>
              </a:ext>
            </a:extLst>
          </p:cNvPr>
          <p:cNvSpPr/>
          <p:nvPr/>
        </p:nvSpPr>
        <p:spPr>
          <a:xfrm>
            <a:off x="3493213" y="3411021"/>
            <a:ext cx="532544" cy="308225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8F9C9160-1B57-FA87-BA16-8057791650AE}"/>
              </a:ext>
            </a:extLst>
          </p:cNvPr>
          <p:cNvSpPr/>
          <p:nvPr/>
        </p:nvSpPr>
        <p:spPr>
          <a:xfrm>
            <a:off x="6554912" y="3409308"/>
            <a:ext cx="532544" cy="308225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81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C4509-4C31-9532-5EE2-C2B708499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EB88-EE0E-33AA-5901-62C32292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Andrej </a:t>
            </a:r>
            <a:r>
              <a:rPr lang="en-US" dirty="0" err="1"/>
              <a:t>Karpathy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232C-F17A-0235-2AA5-86FD91083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https://www.youtube.com/watch?v=LCEmiRjPEtQ&amp;t=1693s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97DC8-838C-A59D-4B0B-A1491E8B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6044"/>
            <a:ext cx="9190534" cy="4344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2EE4C-F100-61A4-26F0-69C890C26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08" y="-101275"/>
            <a:ext cx="6117142" cy="179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3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25209-3984-7705-A180-84BEEAB0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Architecture</a:t>
            </a:r>
            <a:br>
              <a:rPr lang="en-IN" dirty="0"/>
            </a:br>
            <a:r>
              <a:rPr lang="en-IN" dirty="0"/>
              <a:t>7) Observability and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CAF6-CFD7-32BA-C261-9B1C0545A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333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D0E2-6745-9BDE-81C8-50A0E49A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5C14-0DF5-F2F1-2929-085BA362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Observability</a:t>
            </a:r>
            <a:r>
              <a:rPr lang="en-IN" dirty="0"/>
              <a:t>: Turn an opaque agentic system into a diagnosable, resilient platform</a:t>
            </a:r>
          </a:p>
          <a:p>
            <a:r>
              <a:rPr lang="en-IN" dirty="0"/>
              <a:t>Get performance insights, Spot failures, and Prove compliance</a:t>
            </a:r>
          </a:p>
          <a:p>
            <a:r>
              <a:rPr lang="en-IN" dirty="0"/>
              <a:t>Structured logging: Use JSON</a:t>
            </a:r>
          </a:p>
          <a:p>
            <a:pPr lvl="1"/>
            <a:r>
              <a:rPr lang="en-IN" dirty="0"/>
              <a:t>Instead of plain text, JSON has consistent fields – Timestamps, Levels, Tasks, Session IDs, Human-readable messages</a:t>
            </a:r>
          </a:p>
          <a:p>
            <a:pPr lvl="1"/>
            <a:r>
              <a:rPr lang="en-IN" dirty="0"/>
              <a:t>Easy to filter and correlate</a:t>
            </a:r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761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5E6-513B-C4A1-F7C3-5F9FD23C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AD88-0D2B-E3A2-C40B-D01BFD7F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planners, executors, and reflection loops by mocking LLM responses</a:t>
            </a:r>
          </a:p>
          <a:p>
            <a:r>
              <a:rPr lang="en-IN" dirty="0"/>
              <a:t>Isolates our logic from API vulnerabilities and speeds up feedback</a:t>
            </a:r>
          </a:p>
          <a:p>
            <a:r>
              <a:rPr lang="en-IN" dirty="0"/>
              <a:t>Use Python’s </a:t>
            </a:r>
            <a:r>
              <a:rPr lang="en-IN" dirty="0" err="1"/>
              <a:t>MagicMock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https://docs.python.org/3/library/unittest.mock.html</a:t>
            </a:r>
            <a:endParaRPr lang="en-IN" dirty="0"/>
          </a:p>
          <a:p>
            <a:r>
              <a:rPr lang="en-IN" dirty="0"/>
              <a:t>Sample code: Next slide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112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2069-9095-587C-9E64-A64A85EE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Mocking LLM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A74C-1D30-A89A-1D5A-5BEE59B1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from </a:t>
            </a:r>
            <a:r>
              <a:rPr lang="en-IN" dirty="0" err="1"/>
              <a:t>unittest.mock</a:t>
            </a:r>
            <a:r>
              <a:rPr lang="en-IN" dirty="0"/>
              <a:t> import </a:t>
            </a:r>
            <a:r>
              <a:rPr lang="en-IN" dirty="0" err="1"/>
              <a:t>MagicMock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fake_llm</a:t>
            </a:r>
            <a:r>
              <a:rPr lang="en-IN" dirty="0"/>
              <a:t> = </a:t>
            </a:r>
            <a:r>
              <a:rPr lang="en-IN" dirty="0" err="1"/>
              <a:t>MagicMock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Tell </a:t>
            </a:r>
            <a:r>
              <a:rPr lang="en-IN" dirty="0" err="1"/>
              <a:t>MagicMock</a:t>
            </a:r>
            <a:r>
              <a:rPr lang="en-IN" dirty="0"/>
              <a:t>: whenever someone calls </a:t>
            </a:r>
            <a:r>
              <a:rPr lang="en-IN" dirty="0" err="1"/>
              <a:t>fake_llm.chat.completions.create</a:t>
            </a:r>
            <a:r>
              <a:rPr lang="en-IN" dirty="0"/>
              <a:t>(), </a:t>
            </a:r>
          </a:p>
          <a:p>
            <a:r>
              <a:rPr lang="en-IN" dirty="0"/>
              <a:t># return an object with .choices[0].</a:t>
            </a:r>
            <a:r>
              <a:rPr lang="en-IN" dirty="0" err="1"/>
              <a:t>message.content</a:t>
            </a:r>
            <a:r>
              <a:rPr lang="en-IN" dirty="0"/>
              <a:t> = "This is mocked"</a:t>
            </a:r>
          </a:p>
          <a:p>
            <a:r>
              <a:rPr lang="en-IN" dirty="0" err="1"/>
              <a:t>fake_llm.chat.completions.create.return_value</a:t>
            </a:r>
            <a:r>
              <a:rPr lang="en-IN" dirty="0"/>
              <a:t> = </a:t>
            </a:r>
            <a:r>
              <a:rPr lang="en-IN" dirty="0" err="1"/>
              <a:t>MagicMock</a:t>
            </a:r>
            <a:r>
              <a:rPr lang="en-IN" dirty="0"/>
              <a:t>(</a:t>
            </a:r>
          </a:p>
          <a:p>
            <a:r>
              <a:rPr lang="en-IN" dirty="0"/>
              <a:t>    choices=[</a:t>
            </a:r>
            <a:r>
              <a:rPr lang="en-IN" dirty="0" err="1"/>
              <a:t>MagicMock</a:t>
            </a:r>
            <a:r>
              <a:rPr lang="en-IN" dirty="0"/>
              <a:t>(message=</a:t>
            </a:r>
            <a:r>
              <a:rPr lang="en-IN" dirty="0" err="1"/>
              <a:t>MagicMock</a:t>
            </a:r>
            <a:r>
              <a:rPr lang="en-IN" dirty="0"/>
              <a:t>(content="This is a mocked LLM response."))]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response = </a:t>
            </a:r>
            <a:r>
              <a:rPr lang="en-IN" dirty="0" err="1"/>
              <a:t>fake_llm.chat.completions.create</a:t>
            </a:r>
            <a:r>
              <a:rPr lang="en-IN" dirty="0"/>
              <a:t>(</a:t>
            </a:r>
          </a:p>
          <a:p>
            <a:r>
              <a:rPr lang="en-IN" dirty="0"/>
              <a:t>    model="gpt-4o-mini",</a:t>
            </a:r>
          </a:p>
          <a:p>
            <a:r>
              <a:rPr lang="en-IN" dirty="0"/>
              <a:t>    messages=[{"role": "user", "content": "Hi"}],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response.choices</a:t>
            </a:r>
            <a:r>
              <a:rPr lang="en-IN" dirty="0"/>
              <a:t>[0].</a:t>
            </a:r>
            <a:r>
              <a:rPr lang="en-IN" dirty="0" err="1"/>
              <a:t>message.content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868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E75E-B2C7-189D-D460-FC836B84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Contract Testing for Custom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DA63-8BCD-8CAA-FE5B-463B09EF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Ensuring that tool wrappers adhere to expected inputs and outputs, especially when they make external API calls</a:t>
            </a:r>
          </a:p>
          <a:p>
            <a:r>
              <a:rPr lang="en-IN" dirty="0"/>
              <a:t>How? Do not actually make external API calls, but hard code responses from the tool</a:t>
            </a:r>
          </a:p>
          <a:p>
            <a:r>
              <a:rPr lang="en-IN" dirty="0"/>
              <a:t>Remember: We are checking the interface (contract) only</a:t>
            </a:r>
          </a:p>
          <a:p>
            <a:r>
              <a:rPr lang="en-IN" dirty="0"/>
              <a:t>Example: Next slide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408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C886-7DB8-D78F-E792-2BB0F006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Contract Testing for Custom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A6CC-1550-1E9F-22E4-1696181D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SearchEngineTool</a:t>
            </a:r>
            <a:r>
              <a:rPr lang="en-US" dirty="0"/>
              <a:t>(Tool):  </a:t>
            </a:r>
          </a:p>
          <a:p>
            <a:r>
              <a:rPr lang="en-US" dirty="0"/>
              <a:t>    Input Contract:</a:t>
            </a:r>
          </a:p>
          <a:p>
            <a:r>
              <a:rPr lang="en-US" dirty="0"/>
              <a:t>    - 'query' (str): The search query to perform.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Output Contract:</a:t>
            </a:r>
          </a:p>
          <a:p>
            <a:r>
              <a:rPr lang="en-US" dirty="0"/>
              <a:t>    - </a:t>
            </a:r>
            <a:r>
              <a:rPr lang="en-US" dirty="0" err="1"/>
              <a:t>Dict</a:t>
            </a:r>
            <a:r>
              <a:rPr lang="en-US" dirty="0"/>
              <a:t> with a 'results' key containing a list of objects.</a:t>
            </a:r>
          </a:p>
          <a:p>
            <a:r>
              <a:rPr lang="en-US" dirty="0"/>
              <a:t>    - Each object in the list has 'title' (str) and '</a:t>
            </a:r>
            <a:r>
              <a:rPr lang="en-US" dirty="0" err="1"/>
              <a:t>url</a:t>
            </a:r>
            <a:r>
              <a:rPr lang="en-US" dirty="0"/>
              <a:t>' (str) keys.</a:t>
            </a:r>
          </a:p>
          <a:p>
            <a:r>
              <a:rPr lang="en-US" dirty="0"/>
              <a:t>    """</a:t>
            </a:r>
          </a:p>
          <a:p>
            <a:r>
              <a:rPr lang="en-US" dirty="0"/>
              <a:t>    def run(self, query: str) -&gt; </a:t>
            </a:r>
            <a:r>
              <a:rPr lang="en-US" dirty="0" err="1"/>
              <a:t>Dict</a:t>
            </a:r>
            <a:r>
              <a:rPr lang="en-US" dirty="0"/>
              <a:t>[str, Any]:</a:t>
            </a:r>
          </a:p>
          <a:p>
            <a:r>
              <a:rPr lang="en-US" dirty="0"/>
              <a:t>        print(</a:t>
            </a:r>
            <a:r>
              <a:rPr lang="en-US" dirty="0" err="1"/>
              <a:t>f"Agent</a:t>
            </a:r>
            <a:r>
              <a:rPr lang="en-US" dirty="0"/>
              <a:t> is calling </a:t>
            </a:r>
            <a:r>
              <a:rPr lang="en-US" dirty="0" err="1"/>
              <a:t>SearchEngine</a:t>
            </a:r>
            <a:r>
              <a:rPr lang="en-US" dirty="0"/>
              <a:t> with query: '{query}'")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# This is where we hard-code the mock response.</a:t>
            </a:r>
          </a:p>
          <a:p>
            <a:r>
              <a:rPr lang="en-US" dirty="0"/>
              <a:t>        # It strictly adheres to the defined output contract.</a:t>
            </a:r>
          </a:p>
          <a:p>
            <a:r>
              <a:rPr lang="en-US" dirty="0"/>
              <a:t>        </a:t>
            </a:r>
            <a:r>
              <a:rPr lang="en-US" dirty="0" err="1"/>
              <a:t>mock_response</a:t>
            </a:r>
            <a:r>
              <a:rPr lang="en-US" dirty="0"/>
              <a:t> = {</a:t>
            </a:r>
          </a:p>
          <a:p>
            <a:r>
              <a:rPr lang="en-US" dirty="0"/>
              <a:t>            "results": [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"title": "Google AI Blog: Latest Developments",</a:t>
            </a:r>
          </a:p>
          <a:p>
            <a:r>
              <a:rPr lang="en-US" dirty="0"/>
              <a:t>                    "</a:t>
            </a:r>
            <a:r>
              <a:rPr lang="en-US" dirty="0" err="1"/>
              <a:t>url</a:t>
            </a:r>
            <a:r>
              <a:rPr lang="en-US" dirty="0"/>
              <a:t>": "https://ai.googleblog.com/"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]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</a:t>
            </a:r>
            <a:r>
              <a:rPr lang="en-US" dirty="0" err="1"/>
              <a:t>mock_response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091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3C4146-3FCC-B807-621B-7B3DCE63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Code/Lo Code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FDE39-0239-0CEB-F520-8C5FEFD55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471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A936-BC28-CAD9-87D1-EDC36035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Agentic AI 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C037-323A-9462-FB2C-CA3835B45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docker run -it --rm --name n8n -p 5678:5678 -v n8n_data:/home/node/.n8n -e N8N_ENCRYPTION_KEY=</a:t>
            </a:r>
            <a:r>
              <a:rPr lang="en-GB" dirty="0" err="1"/>
              <a:t>mysecretkey</a:t>
            </a:r>
            <a:r>
              <a:rPr lang="en-GB" dirty="0"/>
              <a:t> -e N8N_BASIC_AUTH_ACTIVE=true -e N8N_BASIC_AUTH_USER=root@root.com -e N8N_BASIC_AUTH_PASSWORD=root -e N8N_RUNNERS_ENABLED=true -e N8N_ENFORCE_SETTINGS_FILE_PERMISSIONS=true n8nio/n8n:1.83.2</a:t>
            </a:r>
          </a:p>
          <a:p>
            <a:r>
              <a:rPr lang="en-GB" dirty="0"/>
              <a:t>localhost:5678</a:t>
            </a:r>
          </a:p>
          <a:p>
            <a:endParaRPr lang="en-GB" dirty="0"/>
          </a:p>
          <a:p>
            <a:r>
              <a:rPr lang="en-GB" dirty="0"/>
              <a:t>Email: </a:t>
            </a:r>
            <a:r>
              <a:rPr lang="en-GB" dirty="0">
                <a:hlinkClick r:id="rId2"/>
              </a:rPr>
              <a:t>root@root.com</a:t>
            </a:r>
            <a:r>
              <a:rPr lang="en-GB" dirty="0"/>
              <a:t>, First name: root, Last name: root, Password: Root@1234</a:t>
            </a:r>
          </a:p>
          <a:p>
            <a:r>
              <a:rPr lang="en-GB" dirty="0"/>
              <a:t>Later, in the license key prompt, give your actual email id to receive license key</a:t>
            </a:r>
          </a:p>
          <a:p>
            <a:r>
              <a:rPr lang="en-GB" dirty="0"/>
              <a:t>Go to Usage and plan and enter the license key -&gt; Click Activate</a:t>
            </a:r>
          </a:p>
          <a:p>
            <a:endParaRPr lang="en-GB" dirty="0"/>
          </a:p>
          <a:p>
            <a:r>
              <a:rPr lang="en-GB" dirty="0"/>
              <a:t>Create a workflow as shown on the next slide</a:t>
            </a:r>
          </a:p>
          <a:p>
            <a:r>
              <a:rPr lang="en-GB" dirty="0"/>
              <a:t>OpenAI API key: “”</a:t>
            </a:r>
            <a:endParaRPr lang="en-GB" dirty="0">
              <a:highlight>
                <a:srgbClr val="000000"/>
              </a:highlight>
            </a:endParaRPr>
          </a:p>
          <a:p>
            <a:r>
              <a:rPr lang="en-GB" dirty="0"/>
              <a:t>Jokes API: https://official-joke-api.appspot.com/random_joke</a:t>
            </a:r>
          </a:p>
        </p:txBody>
      </p:sp>
    </p:spTree>
    <p:extLst>
      <p:ext uri="{BB962C8B-B14F-4D97-AF65-F5344CB8AC3E}">
        <p14:creationId xmlns:p14="http://schemas.microsoft.com/office/powerpoint/2010/main" val="3283587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3B06-FBB2-BDBB-0345-CA7D877B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Agentic Workflow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F217-E885-5D30-E7DB-AFD3EF24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67F07-E6BE-31BA-EE2A-5FED17DD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19" y="1580413"/>
            <a:ext cx="9678751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CC97-8539-420D-2372-D7E9D7C2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Large Language Model (LLM)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2077-01C8-746D-E020-4568A0D1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Large Language Model (LLM)</a:t>
            </a:r>
            <a:r>
              <a:rPr lang="en-IN" dirty="0"/>
              <a:t>: A type of AI model trained on massive amounts of text data to understand and generate human-like natural language</a:t>
            </a:r>
          </a:p>
          <a:p>
            <a:r>
              <a:rPr lang="en-IN" dirty="0"/>
              <a:t>Examples</a:t>
            </a:r>
          </a:p>
          <a:p>
            <a:pPr lvl="1"/>
            <a:r>
              <a:rPr lang="en-GB" dirty="0"/>
              <a:t>GPT-5 (OpenAI)</a:t>
            </a:r>
          </a:p>
          <a:p>
            <a:pPr lvl="1"/>
            <a:r>
              <a:rPr lang="en-GB" dirty="0" err="1"/>
              <a:t>LLaMA</a:t>
            </a:r>
            <a:r>
              <a:rPr lang="en-GB" dirty="0"/>
              <a:t> (Meta)</a:t>
            </a:r>
          </a:p>
          <a:p>
            <a:pPr lvl="1"/>
            <a:r>
              <a:rPr lang="en-GB" dirty="0"/>
              <a:t>Claude (Anthropic)</a:t>
            </a:r>
          </a:p>
          <a:p>
            <a:pPr lvl="1"/>
            <a:r>
              <a:rPr lang="en-GB" dirty="0"/>
              <a:t>Gemini (Google DeepMind)</a:t>
            </a:r>
          </a:p>
          <a:p>
            <a:pPr lvl="1"/>
            <a:r>
              <a:rPr lang="en-GB" dirty="0"/>
              <a:t>Mistral (Mistral AI)</a:t>
            </a:r>
          </a:p>
          <a:p>
            <a:r>
              <a:rPr lang="en-GB" dirty="0"/>
              <a:t>Capabilities</a:t>
            </a:r>
          </a:p>
          <a:p>
            <a:pPr lvl="1"/>
            <a:r>
              <a:rPr lang="en-US" dirty="0"/>
              <a:t>Answering questions</a:t>
            </a:r>
          </a:p>
          <a:p>
            <a:pPr lvl="1"/>
            <a:r>
              <a:rPr lang="en-US" dirty="0"/>
              <a:t>Writing essays, code, or articles</a:t>
            </a:r>
          </a:p>
          <a:p>
            <a:pPr lvl="1"/>
            <a:r>
              <a:rPr lang="en-US" dirty="0"/>
              <a:t>Translating languages</a:t>
            </a:r>
          </a:p>
          <a:p>
            <a:pPr lvl="1"/>
            <a:r>
              <a:rPr lang="en-US" dirty="0"/>
              <a:t>Summarizing text</a:t>
            </a:r>
          </a:p>
          <a:p>
            <a:pPr lvl="1"/>
            <a:r>
              <a:rPr lang="en-US" dirty="0"/>
              <a:t>Chatting interactively in natural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94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1451F87-2EF5-F1ED-90CB-AB64ED50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178" y="3841591"/>
            <a:ext cx="1228507" cy="444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5112B6-E54A-0F27-B1DC-5236AB63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79" y="4013329"/>
            <a:ext cx="4110275" cy="93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6D4296-7B35-9CB4-8AA4-F0C67C07ACBD}"/>
              </a:ext>
            </a:extLst>
          </p:cNvPr>
          <p:cNvSpPr txBox="1"/>
          <p:nvPr/>
        </p:nvSpPr>
        <p:spPr>
          <a:xfrm>
            <a:off x="4816305" y="4383536"/>
            <a:ext cx="6407780" cy="218521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FF00"/>
                </a:solidFill>
              </a:rPr>
              <a:t>AI Application (e.g. ChatGPT)</a:t>
            </a:r>
          </a:p>
          <a:p>
            <a:pPr algn="ctr"/>
            <a:endParaRPr lang="en-IN" sz="2000" b="1" dirty="0">
              <a:solidFill>
                <a:srgbClr val="FFFF00"/>
              </a:solidFill>
            </a:endParaRPr>
          </a:p>
          <a:p>
            <a:pPr algn="ctr"/>
            <a:endParaRPr lang="en-IN" sz="2000" b="1" dirty="0">
              <a:solidFill>
                <a:srgbClr val="FFFF00"/>
              </a:solidFill>
            </a:endParaRPr>
          </a:p>
          <a:p>
            <a:pPr algn="ctr"/>
            <a:endParaRPr lang="en-IN" sz="2000" b="1" dirty="0">
              <a:solidFill>
                <a:srgbClr val="FFFF00"/>
              </a:solidFill>
            </a:endParaRPr>
          </a:p>
          <a:p>
            <a:pPr algn="ctr"/>
            <a:endParaRPr lang="en-IN" sz="2000" b="1" dirty="0">
              <a:solidFill>
                <a:srgbClr val="FFFF00"/>
              </a:solidFill>
            </a:endParaRPr>
          </a:p>
          <a:p>
            <a:pPr algn="ctr"/>
            <a:endParaRPr lang="en-IN" b="1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10FAC-9A80-58D0-C927-3F49C62F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LLM and 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1B56-82EB-DA36-13E8-8FB5191C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LLM just predicts the next token (word) and it may not have up to date information</a:t>
            </a:r>
          </a:p>
          <a:p>
            <a:r>
              <a:rPr lang="en-IN" dirty="0"/>
              <a:t>But then how can it answer a question such as </a:t>
            </a:r>
            <a:r>
              <a:rPr lang="en-IN" i="1" dirty="0"/>
              <a:t>What are the business headlines of today?</a:t>
            </a:r>
            <a:endParaRPr lang="en-IN" dirty="0"/>
          </a:p>
          <a:p>
            <a:r>
              <a:rPr lang="en-GB" dirty="0"/>
              <a:t>Reason: They run inside an application and have access to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4822F-7422-2328-9823-79BFFB4DE49D}"/>
              </a:ext>
            </a:extLst>
          </p:cNvPr>
          <p:cNvSpPr txBox="1"/>
          <p:nvPr/>
        </p:nvSpPr>
        <p:spPr>
          <a:xfrm>
            <a:off x="4914027" y="5048275"/>
            <a:ext cx="19893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LLM 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(e.g. GPT-4o)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2A3AD-CCAF-F984-33E5-66AC65F7DD18}"/>
              </a:ext>
            </a:extLst>
          </p:cNvPr>
          <p:cNvSpPr txBox="1"/>
          <p:nvPr/>
        </p:nvSpPr>
        <p:spPr>
          <a:xfrm>
            <a:off x="7411758" y="4879588"/>
            <a:ext cx="35889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You are a helpful assistant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You can use the following tools: </a:t>
            </a:r>
            <a:r>
              <a:rPr lang="en-IN" dirty="0">
                <a:solidFill>
                  <a:srgbClr val="FF0000"/>
                </a:solidFill>
              </a:rPr>
              <a:t>WEB SEARCH, CALCULATOR, …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0FAE9A0-03AD-0264-E1EC-E22FBF259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8200" y="4470079"/>
            <a:ext cx="900832" cy="180272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A30980-B5A5-BB1A-21F2-F399C9349F7A}"/>
              </a:ext>
            </a:extLst>
          </p:cNvPr>
          <p:cNvCxnSpPr>
            <a:cxnSpLocks/>
          </p:cNvCxnSpPr>
          <p:nvPr/>
        </p:nvCxnSpPr>
        <p:spPr>
          <a:xfrm>
            <a:off x="1919542" y="5242094"/>
            <a:ext cx="31061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7209C-F0D6-E33B-3CB1-42E13C415822}"/>
              </a:ext>
            </a:extLst>
          </p:cNvPr>
          <p:cNvCxnSpPr>
            <a:cxnSpLocks/>
          </p:cNvCxnSpPr>
          <p:nvPr/>
        </p:nvCxnSpPr>
        <p:spPr>
          <a:xfrm>
            <a:off x="6735847" y="5242094"/>
            <a:ext cx="970242" cy="63519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23689-8DAC-69AC-DE85-914A70D5C2AF}"/>
              </a:ext>
            </a:extLst>
          </p:cNvPr>
          <p:cNvCxnSpPr>
            <a:cxnSpLocks/>
          </p:cNvCxnSpPr>
          <p:nvPr/>
        </p:nvCxnSpPr>
        <p:spPr>
          <a:xfrm flipV="1">
            <a:off x="10564068" y="4286490"/>
            <a:ext cx="436652" cy="82181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FE38-5A8F-14F7-412E-3F2D51D6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Agent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E71C1-A590-FA90-7F94-95CABEAD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AI Agent</a:t>
            </a:r>
            <a:r>
              <a:rPr lang="en-IN" dirty="0"/>
              <a:t>: </a:t>
            </a:r>
            <a:r>
              <a:rPr lang="en-US" dirty="0"/>
              <a:t>A system that can perceive its environment, make decisions, and take actions in order to achieve specific goals</a:t>
            </a:r>
          </a:p>
          <a:p>
            <a:r>
              <a:rPr lang="en-US" dirty="0"/>
              <a:t>Like a software (or robot) that can sense, think, and act—sometimes even learning from experience</a:t>
            </a:r>
          </a:p>
          <a:p>
            <a:r>
              <a:rPr lang="en-US" dirty="0"/>
              <a:t>Key elements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8DA12A-F307-3446-D90F-4B07BF6E2876}"/>
              </a:ext>
            </a:extLst>
          </p:cNvPr>
          <p:cNvGraphicFramePr>
            <a:graphicFrameLocks noGrp="1"/>
          </p:cNvGraphicFramePr>
          <p:nvPr/>
        </p:nvGraphicFramePr>
        <p:xfrm>
          <a:off x="1089194" y="4147820"/>
          <a:ext cx="10139253" cy="21640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498604">
                  <a:extLst>
                    <a:ext uri="{9D8B030D-6E8A-4147-A177-3AD203B41FA5}">
                      <a16:colId xmlns:a16="http://schemas.microsoft.com/office/drawing/2014/main" val="1808843905"/>
                    </a:ext>
                  </a:extLst>
                </a:gridCol>
                <a:gridCol w="2806021">
                  <a:extLst>
                    <a:ext uri="{9D8B030D-6E8A-4147-A177-3AD203B41FA5}">
                      <a16:colId xmlns:a16="http://schemas.microsoft.com/office/drawing/2014/main" val="2298010791"/>
                    </a:ext>
                  </a:extLst>
                </a:gridCol>
                <a:gridCol w="4834628">
                  <a:extLst>
                    <a:ext uri="{9D8B030D-6E8A-4147-A177-3AD203B41FA5}">
                      <a16:colId xmlns:a16="http://schemas.microsoft.com/office/drawing/2014/main" val="2089804425"/>
                    </a:ext>
                  </a:extLst>
                </a:gridCol>
              </a:tblGrid>
              <a:tr h="169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Capability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Definition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Examples</a:t>
                      </a:r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92454"/>
                  </a:ext>
                </a:extLst>
              </a:tr>
              <a:tr h="2972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Perception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Takes input from the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Camera images, text, audio, sensor data, user queries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860088"/>
                  </a:ext>
                </a:extLst>
              </a:tr>
              <a:tr h="424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Reasoning / Decision-making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Decides what to do using rules, logic, or 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Choosing the best move in chess, planning a route, selecting a 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334458"/>
                  </a:ext>
                </a:extLst>
              </a:tr>
              <a:tr h="424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Action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Performs tasks based on decisions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Moving a robot arm, answering a question, executing a command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044297"/>
                  </a:ext>
                </a:extLst>
              </a:tr>
              <a:tr h="424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Learning (optional)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Improves performance over time using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Updating chatbot responses, refining recommendations, improving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61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46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C956-CA8D-E3BE-BA35-F8BBCD61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AI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2DDE-525B-901F-1C56-598D8068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First AI wave: Machines were </a:t>
            </a:r>
            <a:r>
              <a:rPr lang="en-IN" i="1" dirty="0"/>
              <a:t>learning from us</a:t>
            </a:r>
          </a:p>
          <a:p>
            <a:r>
              <a:rPr lang="en-IN" dirty="0"/>
              <a:t>Next wave: Machines are </a:t>
            </a:r>
            <a:r>
              <a:rPr lang="en-IN" i="1" dirty="0"/>
              <a:t>acting for us</a:t>
            </a:r>
            <a:endParaRPr lang="en-IN" dirty="0"/>
          </a:p>
          <a:p>
            <a:r>
              <a:rPr lang="en-IN" dirty="0"/>
              <a:t>Result: Software is not just </a:t>
            </a:r>
            <a:r>
              <a:rPr lang="en-IN" i="1" dirty="0"/>
              <a:t>reactive</a:t>
            </a:r>
            <a:r>
              <a:rPr lang="en-IN" dirty="0"/>
              <a:t>, but it is </a:t>
            </a:r>
            <a:r>
              <a:rPr lang="en-IN" i="1" dirty="0"/>
              <a:t>proactive</a:t>
            </a:r>
          </a:p>
          <a:p>
            <a:pPr lvl="1"/>
            <a:r>
              <a:rPr lang="en-GB" dirty="0"/>
              <a:t>Can take initiatives, make decisions, complete complex workflows seamlessly</a:t>
            </a:r>
          </a:p>
          <a:p>
            <a:r>
              <a:rPr lang="en-GB" b="1" dirty="0"/>
              <a:t>Agentic AI</a:t>
            </a:r>
            <a:r>
              <a:rPr lang="en-GB" dirty="0"/>
              <a:t>: Software that does not wait for the user’s command – It knows its goal</a:t>
            </a:r>
          </a:p>
          <a:p>
            <a:r>
              <a:rPr lang="en-GB" dirty="0"/>
              <a:t>Agentic AI software takes steps to go there</a:t>
            </a:r>
          </a:p>
          <a:p>
            <a:pPr lvl="1"/>
            <a:r>
              <a:rPr lang="en-GB" dirty="0"/>
              <a:t>Call API</a:t>
            </a:r>
          </a:p>
          <a:p>
            <a:pPr lvl="1"/>
            <a:r>
              <a:rPr lang="en-GB" dirty="0"/>
              <a:t>Pull data</a:t>
            </a:r>
          </a:p>
          <a:p>
            <a:pPr lvl="1"/>
            <a:r>
              <a:rPr lang="en-GB" dirty="0"/>
              <a:t>Send email</a:t>
            </a:r>
          </a:p>
          <a:p>
            <a:pPr lvl="1"/>
            <a:r>
              <a:rPr lang="en-GB" dirty="0"/>
              <a:t>Write code</a:t>
            </a:r>
          </a:p>
          <a:p>
            <a:pPr lvl="1"/>
            <a:r>
              <a:rPr lang="en-GB" dirty="0"/>
              <a:t>Check its own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512CA-7398-92D7-A94A-77582EEAC996}"/>
              </a:ext>
            </a:extLst>
          </p:cNvPr>
          <p:cNvSpPr txBox="1"/>
          <p:nvPr/>
        </p:nvSpPr>
        <p:spPr>
          <a:xfrm>
            <a:off x="7496684" y="954797"/>
            <a:ext cx="16124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Reactive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8F1C0-576B-0F11-E435-0B4570102C5C}"/>
              </a:ext>
            </a:extLst>
          </p:cNvPr>
          <p:cNvSpPr txBox="1"/>
          <p:nvPr/>
        </p:nvSpPr>
        <p:spPr>
          <a:xfrm>
            <a:off x="10287582" y="954797"/>
            <a:ext cx="16124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Proactive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8E68B433-8F74-6B74-C263-77B8A7382E11}"/>
              </a:ext>
            </a:extLst>
          </p:cNvPr>
          <p:cNvSpPr/>
          <p:nvPr/>
        </p:nvSpPr>
        <p:spPr>
          <a:xfrm>
            <a:off x="9359803" y="1027906"/>
            <a:ext cx="677074" cy="296223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777E3-C2E0-A0E7-C733-A505F19E68C5}"/>
              </a:ext>
            </a:extLst>
          </p:cNvPr>
          <p:cNvSpPr txBox="1"/>
          <p:nvPr/>
        </p:nvSpPr>
        <p:spPr>
          <a:xfrm>
            <a:off x="7496684" y="438741"/>
            <a:ext cx="1612415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Traditional AI</a:t>
            </a:r>
            <a:endParaRPr lang="en-GB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10C54-D26F-33B6-28E0-C4E2CD819D11}"/>
              </a:ext>
            </a:extLst>
          </p:cNvPr>
          <p:cNvSpPr txBox="1"/>
          <p:nvPr/>
        </p:nvSpPr>
        <p:spPr>
          <a:xfrm>
            <a:off x="10287582" y="438741"/>
            <a:ext cx="1612415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Agentic AI</a:t>
            </a:r>
            <a:endParaRPr lang="en-GB" b="1" dirty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38D3E6-3B67-614C-DC96-DC5FB402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92395" y="1397697"/>
            <a:ext cx="1174455" cy="10279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040C32-DE0F-9AD8-A3A6-B7AA02978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87582" y="1540607"/>
            <a:ext cx="1697417" cy="9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1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55AF-8366-7199-8CA1-F6F0BD01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AI Evolution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38F3-452A-8EA3-CC41-B6D90071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Artificial Intelligence (AI)</a:t>
            </a:r>
            <a:r>
              <a:rPr lang="en-IN" dirty="0"/>
              <a:t>: Broad umbrella</a:t>
            </a:r>
          </a:p>
          <a:p>
            <a:pPr lvl="1"/>
            <a:r>
              <a:rPr lang="en-IN" dirty="0"/>
              <a:t>Any system that mimics human cognitive functions</a:t>
            </a:r>
          </a:p>
          <a:p>
            <a:pPr lvl="1"/>
            <a:r>
              <a:rPr lang="en-IN" dirty="0"/>
              <a:t>Rule-based (Old), Self-learning (New)</a:t>
            </a:r>
          </a:p>
          <a:p>
            <a:r>
              <a:rPr lang="en-IN" b="1" dirty="0"/>
              <a:t>Machine Learning (ML)</a:t>
            </a:r>
            <a:r>
              <a:rPr lang="en-IN" dirty="0"/>
              <a:t>: Subset of AI</a:t>
            </a:r>
          </a:p>
          <a:p>
            <a:pPr lvl="1"/>
            <a:r>
              <a:rPr lang="en-IN" dirty="0"/>
              <a:t>Algorithms that improve through experience, evolve over time without being explicitly reprogrammed </a:t>
            </a:r>
          </a:p>
          <a:p>
            <a:pPr lvl="1"/>
            <a:r>
              <a:rPr lang="en-IN" dirty="0"/>
              <a:t>Examples: Spam filters, Recommendation engines, Fraud detection tools</a:t>
            </a:r>
          </a:p>
          <a:p>
            <a:r>
              <a:rPr lang="en-IN" b="1" dirty="0"/>
              <a:t>Deep Learning (DL)</a:t>
            </a:r>
            <a:r>
              <a:rPr lang="en-IN" dirty="0"/>
              <a:t>: Special form of ML that uses multi-layer neural networks</a:t>
            </a:r>
          </a:p>
          <a:p>
            <a:pPr lvl="1"/>
            <a:r>
              <a:rPr lang="en-IN" dirty="0"/>
              <a:t>Can process massive amounts of unstructured data such as images, videos, and speech</a:t>
            </a:r>
          </a:p>
          <a:p>
            <a:pPr lvl="1"/>
            <a:r>
              <a:rPr lang="en-IN" dirty="0"/>
              <a:t>Can understand humans’ </a:t>
            </a:r>
            <a:r>
              <a:rPr lang="en-IN" i="1" dirty="0"/>
              <a:t>natural language</a:t>
            </a:r>
          </a:p>
          <a:p>
            <a:r>
              <a:rPr lang="en-IN" b="1" dirty="0"/>
              <a:t>Agentic AI</a:t>
            </a:r>
            <a:r>
              <a:rPr lang="en-IN" dirty="0"/>
              <a:t>: Adds </a:t>
            </a:r>
            <a:r>
              <a:rPr lang="en-IN" b="1" dirty="0"/>
              <a:t>autonomy</a:t>
            </a:r>
            <a:r>
              <a:rPr lang="en-IN" dirty="0"/>
              <a:t>, unlike traditional AI, which waits for a human prompt</a:t>
            </a:r>
          </a:p>
          <a:p>
            <a:r>
              <a:rPr lang="en-IN" dirty="0"/>
              <a:t>Traditional AI </a:t>
            </a:r>
            <a:r>
              <a:rPr lang="en-IN" i="1" dirty="0"/>
              <a:t>answers human questions</a:t>
            </a:r>
            <a:r>
              <a:rPr lang="en-IN" dirty="0"/>
              <a:t>, Agentic AI </a:t>
            </a:r>
            <a:r>
              <a:rPr lang="en-IN" i="1" dirty="0"/>
              <a:t>pursue objectives/solve our problems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4721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4233</Words>
  <Application>Microsoft Office PowerPoint</Application>
  <PresentationFormat>Widescreen</PresentationFormat>
  <Paragraphs>527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Agentic AI</vt:lpstr>
      <vt:lpstr>Introduction to Agentic AI</vt:lpstr>
      <vt:lpstr>Andrej Karpathy</vt:lpstr>
      <vt:lpstr>Andrej Karpathy</vt:lpstr>
      <vt:lpstr>Large Language Model (LLM)</vt:lpstr>
      <vt:lpstr>LLM and Tools</vt:lpstr>
      <vt:lpstr>AI Agent</vt:lpstr>
      <vt:lpstr>Agentic AI</vt:lpstr>
      <vt:lpstr>Agentic AI Evolution</vt:lpstr>
      <vt:lpstr>Agentic AI: Core Components</vt:lpstr>
      <vt:lpstr>AI Agents</vt:lpstr>
      <vt:lpstr>Agentic Systems</vt:lpstr>
      <vt:lpstr>Old AI Versus New Agentic AI</vt:lpstr>
      <vt:lpstr>Agentic AI Frameworks/Technologies</vt:lpstr>
      <vt:lpstr>Design and Architecture Principles</vt:lpstr>
      <vt:lpstr>Design and Architecture 1) The Basics</vt:lpstr>
      <vt:lpstr>Agentic AI Architecture: Main Principles</vt:lpstr>
      <vt:lpstr>Evolution of Autonomous Agents</vt:lpstr>
      <vt:lpstr>Memory</vt:lpstr>
      <vt:lpstr>Reasoning</vt:lpstr>
      <vt:lpstr>Tool Use</vt:lpstr>
      <vt:lpstr>When to Use an Agent Architecture? </vt:lpstr>
      <vt:lpstr>   Design and Architecture 2) Goal Decomposition and Planning</vt:lpstr>
      <vt:lpstr>Goal Decomposition</vt:lpstr>
      <vt:lpstr>Goal Decomposition Patterns</vt:lpstr>
      <vt:lpstr>Goal Decomposition Patterns: Key Aspects</vt:lpstr>
      <vt:lpstr>Best Practices</vt:lpstr>
      <vt:lpstr>Caching in Python</vt:lpstr>
      <vt:lpstr>Possible Pitfalls in Planning</vt:lpstr>
      <vt:lpstr>Design and Architecture 3) Reflection</vt:lpstr>
      <vt:lpstr>Reflection Loop</vt:lpstr>
      <vt:lpstr>ReAct</vt:lpstr>
      <vt:lpstr>Design and Architecture 4) Multi-Agent Collaboration Models</vt:lpstr>
      <vt:lpstr>Patterns</vt:lpstr>
      <vt:lpstr>Design and Architecture 5) Monolithic and Micro-Agent Architectures</vt:lpstr>
      <vt:lpstr>Monolithic versus Micro-Agent Architectures</vt:lpstr>
      <vt:lpstr>Stateful Versus Stateless</vt:lpstr>
      <vt:lpstr>Design and Architecture 6) Vector Embeddings</vt:lpstr>
      <vt:lpstr>Vector Embeddings</vt:lpstr>
      <vt:lpstr>Design and Architecture 7) Observability and Testing</vt:lpstr>
      <vt:lpstr>Observability</vt:lpstr>
      <vt:lpstr>Unit Testing</vt:lpstr>
      <vt:lpstr>Mocking LLM Calls</vt:lpstr>
      <vt:lpstr>Contract Testing for Custom Tools</vt:lpstr>
      <vt:lpstr>Contract Testing for Custom Tools</vt:lpstr>
      <vt:lpstr>No Code/Lo Code</vt:lpstr>
      <vt:lpstr>First Agentic AI Demo</vt:lpstr>
      <vt:lpstr>First Agentic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2025-09-23T12:31:45Z</dcterms:created>
  <dcterms:modified xsi:type="dcterms:W3CDTF">2025-09-23T12:32:29Z</dcterms:modified>
</cp:coreProperties>
</file>