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89" r:id="rId3"/>
    <p:sldId id="433" r:id="rId4"/>
    <p:sldId id="434" r:id="rId5"/>
    <p:sldId id="416" r:id="rId6"/>
    <p:sldId id="435" r:id="rId7"/>
    <p:sldId id="417" r:id="rId8"/>
    <p:sldId id="682" r:id="rId9"/>
    <p:sldId id="405" r:id="rId10"/>
    <p:sldId id="259" r:id="rId11"/>
    <p:sldId id="260" r:id="rId12"/>
    <p:sldId id="683" r:id="rId13"/>
    <p:sldId id="5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20F9-3C6A-37DD-BA67-C3EAD54CA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EA0D6-0234-2295-E67A-5D72C9F76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BCFD-8AA5-D894-8AF3-5588E64C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DCDB3-F23A-6C84-1557-6DC8EB1E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DC4F-1154-9A2E-2090-4D5FFCB8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77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732C-9E2B-336D-7D7C-6DC8542C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71BEC-1DEB-FAAF-35E1-EDEADF522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F348-3DE0-4DE5-D1F2-4C371BE7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87C8D-420B-11E0-9E91-C61B770B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C639-52A9-4C79-A988-B543C108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46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949EE-DCA4-EFF4-0386-312F8BE560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23A83-F624-60C5-2877-DA972211F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7B2C7-B90D-4E8D-64BA-674E872D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6E2CC-E917-05C3-B0F1-49CF8C44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959E-A510-0CC6-ECBA-429B993D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33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056D-F254-8C5D-1E80-C4128AD44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6254-B0B9-3437-9B92-6EF8593A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677-ACA9-F16E-C853-43E87FD6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B5B17-ECCE-5BC6-7568-16424616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AE03C-D231-0D04-984B-719BEE601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20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E58E-A581-7CD3-0827-5520DB62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A0556-1A35-F453-FEBE-EF0D3362F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FB154-DE3B-99D3-0799-BE821BEE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59A9D-4EFD-E861-D3A0-2DE4347E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9F81-9254-B85F-15BF-1CBBEDED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07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2EAB-792B-C746-6744-B7A147F4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D284-B032-3CA3-BC4A-65C1AA306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2F94E-FEC1-9D93-5435-DFED8F47B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CC145-9CE3-6496-1BDB-9C1DD56E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C32FF-6BCB-92D0-FB8D-87D45AA5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1D748-B3AF-2ED6-2F47-6A8C8168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46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46BC-86A9-E197-EBE6-145CD76E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EE2EC-E48D-0A2C-9949-09650247F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A5374-3E28-6BF1-9C6D-BDEB33D24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69513-74C2-FEE3-C094-3C286A5B4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1619F-6038-83F3-6D26-6D6C62B74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7B1F6-BC0D-6D1E-CBD6-2C66535D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994E0-3459-0970-35B7-F277E34B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0BDB6-4935-BACD-9F8C-382FE18A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46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DFB8-57A4-5FD2-BECC-5390B7EF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BC702-A5A5-9EF0-7BC1-48FAD9AD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1ED0A-92C0-D7DA-2ACA-9C968E97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F6033-CDED-5CEF-536D-B6573BC7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8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4AC9F-1F61-45C4-3885-8ACDAF7F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65B62-8FA4-1A4E-30BF-5D933391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8CA65-B6CC-1E62-C5CC-BC624055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9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F7DA-3AFD-9B04-D487-57D2A8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FE9C-1173-16D9-AE83-CF7118D3D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CD7F4-EC7C-6D05-02CE-FDECFBAE1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22D24-AC9F-6F17-F203-80663107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1EDC6-B3F1-63C7-2A3F-B7DA33FC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FFAE1-2048-E41E-CA46-B969D6CE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86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273B-11C9-E824-C709-E35E9F6C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4353F-D914-5B3C-CFDA-07CA3F295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5039E-443A-8C09-358F-E5C7FCD10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D57FD-B829-DDF3-22C6-C2910BDF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65D7-15DB-4466-8CA8-9D0F3343D8EF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D7843-7E10-4CDD-04F6-30E7E2FB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70FB5-8D47-8FD9-0D4A-70AA4BA0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6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9B65A-474E-969E-20BC-014A4BA7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C070A-3A82-6C21-76D0-98B8E83D9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2192-2545-AD14-8981-F42EBA0B6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65D7-15DB-4466-8CA8-9D0F3343D8EF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A9C1A-3F3F-CCED-621A-E59AEB565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5D75D-6D4F-6ED5-9E7C-01FB6653B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A444-B996-474C-AB0E-A26AA574FF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846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71432/user%201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LCEmiRjPEtQ&amp;t=1693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LCEmiRjPEtQ&amp;t=1693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gsilh.com/image/297737.html" TargetMode="Externa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743-calculator-png-imag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ynextmove.org/profile/summary/41-3031.00?redir=41-3031.02" TargetMode="Externa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5726-993D-AA51-A001-B26EEA285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Agentic AI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FE039-FCA5-0502-063B-FA0985BC6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</a:p>
          <a:p>
            <a:r>
              <a:rPr lang="en-IN" dirty="0"/>
              <a:t>atulkahatecdac@gmail.com</a:t>
            </a:r>
          </a:p>
          <a:p>
            <a:r>
              <a:rPr lang="en-GB" dirty="0"/>
              <a:t>https://www.linkedin.com/in/atulkahate/</a:t>
            </a:r>
          </a:p>
        </p:txBody>
      </p:sp>
    </p:spTree>
    <p:extLst>
      <p:ext uri="{BB962C8B-B14F-4D97-AF65-F5344CB8AC3E}">
        <p14:creationId xmlns:p14="http://schemas.microsoft.com/office/powerpoint/2010/main" val="3571657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5CCF-0FDA-C540-A0B4-96E14C83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/>
              <a:t>Agent </a:t>
            </a:r>
            <a:br>
              <a:rPr lang="en-IN" sz="2400" b="1" dirty="0"/>
            </a:br>
            <a:r>
              <a:rPr lang="en-IN" sz="2400" b="1" dirty="0"/>
              <a:t>System </a:t>
            </a:r>
            <a:br>
              <a:rPr lang="en-IN" sz="2400" b="1" dirty="0"/>
            </a:br>
            <a:r>
              <a:rPr lang="en-IN" sz="2400" b="1" dirty="0"/>
              <a:t>Core </a:t>
            </a:r>
            <a:br>
              <a:rPr lang="en-IN" sz="2400" b="1" dirty="0"/>
            </a:br>
            <a:r>
              <a:rPr lang="en-IN" sz="2400" b="1" dirty="0"/>
              <a:t>Components</a:t>
            </a:r>
            <a:endParaRPr lang="en-GB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EB7436-CEDA-9CD0-1F5E-E6A59AC24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42861" y="1715324"/>
            <a:ext cx="943172" cy="116681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83BE68-0265-BCF4-63D5-0D6165428CB4}"/>
              </a:ext>
            </a:extLst>
          </p:cNvPr>
          <p:cNvCxnSpPr>
            <a:cxnSpLocks/>
          </p:cNvCxnSpPr>
          <p:nvPr/>
        </p:nvCxnSpPr>
        <p:spPr>
          <a:xfrm>
            <a:off x="1032323" y="2933686"/>
            <a:ext cx="0" cy="5834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BB814A-C429-5A31-EAE0-289189397983}"/>
              </a:ext>
            </a:extLst>
          </p:cNvPr>
          <p:cNvSpPr txBox="1"/>
          <p:nvPr/>
        </p:nvSpPr>
        <p:spPr>
          <a:xfrm>
            <a:off x="254036" y="3537897"/>
            <a:ext cx="155657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Orchestration</a:t>
            </a:r>
            <a:endParaRPr lang="en-GB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E8ED45-B5A3-D0AD-0D8C-806220F9311B}"/>
              </a:ext>
            </a:extLst>
          </p:cNvPr>
          <p:cNvCxnSpPr>
            <a:cxnSpLocks/>
          </p:cNvCxnSpPr>
          <p:nvPr/>
        </p:nvCxnSpPr>
        <p:spPr>
          <a:xfrm>
            <a:off x="1049347" y="4008629"/>
            <a:ext cx="0" cy="6160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BB12CC-293A-A602-1D20-63AE271F00B7}"/>
              </a:ext>
            </a:extLst>
          </p:cNvPr>
          <p:cNvSpPr txBox="1"/>
          <p:nvPr/>
        </p:nvSpPr>
        <p:spPr>
          <a:xfrm>
            <a:off x="83764" y="4700131"/>
            <a:ext cx="187068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Model</a:t>
            </a:r>
          </a:p>
          <a:p>
            <a:pPr algn="ctr"/>
            <a:r>
              <a:rPr lang="en-IN" b="1" dirty="0"/>
              <a:t>Tools</a:t>
            </a:r>
          </a:p>
          <a:p>
            <a:pPr algn="ctr"/>
            <a:r>
              <a:rPr lang="en-IN" b="1" dirty="0"/>
              <a:t>Memory</a:t>
            </a:r>
          </a:p>
          <a:p>
            <a:pPr algn="ctr"/>
            <a:r>
              <a:rPr lang="en-IN" b="1" dirty="0"/>
              <a:t>Knowledgebase</a:t>
            </a:r>
            <a:endParaRPr lang="en-GB" b="1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E724B35-F4DF-AD30-F42E-7DACE822BEAB}"/>
              </a:ext>
            </a:extLst>
          </p:cNvPr>
          <p:cNvGraphicFramePr>
            <a:graphicFrameLocks noGrp="1"/>
          </p:cNvGraphicFramePr>
          <p:nvPr/>
        </p:nvGraphicFramePr>
        <p:xfrm>
          <a:off x="2792254" y="732155"/>
          <a:ext cx="9145710" cy="5760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94191">
                  <a:extLst>
                    <a:ext uri="{9D8B030D-6E8A-4147-A177-3AD203B41FA5}">
                      <a16:colId xmlns:a16="http://schemas.microsoft.com/office/drawing/2014/main" val="2072945132"/>
                    </a:ext>
                  </a:extLst>
                </a:gridCol>
                <a:gridCol w="6751519">
                  <a:extLst>
                    <a:ext uri="{9D8B030D-6E8A-4147-A177-3AD203B41FA5}">
                      <a16:colId xmlns:a16="http://schemas.microsoft.com/office/drawing/2014/main" val="2737554603"/>
                    </a:ext>
                  </a:extLst>
                </a:gridCol>
              </a:tblGrid>
              <a:tr h="288027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989548"/>
                  </a:ext>
                </a:extLst>
              </a:tr>
              <a:tr h="288027">
                <a:tc>
                  <a:txBody>
                    <a:bodyPr/>
                    <a:lstStyle/>
                    <a:p>
                      <a:r>
                        <a:rPr lang="en-IN" b="1" dirty="0"/>
                        <a:t>Model selection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At the heart of every agent-based system: Large or Small, Modality, Openness and Customizability, Cost and Latency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040452"/>
                  </a:ext>
                </a:extLst>
              </a:tr>
              <a:tr h="288027">
                <a:tc>
                  <a:txBody>
                    <a:bodyPr/>
                    <a:lstStyle/>
                    <a:p>
                      <a:r>
                        <a:rPr lang="en-IN" b="1" dirty="0"/>
                        <a:t>Tools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Local tools</a:t>
                      </a:r>
                      <a:r>
                        <a:rPr lang="en-IN" dirty="0"/>
                        <a:t>: Internal logic and computation without external dependencies</a:t>
                      </a:r>
                      <a:br>
                        <a:rPr lang="en-IN" dirty="0"/>
                      </a:br>
                      <a:r>
                        <a:rPr lang="en-IN" b="1" dirty="0"/>
                        <a:t>API-based tools</a:t>
                      </a:r>
                      <a:r>
                        <a:rPr lang="en-IN" dirty="0"/>
                        <a:t>: External services or data sources</a:t>
                      </a:r>
                      <a:br>
                        <a:rPr lang="en-IN" dirty="0"/>
                      </a:br>
                      <a:r>
                        <a:rPr lang="en-IN" b="1" dirty="0"/>
                        <a:t>Model Context Protocol (MCP)</a:t>
                      </a:r>
                      <a:r>
                        <a:rPr lang="en-IN" dirty="0"/>
                        <a:t>: Standard mechanism to work with external tools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220925"/>
                  </a:ext>
                </a:extLst>
              </a:tr>
              <a:tr h="288027">
                <a:tc>
                  <a:txBody>
                    <a:bodyPr/>
                    <a:lstStyle/>
                    <a:p>
                      <a:r>
                        <a:rPr lang="en-IN" b="1" dirty="0"/>
                        <a:t>Memory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Short-term memory</a:t>
                      </a:r>
                      <a:r>
                        <a:rPr lang="en-IN" b="0" dirty="0"/>
                        <a:t>: Information relevant to the current task or conversation (e.g. previous queries of the user in the current session)</a:t>
                      </a:r>
                      <a:br>
                        <a:rPr lang="en-IN" b="0" dirty="0"/>
                      </a:br>
                      <a:r>
                        <a:rPr lang="en-IN" b="1" dirty="0"/>
                        <a:t>Long-term memory</a:t>
                      </a:r>
                      <a:r>
                        <a:rPr lang="en-IN" b="0" dirty="0"/>
                        <a:t>: Store knowledge and experiences over extended periods of time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84283"/>
                  </a:ext>
                </a:extLst>
              </a:tr>
              <a:tr h="288027">
                <a:tc>
                  <a:txBody>
                    <a:bodyPr/>
                    <a:lstStyle/>
                    <a:p>
                      <a:r>
                        <a:rPr lang="en-IN" b="1" dirty="0"/>
                        <a:t>Knowledgebase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• Static knowledge (e.g., domain rules, ontologies, reference data)</a:t>
                      </a:r>
                    </a:p>
                    <a:p>
                      <a:r>
                        <a:rPr lang="en-US" b="0" dirty="0"/>
                        <a:t>• Dynamic knowledge (e.g., updated facts, user-specific data, contextual insights)</a:t>
                      </a:r>
                    </a:p>
                    <a:p>
                      <a:r>
                        <a:rPr lang="en-US" b="0" dirty="0"/>
                        <a:t>• Retrieval mechanisms (e.g., vector databases, embeddings, semantic search)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178940"/>
                  </a:ext>
                </a:extLst>
              </a:tr>
              <a:tr h="288027">
                <a:tc>
                  <a:txBody>
                    <a:bodyPr/>
                    <a:lstStyle/>
                    <a:p>
                      <a:r>
                        <a:rPr lang="en-IN" b="1" dirty="0"/>
                        <a:t>Orchestration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Turns isolated capabilities into end-to-end solutions (Compose, Schedule, Supervise a series of skills)</a:t>
                      </a:r>
                      <a:endParaRPr lang="en-GB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869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12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5DD0C-7719-424B-6F31-4E8E78360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8DC2-2CE8-DFD5-CF12-A581A05E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Systems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A4D60-9A8E-7F54-8AB4-B7FD6FEBC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FCECCE-1AE2-32FD-AE53-2BF7505B9332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764134"/>
          <a:ext cx="10162521" cy="471442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689945">
                  <a:extLst>
                    <a:ext uri="{9D8B030D-6E8A-4147-A177-3AD203B41FA5}">
                      <a16:colId xmlns:a16="http://schemas.microsoft.com/office/drawing/2014/main" val="3786271346"/>
                    </a:ext>
                  </a:extLst>
                </a:gridCol>
                <a:gridCol w="4182862">
                  <a:extLst>
                    <a:ext uri="{9D8B030D-6E8A-4147-A177-3AD203B41FA5}">
                      <a16:colId xmlns:a16="http://schemas.microsoft.com/office/drawing/2014/main" val="169445420"/>
                    </a:ext>
                  </a:extLst>
                </a:gridCol>
                <a:gridCol w="4289714">
                  <a:extLst>
                    <a:ext uri="{9D8B030D-6E8A-4147-A177-3AD203B41FA5}">
                      <a16:colId xmlns:a16="http://schemas.microsoft.com/office/drawing/2014/main" val="3376992004"/>
                    </a:ext>
                  </a:extLst>
                </a:gridCol>
              </a:tblGrid>
              <a:tr h="2559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Aspect</a:t>
                      </a:r>
                      <a:endParaRPr lang="en-GB" sz="1600" dirty="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Workflows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Agents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3118013456"/>
                  </a:ext>
                </a:extLst>
              </a:tr>
              <a:tr h="6399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Definition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Systems where LLMs and tools are orchestrated through predefined code paths.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Systems where LLMs dynamically direct their own processes and tool usage.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2175984807"/>
                  </a:ext>
                </a:extLst>
              </a:tr>
              <a:tr h="6399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Control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Human developers define the flow and order of operations.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The LLM decides how to proceed, maintaining control over the process.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4064066058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Flexibility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Fixed and predictable; follows preset logic.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Adaptive and dynamic; can change based on context.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2961024418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Transparency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Easy to trace since logic is explicitly coded.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Harder to trace, since decisions emerge dynamically.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624556487"/>
                  </a:ext>
                </a:extLst>
              </a:tr>
              <a:tr h="4479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Error Handling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Anticipated and handled by predefined rules.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Must be handled by the agent itself during execution.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196650585"/>
                  </a:ext>
                </a:extLst>
              </a:tr>
              <a:tr h="6399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Use Cases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Standardized pipelines, routine automation, ETL tasks.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Open-ended reasoning, multi-step problem solving, research assistants.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1751279859"/>
                  </a:ext>
                </a:extLst>
              </a:tr>
              <a:tr h="8318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Example</a:t>
                      </a:r>
                      <a:endParaRPr lang="en-GB" sz="1600"/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 data pipeline that extracts → transforms → loads data in a fixed sequence.</a:t>
                      </a:r>
                    </a:p>
                  </a:txBody>
                  <a:tcPr marL="63990" marR="63990" marT="31995" marB="3199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 research assistant agent deciding whether to search, summarize, or calculate depending on the user query.</a:t>
                      </a:r>
                    </a:p>
                  </a:txBody>
                  <a:tcPr marL="63990" marR="63990" marT="31995" marB="31995" anchor="ctr"/>
                </a:tc>
                <a:extLst>
                  <a:ext uri="{0D108BD9-81ED-4DB2-BD59-A6C34878D82A}">
                    <a16:rowId xmlns:a16="http://schemas.microsoft.com/office/drawing/2014/main" val="411029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3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1910-AB44-5E92-C450-79AA28BA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Multiagent Architecture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1F47-0887-1822-6ABA-E77C42E70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				Challenges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ACDDE-E686-1BFD-50C5-A78E8C9468CE}"/>
              </a:ext>
            </a:extLst>
          </p:cNvPr>
          <p:cNvGraphicFramePr>
            <a:graphicFrameLocks noGrp="1"/>
          </p:cNvGraphicFramePr>
          <p:nvPr/>
        </p:nvGraphicFramePr>
        <p:xfrm>
          <a:off x="768398" y="2431574"/>
          <a:ext cx="4997208" cy="3139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2429">
                  <a:extLst>
                    <a:ext uri="{9D8B030D-6E8A-4147-A177-3AD203B41FA5}">
                      <a16:colId xmlns:a16="http://schemas.microsoft.com/office/drawing/2014/main" val="2072945132"/>
                    </a:ext>
                  </a:extLst>
                </a:gridCol>
                <a:gridCol w="3594779">
                  <a:extLst>
                    <a:ext uri="{9D8B030D-6E8A-4147-A177-3AD203B41FA5}">
                      <a16:colId xmlns:a16="http://schemas.microsoft.com/office/drawing/2014/main" val="2737554603"/>
                    </a:ext>
                  </a:extLst>
                </a:gridCol>
              </a:tblGrid>
              <a:tr h="288027">
                <a:tc>
                  <a:txBody>
                    <a:bodyPr/>
                    <a:lstStyle/>
                    <a:p>
                      <a:r>
                        <a:rPr lang="en-IN" sz="1600" dirty="0"/>
                        <a:t>Advantage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Details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989548"/>
                  </a:ext>
                </a:extLst>
              </a:tr>
              <a:tr h="288027">
                <a:tc>
                  <a:txBody>
                    <a:bodyPr/>
                    <a:lstStyle/>
                    <a:p>
                      <a:r>
                        <a:rPr lang="en-IN" sz="1600" b="1" dirty="0"/>
                        <a:t>Collaboration and Specialization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Each agent can be designed to specialize in specific tasks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040452"/>
                  </a:ext>
                </a:extLst>
              </a:tr>
              <a:tr h="288027">
                <a:tc>
                  <a:txBody>
                    <a:bodyPr/>
                    <a:lstStyle/>
                    <a:p>
                      <a:r>
                        <a:rPr lang="en-IN" sz="1600" b="1" dirty="0"/>
                        <a:t>Parallelism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Perform multiple tasks in simultaneously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220925"/>
                  </a:ext>
                </a:extLst>
              </a:tr>
              <a:tr h="288027">
                <a:tc>
                  <a:txBody>
                    <a:bodyPr/>
                    <a:lstStyle/>
                    <a:p>
                      <a:r>
                        <a:rPr lang="en-IN" sz="1600" b="1" dirty="0"/>
                        <a:t>Improved Scalability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As the system grows, more agents can be introduced to handle more tasks or distribute the workload</a:t>
                      </a:r>
                      <a:endParaRPr lang="en-GB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84283"/>
                  </a:ext>
                </a:extLst>
              </a:tr>
              <a:tr h="288027">
                <a:tc>
                  <a:txBody>
                    <a:bodyPr/>
                    <a:lstStyle/>
                    <a:p>
                      <a:r>
                        <a:rPr lang="en-IN" sz="1600" b="1" dirty="0"/>
                        <a:t>Redundancy and Resilience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Because agents operate independently, failure in one agent does not necessarily compromise the entire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17894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8281A4-57B1-9485-7611-D2650ACC93E5}"/>
              </a:ext>
            </a:extLst>
          </p:cNvPr>
          <p:cNvGraphicFramePr>
            <a:graphicFrameLocks noGrp="1"/>
          </p:cNvGraphicFramePr>
          <p:nvPr/>
        </p:nvGraphicFramePr>
        <p:xfrm>
          <a:off x="6356592" y="2431574"/>
          <a:ext cx="4997208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4941">
                  <a:extLst>
                    <a:ext uri="{9D8B030D-6E8A-4147-A177-3AD203B41FA5}">
                      <a16:colId xmlns:a16="http://schemas.microsoft.com/office/drawing/2014/main" val="2072945132"/>
                    </a:ext>
                  </a:extLst>
                </a:gridCol>
                <a:gridCol w="3452267">
                  <a:extLst>
                    <a:ext uri="{9D8B030D-6E8A-4147-A177-3AD203B41FA5}">
                      <a16:colId xmlns:a16="http://schemas.microsoft.com/office/drawing/2014/main" val="2737554603"/>
                    </a:ext>
                  </a:extLst>
                </a:gridCol>
              </a:tblGrid>
              <a:tr h="288027">
                <a:tc>
                  <a:txBody>
                    <a:bodyPr/>
                    <a:lstStyle/>
                    <a:p>
                      <a:r>
                        <a:rPr lang="en-IN" sz="1600" dirty="0"/>
                        <a:t>Challenge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Details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989548"/>
                  </a:ext>
                </a:extLst>
              </a:tr>
              <a:tr h="288027">
                <a:tc>
                  <a:txBody>
                    <a:bodyPr/>
                    <a:lstStyle/>
                    <a:p>
                      <a:r>
                        <a:rPr lang="en-IN" sz="1600" b="1" dirty="0"/>
                        <a:t>Coordination and Communication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Efficient exchange information, Action coordination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040452"/>
                  </a:ext>
                </a:extLst>
              </a:tr>
              <a:tr h="288027">
                <a:tc>
                  <a:txBody>
                    <a:bodyPr/>
                    <a:lstStyle/>
                    <a:p>
                      <a:r>
                        <a:rPr lang="en-IN" sz="1600" b="1" dirty="0"/>
                        <a:t>Increased Complexity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Communication, Coordination, Synchronization</a:t>
                      </a:r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220925"/>
                  </a:ext>
                </a:extLst>
              </a:tr>
              <a:tr h="288027">
                <a:tc>
                  <a:txBody>
                    <a:bodyPr/>
                    <a:lstStyle/>
                    <a:p>
                      <a:r>
                        <a:rPr lang="en-IN" sz="1600" b="1" dirty="0"/>
                        <a:t>Lower Efficiency</a:t>
                      </a:r>
                      <a:endParaRPr lang="en-GB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Increased token usage, More communication between agents slowing down the processing </a:t>
                      </a:r>
                      <a:endParaRPr lang="en-GB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8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48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97850-BB97-EE94-55D7-19F435ED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AI Frameworks/Technologies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7F94FB-B338-3A3A-D903-0A93D861C1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8650" y="1408968"/>
          <a:ext cx="10334700" cy="544903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572373">
                  <a:extLst>
                    <a:ext uri="{9D8B030D-6E8A-4147-A177-3AD203B41FA5}">
                      <a16:colId xmlns:a16="http://schemas.microsoft.com/office/drawing/2014/main" val="2423690562"/>
                    </a:ext>
                  </a:extLst>
                </a:gridCol>
                <a:gridCol w="2268549">
                  <a:extLst>
                    <a:ext uri="{9D8B030D-6E8A-4147-A177-3AD203B41FA5}">
                      <a16:colId xmlns:a16="http://schemas.microsoft.com/office/drawing/2014/main" val="3588942070"/>
                    </a:ext>
                  </a:extLst>
                </a:gridCol>
                <a:gridCol w="2666419">
                  <a:extLst>
                    <a:ext uri="{9D8B030D-6E8A-4147-A177-3AD203B41FA5}">
                      <a16:colId xmlns:a16="http://schemas.microsoft.com/office/drawing/2014/main" val="3518952007"/>
                    </a:ext>
                  </a:extLst>
                </a:gridCol>
                <a:gridCol w="4827359">
                  <a:extLst>
                    <a:ext uri="{9D8B030D-6E8A-4147-A177-3AD203B41FA5}">
                      <a16:colId xmlns:a16="http://schemas.microsoft.com/office/drawing/2014/main" val="475231840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Level</a:t>
                      </a:r>
                      <a:endParaRPr lang="en-GB" sz="1600" dirty="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Tool / Framework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Role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Why it fits here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1750622050"/>
                  </a:ext>
                </a:extLst>
              </a:tr>
              <a:tr h="5656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1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OpenAI SDK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Base API/SDK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Lowest level </a:t>
                      </a:r>
                      <a:r>
                        <a:rPr lang="en-US" sz="1600" dirty="0"/>
                        <a:t>– just an SDK to call LLMs, embeddings, etc. We build everything else on top.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3332029069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2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OpenAI Agents SDK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Structured agent building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More structured agents</a:t>
                      </a:r>
                      <a:r>
                        <a:rPr lang="en-US" sz="1600" dirty="0"/>
                        <a:t>  – adds abstractions for tools, memory, structured responses, making agent creation easier.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3337503595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3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LangGraph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Workflow + Agent graphs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Lets us compose agents/workflows as state machines/graphs. Good for </a:t>
                      </a:r>
                      <a:r>
                        <a:rPr lang="en-US" sz="1600" b="1" dirty="0"/>
                        <a:t>predictable flows </a:t>
                      </a:r>
                      <a:r>
                        <a:rPr lang="en-US" sz="1600" dirty="0"/>
                        <a:t>or </a:t>
                      </a:r>
                      <a:r>
                        <a:rPr lang="en-US" sz="1600" b="1" dirty="0"/>
                        <a:t>multi-agent orchestration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3993798398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4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CrewAI</a:t>
                      </a:r>
                      <a:endParaRPr lang="en-GB" sz="160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Multi-agent orchestration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Specializes in </a:t>
                      </a:r>
                      <a:r>
                        <a:rPr lang="en-US" sz="1600" b="1" dirty="0"/>
                        <a:t>multi-agent “crew” collaboration</a:t>
                      </a:r>
                      <a:r>
                        <a:rPr lang="en-US" sz="1600" dirty="0"/>
                        <a:t>, roles, and task distribution, built for autonomy.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663117643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5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 err="1"/>
                        <a:t>AutoGen</a:t>
                      </a:r>
                      <a:endParaRPr lang="en-GB" sz="1600" dirty="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Multi-agent conversation framework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Similar to </a:t>
                      </a:r>
                      <a:r>
                        <a:rPr lang="en-US" sz="1600" dirty="0" err="1"/>
                        <a:t>CrewAI</a:t>
                      </a:r>
                      <a:r>
                        <a:rPr lang="en-US" sz="1600" dirty="0"/>
                        <a:t>, but focuses heavily on </a:t>
                      </a:r>
                      <a:r>
                        <a:rPr lang="en-US" sz="1600" b="1" dirty="0"/>
                        <a:t>conversational agent-to-agent loops </a:t>
                      </a:r>
                      <a:r>
                        <a:rPr lang="en-US" sz="1600" dirty="0"/>
                        <a:t>(like negotiation, reasoning).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890525689"/>
                  </a:ext>
                </a:extLst>
              </a:tr>
              <a:tr h="8267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6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MCP (Model Context Protocol)</a:t>
                      </a:r>
                      <a:endParaRPr lang="en-GB" sz="1600" dirty="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Standard protocol for agent ↔ tool ↔ client communication</a:t>
                      </a:r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Sits at the top as </a:t>
                      </a:r>
                      <a:r>
                        <a:rPr lang="en-US" sz="1600" b="1" dirty="0"/>
                        <a:t>infrastructure</a:t>
                      </a:r>
                      <a:r>
                        <a:rPr lang="en-US" sz="1600" dirty="0"/>
                        <a:t> – not an agent framework itself, but a </a:t>
                      </a:r>
                      <a:r>
                        <a:rPr lang="en-US" sz="1600" b="1" dirty="0"/>
                        <a:t>protocol </a:t>
                      </a:r>
                      <a:r>
                        <a:rPr lang="en-US" sz="1600" dirty="0"/>
                        <a:t>that makes all the above interoperable.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4168884396"/>
                  </a:ext>
                </a:extLst>
              </a:tr>
              <a:tr h="8267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7</a:t>
                      </a:r>
                      <a:endParaRPr lang="en-GB" sz="1600" dirty="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No Code-Low Code</a:t>
                      </a:r>
                      <a:endParaRPr lang="en-GB" sz="1600" b="1" dirty="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Create agentic AI applications without writing code</a:t>
                      </a:r>
                      <a:endParaRPr lang="en-GB" sz="1600" dirty="0"/>
                    </a:p>
                  </a:txBody>
                  <a:tcPr marL="43513" marR="43513" marT="21757" marB="2175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Uses drag-and-drop features with a rich set of connectors to create powerful applications.</a:t>
                      </a:r>
                    </a:p>
                  </a:txBody>
                  <a:tcPr marL="43513" marR="43513" marT="21757" marB="21757" anchor="ctr"/>
                </a:tc>
                <a:extLst>
                  <a:ext uri="{0D108BD9-81ED-4DB2-BD59-A6C34878D82A}">
                    <a16:rowId xmlns:a16="http://schemas.microsoft.com/office/drawing/2014/main" val="1054900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32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79498D-7D87-E19B-674D-854BB365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Agentic AI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2B757-C032-A5C2-15C4-19FC72600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31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38DB-3A46-F965-F53C-F6B2D77F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Andrej </a:t>
            </a:r>
            <a:r>
              <a:rPr lang="en-US" dirty="0" err="1"/>
              <a:t>Karpathy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F7703-0BDA-B0E8-E53C-A479F1677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https://www.youtube.com/watch?v=LCEmiRjPEtQ&amp;t=1693s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A5975-7CD0-2DA1-C53E-6BBD6B51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831" y="2403702"/>
            <a:ext cx="9011378" cy="425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8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C4509-4C31-9532-5EE2-C2B708499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EB88-EE0E-33AA-5901-62C32292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Andrej </a:t>
            </a:r>
            <a:r>
              <a:rPr lang="en-US" dirty="0" err="1"/>
              <a:t>Karpathy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232C-F17A-0235-2AA5-86FD91083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https://www.youtube.com/watch?v=LCEmiRjPEtQ&amp;t=1693s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97DC8-838C-A59D-4B0B-A1491E8B5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36044"/>
            <a:ext cx="9190534" cy="4344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2EE4C-F100-61A4-26F0-69C890C26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308" y="-101275"/>
            <a:ext cx="6117142" cy="179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3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CC97-8539-420D-2372-D7E9D7C26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Large Language Model (LLM)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F0EDB8-3D8E-7CB4-0A6D-AC946636BE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43100" y="1539939"/>
          <a:ext cx="10008078" cy="495293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89004">
                  <a:extLst>
                    <a:ext uri="{9D8B030D-6E8A-4147-A177-3AD203B41FA5}">
                      <a16:colId xmlns:a16="http://schemas.microsoft.com/office/drawing/2014/main" val="2874830580"/>
                    </a:ext>
                  </a:extLst>
                </a:gridCol>
                <a:gridCol w="7219074">
                  <a:extLst>
                    <a:ext uri="{9D8B030D-6E8A-4147-A177-3AD203B41FA5}">
                      <a16:colId xmlns:a16="http://schemas.microsoft.com/office/drawing/2014/main" val="2472262484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Aspect</a:t>
                      </a:r>
                      <a:endParaRPr lang="en-GB" sz="1800"/>
                    </a:p>
                  </a:txBody>
                  <a:tcPr marL="87027" marR="87027" marT="43513" marB="4351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Details</a:t>
                      </a:r>
                      <a:endParaRPr lang="en-GB" sz="1800"/>
                    </a:p>
                  </a:txBody>
                  <a:tcPr marL="87027" marR="87027" marT="43513" marB="4351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402834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Definition</a:t>
                      </a:r>
                      <a:endParaRPr lang="en-GB" sz="1800"/>
                    </a:p>
                  </a:txBody>
                  <a:tcPr marL="87027" marR="87027" marT="43513" marB="4351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 type of AI model trained on vast amounts of text data to understand, generate, and reason using human-like natural language</a:t>
                      </a:r>
                    </a:p>
                  </a:txBody>
                  <a:tcPr marL="87027" marR="87027" marT="43513" marB="4351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654574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Popular Examples</a:t>
                      </a:r>
                      <a:endParaRPr lang="en-GB" sz="1800"/>
                    </a:p>
                  </a:txBody>
                  <a:tcPr marL="87027" marR="87027" marT="43513" marB="4351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• </a:t>
                      </a:r>
                      <a:r>
                        <a:rPr lang="en-GB" sz="1800" b="1" dirty="0"/>
                        <a:t>GPT-5</a:t>
                      </a:r>
                      <a:r>
                        <a:rPr lang="en-GB" sz="1800" dirty="0"/>
                        <a:t> (OpenAI) </a:t>
                      </a:r>
                    </a:p>
                    <a:p>
                      <a:pPr>
                        <a:buNone/>
                      </a:pPr>
                      <a:r>
                        <a:rPr lang="en-GB" sz="1800" dirty="0"/>
                        <a:t>• </a:t>
                      </a:r>
                      <a:r>
                        <a:rPr lang="en-GB" sz="1800" b="1" dirty="0" err="1"/>
                        <a:t>LLaMA</a:t>
                      </a:r>
                      <a:r>
                        <a:rPr lang="en-GB" sz="1800" dirty="0"/>
                        <a:t> (Meta) </a:t>
                      </a:r>
                    </a:p>
                    <a:p>
                      <a:pPr>
                        <a:buNone/>
                      </a:pPr>
                      <a:r>
                        <a:rPr lang="en-GB" sz="1800" dirty="0"/>
                        <a:t>• </a:t>
                      </a:r>
                      <a:r>
                        <a:rPr lang="en-GB" sz="1800" b="1" dirty="0"/>
                        <a:t>Claude</a:t>
                      </a:r>
                      <a:r>
                        <a:rPr lang="en-GB" sz="1800" dirty="0"/>
                        <a:t> (Anthropic) </a:t>
                      </a:r>
                    </a:p>
                    <a:p>
                      <a:pPr>
                        <a:buNone/>
                      </a:pPr>
                      <a:r>
                        <a:rPr lang="en-GB" sz="1800" dirty="0"/>
                        <a:t>• </a:t>
                      </a:r>
                      <a:r>
                        <a:rPr lang="en-GB" sz="1800" b="1" dirty="0"/>
                        <a:t>Gemini</a:t>
                      </a:r>
                      <a:r>
                        <a:rPr lang="en-GB" sz="1800" dirty="0"/>
                        <a:t> (Google DeepMind) </a:t>
                      </a:r>
                    </a:p>
                    <a:p>
                      <a:pPr>
                        <a:buNone/>
                      </a:pPr>
                      <a:r>
                        <a:rPr lang="en-GB" sz="1800" dirty="0"/>
                        <a:t>• </a:t>
                      </a:r>
                      <a:r>
                        <a:rPr lang="en-GB" sz="1800" b="1" dirty="0"/>
                        <a:t>Mistral</a:t>
                      </a:r>
                      <a:r>
                        <a:rPr lang="en-GB" sz="1800" dirty="0"/>
                        <a:t> (Mistral AI)</a:t>
                      </a:r>
                    </a:p>
                  </a:txBody>
                  <a:tcPr marL="87027" marR="87027" marT="43513" marB="4351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620759"/>
                  </a:ext>
                </a:extLst>
              </a:tr>
              <a:tr h="11313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Key Capabilities</a:t>
                      </a:r>
                      <a:endParaRPr lang="en-GB" sz="1800"/>
                    </a:p>
                  </a:txBody>
                  <a:tcPr marL="87027" marR="87027" marT="43513" marB="4351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Answer questions and explain concepts, Generate text — essays, articles, stories, or code , Translate between languages, Summarize large documents,  Engage in natural, context-aware conversation</a:t>
                      </a:r>
                    </a:p>
                  </a:txBody>
                  <a:tcPr marL="87027" marR="87027" marT="43513" marB="4351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773537"/>
                  </a:ext>
                </a:extLst>
              </a:tr>
              <a:tr h="11313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Applications</a:t>
                      </a:r>
                      <a:endParaRPr lang="en-GB" sz="1800"/>
                    </a:p>
                  </a:txBody>
                  <a:tcPr marL="87027" marR="87027" marT="43513" marB="4351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Virtual assistants and chatbots, Content creation and copywriting, Code generation and debugging, Education and tutoring, Research assistance and data analysis</a:t>
                      </a:r>
                    </a:p>
                  </a:txBody>
                  <a:tcPr marL="87027" marR="87027" marT="43513" marB="43513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3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094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1451F87-2EF5-F1ED-90CB-AB64ED50D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178" y="3841591"/>
            <a:ext cx="1228507" cy="444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5112B6-E54A-0F27-B1DC-5236AB63D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979" y="4013329"/>
            <a:ext cx="4110275" cy="9391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6D4296-7B35-9CB4-8AA4-F0C67C07ACBD}"/>
              </a:ext>
            </a:extLst>
          </p:cNvPr>
          <p:cNvSpPr txBox="1"/>
          <p:nvPr/>
        </p:nvSpPr>
        <p:spPr>
          <a:xfrm>
            <a:off x="4816305" y="4383536"/>
            <a:ext cx="6407780" cy="218521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FFFF00"/>
                </a:solidFill>
              </a:rPr>
              <a:t>AI Application (e.g. ChatGPT)</a:t>
            </a:r>
          </a:p>
          <a:p>
            <a:pPr algn="ctr"/>
            <a:endParaRPr lang="en-IN" sz="2000" b="1" dirty="0">
              <a:solidFill>
                <a:srgbClr val="FFFF00"/>
              </a:solidFill>
            </a:endParaRPr>
          </a:p>
          <a:p>
            <a:pPr algn="ctr"/>
            <a:endParaRPr lang="en-IN" sz="2000" b="1" dirty="0">
              <a:solidFill>
                <a:srgbClr val="FFFF00"/>
              </a:solidFill>
            </a:endParaRPr>
          </a:p>
          <a:p>
            <a:pPr algn="ctr"/>
            <a:endParaRPr lang="en-IN" sz="2000" b="1" dirty="0">
              <a:solidFill>
                <a:srgbClr val="FFFF00"/>
              </a:solidFill>
            </a:endParaRPr>
          </a:p>
          <a:p>
            <a:pPr algn="ctr"/>
            <a:endParaRPr lang="en-IN" sz="2000" b="1" dirty="0">
              <a:solidFill>
                <a:srgbClr val="FFFF00"/>
              </a:solidFill>
            </a:endParaRPr>
          </a:p>
          <a:p>
            <a:pPr algn="ctr"/>
            <a:endParaRPr lang="en-IN" b="1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10FAC-9A80-58D0-C927-3F49C62F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LLM and Tools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1B56-82EB-DA36-13E8-8FB5191C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LLM just predicts the next token (word) and it may not have up to date information</a:t>
            </a:r>
          </a:p>
          <a:p>
            <a:r>
              <a:rPr lang="en-IN" dirty="0"/>
              <a:t>But then how can it answer a question such as </a:t>
            </a:r>
            <a:r>
              <a:rPr lang="en-IN" i="1" dirty="0"/>
              <a:t>What are the business headlines of today?</a:t>
            </a:r>
            <a:endParaRPr lang="en-IN" dirty="0"/>
          </a:p>
          <a:p>
            <a:r>
              <a:rPr lang="en-GB" dirty="0"/>
              <a:t>Reason: They run inside an application and have access to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4822F-7422-2328-9823-79BFFB4DE49D}"/>
              </a:ext>
            </a:extLst>
          </p:cNvPr>
          <p:cNvSpPr txBox="1"/>
          <p:nvPr/>
        </p:nvSpPr>
        <p:spPr>
          <a:xfrm>
            <a:off x="4914027" y="5048275"/>
            <a:ext cx="198934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LLM </a:t>
            </a:r>
          </a:p>
          <a:p>
            <a:pPr algn="ctr"/>
            <a:r>
              <a:rPr lang="en-IN" b="1" dirty="0">
                <a:solidFill>
                  <a:srgbClr val="FF0000"/>
                </a:solidFill>
              </a:rPr>
              <a:t>(e.g. GPT-4o)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2A3AD-CCAF-F984-33E5-66AC65F7DD18}"/>
              </a:ext>
            </a:extLst>
          </p:cNvPr>
          <p:cNvSpPr txBox="1"/>
          <p:nvPr/>
        </p:nvSpPr>
        <p:spPr>
          <a:xfrm>
            <a:off x="7411758" y="4879588"/>
            <a:ext cx="358896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You are a helpful assistant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You can use the following tools: </a:t>
            </a:r>
            <a:r>
              <a:rPr lang="en-IN" dirty="0">
                <a:solidFill>
                  <a:srgbClr val="FF0000"/>
                </a:solidFill>
              </a:rPr>
              <a:t>WEB SEARCH, CALCULATOR, …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0FAE9A0-03AD-0264-E1EC-E22FBF259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8200" y="4470079"/>
            <a:ext cx="900832" cy="180272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A30980-B5A5-BB1A-21F2-F399C9349F7A}"/>
              </a:ext>
            </a:extLst>
          </p:cNvPr>
          <p:cNvCxnSpPr>
            <a:cxnSpLocks/>
          </p:cNvCxnSpPr>
          <p:nvPr/>
        </p:nvCxnSpPr>
        <p:spPr>
          <a:xfrm>
            <a:off x="1919542" y="5242094"/>
            <a:ext cx="310616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B7209C-F0D6-E33B-3CB1-42E13C415822}"/>
              </a:ext>
            </a:extLst>
          </p:cNvPr>
          <p:cNvCxnSpPr>
            <a:cxnSpLocks/>
          </p:cNvCxnSpPr>
          <p:nvPr/>
        </p:nvCxnSpPr>
        <p:spPr>
          <a:xfrm>
            <a:off x="6735847" y="5242094"/>
            <a:ext cx="970242" cy="63519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23689-8DAC-69AC-DE85-914A70D5C2AF}"/>
              </a:ext>
            </a:extLst>
          </p:cNvPr>
          <p:cNvCxnSpPr>
            <a:cxnSpLocks/>
          </p:cNvCxnSpPr>
          <p:nvPr/>
        </p:nvCxnSpPr>
        <p:spPr>
          <a:xfrm flipV="1">
            <a:off x="10564068" y="4286490"/>
            <a:ext cx="436652" cy="82181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1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FE38-5A8F-14F7-412E-3F2D51D6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Agent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E71C1-A590-FA90-7F94-95CABEAD7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AI Agent</a:t>
            </a:r>
            <a:r>
              <a:rPr lang="en-IN" dirty="0"/>
              <a:t>: </a:t>
            </a:r>
            <a:r>
              <a:rPr lang="en-US" dirty="0"/>
              <a:t>A system that can perceive its environment, make decisions, and take actions in order to achieve specific goals</a:t>
            </a:r>
          </a:p>
          <a:p>
            <a:r>
              <a:rPr lang="en-US" dirty="0"/>
              <a:t>Like a software (or robot) that can sense, think, and act—sometimes even learning from experience</a:t>
            </a:r>
          </a:p>
          <a:p>
            <a:r>
              <a:rPr lang="en-US" dirty="0"/>
              <a:t>Key elements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8DA12A-F307-3446-D90F-4B07BF6E2876}"/>
              </a:ext>
            </a:extLst>
          </p:cNvPr>
          <p:cNvGraphicFramePr>
            <a:graphicFrameLocks noGrp="1"/>
          </p:cNvGraphicFramePr>
          <p:nvPr/>
        </p:nvGraphicFramePr>
        <p:xfrm>
          <a:off x="1089194" y="4147820"/>
          <a:ext cx="10139253" cy="21640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498604">
                  <a:extLst>
                    <a:ext uri="{9D8B030D-6E8A-4147-A177-3AD203B41FA5}">
                      <a16:colId xmlns:a16="http://schemas.microsoft.com/office/drawing/2014/main" val="1808843905"/>
                    </a:ext>
                  </a:extLst>
                </a:gridCol>
                <a:gridCol w="2806021">
                  <a:extLst>
                    <a:ext uri="{9D8B030D-6E8A-4147-A177-3AD203B41FA5}">
                      <a16:colId xmlns:a16="http://schemas.microsoft.com/office/drawing/2014/main" val="2298010791"/>
                    </a:ext>
                  </a:extLst>
                </a:gridCol>
                <a:gridCol w="4834628">
                  <a:extLst>
                    <a:ext uri="{9D8B030D-6E8A-4147-A177-3AD203B41FA5}">
                      <a16:colId xmlns:a16="http://schemas.microsoft.com/office/drawing/2014/main" val="2089804425"/>
                    </a:ext>
                  </a:extLst>
                </a:gridCol>
              </a:tblGrid>
              <a:tr h="169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Capability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Definition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Examples</a:t>
                      </a:r>
                      <a:endParaRPr lang="en-GB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8492454"/>
                  </a:ext>
                </a:extLst>
              </a:tr>
              <a:tr h="2972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Perception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Takes input from the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Camera images, text, audio, sensor data, user queries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860088"/>
                  </a:ext>
                </a:extLst>
              </a:tr>
              <a:tr h="4246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Reasoning / Decision-making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Decides what to do using rules, logic, or machine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Choosing the best move in chess, planning a route, selecting a 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334458"/>
                  </a:ext>
                </a:extLst>
              </a:tr>
              <a:tr h="4246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Action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Performs tasks based on decisions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Moving a robot arm, answering a question, executing a command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044297"/>
                  </a:ext>
                </a:extLst>
              </a:tr>
              <a:tr h="4246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Learning (optional)</a:t>
                      </a:r>
                      <a:endParaRPr lang="en-GB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Improves performance over time using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Updating chatbot responses, refining recommendations, improving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61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46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ADF8D-8699-4A82-790E-7FBCC934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LLM Versus AI Agent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3730CC-1531-A9DA-B4D0-FCBD5C0847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644150" cy="473842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93464">
                  <a:extLst>
                    <a:ext uri="{9D8B030D-6E8A-4147-A177-3AD203B41FA5}">
                      <a16:colId xmlns:a16="http://schemas.microsoft.com/office/drawing/2014/main" val="1339674204"/>
                    </a:ext>
                  </a:extLst>
                </a:gridCol>
                <a:gridCol w="4090370">
                  <a:extLst>
                    <a:ext uri="{9D8B030D-6E8A-4147-A177-3AD203B41FA5}">
                      <a16:colId xmlns:a16="http://schemas.microsoft.com/office/drawing/2014/main" val="2157396634"/>
                    </a:ext>
                  </a:extLst>
                </a:gridCol>
                <a:gridCol w="4460316">
                  <a:extLst>
                    <a:ext uri="{9D8B030D-6E8A-4147-A177-3AD203B41FA5}">
                      <a16:colId xmlns:a16="http://schemas.microsoft.com/office/drawing/2014/main" val="3790290705"/>
                    </a:ext>
                  </a:extLst>
                </a:gridCol>
              </a:tblGrid>
              <a:tr h="2677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Aspect</a:t>
                      </a:r>
                      <a:endParaRPr lang="en-GB" sz="1600"/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LLM (Large Language Model)</a:t>
                      </a:r>
                      <a:endParaRPr lang="en-GB" sz="1600"/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AI Agent</a:t>
                      </a:r>
                      <a:endParaRPr lang="en-GB" sz="1600"/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731658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Definition</a:t>
                      </a:r>
                      <a:endParaRPr lang="en-GB" sz="1600"/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 powerful language model trained on massive text data to understand and generate natural language</a:t>
                      </a:r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 system that uses an LLM (or other AI models) to </a:t>
                      </a:r>
                      <a:r>
                        <a:rPr lang="en-US" sz="1600" b="1" dirty="0"/>
                        <a:t>perceive, reason, decide, and act</a:t>
                      </a:r>
                      <a:r>
                        <a:rPr lang="en-US" sz="1600" dirty="0"/>
                        <a:t> in an environment to achieve goals</a:t>
                      </a:r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39621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Core Function</a:t>
                      </a:r>
                      <a:endParaRPr lang="en-GB" sz="1600"/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Processes and generates text — answers questions, writes content, summarizes, translates, etc</a:t>
                      </a:r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Uses tools, APIs, or external data sources to </a:t>
                      </a:r>
                      <a:r>
                        <a:rPr lang="en-US" sz="1600" b="1" dirty="0"/>
                        <a:t>perform real-world tasks</a:t>
                      </a:r>
                      <a:r>
                        <a:rPr lang="en-US" sz="1600" dirty="0"/>
                        <a:t> (e.g., send emails, fetch live data, run code)</a:t>
                      </a:r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99222"/>
                  </a:ext>
                </a:extLst>
              </a:tr>
              <a:tr h="4686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Example Models</a:t>
                      </a:r>
                      <a:endParaRPr lang="en-GB" sz="1600"/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GPT-5, Claude, </a:t>
                      </a:r>
                      <a:r>
                        <a:rPr lang="en-GB" sz="1600" dirty="0" err="1"/>
                        <a:t>LLaMA</a:t>
                      </a:r>
                      <a:r>
                        <a:rPr lang="en-GB" sz="1600" dirty="0"/>
                        <a:t>, Gemini, Mistral</a:t>
                      </a:r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AI Agent-building Platforms</a:t>
                      </a:r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63223"/>
                  </a:ext>
                </a:extLst>
              </a:tr>
              <a:tr h="4686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Autonomy</a:t>
                      </a:r>
                      <a:endParaRPr lang="en-GB" sz="1600"/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Reactive — responds to prompts but doesn’t take initiative</a:t>
                      </a:r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Proactive — can plan, reason, and take multiple steps autonomously</a:t>
                      </a:r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102634"/>
                  </a:ext>
                </a:extLst>
              </a:tr>
              <a:tr h="4686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Tool Use</a:t>
                      </a:r>
                      <a:endParaRPr lang="en-GB" sz="1600"/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Usually limited to language-only responses</a:t>
                      </a:r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Can call tools, APIs, or databases (e.g., Python, web search, SQL)</a:t>
                      </a:r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376492"/>
                  </a:ext>
                </a:extLst>
              </a:tr>
              <a:tr h="4686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Memory</a:t>
                      </a:r>
                      <a:endParaRPr lang="en-GB" sz="1600"/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Short-term (per conversation)</a:t>
                      </a:r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Can maintain long-term memory or state across interactions</a:t>
                      </a:r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19059"/>
                  </a:ext>
                </a:extLst>
              </a:tr>
              <a:tr h="4686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Analogy</a:t>
                      </a:r>
                      <a:endParaRPr lang="en-GB" sz="1600"/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Like a </a:t>
                      </a:r>
                      <a:r>
                        <a:rPr lang="en-US" sz="1600" b="1" dirty="0"/>
                        <a:t>brain</a:t>
                      </a:r>
                      <a:r>
                        <a:rPr lang="en-US" sz="1600" dirty="0"/>
                        <a:t> that understands and speaks</a:t>
                      </a:r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Like a </a:t>
                      </a:r>
                      <a:r>
                        <a:rPr lang="en-US" sz="1600" b="1" dirty="0"/>
                        <a:t>worker</a:t>
                      </a:r>
                      <a:r>
                        <a:rPr lang="en-US" sz="1600" dirty="0"/>
                        <a:t> that uses the brain (LLM) to complete tasks</a:t>
                      </a:r>
                    </a:p>
                  </a:txBody>
                  <a:tcPr marL="66944" marR="66944" marT="33472" marB="33472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60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92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C956-CA8D-E3BE-BA35-F8BBCD61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AI</a:t>
            </a:r>
            <a:endParaRPr lang="en-GB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7366B7A-6997-4819-2744-DA6C726988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492534"/>
          <a:ext cx="10515600" cy="32918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6990193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85710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632369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70828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AI Wave</a:t>
                      </a:r>
                      <a:endParaRPr lang="en-GB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Description</a:t>
                      </a:r>
                      <a:endParaRPr lang="en-GB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Key Characteristics</a:t>
                      </a:r>
                      <a:endParaRPr lang="en-GB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Examples / Capabilities</a:t>
                      </a:r>
                      <a:endParaRPr lang="en-GB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994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First AI Wave</a:t>
                      </a:r>
                      <a:endParaRPr lang="en-GB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Machines were </a:t>
                      </a:r>
                      <a:r>
                        <a:rPr lang="en-US" sz="1800" b="1" dirty="0"/>
                        <a:t>learning from humans</a:t>
                      </a:r>
                      <a:r>
                        <a:rPr lang="en-US" sz="1800" dirty="0"/>
                        <a:t> — models trained on data to predict, classify, and respond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• Reactive </a:t>
                      </a:r>
                    </a:p>
                    <a:p>
                      <a:pPr>
                        <a:buNone/>
                      </a:pPr>
                      <a:r>
                        <a:rPr lang="en-US" sz="1800" dirty="0"/>
                        <a:t>• Dependent on user input </a:t>
                      </a:r>
                    </a:p>
                    <a:p>
                      <a:pPr>
                        <a:buNone/>
                      </a:pPr>
                      <a:r>
                        <a:rPr lang="en-US" sz="1800" dirty="0"/>
                        <a:t>• No autonomy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Machine learning models, chatbots, recommendation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739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1800" b="1"/>
                        <a:t>Next AI Wave (Agentic AI)</a:t>
                      </a:r>
                      <a:endParaRPr lang="it-IT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Machines are now </a:t>
                      </a:r>
                      <a:r>
                        <a:rPr lang="en-US" sz="1800" b="1" dirty="0"/>
                        <a:t>acting for humans</a:t>
                      </a:r>
                      <a:r>
                        <a:rPr lang="en-US" sz="1800" dirty="0"/>
                        <a:t> — they understand goals and take steps proactively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• Proactive and goal-driven </a:t>
                      </a:r>
                    </a:p>
                    <a:p>
                      <a:pPr>
                        <a:buNone/>
                      </a:pPr>
                      <a:r>
                        <a:rPr lang="en-US" sz="1800" dirty="0"/>
                        <a:t>• Can plan, decide, and execute </a:t>
                      </a:r>
                    </a:p>
                    <a:p>
                      <a:pPr>
                        <a:buNone/>
                      </a:pPr>
                      <a:r>
                        <a:rPr lang="en-US" sz="1800" dirty="0"/>
                        <a:t>• Works autonomously across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• Calls APIs </a:t>
                      </a:r>
                    </a:p>
                    <a:p>
                      <a:pPr>
                        <a:buNone/>
                      </a:pPr>
                      <a:r>
                        <a:rPr lang="en-US" sz="1800" dirty="0"/>
                        <a:t>• Pulls and analyzes data • Sends emails or messages </a:t>
                      </a:r>
                    </a:p>
                    <a:p>
                      <a:pPr>
                        <a:buNone/>
                      </a:pPr>
                      <a:r>
                        <a:rPr lang="en-US" sz="1800" dirty="0"/>
                        <a:t>• Writes and tests code </a:t>
                      </a:r>
                    </a:p>
                    <a:p>
                      <a:pPr>
                        <a:buNone/>
                      </a:pPr>
                      <a:r>
                        <a:rPr lang="en-US" sz="1800" dirty="0"/>
                        <a:t>• Reviews its own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6879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A512CA-7398-92D7-A94A-77582EEAC996}"/>
              </a:ext>
            </a:extLst>
          </p:cNvPr>
          <p:cNvSpPr txBox="1"/>
          <p:nvPr/>
        </p:nvSpPr>
        <p:spPr>
          <a:xfrm>
            <a:off x="7496684" y="954797"/>
            <a:ext cx="161241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Reactive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8F1C0-576B-0F11-E435-0B4570102C5C}"/>
              </a:ext>
            </a:extLst>
          </p:cNvPr>
          <p:cNvSpPr txBox="1"/>
          <p:nvPr/>
        </p:nvSpPr>
        <p:spPr>
          <a:xfrm>
            <a:off x="10287582" y="954797"/>
            <a:ext cx="161241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Proactive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Arrow: Striped Right 5">
            <a:extLst>
              <a:ext uri="{FF2B5EF4-FFF2-40B4-BE49-F238E27FC236}">
                <a16:creationId xmlns:a16="http://schemas.microsoft.com/office/drawing/2014/main" id="{8E68B433-8F74-6B74-C263-77B8A7382E11}"/>
              </a:ext>
            </a:extLst>
          </p:cNvPr>
          <p:cNvSpPr/>
          <p:nvPr/>
        </p:nvSpPr>
        <p:spPr>
          <a:xfrm>
            <a:off x="9359803" y="1027906"/>
            <a:ext cx="677074" cy="296223"/>
          </a:xfrm>
          <a:prstGeom prst="stripedRightArrow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B777E3-C2E0-A0E7-C733-A505F19E68C5}"/>
              </a:ext>
            </a:extLst>
          </p:cNvPr>
          <p:cNvSpPr txBox="1"/>
          <p:nvPr/>
        </p:nvSpPr>
        <p:spPr>
          <a:xfrm>
            <a:off x="7496684" y="438741"/>
            <a:ext cx="1612415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Traditional AI</a:t>
            </a:r>
            <a:endParaRPr lang="en-GB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10C54-D26F-33B6-28E0-C4E2CD819D11}"/>
              </a:ext>
            </a:extLst>
          </p:cNvPr>
          <p:cNvSpPr txBox="1"/>
          <p:nvPr/>
        </p:nvSpPr>
        <p:spPr>
          <a:xfrm>
            <a:off x="10287582" y="438741"/>
            <a:ext cx="1612415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2"/>
                </a:solidFill>
              </a:rPr>
              <a:t>Agentic AI</a:t>
            </a:r>
            <a:endParaRPr lang="en-GB" b="1" dirty="0">
              <a:solidFill>
                <a:schemeClr val="bg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38D3E6-3B67-614C-DC96-DC5FB402A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92395" y="1397697"/>
            <a:ext cx="1174455" cy="10279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040C32-DE0F-9AD8-A3A6-B7AA02978B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287582" y="1540607"/>
            <a:ext cx="1697417" cy="95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1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1368</Words>
  <Application>Microsoft Office PowerPoint</Application>
  <PresentationFormat>Widescreen</PresentationFormat>
  <Paragraphs>204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Agentic AI</vt:lpstr>
      <vt:lpstr>Introduction to Agentic AI</vt:lpstr>
      <vt:lpstr>Andrej Karpathy</vt:lpstr>
      <vt:lpstr>Andrej Karpathy</vt:lpstr>
      <vt:lpstr>Large Language Model (LLM)</vt:lpstr>
      <vt:lpstr>LLM and Tools</vt:lpstr>
      <vt:lpstr>AI Agent</vt:lpstr>
      <vt:lpstr>LLM Versus AI Agent</vt:lpstr>
      <vt:lpstr>Agentic AI</vt:lpstr>
      <vt:lpstr>Agent  System  Core  Components</vt:lpstr>
      <vt:lpstr>Agentic Systems</vt:lpstr>
      <vt:lpstr>Multiagent Architecture</vt:lpstr>
      <vt:lpstr>Agentic AI Frameworks/Technologies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3</cp:revision>
  <dcterms:created xsi:type="dcterms:W3CDTF">2025-09-23T12:31:45Z</dcterms:created>
  <dcterms:modified xsi:type="dcterms:W3CDTF">2025-10-31T16:03:02Z</dcterms:modified>
</cp:coreProperties>
</file>