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92" r:id="rId3"/>
    <p:sldId id="684" r:id="rId4"/>
    <p:sldId id="453" r:id="rId5"/>
    <p:sldId id="473" r:id="rId6"/>
    <p:sldId id="474" r:id="rId7"/>
    <p:sldId id="454" r:id="rId8"/>
    <p:sldId id="455" r:id="rId9"/>
    <p:sldId id="496" r:id="rId10"/>
    <p:sldId id="261" r:id="rId11"/>
    <p:sldId id="685" r:id="rId12"/>
    <p:sldId id="493" r:id="rId13"/>
    <p:sldId id="419" r:id="rId14"/>
    <p:sldId id="420" r:id="rId15"/>
    <p:sldId id="495" r:id="rId16"/>
    <p:sldId id="680" r:id="rId17"/>
    <p:sldId id="497" r:id="rId18"/>
    <p:sldId id="498" r:id="rId19"/>
    <p:sldId id="477" r:id="rId20"/>
    <p:sldId id="436" r:id="rId21"/>
    <p:sldId id="444" r:id="rId22"/>
    <p:sldId id="681" r:id="rId23"/>
    <p:sldId id="461" r:id="rId24"/>
    <p:sldId id="462" r:id="rId25"/>
    <p:sldId id="506" r:id="rId26"/>
    <p:sldId id="464" r:id="rId27"/>
    <p:sldId id="480" r:id="rId28"/>
    <p:sldId id="481" r:id="rId29"/>
    <p:sldId id="465" r:id="rId30"/>
    <p:sldId id="423" r:id="rId31"/>
    <p:sldId id="424" r:id="rId32"/>
    <p:sldId id="482" r:id="rId33"/>
    <p:sldId id="502" r:id="rId34"/>
    <p:sldId id="504" r:id="rId35"/>
    <p:sldId id="505" r:id="rId36"/>
    <p:sldId id="503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SorterView">
  <p:normalViewPr>
    <p:restoredLeft sz="14996" autoAdjust="0"/>
    <p:restoredTop sz="94660"/>
  </p:normalViewPr>
  <p:slideViewPr>
    <p:cSldViewPr snapToGrid="0">
      <p:cViewPr varScale="1">
        <p:scale>
          <a:sx n="91" d="100"/>
          <a:sy n="91" d="100"/>
        </p:scale>
        <p:origin x="79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889A26-C39C-580E-C6DB-98F3EAAA0A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364DB9-285F-8D7C-B3E9-934E40AE09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657492-3697-30CB-68D8-4E8DD2A38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E6D8F8-EA6D-BF8E-71D9-F85BDD829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F6894E-6914-50AB-6C7F-9441078A60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81607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ADBDB-D255-CD39-E906-FE2AC1879D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84FF21-3B6A-C51B-340A-EDE061C6E8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6B0BB7-D340-7ED4-BF1C-93FE5D065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90D2C-0C01-A559-FC6B-C39E3D48D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BBA889-EE1E-F3BA-DF12-61471585C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822241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E4FF7-9F6D-C91B-791A-4DCFB398E5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678EA2F-CC64-5552-F165-7010244AFD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D7EB67-B92B-0A76-28D7-6AB053ACF3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020D34-8795-1610-2C80-B6D801D87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585415-06CF-E1A6-DF20-142D585F9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0976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D5D116-37CF-1827-B8BD-C64AA5EF8E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49E11E-FF11-F253-0C78-AA739AF2A7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06E04-0437-CC77-C3B8-4D9FA97986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EAFA5-9A4C-05F1-4DB7-EE41C1558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5D05FB-08CA-9B80-1F59-F69FCAE767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878740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E8A50-024C-4851-9F21-73E9DC834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582B85-2C47-B5A2-6143-DA28571B682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9CC7B89-AFE1-7687-9898-0CDFE724A0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439A5B-BBC5-B3DA-ACEA-9371D5E0B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DC9A05-98DC-12E7-2DE2-9E0DC296D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024092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0C4946-3051-7C90-4010-847E8A086E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A06BCE-A9A0-9687-973E-2B23A9B1F2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0F4B4A-FB17-61AE-422E-B9B22EBCD4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AF893A-6DA1-E6F9-4CE8-1E09B1DDB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40067D-A5CD-602F-06A0-65A256530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D50532-36E8-CDF7-2FE0-7943509F28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41666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5E2C5-8674-35C3-A332-74A215582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0137FC-D7BD-99DE-3297-6B4903AA99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ADF7D4-B9DD-4386-2F91-E6E611412F8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8AE69D-E264-EE7F-C0E8-79583B94CCB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2D49BB8-8CBE-65DA-FEC7-9EDDEB1238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CA7168C-3285-668F-4A39-FE90551A3C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48472F-0495-D0DB-C48D-8BD67EB978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3CE0723-C849-405F-1059-8CDB98195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676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0797B9-9D68-6484-FE24-E6FF8AC01E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8B656C-73C4-ED26-7B63-C23950BEBF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591D84-81A8-B309-32AB-0F3B06BA5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2758DC-C3E8-DF36-B60B-2E89392318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5520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6C3011-8592-C8D9-3352-7F86C087A7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976D45E-26F8-E530-9DCC-FFC832DBE7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C2673-4364-5ECD-D944-5CAE77099D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1877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E89DA6-7D34-5C10-5F3E-E2EA617920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8F6DF-72CA-153B-2611-446EF618BF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D60E13-FBCB-6C94-E611-AB37746662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A6D2F5-C34D-5CBD-7661-DEEF92CBDC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4CCAF9-8F42-A487-D201-382F5B830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90ABFA-FCCD-F8F6-6092-CFD0E74810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105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86DF1-75B4-0718-2434-8954BB86E6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1CB9CE4-4932-2108-BFE8-40A1AB44876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326D5BA-5A6B-B3B9-4DC9-22171FB252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C49FF-2630-A35D-4020-AA3B040F66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8CFF8A-2FF3-07A7-1D8B-7E2696BFC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126C57-5D7E-595D-E36A-BECDC1DAFA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42391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BDCD99-B74F-D3EA-8033-CF7855F715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B7851A-771E-41A4-29AA-DC2BBA6E0DB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4FA4639-5E69-E614-B1D9-9C4E2F3747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4D1BB2-AA72-4209-995F-47590C60EBD7}" type="datetimeFigureOut">
              <a:rPr lang="en-GB" smtClean="0"/>
              <a:t>31/10/2025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B8551B-1F23-CA39-363D-E984AA2160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567735-F519-6C2A-166C-1DD6524CA6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3BAB406-7F67-45B0-B105-CE22958CC5E8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3467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hyperlink" Target="https://ollama.com/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hyperlink" Target="https://platform.openai.com/logs?api=traces" TargetMode="Externa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hyperlink" Target="https://svgsilh.com/image/151791.html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607D1-9396-4471-74C4-881F334BEAC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br>
              <a:rPr lang="en-IN" dirty="0"/>
            </a:br>
            <a:r>
              <a:rPr lang="en-IN" dirty="0"/>
              <a:t>Agentic AI</a:t>
            </a:r>
            <a:br>
              <a:rPr lang="en-IN" dirty="0"/>
            </a:br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BA21424-6C3F-CF63-EE6F-BD02BA1D550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dirty="0"/>
              <a:t>Atul Kahate</a:t>
            </a:r>
          </a:p>
          <a:p>
            <a:r>
              <a:rPr lang="en-IN" dirty="0"/>
              <a:t>atulkahatecdac@gmail.com</a:t>
            </a:r>
          </a:p>
          <a:p>
            <a:r>
              <a:rPr lang="en-GB" dirty="0"/>
              <a:t>https://www.linkedin.com/in/atulkahate/</a:t>
            </a:r>
          </a:p>
        </p:txBody>
      </p:sp>
    </p:spTree>
    <p:extLst>
      <p:ext uri="{BB962C8B-B14F-4D97-AF65-F5344CB8AC3E}">
        <p14:creationId xmlns:p14="http://schemas.microsoft.com/office/powerpoint/2010/main" val="27094539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A7A7EE-3546-E781-943A-F3BDF5695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A97816-0D3A-CC39-8E1D-42FE2ED8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C:\code\agenticai\1_openai_chat_requests\1_1_openai_chat_completions.py</a:t>
            </a:r>
            <a:endParaRPr lang="en-US" dirty="0"/>
          </a:p>
          <a:p>
            <a:pPr lvl="1"/>
            <a:r>
              <a:rPr lang="en-US" dirty="0"/>
              <a:t>Load OpenAI API key</a:t>
            </a:r>
          </a:p>
          <a:p>
            <a:pPr lvl="1"/>
            <a:r>
              <a:rPr lang="en-US" dirty="0"/>
              <a:t>Call the Chat Completions API: </a:t>
            </a:r>
            <a:r>
              <a:rPr lang="en-GB" sz="2000" dirty="0" err="1">
                <a:solidFill>
                  <a:srgbClr val="FF0000"/>
                </a:solidFill>
                <a:latin typeface="Cascadia Code" panose="020B0609020000020004" pitchFamily="49" charset="0"/>
                <a:cs typeface="Cascadia Code" panose="020B0609020000020004" pitchFamily="49" charset="0"/>
              </a:rPr>
              <a:t>client.chat.completions.create</a:t>
            </a:r>
            <a:r>
              <a:rPr lang="en-GB" dirty="0"/>
              <a:t>,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some main parameters used:</a:t>
            </a:r>
          </a:p>
          <a:p>
            <a:pPr lvl="1"/>
            <a:endParaRPr lang="en-GB" dirty="0"/>
          </a:p>
          <a:p>
            <a:pPr lvl="1"/>
            <a:endParaRPr lang="en-GB" dirty="0"/>
          </a:p>
          <a:p>
            <a:pPr lvl="1"/>
            <a:endParaRPr lang="en-GB" dirty="0"/>
          </a:p>
          <a:p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82B9CE12-CCD5-90E6-4F95-6A6A986F7E73}"/>
              </a:ext>
            </a:extLst>
          </p:cNvPr>
          <p:cNvGraphicFramePr>
            <a:graphicFrameLocks noGrp="1"/>
          </p:cNvGraphicFramePr>
          <p:nvPr/>
        </p:nvGraphicFramePr>
        <p:xfrm>
          <a:off x="996802" y="3613655"/>
          <a:ext cx="10198395" cy="2322091"/>
        </p:xfrm>
        <a:graphic>
          <a:graphicData uri="http://schemas.openxmlformats.org/drawingml/2006/table">
            <a:tbl>
              <a:tblPr>
                <a:tableStyleId>{793D81CF-94F2-401A-BA57-92F5A7B2D0C5}</a:tableStyleId>
              </a:tblPr>
              <a:tblGrid>
                <a:gridCol w="1862525">
                  <a:extLst>
                    <a:ext uri="{9D8B030D-6E8A-4147-A177-3AD203B41FA5}">
                      <a16:colId xmlns:a16="http://schemas.microsoft.com/office/drawing/2014/main" val="4222790733"/>
                    </a:ext>
                  </a:extLst>
                </a:gridCol>
                <a:gridCol w="6222921">
                  <a:extLst>
                    <a:ext uri="{9D8B030D-6E8A-4147-A177-3AD203B41FA5}">
                      <a16:colId xmlns:a16="http://schemas.microsoft.com/office/drawing/2014/main" val="1953832120"/>
                    </a:ext>
                  </a:extLst>
                </a:gridCol>
                <a:gridCol w="2112949">
                  <a:extLst>
                    <a:ext uri="{9D8B030D-6E8A-4147-A177-3AD203B41FA5}">
                      <a16:colId xmlns:a16="http://schemas.microsoft.com/office/drawing/2014/main" val="635709720"/>
                    </a:ext>
                  </a:extLst>
                </a:gridCol>
              </a:tblGrid>
              <a:tr h="18143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Parameter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Description</a:t>
                      </a:r>
                      <a:endParaRPr lang="en-GB" sz="1600"/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Required?</a:t>
                      </a:r>
                      <a:endParaRPr lang="en-GB" sz="1600" dirty="0"/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01830834"/>
                  </a:ext>
                </a:extLst>
              </a:tr>
              <a:tr h="6797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messages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List of messages comprising the conversation so far. Each message has a role (system, user, assistant) and content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863896590"/>
                  </a:ext>
                </a:extLst>
              </a:tr>
              <a:tr h="53392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model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Model ID to be used for generating the response (e.g., "gpt-4.1-mini", "gpt-4o", "gpt-4.1-nano")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Mandatory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418923133"/>
                  </a:ext>
                </a:extLst>
              </a:tr>
              <a:tr h="7526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/>
                        <a:t>temperature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Controls randomness of the output. Range = 0 (deterministic) to 2 (highly random). Example: 0.8 → more creative responses*</a:t>
                      </a:r>
                    </a:p>
                  </a:txBody>
                  <a:tcPr marL="79115" marR="79115" marT="39558" marB="39558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dirty="0"/>
                        <a:t>Optional</a:t>
                      </a:r>
                    </a:p>
                  </a:txBody>
                  <a:tcPr marL="79115" marR="79115" marT="39558" marB="39558" anchor="ctr"/>
                </a:tc>
                <a:extLst>
                  <a:ext uri="{0D108BD9-81ED-4DB2-BD59-A6C34878D82A}">
                    <a16:rowId xmlns:a16="http://schemas.microsoft.com/office/drawing/2014/main" val="15006042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021222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9004-6B33-8BA2-3F87-AEB8ED4627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Temperature Ranges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56B32E0-5454-A17C-10C3-152A9443267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52454"/>
          <a:ext cx="10515600" cy="3474720"/>
        </p:xfrm>
        <a:graphic>
          <a:graphicData uri="http://schemas.openxmlformats.org/drawingml/2006/table">
            <a:tbl>
              <a:tblPr/>
              <a:tblGrid>
                <a:gridCol w="2323809">
                  <a:extLst>
                    <a:ext uri="{9D8B030D-6E8A-4147-A177-3AD203B41FA5}">
                      <a16:colId xmlns:a16="http://schemas.microsoft.com/office/drawing/2014/main" val="1241100006"/>
                    </a:ext>
                  </a:extLst>
                </a:gridCol>
                <a:gridCol w="1626376">
                  <a:extLst>
                    <a:ext uri="{9D8B030D-6E8A-4147-A177-3AD203B41FA5}">
                      <a16:colId xmlns:a16="http://schemas.microsoft.com/office/drawing/2014/main" val="87956274"/>
                    </a:ext>
                  </a:extLst>
                </a:gridCol>
                <a:gridCol w="3936515">
                  <a:extLst>
                    <a:ext uri="{9D8B030D-6E8A-4147-A177-3AD203B41FA5}">
                      <a16:colId xmlns:a16="http://schemas.microsoft.com/office/drawing/2014/main" val="69854011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58181143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Temperature Value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Range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Behavior Description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Typical Use Case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89474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0.0 – 0.3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Very low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Deterministic and focused — Model gives the </a:t>
                      </a:r>
                      <a:r>
                        <a:rPr lang="en-US" b="1" dirty="0"/>
                        <a:t>same or similar answers</a:t>
                      </a:r>
                      <a:r>
                        <a:rPr lang="en-US" dirty="0"/>
                        <a:t> every time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Factual QA, coding, math, data analysis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739575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0.4 – 0.6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Moderate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Balanced — A mix of </a:t>
                      </a:r>
                      <a:r>
                        <a:rPr lang="en-US" b="1" dirty="0"/>
                        <a:t>creativity and reliability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General writing, tutoring, summarization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920783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0.7 – 1.0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Creative and diverse — Model generates </a:t>
                      </a:r>
                      <a:r>
                        <a:rPr lang="en-US" b="1" dirty="0"/>
                        <a:t>varied, imaginative, or exploratory</a:t>
                      </a:r>
                      <a:r>
                        <a:rPr lang="en-US" dirty="0"/>
                        <a:t> responses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Brainstorming, storytelling, idea generation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3810343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&gt; 1.0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Very high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Unstable and random — responses may become </a:t>
                      </a:r>
                      <a:r>
                        <a:rPr lang="en-US" b="1" dirty="0"/>
                        <a:t>incoherent or off-topic</a:t>
                      </a:r>
                      <a:endParaRPr lang="en-US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Experimental or artistic use only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48377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6749197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57C88-2815-DE67-92CA-D45733BC6B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930AD-A1C0-04EC-0548-8732B4C5B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API: Constructing </a:t>
            </a:r>
            <a:r>
              <a:rPr lang="en-IN" i="1" dirty="0"/>
              <a:t>messages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44F4CA-79D2-F371-B276-228E8C4E38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messages = Conversation so far</a:t>
            </a:r>
          </a:p>
          <a:p>
            <a:r>
              <a:rPr lang="en-US" dirty="0"/>
              <a:t>Depending on the model, text/images/audio may be supported</a:t>
            </a:r>
          </a:p>
          <a:p>
            <a:r>
              <a:rPr lang="en-US" dirty="0"/>
              <a:t>Main roles: System, User, Assistant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CE11853-FE5F-B792-DCBB-D59DE0A084D7}"/>
              </a:ext>
            </a:extLst>
          </p:cNvPr>
          <p:cNvGraphicFramePr>
            <a:graphicFrameLocks noGrp="1"/>
          </p:cNvGraphicFramePr>
          <p:nvPr/>
        </p:nvGraphicFramePr>
        <p:xfrm>
          <a:off x="890476" y="3487572"/>
          <a:ext cx="10411048" cy="2560320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399068">
                  <a:extLst>
                    <a:ext uri="{9D8B030D-6E8A-4147-A177-3AD203B41FA5}">
                      <a16:colId xmlns:a16="http://schemas.microsoft.com/office/drawing/2014/main" val="6605267"/>
                    </a:ext>
                  </a:extLst>
                </a:gridCol>
                <a:gridCol w="3260651">
                  <a:extLst>
                    <a:ext uri="{9D8B030D-6E8A-4147-A177-3AD203B41FA5}">
                      <a16:colId xmlns:a16="http://schemas.microsoft.com/office/drawing/2014/main" val="2766335108"/>
                    </a:ext>
                  </a:extLst>
                </a:gridCol>
                <a:gridCol w="3148567">
                  <a:extLst>
                    <a:ext uri="{9D8B030D-6E8A-4147-A177-3AD203B41FA5}">
                      <a16:colId xmlns:a16="http://schemas.microsoft.com/office/drawing/2014/main" val="1597226684"/>
                    </a:ext>
                  </a:extLst>
                </a:gridCol>
                <a:gridCol w="2602762">
                  <a:extLst>
                    <a:ext uri="{9D8B030D-6E8A-4147-A177-3AD203B41FA5}">
                      <a16:colId xmlns:a16="http://schemas.microsoft.com/office/drawing/2014/main" val="2014194834"/>
                    </a:ext>
                  </a:extLst>
                </a:gridCol>
              </a:tblGrid>
              <a:tr h="1715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Role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Who it represents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When to use it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Example</a:t>
                      </a:r>
                      <a:endParaRPr lang="en-GB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04004098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system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</a:t>
                      </a:r>
                      <a:r>
                        <a:rPr lang="en-US" b="1" dirty="0"/>
                        <a:t>designer</a:t>
                      </a:r>
                      <a:r>
                        <a:rPr lang="en-US" dirty="0"/>
                        <a:t> of the conversation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To set </a:t>
                      </a:r>
                      <a:r>
                        <a:rPr lang="en-US" b="1"/>
                        <a:t>instructions, behavior, or personality</a:t>
                      </a:r>
                      <a:r>
                        <a:rPr lang="en-US"/>
                        <a:t> of the 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"You are a helpful assistant who answers like Sherlock Holmes."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170650468"/>
                  </a:ext>
                </a:extLst>
              </a:tr>
              <a:tr h="30029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user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The </a:t>
                      </a:r>
                      <a:r>
                        <a:rPr lang="en-US" b="1"/>
                        <a:t>end user</a:t>
                      </a:r>
                      <a:r>
                        <a:rPr lang="en-US"/>
                        <a:t> (the person asking questions)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</a:t>
                      </a:r>
                      <a:r>
                        <a:rPr lang="en-US" b="1"/>
                        <a:t>inputs/questions</a:t>
                      </a:r>
                      <a:r>
                        <a:rPr lang="en-US"/>
                        <a:t> from the human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"What is 2+2?"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921860189"/>
                  </a:ext>
                </a:extLst>
              </a:tr>
              <a:tr h="42898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assistant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/>
                        <a:t>The </a:t>
                      </a:r>
                      <a:r>
                        <a:rPr lang="en-GB" b="1"/>
                        <a:t>AI model itself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For the model’s </a:t>
                      </a:r>
                      <a:r>
                        <a:rPr lang="en-US" b="1"/>
                        <a:t>responses</a:t>
                      </a:r>
                      <a:r>
                        <a:rPr lang="en-US"/>
                        <a:t> (and to provide conversation history)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dirty="0"/>
                        <a:t>"The answer is 4."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8907457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52452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0BBB9-D3B4-22D4-84D0-6773A9B4A0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Syntax Explanation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77B3CD-17D4-5D6E-2019-46266552BC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79" y="1825625"/>
            <a:ext cx="11079821" cy="4351338"/>
          </a:xfrm>
          <a:solidFill>
            <a:schemeClr val="accent4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from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import OpenAI</a:t>
            </a:r>
          </a:p>
          <a:p>
            <a:pPr marL="0" indent="0">
              <a:buNone/>
            </a:pP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= OpenAI()</a:t>
            </a:r>
          </a:p>
          <a:p>
            <a:pPr marL="0" indent="0">
              <a:buNone/>
            </a:pPr>
            <a:endParaRPr lang="en-GB" sz="2000" dirty="0"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response = </a:t>
            </a:r>
            <a:r>
              <a:rPr lang="en-GB" sz="2000" dirty="0" err="1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openai.chat.completions.create</a:t>
            </a: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model="gpt-4.1-mini",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messages=messages</a:t>
            </a:r>
          </a:p>
          <a:p>
            <a:pPr marL="0" indent="0">
              <a:buNone/>
            </a:pPr>
            <a:r>
              <a:rPr lang="en-GB" sz="2000" dirty="0"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)</a:t>
            </a:r>
          </a:p>
          <a:p>
            <a:endParaRPr lang="en-GB" sz="2000" dirty="0"/>
          </a:p>
          <a:p>
            <a:endParaRPr lang="en-GB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76B6895-26C4-55AF-B1B3-053F11E51692}"/>
              </a:ext>
            </a:extLst>
          </p:cNvPr>
          <p:cNvGraphicFramePr>
            <a:graphicFrameLocks noGrp="1"/>
          </p:cNvGraphicFramePr>
          <p:nvPr/>
        </p:nvGraphicFramePr>
        <p:xfrm>
          <a:off x="7006972" y="228600"/>
          <a:ext cx="5075433" cy="4023360"/>
        </p:xfrm>
        <a:graphic>
          <a:graphicData uri="http://schemas.openxmlformats.org/drawingml/2006/table">
            <a:tbl>
              <a:tblPr/>
              <a:tblGrid>
                <a:gridCol w="1648525">
                  <a:extLst>
                    <a:ext uri="{9D8B030D-6E8A-4147-A177-3AD203B41FA5}">
                      <a16:colId xmlns:a16="http://schemas.microsoft.com/office/drawing/2014/main" val="1743699641"/>
                    </a:ext>
                  </a:extLst>
                </a:gridCol>
                <a:gridCol w="3426908">
                  <a:extLst>
                    <a:ext uri="{9D8B030D-6E8A-4147-A177-3AD203B41FA5}">
                      <a16:colId xmlns:a16="http://schemas.microsoft.com/office/drawing/2014/main" val="57588751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Part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0322983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 err="1"/>
                        <a:t>openai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Client object created earlier, holds the API key and connection settings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633174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.chat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Refers to the Chat API endpoint, used for conversational models (e.g., GPT-4)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7555769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.completions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Specifies that we want GPT to generate a </a:t>
                      </a:r>
                      <a:r>
                        <a:rPr lang="en-US" b="1" dirty="0"/>
                        <a:t>completion</a:t>
                      </a:r>
                      <a:r>
                        <a:rPr lang="en-US" dirty="0"/>
                        <a:t> (reply) to a list of chat messages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712844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.create(… )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Executes the request by sending it to the API and returns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02134298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EB0E96D0-87BD-62D0-1427-C31037154812}"/>
              </a:ext>
            </a:extLst>
          </p:cNvPr>
          <p:cNvSpPr txBox="1"/>
          <p:nvPr/>
        </p:nvSpPr>
        <p:spPr>
          <a:xfrm>
            <a:off x="3825123" y="4334442"/>
            <a:ext cx="5744666" cy="369332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What it returns: a </a:t>
            </a:r>
            <a:r>
              <a:rPr lang="en-IN" b="1" dirty="0" err="1"/>
              <a:t>ChatCompletion</a:t>
            </a:r>
            <a:r>
              <a:rPr lang="en-IN" dirty="0"/>
              <a:t> object that contains …</a:t>
            </a:r>
            <a:endParaRPr lang="en-GB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BC8F1B69-36EC-4572-1110-2AEF98123865}"/>
              </a:ext>
            </a:extLst>
          </p:cNvPr>
          <p:cNvGraphicFramePr>
            <a:graphicFrameLocks noGrp="1"/>
          </p:cNvGraphicFramePr>
          <p:nvPr/>
        </p:nvGraphicFramePr>
        <p:xfrm>
          <a:off x="1270969" y="4703774"/>
          <a:ext cx="10515600" cy="1828800"/>
        </p:xfrm>
        <a:graphic>
          <a:graphicData uri="http://schemas.openxmlformats.org/drawingml/2006/table">
            <a:tbl>
              <a:tblPr/>
              <a:tblGrid>
                <a:gridCol w="3824542">
                  <a:extLst>
                    <a:ext uri="{9D8B030D-6E8A-4147-A177-3AD203B41FA5}">
                      <a16:colId xmlns:a16="http://schemas.microsoft.com/office/drawing/2014/main" val="3684275321"/>
                    </a:ext>
                  </a:extLst>
                </a:gridCol>
                <a:gridCol w="6691058">
                  <a:extLst>
                    <a:ext uri="{9D8B030D-6E8A-4147-A177-3AD203B41FA5}">
                      <a16:colId xmlns:a16="http://schemas.microsoft.com/office/drawing/2014/main" val="3677119366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Attribute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Meaning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31738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response.id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Unique request ID assigned by the API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797803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response.model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model that generated the response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418819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/>
                        <a:t>response.choices</a:t>
                      </a:r>
                      <a:endParaRPr lang="en-GB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A list of outputs (can be one or multiple, depending on request)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276197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fr-FR" b="1"/>
                        <a:t>response.choices[0].message.content</a:t>
                      </a:r>
                      <a:endParaRPr lang="fr-FR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The actual text reply from the model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503047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46842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9B0006-CF6B-4210-B4A0-F26713D7D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Chat Completions API (What We Used)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8E0752-39E0-2F78-85BC-44CE916F88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b="1" dirty="0"/>
              <a:t>Stateless</a:t>
            </a:r>
            <a:r>
              <a:rPr lang="en-US" dirty="0"/>
              <a:t> request/response</a:t>
            </a:r>
          </a:p>
          <a:p>
            <a:r>
              <a:rPr lang="en-US" dirty="0"/>
              <a:t>We send a list of messages (system, user, </a:t>
            </a:r>
            <a:r>
              <a:rPr lang="en-US" dirty="0" err="1"/>
              <a:t>etc</a:t>
            </a:r>
            <a:r>
              <a:rPr lang="en-US" dirty="0"/>
              <a:t>) → model → get a reply</a:t>
            </a:r>
          </a:p>
          <a:p>
            <a:r>
              <a:rPr lang="en-US" dirty="0"/>
              <a:t>Each call is independent; the model does not remember beyond what we include in messages</a:t>
            </a:r>
          </a:p>
          <a:p>
            <a:r>
              <a:rPr lang="en-US" dirty="0"/>
              <a:t>Good for one-shot things: summarization, translation, classification, </a:t>
            </a:r>
            <a:r>
              <a:rPr lang="en-US" dirty="0" err="1"/>
              <a:t>etc</a:t>
            </a:r>
            <a:endParaRPr lang="en-US" dirty="0"/>
          </a:p>
          <a:p>
            <a:r>
              <a:rPr lang="en-US" dirty="0"/>
              <a:t>Analogy: like asking a calculator a single question and getting an answer</a:t>
            </a:r>
          </a:p>
          <a:p>
            <a:r>
              <a:rPr lang="en-US" dirty="0"/>
              <a:t>Replacements:</a:t>
            </a:r>
          </a:p>
          <a:p>
            <a:pPr lvl="1"/>
            <a:r>
              <a:rPr lang="en-US" dirty="0"/>
              <a:t>This API is now being sunset and replaced by </a:t>
            </a:r>
            <a:r>
              <a:rPr lang="en-US" b="1" dirty="0"/>
              <a:t>Responses API</a:t>
            </a:r>
          </a:p>
          <a:p>
            <a:pPr lvl="1"/>
            <a:r>
              <a:rPr lang="en-US" dirty="0"/>
              <a:t>To make it more </a:t>
            </a:r>
            <a:r>
              <a:rPr lang="en-US" i="1" dirty="0"/>
              <a:t>agentic</a:t>
            </a:r>
            <a:r>
              <a:rPr lang="en-US" dirty="0"/>
              <a:t>, we need to use the </a:t>
            </a:r>
            <a:r>
              <a:rPr lang="en-US" b="1" dirty="0"/>
              <a:t>Agent API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8089314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9D4504-6EE9-3D17-7BA8-5F76A96EE9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Now Using Open Source LLM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079A56-F878-A924-F693-D73CE18711A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Code: </a:t>
            </a:r>
            <a:r>
              <a:rPr lang="it-IT" dirty="0"/>
              <a:t>C:\code\agenticai\1_openai_chat_requests\1_1_openai_ollama_chat_completions.py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7A453E46-C977-8731-BF8D-27D30D1E0A1B}"/>
              </a:ext>
            </a:extLst>
          </p:cNvPr>
          <p:cNvGraphicFramePr>
            <a:graphicFrameLocks noGrp="1"/>
          </p:cNvGraphicFramePr>
          <p:nvPr/>
        </p:nvGraphicFramePr>
        <p:xfrm>
          <a:off x="989838" y="1462657"/>
          <a:ext cx="10212324" cy="3824814"/>
        </p:xfrm>
        <a:graphic>
          <a:graphicData uri="http://schemas.openxmlformats.org/drawingml/2006/table">
            <a:tbl>
              <a:tblPr/>
              <a:tblGrid>
                <a:gridCol w="2304794">
                  <a:extLst>
                    <a:ext uri="{9D8B030D-6E8A-4147-A177-3AD203B41FA5}">
                      <a16:colId xmlns:a16="http://schemas.microsoft.com/office/drawing/2014/main" val="438246715"/>
                    </a:ext>
                  </a:extLst>
                </a:gridCol>
                <a:gridCol w="7907530">
                  <a:extLst>
                    <a:ext uri="{9D8B030D-6E8A-4147-A177-3AD203B41FA5}">
                      <a16:colId xmlns:a16="http://schemas.microsoft.com/office/drawing/2014/main" val="692532900"/>
                    </a:ext>
                  </a:extLst>
                </a:gridCol>
              </a:tblGrid>
              <a:tr h="29200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Step / Aspect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Description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46708953"/>
                  </a:ext>
                </a:extLst>
              </a:tr>
              <a:tr h="5110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What is Ollama?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A </a:t>
                      </a:r>
                      <a:r>
                        <a:rPr lang="en-US" sz="1700" b="1" dirty="0"/>
                        <a:t>local LLM runtime</a:t>
                      </a:r>
                      <a:r>
                        <a:rPr lang="en-US" sz="1700" dirty="0"/>
                        <a:t> that allows you to run large language models on your own machine — fully offline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79218802"/>
                  </a:ext>
                </a:extLst>
              </a:tr>
              <a:tr h="5110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Download &amp; Install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Visit </a:t>
                      </a:r>
                      <a:r>
                        <a:rPr lang="en-US" sz="1700" dirty="0">
                          <a:hlinkClick r:id="rId2"/>
                        </a:rPr>
                        <a:t>https://ollama.com</a:t>
                      </a:r>
                      <a:r>
                        <a:rPr lang="en-US" sz="1700" dirty="0"/>
                        <a:t> and follow installation instructions for our OS (Windows / macOS / Linux)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9695259"/>
                  </a:ext>
                </a:extLst>
              </a:tr>
              <a:tr h="5110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Pull a Model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dirty="0"/>
                        <a:t>Download a model such as </a:t>
                      </a:r>
                      <a:r>
                        <a:rPr lang="en-GB" sz="1700" b="1" dirty="0"/>
                        <a:t>Llama 3.2</a:t>
                      </a:r>
                      <a:r>
                        <a:rPr lang="en-GB" sz="1700" dirty="0"/>
                        <a:t> using </a:t>
                      </a:r>
                      <a:r>
                        <a:rPr lang="en-GB" sz="1700" b="1" dirty="0" err="1">
                          <a:latin typeface="Courier New" panose="02070309020205020404" pitchFamily="49" charset="0"/>
                        </a:rPr>
                        <a:t>ollama</a:t>
                      </a:r>
                      <a:r>
                        <a:rPr lang="en-GB" sz="1700" b="1" dirty="0">
                          <a:latin typeface="Courier New" panose="02070309020205020404" pitchFamily="49" charset="0"/>
                        </a:rPr>
                        <a:t> pull llama3.2</a:t>
                      </a:r>
                      <a:endParaRPr lang="en-GB" sz="1700" b="1" dirty="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89560081"/>
                  </a:ext>
                </a:extLst>
              </a:tr>
              <a:tr h="5110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Run a Model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Run directly from the terminal </a:t>
                      </a:r>
                      <a:r>
                        <a:rPr lang="en-US" sz="1700" b="1" dirty="0" err="1">
                          <a:latin typeface="Courier New" panose="02070309020205020404" pitchFamily="49" charset="0"/>
                        </a:rPr>
                        <a:t>ollama</a:t>
                      </a:r>
                      <a:r>
                        <a:rPr lang="en-US" sz="1700" b="1" dirty="0">
                          <a:latin typeface="Courier New" panose="02070309020205020404" pitchFamily="49" charset="0"/>
                        </a:rPr>
                        <a:t> run llama3.2</a:t>
                      </a:r>
                      <a:endParaRPr lang="en-US" sz="1700" b="1" dirty="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7657931"/>
                  </a:ext>
                </a:extLst>
              </a:tr>
              <a:tr h="7300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API Compatibility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 err="1"/>
                        <a:t>Ollama</a:t>
                      </a:r>
                      <a:r>
                        <a:rPr lang="en-US" sz="1700" dirty="0"/>
                        <a:t> exposes an </a:t>
                      </a:r>
                      <a:r>
                        <a:rPr lang="en-US" sz="1700" b="1" dirty="0"/>
                        <a:t>OpenAI-compatible API</a:t>
                      </a:r>
                      <a:r>
                        <a:rPr lang="en-US" sz="1700" dirty="0"/>
                        <a:t>, so we can use the </a:t>
                      </a:r>
                      <a:r>
                        <a:rPr lang="en-US" sz="1700" b="1" dirty="0"/>
                        <a:t>same Python client</a:t>
                      </a:r>
                      <a:r>
                        <a:rPr lang="en-US" sz="1700" dirty="0"/>
                        <a:t> (e.g. </a:t>
                      </a:r>
                      <a:r>
                        <a:rPr lang="en-US" sz="1700" b="1" dirty="0" err="1">
                          <a:latin typeface="Courier New" panose="02070309020205020404" pitchFamily="49" charset="0"/>
                        </a:rPr>
                        <a:t>openai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dirty="0"/>
                        <a:t>or </a:t>
                      </a:r>
                      <a:r>
                        <a:rPr lang="en-US" sz="1700" b="1" dirty="0" err="1">
                          <a:latin typeface="Courier New" panose="02070309020205020404" pitchFamily="49" charset="0"/>
                        </a:rPr>
                        <a:t>openai</a:t>
                      </a:r>
                      <a:r>
                        <a:rPr lang="en-US" sz="1700" b="1" dirty="0">
                          <a:latin typeface="Courier New" panose="02070309020205020404" pitchFamily="49" charset="0"/>
                        </a:rPr>
                        <a:t>-python</a:t>
                      </a:r>
                      <a:r>
                        <a:rPr lang="en-US" sz="1700" b="1" dirty="0"/>
                        <a:t> </a:t>
                      </a:r>
                      <a:r>
                        <a:rPr lang="en-US" sz="1700" dirty="0"/>
                        <a:t>SDK)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8829329"/>
                  </a:ext>
                </a:extLst>
              </a:tr>
              <a:tr h="51100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700" b="1"/>
                        <a:t>Use Case</a:t>
                      </a:r>
                      <a:endParaRPr lang="en-GB" sz="1700"/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dirty="0"/>
                        <a:t>Ideal for developers who want </a:t>
                      </a:r>
                      <a:r>
                        <a:rPr lang="en-US" sz="1700" b="1" dirty="0"/>
                        <a:t>offline</a:t>
                      </a:r>
                      <a:r>
                        <a:rPr lang="en-US" sz="1700" dirty="0"/>
                        <a:t>, </a:t>
                      </a:r>
                      <a:r>
                        <a:rPr lang="en-US" sz="1700" b="1" dirty="0"/>
                        <a:t>private</a:t>
                      </a:r>
                      <a:r>
                        <a:rPr lang="en-US" sz="1700" dirty="0"/>
                        <a:t>, and </a:t>
                      </a:r>
                      <a:r>
                        <a:rPr lang="en-US" sz="1700" b="1" dirty="0"/>
                        <a:t>customizable</a:t>
                      </a:r>
                      <a:r>
                        <a:rPr lang="en-US" sz="1700" dirty="0"/>
                        <a:t> LLM execution</a:t>
                      </a:r>
                    </a:p>
                  </a:txBody>
                  <a:tcPr marL="88803" marR="88803" marT="44401" marB="44401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45306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32183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A21861-F9AB-D60E-76A9-02AB6AD2A7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A12725-9253-9C24-C707-86471FAF82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Same Example Using Google Gemini LLM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B6FD6E-8836-D22F-70A1-D52A566482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Google Gemini API keys are free</a:t>
            </a:r>
            <a:endParaRPr lang="en-IN" b="1" dirty="0"/>
          </a:p>
          <a:p>
            <a:r>
              <a:rPr lang="en-IN" dirty="0"/>
              <a:t>Download and add to .env file as GOOGLE_API_KEY=“”</a:t>
            </a:r>
          </a:p>
          <a:p>
            <a:r>
              <a:rPr lang="en-IN" dirty="0"/>
              <a:t>Code: </a:t>
            </a:r>
            <a:r>
              <a:rPr lang="it-IT" dirty="0"/>
              <a:t>C:\code\agenticai\1_openai_chat_requests\1_1_openai_gemini_chat_completions.py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914223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3CA89F-F20A-2084-F118-E9D11DD3B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487DD0-EDAE-BD4A-0EDF-A0E93BB721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1.2) OpenAI Responses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AE45BB2-ECE1-70EB-693D-0739893A23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57901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3B48F6-14CD-0CA1-28AC-11C2AD890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Responses API – The Basics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35F71911-F5E2-E54A-552C-9A215D5F2F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07273" y="1560380"/>
          <a:ext cx="10798296" cy="456149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2031225">
                  <a:extLst>
                    <a:ext uri="{9D8B030D-6E8A-4147-A177-3AD203B41FA5}">
                      <a16:colId xmlns:a16="http://schemas.microsoft.com/office/drawing/2014/main" val="3233694095"/>
                    </a:ext>
                  </a:extLst>
                </a:gridCol>
                <a:gridCol w="8767071">
                  <a:extLst>
                    <a:ext uri="{9D8B030D-6E8A-4147-A177-3AD203B41FA5}">
                      <a16:colId xmlns:a16="http://schemas.microsoft.com/office/drawing/2014/main" val="3188720955"/>
                    </a:ext>
                  </a:extLst>
                </a:gridCol>
              </a:tblGrid>
              <a:tr h="15135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Aspect</a:t>
                      </a:r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Details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522054941"/>
                  </a:ext>
                </a:extLst>
              </a:tr>
              <a:tr h="4918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What it is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 new API introduced in 2024, replacing </a:t>
                      </a:r>
                      <a:r>
                        <a:rPr lang="en-US" sz="1600" b="1" dirty="0"/>
                        <a:t>Chat Completions</a:t>
                      </a:r>
                      <a:r>
                        <a:rPr lang="en-US" sz="1600" dirty="0"/>
                        <a:t> for new projects. It unifies text, image, and multimodal interactions under one endpoint.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148937277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Why introduced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To simplify integration and provide </a:t>
                      </a:r>
                      <a:r>
                        <a:rPr lang="en-US" sz="1600" b="1" dirty="0"/>
                        <a:t>agentic primitives</a:t>
                      </a:r>
                      <a:r>
                        <a:rPr lang="en-US" sz="1600" dirty="0"/>
                        <a:t> (built-in tool use, structured outputs, multi-turn interactions).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868633014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Input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list of </a:t>
                      </a:r>
                      <a:r>
                        <a:rPr lang="en-US" sz="1600" b="1" dirty="0"/>
                        <a:t>input messages</a:t>
                      </a:r>
                      <a:r>
                        <a:rPr lang="en-US" sz="1600" dirty="0"/>
                        <a:t> (system, user, assistant, tool) – very similar to Chat Completions but more flexible.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127537622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Unified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Returns a single response object with output (text, tool calls, or function calls) and helper fields like </a:t>
                      </a:r>
                      <a:r>
                        <a:rPr lang="en-US" sz="1600" dirty="0" err="1"/>
                        <a:t>output_text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63096585"/>
                  </a:ext>
                </a:extLst>
              </a:tr>
              <a:tr h="37837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Tools Support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Built-in tool/function calling: we can define tools (functions, APIs) with JSON schema, and the model can call them when needed.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955649362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System Instructions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Accepts a "system" role message or an "instructions" field – making it easier to inject guidance.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2745300860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Streaming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Supports </a:t>
                      </a:r>
                      <a:r>
                        <a:rPr lang="en-US" sz="1600" b="1" dirty="0"/>
                        <a:t>streaming responses</a:t>
                      </a:r>
                      <a:r>
                        <a:rPr lang="en-US" sz="1600" dirty="0"/>
                        <a:t> (like Chat Completions streaming) for real-time apps.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1008788523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Models Supported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with GPT-4o, GPT-4o-mini, and future models; tuned for </a:t>
                      </a:r>
                      <a:r>
                        <a:rPr lang="en-US" sz="1600" b="1" dirty="0"/>
                        <a:t>multi-modal + agentic tasks</a:t>
                      </a:r>
                      <a:r>
                        <a:rPr lang="en-US" sz="1600" dirty="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614459986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Backward Compatibility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Chat Completions API is still supported, but </a:t>
                      </a:r>
                      <a:r>
                        <a:rPr lang="en-US" sz="1600" b="1"/>
                        <a:t>Responses is recommended for all new projects</a:t>
                      </a:r>
                      <a:r>
                        <a:rPr lang="en-US" sz="1600"/>
                        <a:t>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4093091548"/>
                  </a:ext>
                </a:extLst>
              </a:tr>
              <a:tr h="26486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Structured Output</a:t>
                      </a:r>
                      <a:endParaRPr lang="en-GB" sz="1600"/>
                    </a:p>
                  </a:txBody>
                  <a:tcPr marL="37838" marR="37838" marT="18919" marB="18919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Works smoothly with </a:t>
                      </a:r>
                      <a:r>
                        <a:rPr lang="en-US" sz="1600" b="1" dirty="0" err="1"/>
                        <a:t>Pydantic</a:t>
                      </a:r>
                      <a:r>
                        <a:rPr lang="en-US" sz="1600" b="1" dirty="0"/>
                        <a:t> schemas</a:t>
                      </a:r>
                      <a:r>
                        <a:rPr lang="en-US" sz="1600" dirty="0"/>
                        <a:t>, </a:t>
                      </a:r>
                      <a:r>
                        <a:rPr lang="en-US" sz="1600" dirty="0" err="1"/>
                        <a:t>enums</a:t>
                      </a:r>
                      <a:r>
                        <a:rPr lang="en-US" sz="1600" dirty="0"/>
                        <a:t>, JSON modes – reducing the risk of invalid responses.</a:t>
                      </a:r>
                    </a:p>
                  </a:txBody>
                  <a:tcPr marL="37838" marR="37838" marT="18919" marB="18919" anchor="ctr"/>
                </a:tc>
                <a:extLst>
                  <a:ext uri="{0D108BD9-81ED-4DB2-BD59-A6C34878D82A}">
                    <a16:rowId xmlns:a16="http://schemas.microsoft.com/office/drawing/2014/main" val="31197936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769432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BF504D-40D9-6595-ECA5-FCFC266F9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Understanding Code Differences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5558B6-7C05-4A15-0F33-0AFC0857E1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Code path: C:\code\agenticai\1_openai_chat_requests\1_2_openai_responses_short_story.py</a:t>
            </a:r>
            <a:endParaRPr lang="en-IN" sz="2000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06267C-83AF-F720-08C1-78994F16F805}"/>
              </a:ext>
            </a:extLst>
          </p:cNvPr>
          <p:cNvGraphicFramePr>
            <a:graphicFrameLocks noGrp="1"/>
          </p:cNvGraphicFramePr>
          <p:nvPr/>
        </p:nvGraphicFramePr>
        <p:xfrm>
          <a:off x="442180" y="2687128"/>
          <a:ext cx="11034446" cy="3931920"/>
        </p:xfrm>
        <a:graphic>
          <a:graphicData uri="http://schemas.openxmlformats.org/drawingml/2006/table">
            <a:tbl>
              <a:tblPr firstRow="1" bandRow="1">
                <a:tableStyleId>{7E9639D4-E3E2-4D34-9284-5A2195B3D0D7}</a:tableStyleId>
              </a:tblPr>
              <a:tblGrid>
                <a:gridCol w="5517223">
                  <a:extLst>
                    <a:ext uri="{9D8B030D-6E8A-4147-A177-3AD203B41FA5}">
                      <a16:colId xmlns:a16="http://schemas.microsoft.com/office/drawing/2014/main" val="1222795247"/>
                    </a:ext>
                  </a:extLst>
                </a:gridCol>
                <a:gridCol w="5517223">
                  <a:extLst>
                    <a:ext uri="{9D8B030D-6E8A-4147-A177-3AD203B41FA5}">
                      <a16:colId xmlns:a16="http://schemas.microsoft.com/office/drawing/2014/main" val="56483557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Chat Completions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Responses API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051844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messages = [{"role": "user", "content": "What is 2+2?"}]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input="Write a short story of three lines about an AI agent who wanted to learn singing."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549580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openai.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chat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</a:t>
                      </a:r>
                      <a:r>
                        <a:rPr lang="en-IN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completions</a:t>
                      </a:r>
                      <a:r>
                        <a:rPr lang="en-IN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IN" sz="1800" b="0" kern="1200" dirty="0">
                          <a:solidFill>
                            <a:srgbClr val="FF0000"/>
                          </a:solidFill>
                          <a:effectLst/>
                        </a:rPr>
                        <a:t>messages=messages</a:t>
                      </a:r>
                    </a:p>
                    <a:p>
                      <a:r>
                        <a:rPr lang="en-IN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IN" sz="1800" dirty="0"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response = </a:t>
                      </a:r>
                      <a:r>
                        <a:rPr lang="en-US" sz="1800" b="0" kern="1200" dirty="0" err="1">
                          <a:solidFill>
                            <a:srgbClr val="FF0000"/>
                          </a:solidFill>
                          <a:effectLst/>
                        </a:rPr>
                        <a:t>client.responses</a:t>
                      </a:r>
                      <a:r>
                        <a:rPr lang="en-US" sz="1800" b="0" kern="1200" dirty="0" err="1">
                          <a:solidFill>
                            <a:schemeClr val="dk1"/>
                          </a:solidFill>
                          <a:effectLst/>
                        </a:rPr>
                        <a:t>.create</a:t>
                      </a: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(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model="gpt-4o-mini",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    </a:t>
                      </a:r>
                      <a:r>
                        <a:rPr lang="en-US" sz="1800" b="0" kern="1200" dirty="0">
                          <a:solidFill>
                            <a:srgbClr val="FF0000"/>
                          </a:solidFill>
                          <a:effectLst/>
                        </a:rPr>
                        <a:t>input=input</a:t>
                      </a:r>
                    </a:p>
                    <a:p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)</a:t>
                      </a:r>
                      <a:endParaRPr lang="en-US" sz="1800" b="0" kern="1200" dirty="0">
                        <a:solidFill>
                          <a:schemeClr val="dk1"/>
                        </a:solidFill>
                        <a:effectLst/>
                        <a:latin typeface="Cascadia Code" panose="020B0609020000020004" pitchFamily="49" charset="0"/>
                        <a:ea typeface="Cascadia Code" panose="020B0609020000020004" pitchFamily="49" charset="0"/>
                        <a:cs typeface="Cascadia Code" panose="020B06090200000200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88681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Designed specifically for chat-style interactions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We must supply a message array with roles (system, user, etc)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/>
                        <a:t>Good for structured multi-turn conversations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High-level API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Accepts input (text/image)</a:t>
                      </a:r>
                    </a:p>
                    <a:p>
                      <a:pPr marL="342900" indent="-342900">
                        <a:buFont typeface="Arial" panose="020B0604020202020204" pitchFamily="34" charset="0"/>
                        <a:buChar char="•"/>
                      </a:pPr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Abstracts away roles/messages, while still supporting structured inputs, if needed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201593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2000" dirty="0"/>
                        <a:t>Conversational agents with history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kern="1200" dirty="0">
                          <a:solidFill>
                            <a:schemeClr val="dk1"/>
                          </a:solidFill>
                          <a:effectLst/>
                        </a:rPr>
                        <a:t>General purpose</a:t>
                      </a:r>
                      <a:endParaRPr lang="en-US" sz="20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886609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006966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322CF8E-6F85-3542-4AB8-5D462D09CA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1) OpenAI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A96618-B43D-B387-98EB-A6DD5CC26A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63848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FA71DF-E46D-2EA4-C488-D476E62929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OpenAI Responses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F34EF-3FBE-E1BC-2C98-75F4A55D97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Code path: </a:t>
            </a:r>
            <a:r>
              <a:rPr lang="it-IT" dirty="0"/>
              <a:t>C:\code\agenticai\1_openai_chat_requests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E60BDC1-249B-A79F-F7D1-5AF2A6D6DBC2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85854"/>
          <a:ext cx="9959904" cy="4140200"/>
        </p:xfrm>
        <a:graphic>
          <a:graphicData uri="http://schemas.openxmlformats.org/drawingml/2006/table">
            <a:tbl>
              <a:tblPr firstRow="1" bandRow="1">
                <a:tableStyleId>{912C8C85-51F0-491E-9774-3900AFEF0FD7}</a:tableStyleId>
              </a:tblPr>
              <a:tblGrid>
                <a:gridCol w="4773843">
                  <a:extLst>
                    <a:ext uri="{9D8B030D-6E8A-4147-A177-3AD203B41FA5}">
                      <a16:colId xmlns:a16="http://schemas.microsoft.com/office/drawing/2014/main" val="216924318"/>
                    </a:ext>
                  </a:extLst>
                </a:gridCol>
                <a:gridCol w="5186061">
                  <a:extLst>
                    <a:ext uri="{9D8B030D-6E8A-4147-A177-3AD203B41FA5}">
                      <a16:colId xmlns:a16="http://schemas.microsoft.com/office/drawing/2014/main" val="1428823515"/>
                    </a:ext>
                  </a:extLst>
                </a:gridCol>
              </a:tblGrid>
              <a:tr h="231947">
                <a:tc>
                  <a:txBody>
                    <a:bodyPr/>
                    <a:lstStyle/>
                    <a:p>
                      <a:r>
                        <a:rPr lang="en-US" dirty="0"/>
                        <a:t>Code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Purpose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85788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1_2_openai_responses_short_story.py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kern="1200" dirty="0">
                          <a:solidFill>
                            <a:schemeClr val="dk1"/>
                          </a:solidFill>
                          <a:effectLst/>
                        </a:rPr>
                        <a:t>Basic example to ask a model to generate a short story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4930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1_3_openai_responses_analyze_image.py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Analyze an image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3041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1_4_openai_responses_summarize_text.py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Summarize text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287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1_5_openai_responses_streaming.py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Streaming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7666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1_6_openai_responses_add_instructions.py</a:t>
                      </a:r>
                      <a:endParaRPr lang="en-GB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 </a:t>
                      </a:r>
                      <a:r>
                        <a:rPr lang="en-IN" i="1" dirty="0"/>
                        <a:t>instructions</a:t>
                      </a:r>
                      <a:r>
                        <a:rPr lang="en-IN" i="0" dirty="0"/>
                        <a:t> parameter (Has higher authority than </a:t>
                      </a:r>
                      <a:r>
                        <a:rPr lang="en-IN" i="1" dirty="0"/>
                        <a:t>messages</a:t>
                      </a:r>
                      <a:r>
                        <a:rPr lang="en-IN" i="0" dirty="0"/>
                        <a:t> parameter)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080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1_7_openai_responses_pydantic.py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Adding structured output using </a:t>
                      </a:r>
                      <a:r>
                        <a:rPr lang="en-IN" dirty="0" err="1"/>
                        <a:t>Pydantic</a:t>
                      </a:r>
                      <a:r>
                        <a:rPr lang="en-IN" dirty="0"/>
                        <a:t>*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105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1_8_openai_responses_chatbot.py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Chatbot for Warren Buffett related questions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177909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1_9_openai_responses_tool.py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Use a tool (Must code schema, etc – Much easier in OpenAI Agents API)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3095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905040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23403-6599-8A49-7FA0-63331F5A4B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Structured </a:t>
            </a:r>
            <a:br>
              <a:rPr lang="en-US" dirty="0"/>
            </a:br>
            <a:r>
              <a:rPr lang="en-US" dirty="0"/>
              <a:t>Output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FD8DB1-66F3-E2DE-4F40-688E98C739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1800" dirty="0"/>
              <a:t>Most common data exchange format today: JSON</a:t>
            </a:r>
          </a:p>
          <a:p>
            <a:r>
              <a:rPr lang="en-IN" sz="1800" b="1" dirty="0"/>
              <a:t>Structured outputs</a:t>
            </a:r>
            <a:r>
              <a:rPr lang="en-IN" sz="1800" dirty="0"/>
              <a:t>: Feature that ensures that the model will always generate responses that are not just JSON but also adhere to a JSON schema</a:t>
            </a:r>
          </a:p>
          <a:p>
            <a:r>
              <a:rPr lang="en-IN" sz="1800" dirty="0"/>
              <a:t>Advantages</a:t>
            </a:r>
          </a:p>
          <a:p>
            <a:pPr lvl="1"/>
            <a:r>
              <a:rPr lang="en-IN" sz="1600" dirty="0"/>
              <a:t>Reliable type-safety: No need to validate/retry incorrectly formatted responses</a:t>
            </a:r>
          </a:p>
          <a:p>
            <a:pPr lvl="1"/>
            <a:r>
              <a:rPr lang="en-IN" sz="1600" dirty="0"/>
              <a:t>Explicit refusals: Safety built-in against invalid responses</a:t>
            </a:r>
          </a:p>
          <a:p>
            <a:pPr lvl="1"/>
            <a:r>
              <a:rPr lang="en-IN" sz="1600" dirty="0"/>
              <a:t>Simpler prompting: No need for strongly worded prompts to achieve consistent formatting</a:t>
            </a:r>
          </a:p>
          <a:p>
            <a:r>
              <a:rPr lang="en-IN" sz="1800" dirty="0"/>
              <a:t>Easy to do so in Python using the </a:t>
            </a:r>
            <a:r>
              <a:rPr lang="en-IN" sz="1800" b="1" dirty="0" err="1"/>
              <a:t>Pydantic</a:t>
            </a:r>
            <a:r>
              <a:rPr lang="en-IN" sz="1800" b="1" dirty="0"/>
              <a:t> </a:t>
            </a:r>
            <a:r>
              <a:rPr lang="en-IN" sz="1800" dirty="0"/>
              <a:t>library</a:t>
            </a:r>
          </a:p>
          <a:p>
            <a:r>
              <a:rPr lang="en-US" sz="1800" i="1" dirty="0" err="1"/>
              <a:t>text_format</a:t>
            </a:r>
            <a:r>
              <a:rPr lang="en-US" sz="1800" dirty="0"/>
              <a:t> parameter in the code tells the model what schema/format we want the output in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70B8B42C-EAD1-B2DE-01F4-6D9FA0507700}"/>
              </a:ext>
            </a:extLst>
          </p:cNvPr>
          <p:cNvGraphicFramePr>
            <a:graphicFrameLocks noGrp="1"/>
          </p:cNvGraphicFramePr>
          <p:nvPr/>
        </p:nvGraphicFramePr>
        <p:xfrm>
          <a:off x="1221527" y="4895087"/>
          <a:ext cx="9688452" cy="1259840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1866002">
                  <a:extLst>
                    <a:ext uri="{9D8B030D-6E8A-4147-A177-3AD203B41FA5}">
                      <a16:colId xmlns:a16="http://schemas.microsoft.com/office/drawing/2014/main" val="1661448237"/>
                    </a:ext>
                  </a:extLst>
                </a:gridCol>
                <a:gridCol w="3405190">
                  <a:extLst>
                    <a:ext uri="{9D8B030D-6E8A-4147-A177-3AD203B41FA5}">
                      <a16:colId xmlns:a16="http://schemas.microsoft.com/office/drawing/2014/main" val="3245511409"/>
                    </a:ext>
                  </a:extLst>
                </a:gridCol>
                <a:gridCol w="4417260">
                  <a:extLst>
                    <a:ext uri="{9D8B030D-6E8A-4147-A177-3AD203B41FA5}">
                      <a16:colId xmlns:a16="http://schemas.microsoft.com/office/drawing/2014/main" val="94754841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Aspect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Normal Code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Structured Output 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17334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dk1"/>
                          </a:solidFill>
                          <a:effectLst/>
                        </a:rPr>
                        <a:t>LLM call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client.responses.create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client.responses.parse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66447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Handling response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err="1"/>
                        <a:t>response.output_text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response.output_parsed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, where </a:t>
                      </a:r>
                      <a:r>
                        <a:rPr lang="en-GB" sz="1400" b="0" kern="1200" dirty="0" err="1">
                          <a:solidFill>
                            <a:schemeClr val="dk1"/>
                          </a:solidFill>
                          <a:effectLst/>
                        </a:rPr>
                        <a:t>output_parsed</a:t>
                      </a:r>
                      <a:r>
                        <a:rPr lang="en-GB" sz="1400" b="0" kern="1200" dirty="0">
                          <a:solidFill>
                            <a:schemeClr val="dk1"/>
                          </a:solidFill>
                          <a:effectLst/>
                        </a:rPr>
                        <a:t> will be mapped to a schema that we have defined</a:t>
                      </a:r>
                      <a:endParaRPr lang="en-GB" sz="1400" b="0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4177805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606025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5E439-7B9F-CB58-39A1-466DC9AE93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0D501D-46DB-40A2-C730-EA592818A9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IN" b="1" dirty="0"/>
              <a:t>Step 1: Define the tool</a:t>
            </a:r>
          </a:p>
          <a:p>
            <a:pPr lvl="1"/>
            <a:r>
              <a:rPr lang="en-GB" b="1" dirty="0"/>
              <a:t>tools </a:t>
            </a:r>
            <a:r>
              <a:rPr lang="en-GB" dirty="0"/>
              <a:t>= [</a:t>
            </a:r>
          </a:p>
          <a:p>
            <a:pPr lvl="1"/>
            <a:r>
              <a:rPr lang="en-GB" dirty="0"/>
              <a:t>    {</a:t>
            </a:r>
          </a:p>
          <a:p>
            <a:pPr lvl="1"/>
            <a:r>
              <a:rPr lang="en-GB" dirty="0"/>
              <a:t>        "type": "function",</a:t>
            </a:r>
          </a:p>
          <a:p>
            <a:pPr lvl="1"/>
            <a:r>
              <a:rPr lang="en-GB" dirty="0"/>
              <a:t>        "function": {</a:t>
            </a:r>
          </a:p>
          <a:p>
            <a:pPr lvl="1"/>
            <a:r>
              <a:rPr lang="en-GB" dirty="0"/>
              <a:t>            "name": "</a:t>
            </a:r>
            <a:r>
              <a:rPr lang="en-GB" dirty="0" err="1"/>
              <a:t>summarize_text</a:t>
            </a:r>
            <a:r>
              <a:rPr lang="en-GB" dirty="0"/>
              <a:t>", …</a:t>
            </a:r>
          </a:p>
          <a:p>
            <a:r>
              <a:rPr lang="en-GB" b="1" dirty="0"/>
              <a:t>Step 2: Model decides to call the tool</a:t>
            </a:r>
          </a:p>
          <a:p>
            <a:pPr lvl="1"/>
            <a:r>
              <a:rPr lang="en-GB" dirty="0"/>
              <a:t>response = </a:t>
            </a:r>
            <a:r>
              <a:rPr lang="en-GB" dirty="0" err="1"/>
              <a:t>client.responses.create</a:t>
            </a:r>
            <a:r>
              <a:rPr lang="en-GB" dirty="0"/>
              <a:t>( …</a:t>
            </a:r>
          </a:p>
          <a:p>
            <a:pPr lvl="1"/>
            <a:r>
              <a:rPr lang="en-GB" dirty="0"/>
              <a:t>        {"role": "system", "content": "You are a Buffett-trained agent. </a:t>
            </a:r>
            <a:r>
              <a:rPr lang="en-GB" b="1" dirty="0"/>
              <a:t>Use tools when needed</a:t>
            </a:r>
            <a:r>
              <a:rPr lang="en-GB" dirty="0"/>
              <a:t>."}, …</a:t>
            </a:r>
          </a:p>
          <a:p>
            <a:pPr lvl="1"/>
            <a:r>
              <a:rPr lang="en-GB" b="1" dirty="0"/>
              <a:t>tools=tools </a:t>
            </a:r>
            <a:r>
              <a:rPr lang="en-GB" dirty="0"/>
              <a:t>…</a:t>
            </a:r>
            <a:endParaRPr lang="en-GB" b="1" dirty="0"/>
          </a:p>
          <a:p>
            <a:r>
              <a:rPr lang="en-GB" b="1" dirty="0"/>
              <a:t>Step 3: Detect a tool call and run the tool</a:t>
            </a:r>
          </a:p>
          <a:p>
            <a:pPr lvl="1"/>
            <a:r>
              <a:rPr lang="en-US" dirty="0"/>
              <a:t>if </a:t>
            </a:r>
            <a:r>
              <a:rPr lang="en-US" dirty="0" err="1"/>
              <a:t>response.output</a:t>
            </a:r>
            <a:r>
              <a:rPr lang="en-US" dirty="0"/>
              <a:t>[0].type == "</a:t>
            </a:r>
            <a:r>
              <a:rPr lang="en-US" dirty="0" err="1"/>
              <a:t>tool_call</a:t>
            </a:r>
            <a:r>
              <a:rPr lang="en-US" dirty="0"/>
              <a:t>":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tool_call</a:t>
            </a:r>
            <a:r>
              <a:rPr lang="en-US" dirty="0"/>
              <a:t> = </a:t>
            </a:r>
            <a:r>
              <a:rPr lang="en-US" dirty="0" err="1"/>
              <a:t>response.output</a:t>
            </a:r>
            <a:r>
              <a:rPr lang="en-US" dirty="0"/>
              <a:t>[0].</a:t>
            </a:r>
            <a:r>
              <a:rPr lang="en-US" dirty="0" err="1"/>
              <a:t>tool_call</a:t>
            </a:r>
            <a:r>
              <a:rPr lang="en-US" dirty="0"/>
              <a:t>       # contains info about which function to run</a:t>
            </a:r>
          </a:p>
          <a:p>
            <a:pPr lvl="1"/>
            <a:r>
              <a:rPr lang="en-US" dirty="0"/>
              <a:t>    </a:t>
            </a:r>
            <a:r>
              <a:rPr lang="en-US" dirty="0" err="1"/>
              <a:t>args</a:t>
            </a:r>
            <a:r>
              <a:rPr lang="en-US" dirty="0"/>
              <a:t> = </a:t>
            </a:r>
            <a:r>
              <a:rPr lang="en-US" dirty="0" err="1"/>
              <a:t>tool_call.function.arguments</a:t>
            </a:r>
            <a:r>
              <a:rPr lang="en-US" dirty="0"/>
              <a:t>            # JSON arguments for that function</a:t>
            </a:r>
          </a:p>
          <a:p>
            <a:pPr lvl="1"/>
            <a:r>
              <a:rPr lang="en-US" dirty="0"/>
              <a:t>    result = </a:t>
            </a:r>
            <a:r>
              <a:rPr lang="en-US" dirty="0" err="1"/>
              <a:t>summarize_text</a:t>
            </a:r>
            <a:r>
              <a:rPr lang="en-US" dirty="0"/>
              <a:t>(**</a:t>
            </a:r>
            <a:r>
              <a:rPr lang="en-US" dirty="0" err="1"/>
              <a:t>args</a:t>
            </a:r>
            <a:r>
              <a:rPr lang="en-US" dirty="0"/>
              <a:t>)                # </a:t>
            </a:r>
            <a:r>
              <a:rPr lang="en-US"/>
              <a:t>executes our </a:t>
            </a:r>
            <a:r>
              <a:rPr lang="en-US" dirty="0"/>
              <a:t>local Python function</a:t>
            </a:r>
          </a:p>
          <a:p>
            <a:pPr lvl="1"/>
            <a:endParaRPr lang="en-US" dirty="0"/>
          </a:p>
          <a:p>
            <a:pPr lvl="1"/>
            <a:endParaRPr lang="en-GB" dirty="0"/>
          </a:p>
          <a:p>
            <a:pPr lvl="1"/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2899154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0BDB25-DAA8-E930-7711-86B19C4DF1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2) OpenAI Agents API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21A46AC-CE4C-1453-27FA-111EF7D7077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40317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37AA3C1-5A66-87CA-F078-914CF7AA2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98DF3C67-034A-5F49-9486-64AC7BCA70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endParaRPr lang="en-US" b="1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endParaRPr lang="it-IT" dirty="0"/>
          </a:p>
          <a:p>
            <a:r>
              <a:rPr lang="it-IT" dirty="0"/>
              <a:t>Code: C:\code\agenticai\2_openai_agents\2_1_openai_agent.py</a:t>
            </a:r>
            <a:endParaRPr lang="en-IN" dirty="0"/>
          </a:p>
        </p:txBody>
      </p:sp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5D4E51A7-D37E-C8EC-39E8-DAFF87769771}"/>
              </a:ext>
            </a:extLst>
          </p:cNvPr>
          <p:cNvGraphicFramePr>
            <a:graphicFrameLocks noGrp="1"/>
          </p:cNvGraphicFramePr>
          <p:nvPr/>
        </p:nvGraphicFramePr>
        <p:xfrm>
          <a:off x="963260" y="1481503"/>
          <a:ext cx="10515599" cy="4224428"/>
        </p:xfrm>
        <a:graphic>
          <a:graphicData uri="http://schemas.openxmlformats.org/drawingml/2006/table">
            <a:tbl>
              <a:tblPr/>
              <a:tblGrid>
                <a:gridCol w="2452241">
                  <a:extLst>
                    <a:ext uri="{9D8B030D-6E8A-4147-A177-3AD203B41FA5}">
                      <a16:colId xmlns:a16="http://schemas.microsoft.com/office/drawing/2014/main" val="4182698781"/>
                    </a:ext>
                  </a:extLst>
                </a:gridCol>
                <a:gridCol w="8063358">
                  <a:extLst>
                    <a:ext uri="{9D8B030D-6E8A-4147-A177-3AD203B41FA5}">
                      <a16:colId xmlns:a16="http://schemas.microsoft.com/office/drawing/2014/main" val="2641310142"/>
                    </a:ext>
                  </a:extLst>
                </a:gridCol>
              </a:tblGrid>
              <a:tr h="2658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Aspect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Description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64313008"/>
                  </a:ext>
                </a:extLst>
              </a:tr>
              <a:tr h="854021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Official Definition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“</a:t>
                      </a:r>
                      <a:r>
                        <a:rPr lang="en-US" sz="1500" b="1" dirty="0"/>
                        <a:t>Agents represent systems that intelligently accomplish tasks, ranging from executing simple workflows to pursuing complex, open-ended objectives.</a:t>
                      </a:r>
                      <a:r>
                        <a:rPr lang="en-US" sz="1500" dirty="0"/>
                        <a:t>” — </a:t>
                      </a:r>
                      <a:r>
                        <a:rPr lang="en-US" sz="1500" i="1" dirty="0"/>
                        <a:t>OpenAI</a:t>
                      </a:r>
                      <a:endParaRPr lang="en-US" sz="15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10853121"/>
                  </a:ext>
                </a:extLst>
              </a:tr>
              <a:tr h="656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Purpose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Agents combine </a:t>
                      </a:r>
                      <a:r>
                        <a:rPr lang="en-US" sz="1500" b="1" dirty="0"/>
                        <a:t>reasoning</a:t>
                      </a:r>
                      <a:r>
                        <a:rPr lang="en-US" sz="1500" dirty="0"/>
                        <a:t>, </a:t>
                      </a:r>
                      <a:r>
                        <a:rPr lang="en-US" sz="1500" b="1" dirty="0"/>
                        <a:t>tool use</a:t>
                      </a:r>
                      <a:r>
                        <a:rPr lang="en-US" sz="1500" dirty="0"/>
                        <a:t>, and </a:t>
                      </a:r>
                      <a:r>
                        <a:rPr lang="en-US" sz="1500" b="1" dirty="0"/>
                        <a:t>memory</a:t>
                      </a:r>
                      <a:r>
                        <a:rPr lang="en-US" sz="1500" dirty="0"/>
                        <a:t> to autonomously complete tasks — from basic automation to multi-step decision-making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0291019"/>
                  </a:ext>
                </a:extLst>
              </a:tr>
              <a:tr h="656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Examples of Tasks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• Run data analysis scripts </a:t>
                      </a:r>
                    </a:p>
                    <a:p>
                      <a:pPr>
                        <a:buNone/>
                      </a:pPr>
                      <a:r>
                        <a:rPr lang="en-US" sz="1500" dirty="0"/>
                        <a:t>• Search the web or use APIs </a:t>
                      </a:r>
                    </a:p>
                    <a:p>
                      <a:pPr>
                        <a:buNone/>
                      </a:pPr>
                      <a:r>
                        <a:rPr lang="en-US" sz="1500" dirty="0"/>
                        <a:t>• Send messages or emails </a:t>
                      </a:r>
                    </a:p>
                    <a:p>
                      <a:pPr>
                        <a:buNone/>
                      </a:pPr>
                      <a:r>
                        <a:rPr lang="en-US" sz="1500" dirty="0"/>
                        <a:t>• Plan and execute multi-step goals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3554786"/>
                  </a:ext>
                </a:extLst>
              </a:tr>
              <a:tr h="26586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Installation Command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>
                          <a:latin typeface="Courier New" panose="02070309020205020404" pitchFamily="49" charset="0"/>
                        </a:rPr>
                        <a:t>pip install </a:t>
                      </a:r>
                      <a:r>
                        <a:rPr lang="en-GB" sz="1500" b="1" dirty="0" err="1">
                          <a:latin typeface="Courier New" panose="02070309020205020404" pitchFamily="49" charset="0"/>
                        </a:rPr>
                        <a:t>openai</a:t>
                      </a:r>
                      <a:r>
                        <a:rPr lang="en-GB" sz="1500" b="1" dirty="0">
                          <a:latin typeface="Courier New" panose="02070309020205020404" pitchFamily="49" charset="0"/>
                        </a:rPr>
                        <a:t>-agents</a:t>
                      </a:r>
                      <a:endParaRPr lang="en-GB" sz="1500" b="1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8206531"/>
                  </a:ext>
                </a:extLst>
              </a:tr>
              <a:tr h="65693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/>
                        <a:t>Integration</a:t>
                      </a:r>
                      <a:endParaRPr lang="en-GB" sz="150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Works seamlessly with the </a:t>
                      </a:r>
                      <a:r>
                        <a:rPr lang="en-US" sz="1500" b="1" dirty="0"/>
                        <a:t>OpenAI Responses API</a:t>
                      </a:r>
                      <a:r>
                        <a:rPr lang="en-US" sz="1500" dirty="0"/>
                        <a:t>, enabling dynamic tool-calling and multi-step task completion</a:t>
                      </a:r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1716649"/>
                  </a:ext>
                </a:extLst>
              </a:tr>
              <a:tr h="45985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b="1" dirty="0"/>
                        <a:t>Benefit</a:t>
                      </a:r>
                      <a:endParaRPr lang="en-GB" sz="15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500" dirty="0"/>
                        <a:t>Turns LLMs from reactive assistants into </a:t>
                      </a:r>
                      <a:r>
                        <a:rPr lang="en-US" sz="1500" b="1" dirty="0"/>
                        <a:t>goal-driven, autonomous systems</a:t>
                      </a:r>
                      <a:endParaRPr lang="en-US" sz="1500" dirty="0"/>
                    </a:p>
                  </a:txBody>
                  <a:tcPr marL="75023" marR="75023" marT="37512" marB="3751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19007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90923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25946-4DD0-BD92-AA53-84A0114EA3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 Basics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8BB5988-D4A7-6685-1814-D5225EC3CF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B987856-73F6-E779-223A-A2ED8DB128DC}"/>
              </a:ext>
            </a:extLst>
          </p:cNvPr>
          <p:cNvSpPr txBox="1"/>
          <p:nvPr/>
        </p:nvSpPr>
        <p:spPr>
          <a:xfrm>
            <a:off x="481630" y="2477955"/>
            <a:ext cx="4997789" cy="187743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Defining an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agent = Agent(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name="Assistant",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instructions=instruction,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    model=“gpt-4o-mini” // optional</a:t>
            </a:r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)</a:t>
            </a: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CDCACEE-5C36-A4FC-5F88-1B63CE418D68}"/>
              </a:ext>
            </a:extLst>
          </p:cNvPr>
          <p:cNvSpPr txBox="1"/>
          <p:nvPr/>
        </p:nvSpPr>
        <p:spPr>
          <a:xfrm>
            <a:off x="5786542" y="2387379"/>
            <a:ext cx="5193234" cy="135421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1600" dirty="0"/>
              <a:t>Agent: Object representing our intelligent assistant</a:t>
            </a:r>
          </a:p>
          <a:p>
            <a:r>
              <a:rPr lang="en-IN" sz="1600" dirty="0"/>
              <a:t>instructions: Tell the agent how to behave</a:t>
            </a:r>
          </a:p>
          <a:p>
            <a:endParaRPr lang="en-IN" sz="1600" dirty="0"/>
          </a:p>
          <a:p>
            <a:r>
              <a:rPr lang="en-IN" sz="1600" dirty="0"/>
              <a:t>Note: This will create but not run the agent</a:t>
            </a:r>
          </a:p>
          <a:p>
            <a:endParaRPr lang="en-GB" sz="16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CDFB2CE-B9D9-23AC-8969-ABEDF6A54210}"/>
              </a:ext>
            </a:extLst>
          </p:cNvPr>
          <p:cNvSpPr txBox="1"/>
          <p:nvPr/>
        </p:nvSpPr>
        <p:spPr>
          <a:xfrm>
            <a:off x="481630" y="4368146"/>
            <a:ext cx="4997789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Running the Agent</a:t>
            </a:r>
          </a:p>
          <a:p>
            <a:endParaRPr lang="en-GB" dirty="0"/>
          </a:p>
          <a:p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result = </a:t>
            </a:r>
            <a:r>
              <a:rPr lang="en-GB" sz="1600" dirty="0" err="1">
                <a:latin typeface="Cascadia Mono" panose="020B0609020000020004" pitchFamily="49" charset="0"/>
                <a:cs typeface="Cascadia Mono" panose="020B0609020000020004" pitchFamily="49" charset="0"/>
              </a:rPr>
              <a:t>Runner.run_sync</a:t>
            </a:r>
            <a:r>
              <a:rPr lang="en-GB" sz="1600" dirty="0">
                <a:latin typeface="Cascadia Mono" panose="020B0609020000020004" pitchFamily="49" charset="0"/>
                <a:cs typeface="Cascadia Mono" panose="020B0609020000020004" pitchFamily="49" charset="0"/>
              </a:rPr>
              <a:t>(agent, message)</a:t>
            </a:r>
          </a:p>
          <a:p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417E146-5ACA-6717-0FFB-2F94366438B4}"/>
              </a:ext>
            </a:extLst>
          </p:cNvPr>
          <p:cNvSpPr txBox="1"/>
          <p:nvPr/>
        </p:nvSpPr>
        <p:spPr>
          <a:xfrm>
            <a:off x="5786542" y="3928562"/>
            <a:ext cx="5193234" cy="261610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600" dirty="0" err="1"/>
              <a:t>Runner.run_sync</a:t>
            </a:r>
            <a:r>
              <a:rPr lang="en-US" sz="1600" dirty="0"/>
              <a:t> executes the agent synchronously</a:t>
            </a:r>
          </a:p>
          <a:p>
            <a:endParaRPr lang="en-US" sz="1600" dirty="0"/>
          </a:p>
          <a:p>
            <a:r>
              <a:rPr lang="en-US" sz="1600" dirty="0"/>
              <a:t>Sends the message to the agent along with instructions</a:t>
            </a:r>
          </a:p>
          <a:p>
            <a:endParaRPr lang="en-US" sz="1600" dirty="0"/>
          </a:p>
          <a:p>
            <a:r>
              <a:rPr lang="en-US" sz="1600" dirty="0"/>
              <a:t>Internally:</a:t>
            </a:r>
          </a:p>
          <a:p>
            <a:r>
              <a:rPr lang="en-US" sz="1600" dirty="0"/>
              <a:t>1. The agent formats the message for the LLM</a:t>
            </a:r>
          </a:p>
          <a:p>
            <a:r>
              <a:rPr lang="en-US" sz="1600" dirty="0"/>
              <a:t>2. The LLM generates a response based on the instruction and message</a:t>
            </a:r>
          </a:p>
          <a:p>
            <a:r>
              <a:rPr lang="en-US" sz="1600" dirty="0"/>
              <a:t>3. Runner wraps this execution and stores the final output in result</a:t>
            </a:r>
            <a:endParaRPr lang="en-GB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3D05C8-12DD-80FE-0A0F-79488B7CAC71}"/>
              </a:ext>
            </a:extLst>
          </p:cNvPr>
          <p:cNvSpPr txBox="1"/>
          <p:nvPr/>
        </p:nvSpPr>
        <p:spPr>
          <a:xfrm>
            <a:off x="838200" y="1348571"/>
            <a:ext cx="9745745" cy="954107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1400" dirty="0"/>
              <a:t>instruction = "You are a helpful customer support analyst.“</a:t>
            </a:r>
          </a:p>
          <a:p>
            <a:endParaRPr lang="en-US" sz="1400" dirty="0"/>
          </a:p>
          <a:p>
            <a:r>
              <a:rPr lang="en-US" sz="1400" dirty="0"/>
              <a:t>message = "Analyze this customer feedback and suggest improvements to the product: 'The packaging is great, but the delivery was delayed by two days.'"</a:t>
            </a:r>
            <a:endParaRPr lang="en-GB" sz="1400" dirty="0"/>
          </a:p>
        </p:txBody>
      </p:sp>
    </p:spTree>
    <p:extLst>
      <p:ext uri="{BB962C8B-B14F-4D97-AF65-F5344CB8AC3E}">
        <p14:creationId xmlns:p14="http://schemas.microsoft.com/office/powerpoint/2010/main" val="75028308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C7C96-86DD-FD90-D3E4-8A30CCFA5B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Agents SDK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3501EB-49D5-3EBA-216C-C6339E04C2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Allows us to build agentic apps with basic primitives:</a:t>
            </a:r>
          </a:p>
          <a:p>
            <a:endParaRPr lang="en-IN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3025BEE-F3C2-6731-5F43-051E63E968E5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362027"/>
          <a:ext cx="10515600" cy="4203160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96775">
                  <a:extLst>
                    <a:ext uri="{9D8B030D-6E8A-4147-A177-3AD203B41FA5}">
                      <a16:colId xmlns:a16="http://schemas.microsoft.com/office/drawing/2014/main" val="2469913142"/>
                    </a:ext>
                  </a:extLst>
                </a:gridCol>
                <a:gridCol w="4078841">
                  <a:extLst>
                    <a:ext uri="{9D8B030D-6E8A-4147-A177-3AD203B41FA5}">
                      <a16:colId xmlns:a16="http://schemas.microsoft.com/office/drawing/2014/main" val="1365375933"/>
                    </a:ext>
                  </a:extLst>
                </a:gridCol>
                <a:gridCol w="4839984">
                  <a:extLst>
                    <a:ext uri="{9D8B030D-6E8A-4147-A177-3AD203B41FA5}">
                      <a16:colId xmlns:a16="http://schemas.microsoft.com/office/drawing/2014/main" val="3864009623"/>
                    </a:ext>
                  </a:extLst>
                </a:gridCol>
              </a:tblGrid>
              <a:tr h="413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Primitive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Description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Example Use Case</a:t>
                      </a:r>
                      <a:endParaRPr lang="en-IN" sz="200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79516050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Agents</a:t>
                      </a:r>
                      <a:endParaRPr lang="en-IN" sz="20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LLMs equipped with instructions and tools.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customer support bot that answers FAQs using a knowledge base and function calling.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02438369"/>
                  </a:ext>
                </a:extLst>
              </a:tr>
              <a:tr h="85971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Handoffs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Allow agents to delegate to other agents for specific tasks.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 general support agent escalates a billing-related query to a specialized billing agent.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45061710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Guardrails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Enable validation of agent inputs and outputs.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Prevent an agent from generating unsafe instructions or validate that output is JSON before returning.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44341352"/>
                  </a:ext>
                </a:extLst>
              </a:tr>
              <a:tr h="103488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Sessions</a:t>
                      </a:r>
                      <a:endParaRPr lang="en-IN" sz="200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Automatically maintain conversation history across agent runs.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A tutoring agent remembers what topics a student has already covered across multiple sessions.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310332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56220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936D3-4109-4E2D-E4F6-551587E9A2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Agents API: Sync or Async?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137860-E044-7F56-74A2-7FA1AF3636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Agents API supports two modes of operation: </a:t>
            </a:r>
            <a:r>
              <a:rPr lang="en-IN" b="1" dirty="0"/>
              <a:t>synchronous</a:t>
            </a:r>
            <a:r>
              <a:rPr lang="en-IN" dirty="0"/>
              <a:t> and </a:t>
            </a:r>
            <a:r>
              <a:rPr lang="en-IN" b="1" dirty="0"/>
              <a:t>asynchronous</a:t>
            </a:r>
          </a:p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2CE6E5B-E743-D5FB-0800-7B2F164CB2E6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854883"/>
          <a:ext cx="10679634" cy="3933142"/>
        </p:xfrm>
        <a:graphic>
          <a:graphicData uri="http://schemas.openxmlformats.org/drawingml/2006/table">
            <a:tbl>
              <a:tblPr>
                <a:tableStyleId>{5DA37D80-6434-44D0-A028-1B22A696006F}</a:tableStyleId>
              </a:tblPr>
              <a:tblGrid>
                <a:gridCol w="2240047">
                  <a:extLst>
                    <a:ext uri="{9D8B030D-6E8A-4147-A177-3AD203B41FA5}">
                      <a16:colId xmlns:a16="http://schemas.microsoft.com/office/drawing/2014/main" val="3291926472"/>
                    </a:ext>
                  </a:extLst>
                </a:gridCol>
                <a:gridCol w="3860025">
                  <a:extLst>
                    <a:ext uri="{9D8B030D-6E8A-4147-A177-3AD203B41FA5}">
                      <a16:colId xmlns:a16="http://schemas.microsoft.com/office/drawing/2014/main" val="3225460055"/>
                    </a:ext>
                  </a:extLst>
                </a:gridCol>
                <a:gridCol w="4579562">
                  <a:extLst>
                    <a:ext uri="{9D8B030D-6E8A-4147-A177-3AD203B41FA5}">
                      <a16:colId xmlns:a16="http://schemas.microsoft.com/office/drawing/2014/main" val="612264176"/>
                    </a:ext>
                  </a:extLst>
                </a:gridCol>
              </a:tblGrid>
              <a:tr h="154718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Aspect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Synchronous</a:t>
                      </a:r>
                      <a:r>
                        <a:rPr lang="en-GB" sz="1800" b="1" dirty="0"/>
                        <a:t>: </a:t>
                      </a:r>
                      <a:r>
                        <a:rPr lang="en-GB" sz="1800" b="1" dirty="0" err="1"/>
                        <a:t>Runner.run_sync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>
                          <a:solidFill>
                            <a:srgbClr val="FF0000"/>
                          </a:solidFill>
                        </a:rPr>
                        <a:t>Asynchronous</a:t>
                      </a:r>
                      <a:r>
                        <a:rPr lang="en-GB" sz="1800" b="1" dirty="0"/>
                        <a:t>: await </a:t>
                      </a:r>
                      <a:r>
                        <a:rPr lang="en-GB" sz="1800" b="1" dirty="0" err="1"/>
                        <a:t>Runner.run</a:t>
                      </a:r>
                      <a:r>
                        <a:rPr lang="en-GB" sz="1800" b="1" dirty="0"/>
                        <a:t>(...)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301044231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Programming style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Blocking (runs one task at a time)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Non-blocking (can run multiple tasks concurrently)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619753185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Ease of use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Simpler to write, no async/await needed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Requires </a:t>
                      </a:r>
                      <a:r>
                        <a:rPr lang="en-US" sz="1800" b="1" dirty="0" err="1"/>
                        <a:t>asyncio</a:t>
                      </a:r>
                      <a:r>
                        <a:rPr lang="en-US" sz="1800" dirty="0"/>
                        <a:t> and </a:t>
                      </a:r>
                      <a:r>
                        <a:rPr lang="en-US" sz="1800" b="1" dirty="0"/>
                        <a:t>await </a:t>
                      </a:r>
                      <a:r>
                        <a:rPr lang="en-US" sz="1800" dirty="0"/>
                        <a:t>keywords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494663685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Best for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Quick scripts, one-off calls, debugging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Production apps, web servers, handling multiple sessions or tool calls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778826006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Concurrency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Cannot overlap calls – each waits for the previous to finish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Can run multiple LLM calls or tool calls in parallel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2464696240"/>
                  </a:ext>
                </a:extLst>
              </a:tr>
              <a:tr h="2707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Performance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Slower if many requests, since they run sequentially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Faster throughput when managing many tasks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1043531246"/>
                  </a:ext>
                </a:extLst>
              </a:tr>
              <a:tr h="38679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Error handling</a:t>
                      </a:r>
                      <a:endParaRPr lang="en-GB" sz="1800"/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Traditional try/except</a:t>
                      </a:r>
                    </a:p>
                  </a:txBody>
                  <a:tcPr marL="52426" marR="52426" marT="26213" marB="26213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Async exception handling (</a:t>
                      </a:r>
                      <a:r>
                        <a:rPr lang="en-US" sz="1800" dirty="0" err="1"/>
                        <a:t>asyncio.gather</a:t>
                      </a:r>
                      <a:r>
                        <a:rPr lang="en-US" sz="1800" dirty="0"/>
                        <a:t>, cancellation, timeouts)</a:t>
                      </a:r>
                    </a:p>
                  </a:txBody>
                  <a:tcPr marL="52426" marR="52426" marT="26213" marB="26213" anchor="ctr"/>
                </a:tc>
                <a:extLst>
                  <a:ext uri="{0D108BD9-81ED-4DB2-BD59-A6C34878D82A}">
                    <a16:rowId xmlns:a16="http://schemas.microsoft.com/office/drawing/2014/main" val="43743613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2702333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ADF21-85EA-70A8-D331-38C0B9647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Async: Sample Code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B8B4B982-1536-A196-5614-1CC8B2B03B12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2359" y="1392855"/>
          <a:ext cx="10515600" cy="4851400"/>
        </p:xfrm>
        <a:graphic>
          <a:graphicData uri="http://schemas.openxmlformats.org/drawingml/2006/table">
            <a:tbl>
              <a:tblPr firstRow="1" bandRow="1">
                <a:tableStyleId>{72833802-FEF1-4C79-8D5D-14CF1EAF98D9}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32002974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5951487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Async Approach</a:t>
                      </a:r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45975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r>
                        <a:rPr lang="en-GB" dirty="0"/>
                        <a:t>    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result =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Runner.run_sync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import </a:t>
                      </a:r>
                      <a:r>
                        <a:rPr lang="en-GB" dirty="0" err="1"/>
                        <a:t>asyncio</a:t>
                      </a:r>
                      <a:endParaRPr lang="en-GB" dirty="0"/>
                    </a:p>
                    <a:p>
                      <a:r>
                        <a:rPr lang="en-GB" dirty="0"/>
                        <a:t>from agents import Agent, Runner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/>
                        <a:t>agent = Agent(name="Assistant",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                  instructions="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You are a helpful customer support analyst.</a:t>
                      </a:r>
                      <a:r>
                        <a:rPr lang="en-GB" dirty="0"/>
                        <a:t>")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async </a:t>
                      </a:r>
                      <a:r>
                        <a:rPr lang="en-GB" dirty="0"/>
                        <a:t>def main():</a:t>
                      </a:r>
                    </a:p>
                    <a:p>
                      <a:r>
                        <a:rPr lang="en-GB" dirty="0"/>
                        <a:t>    result = </a:t>
                      </a:r>
                      <a:r>
                        <a:rPr lang="en-GB" dirty="0">
                          <a:solidFill>
                            <a:srgbClr val="FF0000"/>
                          </a:solidFill>
                        </a:rPr>
                        <a:t>await </a:t>
                      </a:r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Runner.run</a:t>
                      </a:r>
                      <a:r>
                        <a:rPr lang="en-GB" dirty="0"/>
                        <a:t>(agent, 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/>
                        <a:t>    “</a:t>
                      </a:r>
                      <a:r>
                        <a:rPr lang="en-US" sz="18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Analyze this customer feedback and suggest improvements to the product: 'The packaging is great, but the delivery was delayed by two days.'"</a:t>
                      </a:r>
                    </a:p>
                    <a:p>
                      <a:r>
                        <a:rPr lang="en-GB" dirty="0"/>
                        <a:t>)</a:t>
                      </a:r>
                    </a:p>
                    <a:p>
                      <a:r>
                        <a:rPr lang="en-GB" dirty="0"/>
                        <a:t>    print(</a:t>
                      </a:r>
                      <a:r>
                        <a:rPr lang="en-GB" dirty="0" err="1"/>
                        <a:t>result.final_output</a:t>
                      </a:r>
                      <a:r>
                        <a:rPr lang="en-GB" dirty="0"/>
                        <a:t>)</a:t>
                      </a:r>
                    </a:p>
                    <a:p>
                      <a:endParaRPr lang="en-GB" dirty="0"/>
                    </a:p>
                    <a:p>
                      <a:r>
                        <a:rPr lang="en-GB" dirty="0" err="1">
                          <a:solidFill>
                            <a:srgbClr val="FF0000"/>
                          </a:solidFill>
                        </a:rPr>
                        <a:t>asyncio.run</a:t>
                      </a:r>
                      <a:r>
                        <a:rPr lang="en-GB" dirty="0"/>
                        <a:t>(main())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20283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430943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4278B-1E8B-F2C2-9CAE-EC0C73D9ED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First Agent SDK Example (Sync Approach)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8A2D0-C299-4CE6-136E-7063EDBFDD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agent = Agent(name="Assistant", instructions="You are a helpful assistant")</a:t>
            </a:r>
          </a:p>
          <a:p>
            <a:pPr lvl="1"/>
            <a:r>
              <a:rPr lang="en-US" dirty="0"/>
              <a:t>Create an Agent object, giving it a name and system prompt (to tell it what role to perform)</a:t>
            </a:r>
          </a:p>
          <a:p>
            <a:r>
              <a:rPr lang="en-US" dirty="0">
                <a:solidFill>
                  <a:srgbClr val="FF0000"/>
                </a:solidFill>
              </a:rPr>
              <a:t>result = </a:t>
            </a:r>
            <a:r>
              <a:rPr lang="en-US" dirty="0" err="1">
                <a:solidFill>
                  <a:srgbClr val="FF0000"/>
                </a:solidFill>
              </a:rPr>
              <a:t>Runner.run_sync</a:t>
            </a:r>
            <a:r>
              <a:rPr lang="en-US" dirty="0">
                <a:solidFill>
                  <a:srgbClr val="FF0000"/>
                </a:solidFill>
              </a:rPr>
              <a:t>(agent, "Write a joke about vibe coding.")</a:t>
            </a:r>
          </a:p>
          <a:p>
            <a:pPr lvl="1"/>
            <a:r>
              <a:rPr lang="en-US" dirty="0"/>
              <a:t>Runner executes a task for the agent</a:t>
            </a:r>
          </a:p>
          <a:p>
            <a:pPr lvl="1"/>
            <a:r>
              <a:rPr lang="en-US" dirty="0"/>
              <a:t>Actual task is mentioned in the method call</a:t>
            </a:r>
          </a:p>
          <a:p>
            <a:pPr lvl="1"/>
            <a:r>
              <a:rPr lang="en-US" dirty="0"/>
              <a:t>_sync part indicates that the program will wait for the LLM to finish its work</a:t>
            </a:r>
          </a:p>
          <a:p>
            <a:pPr lvl="1"/>
            <a:r>
              <a:rPr lang="en-US" dirty="0"/>
              <a:t>Output is stored in the result variable</a:t>
            </a:r>
            <a:endParaRPr lang="en-IN" dirty="0"/>
          </a:p>
          <a:p>
            <a:r>
              <a:rPr lang="en-IN" dirty="0"/>
              <a:t>Code: 2_1_openai_agent.py</a:t>
            </a:r>
          </a:p>
        </p:txBody>
      </p:sp>
    </p:spTree>
    <p:extLst>
      <p:ext uri="{BB962C8B-B14F-4D97-AF65-F5344CB8AC3E}">
        <p14:creationId xmlns:p14="http://schemas.microsoft.com/office/powerpoint/2010/main" val="23937527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727C4A0-0772-8D33-F778-33744DDB7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Basic Terms</a:t>
            </a:r>
            <a:endParaRPr lang="en-GB" dirty="0"/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20AF7CD5-566B-8A01-3288-4FC12043B19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597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324501555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21001698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00054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Component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Full form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Where located?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1137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Agent SDK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Software Development Kit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Runs on our client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4284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Application Programming Interface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Runs on the server side (LLM)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1777754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BB797B7F-2A4D-9060-19EA-37CA14F02D44}"/>
              </a:ext>
            </a:extLst>
          </p:cNvPr>
          <p:cNvSpPr txBox="1"/>
          <p:nvPr/>
        </p:nvSpPr>
        <p:spPr>
          <a:xfrm>
            <a:off x="1220042" y="4851852"/>
            <a:ext cx="1253447" cy="369332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Agent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80ADF21-0A99-F968-071A-EBDF011637BE}"/>
              </a:ext>
            </a:extLst>
          </p:cNvPr>
          <p:cNvSpPr txBox="1"/>
          <p:nvPr/>
        </p:nvSpPr>
        <p:spPr>
          <a:xfrm>
            <a:off x="7277631" y="4752318"/>
            <a:ext cx="133564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API </a:t>
            </a:r>
          </a:p>
          <a:p>
            <a:pPr algn="ctr"/>
            <a:r>
              <a:rPr lang="en-IN" b="1" dirty="0">
                <a:solidFill>
                  <a:srgbClr val="C00000"/>
                </a:solidFill>
              </a:rPr>
              <a:t>end-point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B6E6B46-CB8E-A864-81A8-943BDD5502EA}"/>
              </a:ext>
            </a:extLst>
          </p:cNvPr>
          <p:cNvSpPr txBox="1"/>
          <p:nvPr/>
        </p:nvSpPr>
        <p:spPr>
          <a:xfrm>
            <a:off x="2326127" y="4859790"/>
            <a:ext cx="13356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b="1" dirty="0">
                <a:solidFill>
                  <a:srgbClr val="C00000"/>
                </a:solidFill>
              </a:rPr>
              <a:t>SDK</a:t>
            </a:r>
          </a:p>
        </p:txBody>
      </p:sp>
      <p:sp>
        <p:nvSpPr>
          <p:cNvPr id="10" name="Arrow: Left-Right 9">
            <a:extLst>
              <a:ext uri="{FF2B5EF4-FFF2-40B4-BE49-F238E27FC236}">
                <a16:creationId xmlns:a16="http://schemas.microsoft.com/office/drawing/2014/main" id="{43DC8BA5-E1A9-7538-46BB-41C4D1E978F8}"/>
              </a:ext>
            </a:extLst>
          </p:cNvPr>
          <p:cNvSpPr/>
          <p:nvPr/>
        </p:nvSpPr>
        <p:spPr>
          <a:xfrm>
            <a:off x="3503023" y="4911258"/>
            <a:ext cx="3944594" cy="282467"/>
          </a:xfrm>
          <a:prstGeom prst="left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D142FD1-B660-54B6-A8F1-E36A6A2DC4BD}"/>
              </a:ext>
            </a:extLst>
          </p:cNvPr>
          <p:cNvSpPr txBox="1"/>
          <p:nvPr/>
        </p:nvSpPr>
        <p:spPr>
          <a:xfrm>
            <a:off x="8759567" y="5060877"/>
            <a:ext cx="1704112" cy="646331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b="1" dirty="0"/>
              <a:t>GPT </a:t>
            </a:r>
          </a:p>
          <a:p>
            <a:pPr algn="ctr"/>
            <a:r>
              <a:rPr lang="en-IN" b="1" dirty="0"/>
              <a:t>(OpenAI LLM)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9D43EDD-6D21-07DE-42CB-D7BA8AC9F8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086" y="3283023"/>
            <a:ext cx="1704112" cy="17694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66250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F85A0C-3F7B-9A8E-8C4F-6943C67350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in Python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A79B55-E6CB-4060-5775-D7C133CC0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Normally, Python runs code synchronously (line by line) - If one line is slow (e.g., waiting for a network request), everything else is stuck</a:t>
            </a:r>
          </a:p>
          <a:p>
            <a:r>
              <a:rPr lang="en-US" dirty="0"/>
              <a:t>But with </a:t>
            </a:r>
            <a:r>
              <a:rPr lang="en-US" dirty="0" err="1"/>
              <a:t>asyncio</a:t>
            </a:r>
            <a:r>
              <a:rPr lang="en-US" dirty="0"/>
              <a:t>, we can do something else while waiting</a:t>
            </a:r>
          </a:p>
          <a:p>
            <a:r>
              <a:rPr lang="en-US" dirty="0"/>
              <a:t>Example analogy:</a:t>
            </a:r>
          </a:p>
          <a:p>
            <a:pPr lvl="1"/>
            <a:r>
              <a:rPr lang="en-US" dirty="0"/>
              <a:t>Normal code (sync): We are cooking noodles. We boil water, stand still until it boils, then add noodles.</a:t>
            </a:r>
          </a:p>
          <a:p>
            <a:pPr lvl="1"/>
            <a:r>
              <a:rPr lang="en-US" dirty="0"/>
              <a:t>Async code: While waiting for the water to boil, we cut vegetables and prepare sauce. Nothing is wasted.</a:t>
            </a:r>
          </a:p>
          <a:p>
            <a:r>
              <a:rPr lang="en-US" dirty="0"/>
              <a:t>Code example: Next slide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636459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49EAE-0294-A462-83C8-D157C0A89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err="1"/>
              <a:t>asyncio</a:t>
            </a:r>
            <a:r>
              <a:rPr lang="en-IN" dirty="0"/>
              <a:t> Code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F5E676-170D-1715-4CE6-6FEA3661A2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import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</a:t>
            </a:r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task(name, delay):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started")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asyncio.sleep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(delay)   # simulate waiting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print(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f"Task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{name} finished after {delay} seconds")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 def main():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# Run tasks concurrently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await </a:t>
            </a:r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asyncio.gather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task("A", 2),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task("B", 1),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    task("C", 3),</a:t>
            </a:r>
          </a:p>
          <a:p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    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  <a:p>
            <a:r>
              <a:rPr lang="en-IN" sz="1400" dirty="0" err="1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asyncio.run</a:t>
            </a:r>
            <a:r>
              <a:rPr lang="en-IN" sz="1400" dirty="0">
                <a:solidFill>
                  <a:srgbClr val="FF0000"/>
                </a:solidFill>
                <a:latin typeface="Cascadia Code" panose="020B0609020000020004" pitchFamily="49" charset="0"/>
                <a:ea typeface="Cascadia Code" panose="020B0609020000020004" pitchFamily="49" charset="0"/>
                <a:cs typeface="Cascadia Code" panose="020B0609020000020004" pitchFamily="49" charset="0"/>
              </a:rPr>
              <a:t>(main())</a:t>
            </a:r>
          </a:p>
          <a:p>
            <a:endParaRPr lang="en-IN" sz="1400" dirty="0">
              <a:solidFill>
                <a:srgbClr val="FF0000"/>
              </a:solidFill>
              <a:latin typeface="Cascadia Code" panose="020B0609020000020004" pitchFamily="49" charset="0"/>
              <a:ea typeface="Cascadia Code" panose="020B0609020000020004" pitchFamily="49" charset="0"/>
              <a:cs typeface="Cascadia Code" panose="020B06090200000200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EC194F-8C06-1B4E-AD01-4D5C36318D7A}"/>
              </a:ext>
            </a:extLst>
          </p:cNvPr>
          <p:cNvSpPr txBox="1"/>
          <p:nvPr/>
        </p:nvSpPr>
        <p:spPr>
          <a:xfrm>
            <a:off x="5534346" y="3533878"/>
            <a:ext cx="6044629" cy="31700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sz="2000" b="1" dirty="0"/>
              <a:t>How to write</a:t>
            </a:r>
          </a:p>
          <a:p>
            <a:endParaRPr lang="en-IN" sz="2000" dirty="0"/>
          </a:p>
          <a:p>
            <a:pPr marL="342900" indent="-342900">
              <a:buAutoNum type="arabicParenBoth"/>
            </a:pPr>
            <a:r>
              <a:rPr lang="en-IN" sz="2000" b="1" dirty="0"/>
              <a:t>Coroutine</a:t>
            </a:r>
            <a:r>
              <a:rPr lang="en-IN" sz="2000" dirty="0"/>
              <a:t>: A special function defined with </a:t>
            </a:r>
            <a:r>
              <a:rPr lang="en-IN" sz="2000" b="1" dirty="0"/>
              <a:t>async def</a:t>
            </a:r>
            <a:r>
              <a:rPr lang="en-IN" sz="2000" dirty="0"/>
              <a:t>, which can be paused (</a:t>
            </a:r>
            <a:r>
              <a:rPr lang="en-IN" sz="2000" b="1" dirty="0"/>
              <a:t>await</a:t>
            </a:r>
            <a:r>
              <a:rPr lang="en-IN" sz="2000" dirty="0"/>
              <a:t>) and resumed later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Event loop</a:t>
            </a:r>
            <a:r>
              <a:rPr lang="en-IN" sz="2000" dirty="0"/>
              <a:t>: The core of </a:t>
            </a:r>
            <a:r>
              <a:rPr lang="en-IN" sz="2000" b="1" dirty="0" err="1"/>
              <a:t>asyncio</a:t>
            </a:r>
            <a:r>
              <a:rPr lang="en-IN" sz="2000" dirty="0"/>
              <a:t>, which manages all coroutines and usually starts with </a:t>
            </a:r>
            <a:r>
              <a:rPr lang="en-IN" sz="2000" b="1" dirty="0" err="1"/>
              <a:t>asyncio.run</a:t>
            </a:r>
            <a:r>
              <a:rPr lang="en-IN" sz="2000" dirty="0"/>
              <a:t>(function())</a:t>
            </a:r>
          </a:p>
          <a:p>
            <a:pPr marL="342900" indent="-342900">
              <a:buAutoNum type="arabicParenBoth"/>
            </a:pPr>
            <a:r>
              <a:rPr lang="en-IN" sz="2000" b="1" dirty="0"/>
              <a:t>await</a:t>
            </a:r>
            <a:r>
              <a:rPr lang="en-IN" sz="2000" dirty="0"/>
              <a:t>: Used inside </a:t>
            </a:r>
            <a:r>
              <a:rPr lang="en-IN" sz="2000" b="1" dirty="0" err="1"/>
              <a:t>asyncio</a:t>
            </a:r>
            <a:r>
              <a:rPr lang="en-IN" sz="2000" b="1" dirty="0"/>
              <a:t> def </a:t>
            </a:r>
            <a:r>
              <a:rPr lang="en-IN" sz="2000" dirty="0"/>
              <a:t>functions to </a:t>
            </a:r>
            <a:r>
              <a:rPr lang="en-IN" sz="2000" i="1" dirty="0"/>
              <a:t>wait </a:t>
            </a:r>
            <a:r>
              <a:rPr lang="en-IN" sz="2000" dirty="0"/>
              <a:t>for another coroutine … While waiting, Python can run other tasks</a:t>
            </a:r>
          </a:p>
        </p:txBody>
      </p:sp>
    </p:spTree>
    <p:extLst>
      <p:ext uri="{BB962C8B-B14F-4D97-AF65-F5344CB8AC3E}">
        <p14:creationId xmlns:p14="http://schemas.microsoft.com/office/powerpoint/2010/main" val="135990085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B968CE-0C44-2BD5-EE14-5AD67AE82A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Sync Versus Async Processing in Agents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48A89-7D07-B19F-DD61-15371D5D8A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Run two agents one after the other, i.e. in sync mode, wait for their work to complete, and then output the final combined result</a:t>
            </a:r>
          </a:p>
          <a:p>
            <a:pPr lvl="1"/>
            <a:r>
              <a:rPr lang="en-GB" dirty="0"/>
              <a:t>2_8_openai_agent.py</a:t>
            </a:r>
          </a:p>
          <a:p>
            <a:r>
              <a:rPr lang="en-IN" dirty="0"/>
              <a:t>Run the same two agents at the same time, i.e. in async mode, wait for their work to complete, and then output the final combined result</a:t>
            </a:r>
          </a:p>
          <a:p>
            <a:pPr lvl="1"/>
            <a:r>
              <a:rPr lang="en-GB" dirty="0"/>
              <a:t>2_9_openai_agent.py</a:t>
            </a:r>
            <a:endParaRPr lang="en-IN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726778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ED268-C290-25F4-35B3-6744992EF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1"/>
            <a:ext cx="10515600" cy="767817"/>
          </a:xfrm>
        </p:spPr>
        <p:txBody>
          <a:bodyPr>
            <a:normAutofit/>
          </a:bodyPr>
          <a:lstStyle/>
          <a:p>
            <a:r>
              <a:rPr lang="en-IN" dirty="0"/>
              <a:t>Creating a Useful Agent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2FC80E-2FF2-F1B8-AA52-30C22D0BEF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3870A3E-DC7B-225C-62CA-C38046A6DC85}"/>
              </a:ext>
            </a:extLst>
          </p:cNvPr>
          <p:cNvGraphicFramePr>
            <a:graphicFrameLocks noGrp="1"/>
          </p:cNvGraphicFramePr>
          <p:nvPr/>
        </p:nvGraphicFramePr>
        <p:xfrm>
          <a:off x="272226" y="823658"/>
          <a:ext cx="11328783" cy="582676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790345">
                  <a:extLst>
                    <a:ext uri="{9D8B030D-6E8A-4147-A177-3AD203B41FA5}">
                      <a16:colId xmlns:a16="http://schemas.microsoft.com/office/drawing/2014/main" val="4114190081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448936344"/>
                    </a:ext>
                  </a:extLst>
                </a:gridCol>
                <a:gridCol w="2297863">
                  <a:extLst>
                    <a:ext uri="{9D8B030D-6E8A-4147-A177-3AD203B41FA5}">
                      <a16:colId xmlns:a16="http://schemas.microsoft.com/office/drawing/2014/main" val="968096629"/>
                    </a:ext>
                  </a:extLst>
                </a:gridCol>
                <a:gridCol w="1852925">
                  <a:extLst>
                    <a:ext uri="{9D8B030D-6E8A-4147-A177-3AD203B41FA5}">
                      <a16:colId xmlns:a16="http://schemas.microsoft.com/office/drawing/2014/main" val="2007595872"/>
                    </a:ext>
                  </a:extLst>
                </a:gridCol>
                <a:gridCol w="1925261">
                  <a:extLst>
                    <a:ext uri="{9D8B030D-6E8A-4147-A177-3AD203B41FA5}">
                      <a16:colId xmlns:a16="http://schemas.microsoft.com/office/drawing/2014/main" val="1187256254"/>
                    </a:ext>
                  </a:extLst>
                </a:gridCol>
                <a:gridCol w="2164526">
                  <a:extLst>
                    <a:ext uri="{9D8B030D-6E8A-4147-A177-3AD203B41FA5}">
                      <a16:colId xmlns:a16="http://schemas.microsoft.com/office/drawing/2014/main" val="2615636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Version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Task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Design Pattern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Features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Improvements still to be done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Code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6453119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1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 customer support bot that answers FAQs using a knowledge base and function calling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Information Retrieval Pattern: Pull an answer directly from a predefined source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Function (Tool) calling*</a:t>
                      </a:r>
                    </a:p>
                    <a:p>
                      <a:r>
                        <a:rPr lang="en-IN" sz="1400" dirty="0"/>
                        <a:t>Tracing added (See </a:t>
                      </a:r>
                      <a:r>
                        <a:rPr lang="en-IN" sz="1400" dirty="0">
                          <a:hlinkClick r:id="rId2"/>
                        </a:rPr>
                        <a:t>https://platform.openai.com/logs?api=traces</a:t>
                      </a:r>
                      <a:r>
                        <a:rPr lang="en-IN" sz="1400" dirty="0"/>
                        <a:t> after running the code)</a:t>
                      </a:r>
                    </a:p>
                    <a:p>
                      <a:r>
                        <a:rPr lang="en-IN" sz="1400" dirty="0"/>
                        <a:t>Streaming added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Customer queries are searched on keywords,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2_2_openai_agent.py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065361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2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Do not search the customer query based on keywords, but perform semantic search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Semantic Search Pattern: Understand meaning behind the user’s query, not just keywords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Compute embeddings for knowledge base and compare with embeddings for customer query*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is hardcoded, 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2_3_openai_agent.py</a:t>
                      </a:r>
                      <a:endParaRPr lang="en-GB" sz="1400" dirty="0"/>
                    </a:p>
                    <a:p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59535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3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Get the knowledgebase from a database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Database Integration Pattern: Access and query external data sources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Knowledgebase hardcoding replaced by database items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UI is not good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First run 2_4_openai_agent.py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and then 2_5_openai_agent.py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86515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4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like a chatbot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Not a pattern, but separating the UI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</a:t>
                      </a:r>
                      <a:r>
                        <a:rPr lang="en-IN" sz="1400" dirty="0" err="1"/>
                        <a:t>Gradio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Make it 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2_6_openai_agent.py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2198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5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 RAG Functionality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RAG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Added RAG*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None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2_7_openai_agent.py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7517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IN" sz="1400" dirty="0"/>
                        <a:t>6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Customer Service Agent*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Long and Short Term Memory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Different example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/>
                        <a:t>NA</a:t>
                      </a:r>
                      <a:endParaRPr lang="en-GB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2_10_openai_agent.py</a:t>
                      </a:r>
                      <a:endParaRPr lang="en-GB" sz="14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8569406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5389120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25ECD-3366-6E30-2947-87B0572FF6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Function (Tool) Calling Workflow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DBA928-EE00-4365-2C76-83C9BFC8B2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Tool calling</a:t>
            </a:r>
            <a:r>
              <a:rPr lang="en-US" dirty="0"/>
              <a:t>: Allows an LLM to </a:t>
            </a:r>
            <a:r>
              <a:rPr lang="en-US" b="1" dirty="0"/>
              <a:t>delegate specific tasks</a:t>
            </a:r>
            <a:r>
              <a:rPr lang="en-US" dirty="0"/>
              <a:t> to external functions, APIs, or knowledge sources, making them more useful for real-world tasks, beyond just text generation</a:t>
            </a:r>
          </a:p>
          <a:p>
            <a:r>
              <a:rPr lang="en-US" dirty="0"/>
              <a:t>Components</a:t>
            </a:r>
            <a:endParaRPr lang="en-GB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964F03B-37BF-D800-905E-75D623061CE1}"/>
              </a:ext>
            </a:extLst>
          </p:cNvPr>
          <p:cNvGraphicFramePr>
            <a:graphicFrameLocks noGrp="1"/>
          </p:cNvGraphicFramePr>
          <p:nvPr/>
        </p:nvGraphicFramePr>
        <p:xfrm>
          <a:off x="998744" y="3566795"/>
          <a:ext cx="10515600" cy="2286000"/>
        </p:xfrm>
        <a:graphic>
          <a:graphicData uri="http://schemas.openxmlformats.org/drawingml/2006/table">
            <a:tbl>
              <a:tblPr>
                <a:tableStyleId>{17292A2E-F333-43FB-9621-5CBBE7FDCDCB}</a:tableStyleId>
              </a:tblPr>
              <a:tblGrid>
                <a:gridCol w="3301031">
                  <a:extLst>
                    <a:ext uri="{9D8B030D-6E8A-4147-A177-3AD203B41FA5}">
                      <a16:colId xmlns:a16="http://schemas.microsoft.com/office/drawing/2014/main" val="1845314149"/>
                    </a:ext>
                  </a:extLst>
                </a:gridCol>
                <a:gridCol w="7214569">
                  <a:extLst>
                    <a:ext uri="{9D8B030D-6E8A-4147-A177-3AD203B41FA5}">
                      <a16:colId xmlns:a16="http://schemas.microsoft.com/office/drawing/2014/main" val="4125678451"/>
                    </a:ext>
                  </a:extLst>
                </a:gridCol>
              </a:tblGrid>
              <a:tr h="2095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Component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Role / Purpose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39335592"/>
                  </a:ext>
                </a:extLst>
              </a:tr>
              <a:tr h="36663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LLM (Agent)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Generates responses and decides when to call a tool. Uses instructions, context, and available tool schemas.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25284055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Tool / Function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/>
                        <a:t>Encapsulates a task the agent can perform. Has a name, description, and parameter schema. Provides a callback function to execute when called.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4711033"/>
                  </a:ext>
                </a:extLst>
              </a:tr>
              <a:tr h="52376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b="1" dirty="0"/>
                        <a:t>Runner / Executor</a:t>
                      </a:r>
                      <a:endParaRPr lang="en-GB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dirty="0"/>
                        <a:t>Middleware that passes the tool call from the agent to our function. Handles asynchronous execution, error handling, and return of results.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154749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4557114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9DF947-4D32-DF06-401F-E5506E50D1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55" y="220353"/>
            <a:ext cx="3033915" cy="1325563"/>
          </a:xfrm>
        </p:spPr>
        <p:txBody>
          <a:bodyPr/>
          <a:lstStyle/>
          <a:p>
            <a:r>
              <a:rPr lang="en-IN" dirty="0"/>
              <a:t>Tool Workflow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534453BA-0C98-A8BD-1EA4-96036E3FBF1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88757" y="1688226"/>
          <a:ext cx="10944879" cy="4589641"/>
        </p:xfrm>
        <a:graphic>
          <a:graphicData uri="http://schemas.openxmlformats.org/drawingml/2006/table">
            <a:tbl>
              <a:tblPr>
                <a:tableStyleId>{ED083AE6-46FA-4A59-8FB0-9F97EB10719F}</a:tableStyleId>
              </a:tblPr>
              <a:tblGrid>
                <a:gridCol w="1926522">
                  <a:extLst>
                    <a:ext uri="{9D8B030D-6E8A-4147-A177-3AD203B41FA5}">
                      <a16:colId xmlns:a16="http://schemas.microsoft.com/office/drawing/2014/main" val="558719537"/>
                    </a:ext>
                  </a:extLst>
                </a:gridCol>
                <a:gridCol w="4397497">
                  <a:extLst>
                    <a:ext uri="{9D8B030D-6E8A-4147-A177-3AD203B41FA5}">
                      <a16:colId xmlns:a16="http://schemas.microsoft.com/office/drawing/2014/main" val="1256724825"/>
                    </a:ext>
                  </a:extLst>
                </a:gridCol>
                <a:gridCol w="4620860">
                  <a:extLst>
                    <a:ext uri="{9D8B030D-6E8A-4147-A177-3AD203B41FA5}">
                      <a16:colId xmlns:a16="http://schemas.microsoft.com/office/drawing/2014/main" val="1463455223"/>
                    </a:ext>
                  </a:extLst>
                </a:gridCol>
              </a:tblGrid>
              <a:tr h="21756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Step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Description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 dirty="0"/>
                        <a:t>Example / Notes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450517377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1. Agent receives user input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User types a message. Agent receives it along with instructions and context.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"What is the return policy?"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16238299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2. Agent decides whether to call a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checks available tools. Decides whether to call a tool or answer internally.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 get_faq_answer tool for known topic or answer directly.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271434506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3. Agent generates a tool call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creates a structured function call matching the tool’s schema. Ensures required fields are present and types are correct.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{ "name": "get_faq_answer", "parameters": { "topic": "return policy" } }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920948271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b="1"/>
                        <a:t>4. Runner executes the tool</a:t>
                      </a:r>
                      <a:endParaRPr lang="en-US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Runner calls the registered callback function. Passes parameters and tool context (metadata).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params = {"topic": "return policy"} tool_context includes agent name, conversation ID, etc.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884221783"/>
                  </a:ext>
                </a:extLst>
              </a:tr>
              <a:tr h="70709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5. Tool returns results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Callback function fetches the answer from knowledge base or API. Runner passes it back to the agent.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"You can return any product within 30 days of delivery."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108269785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6. Agent generates final response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Agent combines tool output with conversational context and formats response for the user.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Bot: You can return any product within 30 days of delivery.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3799751729"/>
                  </a:ext>
                </a:extLst>
              </a:tr>
              <a:tr h="54391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600" b="1"/>
                        <a:t>7. Optional – Logging / Analytics</a:t>
                      </a:r>
                      <a:endParaRPr lang="en-GB" sz="1600"/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/>
                        <a:t>Tool calls, parameters, and results can be logged for auditing, analytics, or improving accuracy.</a:t>
                      </a:r>
                    </a:p>
                  </a:txBody>
                  <a:tcPr marL="54392" marR="54392" marT="27196" marB="27196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600" dirty="0"/>
                        <a:t>Useful for monitoring and refining agent behavior.</a:t>
                      </a:r>
                    </a:p>
                  </a:txBody>
                  <a:tcPr marL="54392" marR="54392" marT="27196" marB="27196" anchor="ctr"/>
                </a:tc>
                <a:extLst>
                  <a:ext uri="{0D108BD9-81ED-4DB2-BD59-A6C34878D82A}">
                    <a16:rowId xmlns:a16="http://schemas.microsoft.com/office/drawing/2014/main" val="2092289236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72A02E99-1C66-37A6-3882-03AE2D8C2B14}"/>
              </a:ext>
            </a:extLst>
          </p:cNvPr>
          <p:cNvSpPr/>
          <p:nvPr/>
        </p:nvSpPr>
        <p:spPr>
          <a:xfrm>
            <a:off x="3846064" y="388591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B40AFB-FBC0-E39A-CF82-986319084B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8091" y="124101"/>
            <a:ext cx="844598" cy="801910"/>
          </a:xfrm>
          <a:prstGeom prst="rect">
            <a:avLst/>
          </a:prstGeom>
        </p:spPr>
      </p:pic>
      <p:sp>
        <p:nvSpPr>
          <p:cNvPr id="9" name="Arrow: Right 8">
            <a:extLst>
              <a:ext uri="{FF2B5EF4-FFF2-40B4-BE49-F238E27FC236}">
                <a16:creationId xmlns:a16="http://schemas.microsoft.com/office/drawing/2014/main" id="{F6AF3259-4FE3-394B-3E71-F7FC31CDC5D6}"/>
              </a:ext>
            </a:extLst>
          </p:cNvPr>
          <p:cNvSpPr/>
          <p:nvPr/>
        </p:nvSpPr>
        <p:spPr>
          <a:xfrm>
            <a:off x="5030652" y="388590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92897644-0652-0866-2BAD-78AFDD6ADC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7527" y="107409"/>
            <a:ext cx="821354" cy="83529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6D7CF5C6-5AE9-C0B7-6779-09C7BE168C7F}"/>
              </a:ext>
            </a:extLst>
          </p:cNvPr>
          <p:cNvSpPr txBox="1"/>
          <p:nvPr/>
        </p:nvSpPr>
        <p:spPr>
          <a:xfrm>
            <a:off x="5372679" y="977213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Tool call needed</a:t>
            </a:r>
            <a:endParaRPr lang="en-GB" sz="1400" b="1" dirty="0">
              <a:solidFill>
                <a:schemeClr val="bg1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6B917F78-BFAD-A3F8-2F6E-AA1BED87BBE2}"/>
              </a:ext>
            </a:extLst>
          </p:cNvPr>
          <p:cNvSpPr/>
          <p:nvPr/>
        </p:nvSpPr>
        <p:spPr>
          <a:xfrm>
            <a:off x="6268324" y="388589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44B7DE3-E620-47A2-0A2A-7F073DB22687}"/>
              </a:ext>
            </a:extLst>
          </p:cNvPr>
          <p:cNvSpPr txBox="1"/>
          <p:nvPr/>
        </p:nvSpPr>
        <p:spPr>
          <a:xfrm>
            <a:off x="7847973" y="228036"/>
            <a:ext cx="844598" cy="523220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Tool </a:t>
            </a:r>
          </a:p>
          <a:p>
            <a:pPr algn="ctr"/>
            <a:r>
              <a:rPr lang="en-IN" sz="1400" b="1" dirty="0"/>
              <a:t>call</a:t>
            </a:r>
            <a:endParaRPr lang="en-GB" sz="1400" b="1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95F3F1D-BFF3-8DA2-A7C6-3402D2C6F0CF}"/>
              </a:ext>
            </a:extLst>
          </p:cNvPr>
          <p:cNvSpPr txBox="1"/>
          <p:nvPr/>
        </p:nvSpPr>
        <p:spPr>
          <a:xfrm>
            <a:off x="7847973" y="951227"/>
            <a:ext cx="844598" cy="52322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>
                <a:solidFill>
                  <a:schemeClr val="bg1"/>
                </a:solidFill>
              </a:rPr>
              <a:t>Returns output</a:t>
            </a:r>
            <a:endParaRPr lang="en-GB" sz="1400" b="1" dirty="0">
              <a:solidFill>
                <a:schemeClr val="bg1"/>
              </a:solidFill>
            </a:endParaRP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43E84A73-9678-6695-D126-D0333650563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9794" y="65758"/>
            <a:ext cx="607036" cy="918594"/>
          </a:xfrm>
          <a:prstGeom prst="rect">
            <a:avLst/>
          </a:prstGeom>
        </p:spPr>
      </p:pic>
      <p:sp>
        <p:nvSpPr>
          <p:cNvPr id="20" name="Arrow: Right 19">
            <a:extLst>
              <a:ext uri="{FF2B5EF4-FFF2-40B4-BE49-F238E27FC236}">
                <a16:creationId xmlns:a16="http://schemas.microsoft.com/office/drawing/2014/main" id="{E773F929-1768-B679-48FF-C8A3973394FA}"/>
              </a:ext>
            </a:extLst>
          </p:cNvPr>
          <p:cNvSpPr/>
          <p:nvPr/>
        </p:nvSpPr>
        <p:spPr>
          <a:xfrm>
            <a:off x="7454949" y="367316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23337761-5390-F4B0-CBB5-34C4A4DEEE78}"/>
              </a:ext>
            </a:extLst>
          </p:cNvPr>
          <p:cNvSpPr txBox="1"/>
          <p:nvPr/>
        </p:nvSpPr>
        <p:spPr>
          <a:xfrm>
            <a:off x="6556355" y="997677"/>
            <a:ext cx="844598" cy="307777"/>
          </a:xfrm>
          <a:prstGeom prst="rect">
            <a:avLst/>
          </a:prstGeom>
          <a:solidFill>
            <a:schemeClr val="bg2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1400" b="1" dirty="0"/>
              <a:t>Runner</a:t>
            </a:r>
            <a:endParaRPr lang="en-GB" sz="1400" b="1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9E5AFFB-85F3-C732-EC58-C443942C4D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5496" y="78043"/>
            <a:ext cx="844598" cy="801910"/>
          </a:xfrm>
          <a:prstGeom prst="rect">
            <a:avLst/>
          </a:prstGeom>
        </p:spPr>
      </p:pic>
      <p:sp>
        <p:nvSpPr>
          <p:cNvPr id="23" name="Arrow: Right 22">
            <a:extLst>
              <a:ext uri="{FF2B5EF4-FFF2-40B4-BE49-F238E27FC236}">
                <a16:creationId xmlns:a16="http://schemas.microsoft.com/office/drawing/2014/main" id="{F7E0A9DC-6300-21A4-0341-6595A38B119B}"/>
              </a:ext>
            </a:extLst>
          </p:cNvPr>
          <p:cNvSpPr/>
          <p:nvPr/>
        </p:nvSpPr>
        <p:spPr>
          <a:xfrm>
            <a:off x="8773469" y="377963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Arrow: Right 23">
            <a:extLst>
              <a:ext uri="{FF2B5EF4-FFF2-40B4-BE49-F238E27FC236}">
                <a16:creationId xmlns:a16="http://schemas.microsoft.com/office/drawing/2014/main" id="{83F2B870-DD8B-16B1-1058-840D829A84EC}"/>
              </a:ext>
            </a:extLst>
          </p:cNvPr>
          <p:cNvSpPr/>
          <p:nvPr/>
        </p:nvSpPr>
        <p:spPr>
          <a:xfrm>
            <a:off x="10032427" y="367315"/>
            <a:ext cx="342027" cy="223365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6" name="Graphic 25">
            <a:extLst>
              <a:ext uri="{FF2B5EF4-FFF2-40B4-BE49-F238E27FC236}">
                <a16:creationId xmlns:a16="http://schemas.microsoft.com/office/drawing/2014/main" id="{93A19F35-FCAC-0A4E-A3A0-DB378ACDE26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3264757" y="124101"/>
            <a:ext cx="526693" cy="1054004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683C9539-FF2D-A546-11BB-410DBFE3DE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0437469" y="90848"/>
            <a:ext cx="526693" cy="105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779967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B6773-F51B-24A1-A43E-444D087F1A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3856" y="80842"/>
            <a:ext cx="10515600" cy="639614"/>
          </a:xfrm>
        </p:spPr>
        <p:txBody>
          <a:bodyPr>
            <a:normAutofit fontScale="90000"/>
          </a:bodyPr>
          <a:lstStyle/>
          <a:p>
            <a:r>
              <a:rPr lang="en-IN" dirty="0"/>
              <a:t>Function (Tool) Calling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ECFC0D-BDA4-3086-CACB-D602D8BE0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EF4B2D-B96C-5E8D-8A33-E283CF955E49}"/>
              </a:ext>
            </a:extLst>
          </p:cNvPr>
          <p:cNvSpPr txBox="1"/>
          <p:nvPr/>
        </p:nvSpPr>
        <p:spPr>
          <a:xfrm>
            <a:off x="174503" y="788758"/>
            <a:ext cx="5828427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1: Write the actual function</a:t>
            </a:r>
            <a:endParaRPr lang="en-IN" sz="1200" b="1" dirty="0"/>
          </a:p>
          <a:p>
            <a:endParaRPr lang="en-IN" sz="1200" dirty="0"/>
          </a:p>
          <a:p>
            <a:r>
              <a:rPr lang="en-US" b="1" dirty="0">
                <a:solidFill>
                  <a:srgbClr val="FF0000"/>
                </a:solidFill>
              </a:rPr>
              <a:t>@function_tool</a:t>
            </a:r>
          </a:p>
          <a:p>
            <a:r>
              <a:rPr lang="en-US" dirty="0"/>
              <a:t>async def </a:t>
            </a:r>
            <a:r>
              <a:rPr lang="en-US" dirty="0" err="1"/>
              <a:t>faq_invoker</a:t>
            </a:r>
            <a:r>
              <a:rPr lang="en-US" dirty="0"/>
              <a:t>(topic: str) -&gt; str:</a:t>
            </a:r>
          </a:p>
          <a:p>
            <a:r>
              <a:rPr lang="en-US" dirty="0"/>
              <a:t>    </a:t>
            </a:r>
            <a:r>
              <a:rPr lang="en-US" dirty="0" err="1"/>
              <a:t>user_query</a:t>
            </a:r>
            <a:r>
              <a:rPr lang="en-US" dirty="0"/>
              <a:t> = </a:t>
            </a:r>
            <a:r>
              <a:rPr lang="en-US" dirty="0" err="1"/>
              <a:t>topic.lower</a:t>
            </a:r>
            <a:r>
              <a:rPr lang="en-US" dirty="0"/>
              <a:t>()</a:t>
            </a:r>
          </a:p>
          <a:p>
            <a:r>
              <a:rPr lang="en-US" dirty="0"/>
              <a:t>    for </a:t>
            </a:r>
            <a:r>
              <a:rPr lang="en-US" dirty="0" err="1"/>
              <a:t>topic_key</a:t>
            </a:r>
            <a:r>
              <a:rPr lang="en-US" dirty="0"/>
              <a:t>, answer in  	</a:t>
            </a:r>
            <a:r>
              <a:rPr lang="en-US" dirty="0" err="1"/>
              <a:t>knowledge_base.items</a:t>
            </a:r>
            <a:r>
              <a:rPr lang="en-US" dirty="0"/>
              <a:t>():</a:t>
            </a:r>
          </a:p>
          <a:p>
            <a:r>
              <a:rPr lang="en-US" dirty="0"/>
              <a:t>        if </a:t>
            </a:r>
            <a:r>
              <a:rPr lang="en-US" dirty="0" err="1"/>
              <a:t>topic_key</a:t>
            </a:r>
            <a:r>
              <a:rPr lang="en-US" dirty="0"/>
              <a:t> in </a:t>
            </a:r>
            <a:r>
              <a:rPr lang="en-US" dirty="0" err="1"/>
              <a:t>user_query</a:t>
            </a:r>
            <a:r>
              <a:rPr lang="en-US" dirty="0"/>
              <a:t>:</a:t>
            </a:r>
          </a:p>
          <a:p>
            <a:r>
              <a:rPr lang="en-US" dirty="0"/>
              <a:t>            return answer</a:t>
            </a:r>
          </a:p>
          <a:p>
            <a:r>
              <a:rPr lang="en-US" dirty="0"/>
              <a:t>        return (</a:t>
            </a:r>
          </a:p>
          <a:p>
            <a:r>
              <a:rPr lang="en-US" dirty="0"/>
              <a:t>           "I'm sorry …    )</a:t>
            </a:r>
            <a:endParaRPr lang="en-GB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6B1585-4EBB-CE30-32FE-FFA9B1095CDF}"/>
              </a:ext>
            </a:extLst>
          </p:cNvPr>
          <p:cNvSpPr txBox="1"/>
          <p:nvPr/>
        </p:nvSpPr>
        <p:spPr>
          <a:xfrm>
            <a:off x="4111310" y="3627049"/>
            <a:ext cx="6282136" cy="276998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b="1" dirty="0"/>
              <a:t>Step 2: Define the Agent with the Tool</a:t>
            </a:r>
            <a:endParaRPr lang="en-IN" sz="1200" b="1" dirty="0"/>
          </a:p>
          <a:p>
            <a:endParaRPr lang="en-IN" sz="1200" dirty="0"/>
          </a:p>
          <a:p>
            <a:r>
              <a:rPr lang="en-US" dirty="0" err="1"/>
              <a:t>faq_agent</a:t>
            </a:r>
            <a:r>
              <a:rPr lang="en-US" dirty="0"/>
              <a:t> = Agent(</a:t>
            </a:r>
          </a:p>
          <a:p>
            <a:r>
              <a:rPr lang="en-US" dirty="0"/>
              <a:t>    name="Customer Support Bot",</a:t>
            </a:r>
          </a:p>
          <a:p>
            <a:r>
              <a:rPr lang="en-US" dirty="0"/>
              <a:t>    instructions=(</a:t>
            </a:r>
          </a:p>
          <a:p>
            <a:r>
              <a:rPr lang="en-US" dirty="0"/>
              <a:t>        "You are a helpful customer support assistant. "</a:t>
            </a:r>
          </a:p>
          <a:p>
            <a:r>
              <a:rPr lang="en-US" dirty="0"/>
              <a:t>        "Answer questions using your FAQ tool when appropriate."</a:t>
            </a:r>
          </a:p>
          <a:p>
            <a:r>
              <a:rPr lang="en-US" dirty="0"/>
              <a:t>    ),</a:t>
            </a:r>
          </a:p>
          <a:p>
            <a:r>
              <a:rPr lang="en-US" dirty="0"/>
              <a:t>    </a:t>
            </a:r>
            <a:r>
              <a:rPr lang="en-US" b="1" dirty="0">
                <a:solidFill>
                  <a:srgbClr val="FF0000"/>
                </a:solidFill>
              </a:rPr>
              <a:t>tools</a:t>
            </a:r>
            <a:r>
              <a:rPr lang="en-US" dirty="0"/>
              <a:t>=[</a:t>
            </a:r>
            <a:r>
              <a:rPr lang="en-US" dirty="0" err="1"/>
              <a:t>faq_invoker</a:t>
            </a:r>
            <a:r>
              <a:rPr lang="en-US" dirty="0"/>
              <a:t>]</a:t>
            </a:r>
          </a:p>
          <a:p>
            <a:r>
              <a:rPr lang="en-US" dirty="0"/>
              <a:t>)</a:t>
            </a:r>
            <a:endParaRPr lang="en-US" sz="1200" dirty="0">
              <a:latin typeface="Cascadia Mono" panose="020B0609020000020004" pitchFamily="49" charset="0"/>
              <a:cs typeface="Cascadia Mono" panose="020B06090200000200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910502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B4FDA-2B5B-CEEC-8BAF-C717B0D2D3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F35F37-013B-839B-2222-CA0AC7C3B9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OpenAI API</a:t>
            </a:r>
            <a:r>
              <a:rPr lang="en-US" dirty="0"/>
              <a:t>: Provides a simple interface to AI models for text generation, natural language processing, computer vision, and more</a:t>
            </a:r>
          </a:p>
          <a:p>
            <a:r>
              <a:rPr lang="en-US" dirty="0"/>
              <a:t>Official SDK:  </a:t>
            </a:r>
            <a:r>
              <a:rPr lang="en-US" b="1" dirty="0"/>
              <a:t>pip install </a:t>
            </a:r>
            <a:r>
              <a:rPr lang="en-US" b="1" dirty="0" err="1"/>
              <a:t>openai</a:t>
            </a:r>
            <a:r>
              <a:rPr lang="en-US" b="1" dirty="0"/>
              <a:t>	 	pip install </a:t>
            </a:r>
            <a:r>
              <a:rPr lang="en-US" b="1" dirty="0" err="1"/>
              <a:t>openai</a:t>
            </a:r>
            <a:r>
              <a:rPr lang="en-US" b="1" dirty="0"/>
              <a:t>-agents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543A325-EC48-2FF1-FB89-DA7D0C0927EB}"/>
              </a:ext>
            </a:extLst>
          </p:cNvPr>
          <p:cNvSpPr txBox="1"/>
          <p:nvPr/>
        </p:nvSpPr>
        <p:spPr>
          <a:xfrm>
            <a:off x="4356242" y="3395609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OpenAI APIs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F211E7-7E82-FE86-4E1E-37CA868E2B98}"/>
              </a:ext>
            </a:extLst>
          </p:cNvPr>
          <p:cNvSpPr txBox="1"/>
          <p:nvPr/>
        </p:nvSpPr>
        <p:spPr>
          <a:xfrm>
            <a:off x="838200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Chat Completions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61E4567-0C93-7CB8-8568-AF54770F0360}"/>
              </a:ext>
            </a:extLst>
          </p:cNvPr>
          <p:cNvSpPr txBox="1"/>
          <p:nvPr/>
        </p:nvSpPr>
        <p:spPr>
          <a:xfrm>
            <a:off x="4356241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Responses API</a:t>
            </a:r>
            <a:endParaRPr lang="en-IN" b="1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C253BEA-B2F3-0E07-A639-F6630DBF45B5}"/>
              </a:ext>
            </a:extLst>
          </p:cNvPr>
          <p:cNvSpPr txBox="1"/>
          <p:nvPr/>
        </p:nvSpPr>
        <p:spPr>
          <a:xfrm>
            <a:off x="7874282" y="4965593"/>
            <a:ext cx="3071973" cy="400110"/>
          </a:xfrm>
          <a:prstGeom prst="rect">
            <a:avLst/>
          </a:prstGeom>
          <a:solidFill>
            <a:srgbClr val="7030A0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IN" sz="2000" b="1" dirty="0">
                <a:solidFill>
                  <a:schemeClr val="bg1"/>
                </a:solidFill>
              </a:rPr>
              <a:t>Agents API</a:t>
            </a:r>
            <a:endParaRPr lang="en-IN" b="1" dirty="0">
              <a:solidFill>
                <a:schemeClr val="bg1"/>
              </a:solidFill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E12284E-B94C-BDBD-8B07-88A3CE655768}"/>
              </a:ext>
            </a:extLst>
          </p:cNvPr>
          <p:cNvCxnSpPr>
            <a:stCxn id="4" idx="2"/>
            <a:endCxn id="6" idx="0"/>
          </p:cNvCxnSpPr>
          <p:nvPr/>
        </p:nvCxnSpPr>
        <p:spPr>
          <a:xfrm flipH="1">
            <a:off x="5892228" y="3795719"/>
            <a:ext cx="1" cy="116987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A6157E8-1DBD-A064-A2D7-8539C5F28D3E}"/>
              </a:ext>
            </a:extLst>
          </p:cNvPr>
          <p:cNvCxnSpPr/>
          <p:nvPr/>
        </p:nvCxnSpPr>
        <p:spPr>
          <a:xfrm>
            <a:off x="2270589" y="4222679"/>
            <a:ext cx="7489860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8022BFA-3E3C-8624-51E1-ABF220ABBD7E}"/>
              </a:ext>
            </a:extLst>
          </p:cNvPr>
          <p:cNvCxnSpPr>
            <a:cxnSpLocks/>
          </p:cNvCxnSpPr>
          <p:nvPr/>
        </p:nvCxnSpPr>
        <p:spPr>
          <a:xfrm>
            <a:off x="227058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BFEDF2BA-1E78-1436-8F72-661A210E13CD}"/>
              </a:ext>
            </a:extLst>
          </p:cNvPr>
          <p:cNvCxnSpPr>
            <a:cxnSpLocks/>
          </p:cNvCxnSpPr>
          <p:nvPr/>
        </p:nvCxnSpPr>
        <p:spPr>
          <a:xfrm>
            <a:off x="9760449" y="4222679"/>
            <a:ext cx="0" cy="742914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B3A2A9-90A4-B6BE-B3C0-B4273D934DA1}"/>
              </a:ext>
            </a:extLst>
          </p:cNvPr>
          <p:cNvSpPr txBox="1"/>
          <p:nvPr/>
        </p:nvSpPr>
        <p:spPr>
          <a:xfrm>
            <a:off x="1143428" y="5408719"/>
            <a:ext cx="2254321" cy="646331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Classic</a:t>
            </a:r>
          </a:p>
          <a:p>
            <a:r>
              <a:rPr lang="en-IN" dirty="0"/>
              <a:t>Most widely-known 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29237B4-A6F6-7087-FD37-454F083E4D1F}"/>
              </a:ext>
            </a:extLst>
          </p:cNvPr>
          <p:cNvSpPr txBox="1"/>
          <p:nvPr/>
        </p:nvSpPr>
        <p:spPr>
          <a:xfrm>
            <a:off x="4888358" y="5408719"/>
            <a:ext cx="2254321" cy="92333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New unified API</a:t>
            </a:r>
          </a:p>
          <a:p>
            <a:r>
              <a:rPr lang="en-IN" dirty="0"/>
              <a:t>Supersedes Chat Completions API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490D5E8-A51B-0230-D10B-68DF56173E6A}"/>
              </a:ext>
            </a:extLst>
          </p:cNvPr>
          <p:cNvSpPr txBox="1"/>
          <p:nvPr/>
        </p:nvSpPr>
        <p:spPr>
          <a:xfrm>
            <a:off x="7874283" y="5408719"/>
            <a:ext cx="3071972" cy="1200329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IN" dirty="0"/>
              <a:t>Higher level</a:t>
            </a:r>
          </a:p>
          <a:p>
            <a:r>
              <a:rPr lang="en-IN" i="1" dirty="0"/>
              <a:t>Agentic</a:t>
            </a:r>
            <a:endParaRPr lang="en-IN" dirty="0"/>
          </a:p>
          <a:p>
            <a:r>
              <a:rPr lang="en-IN" dirty="0"/>
              <a:t>Memory, Tools, Guardrails, Workflows …</a:t>
            </a:r>
          </a:p>
        </p:txBody>
      </p:sp>
    </p:spTree>
    <p:extLst>
      <p:ext uri="{BB962C8B-B14F-4D97-AF65-F5344CB8AC3E}">
        <p14:creationId xmlns:p14="http://schemas.microsoft.com/office/powerpoint/2010/main" val="18925748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CBEAAC-F071-51DB-D8E2-78C214B21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1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0601D4-1470-C318-8BE5-094DC6D8F06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277402" y="1395449"/>
          <a:ext cx="11733089" cy="5468849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553066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3106131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393341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805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30079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Chat Completions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Responses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Agents API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Purpose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Generate conversational completions (chat-like interaction).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Unified API for text, chat, JSON, function/tool calling, structured outputs, multimodal input/output.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High-level framework to build autonomous assistants with memory, tools, workflows, and 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07292442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Input Format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messages=[{"role": "user", "content": "..."}]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input="..." (string) OR messages=[...] (compatible)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Uses Agent object with instructions, memory, and optional tools/guardrails.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386105646"/>
                  </a:ext>
                </a:extLst>
              </a:tr>
              <a:tr h="9449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dirty="0"/>
                        <a:t>choices[0].</a:t>
                      </a:r>
                      <a:r>
                        <a:rPr lang="en-IN" sz="2000" dirty="0" err="1"/>
                        <a:t>message.content</a:t>
                      </a:r>
                      <a:endParaRPr lang="en-IN" sz="20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output[0].content (can be text, JSON, tool calls, or structured model output)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final_output (structured result after reasoning, tool use, and memory application).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4202905185"/>
                  </a:ext>
                </a:extLst>
              </a:tr>
              <a:tr h="726879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Structured Output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Limited (manual JSON schema enforcement)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/>
                        <a:t>Native via response_format + Pydantic schemas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First-class: agents directly return structured Pydantic outputs.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079573149"/>
                  </a:ext>
                </a:extLst>
              </a:tr>
              <a:tr h="11630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2000" b="1"/>
                        <a:t>Tool/Function Calling</a:t>
                      </a:r>
                      <a:endParaRPr lang="en-IN" sz="20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Function calling (functions + </a:t>
                      </a:r>
                      <a:r>
                        <a:rPr lang="en-US" sz="2000" dirty="0" err="1"/>
                        <a:t>function_call</a:t>
                      </a:r>
                      <a:r>
                        <a:rPr lang="en-US" sz="2000" dirty="0"/>
                        <a:t>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/>
                        <a:t>tools=[...] with unified syntax (works with function calling, external connectors, image generation, etc.)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2000" dirty="0"/>
                        <a:t>Tools can be registered with an agent, with automatic orchestration, approvals, and retries.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710092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8206249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02D6B-197C-3D2B-6E89-2AB009B7F5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8EDE7A-88B3-BF2D-62AA-984513907F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 – Part 2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A61314E-1460-007E-CCF6-8B96CF0A05C6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3707" y="1467367"/>
          <a:ext cx="11332396" cy="5025508"/>
        </p:xfrm>
        <a:graphic>
          <a:graphicData uri="http://schemas.openxmlformats.org/drawingml/2006/table">
            <a:tbl>
              <a:tblPr>
                <a:tableStyleId>{E8B1032C-EA38-4F05-BA0D-38AFFFC7BED3}</a:tableStyleId>
              </a:tblPr>
              <a:tblGrid>
                <a:gridCol w="1479480">
                  <a:extLst>
                    <a:ext uri="{9D8B030D-6E8A-4147-A177-3AD203B41FA5}">
                      <a16:colId xmlns:a16="http://schemas.microsoft.com/office/drawing/2014/main" val="3967619751"/>
                    </a:ext>
                  </a:extLst>
                </a:gridCol>
                <a:gridCol w="2958957">
                  <a:extLst>
                    <a:ext uri="{9D8B030D-6E8A-4147-A177-3AD203B41FA5}">
                      <a16:colId xmlns:a16="http://schemas.microsoft.com/office/drawing/2014/main" val="3056558560"/>
                    </a:ext>
                  </a:extLst>
                </a:gridCol>
                <a:gridCol w="3256908">
                  <a:extLst>
                    <a:ext uri="{9D8B030D-6E8A-4147-A177-3AD203B41FA5}">
                      <a16:colId xmlns:a16="http://schemas.microsoft.com/office/drawing/2014/main" val="1474668010"/>
                    </a:ext>
                  </a:extLst>
                </a:gridCol>
                <a:gridCol w="3637051">
                  <a:extLst>
                    <a:ext uri="{9D8B030D-6E8A-4147-A177-3AD203B41FA5}">
                      <a16:colId xmlns:a16="http://schemas.microsoft.com/office/drawing/2014/main" val="1103201326"/>
                    </a:ext>
                  </a:extLst>
                </a:gridCol>
              </a:tblGrid>
              <a:tr h="43764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Feature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Chat Completions API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Responses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Agents API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268219123"/>
                  </a:ext>
                </a:extLst>
              </a:tr>
              <a:tr h="7668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Multimodal Support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Partial (GPT-4o-mini, images, but not unified)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Yes (text, image, audio, video, JSON in/out)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Inherits multimodal support from Responses API.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633214852"/>
                  </a:ext>
                </a:extLst>
              </a:tr>
              <a:tr h="1226933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Memory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must pass full history).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None (stateless, unless you add your own memory layer).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Built-in: long-term memory with databases (SQLite, Postgres, etc.) and automatic context management.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44025342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Guardrails / Policies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Must be implemented manually.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Supports structured output validation but no policies.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Native guardrails (input/output validation, tripwires, error handling).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3394611244"/>
                  </a:ext>
                </a:extLst>
              </a:tr>
              <a:tr h="99688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/>
                        <a:t>When to Use</a:t>
                      </a:r>
                      <a:endParaRPr lang="en-IN" sz="180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Quick chatbots, backwards compatibility.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Modern replacement for Chat Completions (flexible, multimodal, structured).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Full assistants/agents needing memory, tools, guardrails, and workflows.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1156349801"/>
                  </a:ext>
                </a:extLst>
              </a:tr>
              <a:tr h="798607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 b="1" dirty="0"/>
                        <a:t>Status</a:t>
                      </a:r>
                      <a:endParaRPr lang="en-IN" sz="1800" dirty="0"/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sz="1800"/>
                        <a:t>Legacy (still supported).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/>
                        <a:t>Recommended default API going forward.</a:t>
                      </a:r>
                    </a:p>
                  </a:txBody>
                  <a:tcPr marL="33995" marR="33995" marT="16997" marB="16997" anchor="ctr"/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800" dirty="0"/>
                        <a:t>Higher-level orchestration layer built </a:t>
                      </a:r>
                      <a:r>
                        <a:rPr lang="en-US" sz="1800" b="1" dirty="0"/>
                        <a:t>on top of Responses API</a:t>
                      </a:r>
                      <a:r>
                        <a:rPr lang="en-US" sz="1800" dirty="0"/>
                        <a:t>.</a:t>
                      </a:r>
                    </a:p>
                  </a:txBody>
                  <a:tcPr marL="33995" marR="33995" marT="16997" marB="16997" anchor="ctr"/>
                </a:tc>
                <a:extLst>
                  <a:ext uri="{0D108BD9-81ED-4DB2-BD59-A6C34878D82A}">
                    <a16:rowId xmlns:a16="http://schemas.microsoft.com/office/drawing/2014/main" val="217594763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501043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6E17C1-425E-9433-8D8A-FCC5224137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OpenAI API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7622426-93FD-9146-8234-8E3CEFA96BFC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1825625"/>
          <a:ext cx="10515600" cy="460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dirty="0"/>
                        <a:t>Chat Completions API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Responses API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completion = </a:t>
                      </a:r>
                      <a:r>
                        <a:rPr lang="en-GB" sz="1600" dirty="0" err="1"/>
                        <a:t>client.chat.completions.create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messages=[</a:t>
                      </a:r>
                    </a:p>
                    <a:p>
                      <a:r>
                        <a:rPr lang="en-GB" sz="1600" dirty="0"/>
                        <a:t>      {</a:t>
                      </a:r>
                    </a:p>
                    <a:p>
                      <a:r>
                        <a:rPr lang="en-GB" sz="1600" dirty="0"/>
                        <a:t>          "role": "user",</a:t>
                      </a:r>
                    </a:p>
                    <a:p>
                      <a:r>
                        <a:rPr lang="en-GB" sz="1600" dirty="0"/>
                        <a:t>          "content": "Write a one-sentence bedtime story about Agentic AI."</a:t>
                      </a:r>
                    </a:p>
                    <a:p>
                      <a:r>
                        <a:rPr lang="en-GB" sz="1600" dirty="0"/>
                        <a:t>      }</a:t>
                      </a:r>
                    </a:p>
                    <a:p>
                      <a:r>
                        <a:rPr lang="en-GB" sz="1600" dirty="0"/>
                        <a:t>  ]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completion.choices</a:t>
                      </a:r>
                      <a:r>
                        <a:rPr lang="en-GB" sz="1600" dirty="0"/>
                        <a:t>[0].</a:t>
                      </a:r>
                      <a:r>
                        <a:rPr lang="en-GB" sz="1600" dirty="0" err="1"/>
                        <a:t>message.content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600" dirty="0"/>
                    </a:p>
                    <a:p>
                      <a:r>
                        <a:rPr lang="en-GB" sz="1600" dirty="0"/>
                        <a:t>from </a:t>
                      </a:r>
                      <a:r>
                        <a:rPr lang="en-GB" sz="1600" dirty="0" err="1"/>
                        <a:t>openai</a:t>
                      </a:r>
                      <a:r>
                        <a:rPr lang="en-GB" sz="1600" dirty="0"/>
                        <a:t> import OpenAI</a:t>
                      </a:r>
                    </a:p>
                    <a:p>
                      <a:r>
                        <a:rPr lang="en-GB" sz="1600" dirty="0"/>
                        <a:t>client = OpenAI()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response = </a:t>
                      </a:r>
                      <a:r>
                        <a:rPr lang="en-GB" sz="1600" dirty="0" err="1"/>
                        <a:t>client.responses.create</a:t>
                      </a:r>
                      <a:r>
                        <a:rPr lang="en-GB" sz="1600" dirty="0"/>
                        <a:t>(</a:t>
                      </a:r>
                    </a:p>
                    <a:p>
                      <a:r>
                        <a:rPr lang="en-GB" sz="1600" dirty="0"/>
                        <a:t>  model="gpt-5",</a:t>
                      </a:r>
                    </a:p>
                    <a:p>
                      <a:r>
                        <a:rPr lang="en-GB" sz="1600" dirty="0"/>
                        <a:t>  input="Write a one-sentence bedtime story about Agentic AI."</a:t>
                      </a:r>
                    </a:p>
                    <a:p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  <a:p>
                      <a:r>
                        <a:rPr lang="en-GB" sz="1600" dirty="0"/>
                        <a:t>print(</a:t>
                      </a:r>
                      <a:r>
                        <a:rPr lang="en-GB" sz="1600" dirty="0" err="1"/>
                        <a:t>response.output_text</a:t>
                      </a:r>
                      <a:r>
                        <a:rPr lang="en-GB" sz="1600" dirty="0"/>
                        <a:t>)</a:t>
                      </a:r>
                    </a:p>
                    <a:p>
                      <a:endParaRPr lang="en-GB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31509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CDE15-284E-D703-CACB-68C16B3B0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DCC5B-4CA9-FED8-1B1E-731FD42DD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5842"/>
            <a:ext cx="10515600" cy="460690"/>
          </a:xfrm>
        </p:spPr>
        <p:txBody>
          <a:bodyPr>
            <a:normAutofit fontScale="90000"/>
          </a:bodyPr>
          <a:lstStyle/>
          <a:p>
            <a:r>
              <a:rPr lang="en-IN" dirty="0"/>
              <a:t>OpenAI Response Comparison</a:t>
            </a:r>
            <a:endParaRPr lang="en-GB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8CAB37B8-3353-ACDB-D134-66B826EF6DB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676" y="645980"/>
          <a:ext cx="10515600" cy="5582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4126569340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28282708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IN" sz="1100" dirty="0"/>
                        <a:t>Chat Completions API</a:t>
                      </a:r>
                      <a:endParaRPr lang="en-GB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100" dirty="0"/>
                        <a:t>Responses API</a:t>
                      </a:r>
                      <a:endParaRPr lang="en-GB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924090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"chatcmpl-C9EDpkjH60VPPIB86j2zIhiR8kWiC",</a:t>
                      </a:r>
                    </a:p>
                    <a:p>
                      <a:r>
                        <a:rPr lang="en-GB" sz="1050" dirty="0"/>
                        <a:t>  "object": "</a:t>
                      </a:r>
                      <a:r>
                        <a:rPr lang="en-GB" sz="1050" dirty="0" err="1"/>
                        <a:t>chat.completion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"created": 1756315657,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"choices":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"index": 0,</a:t>
                      </a:r>
                    </a:p>
                    <a:p>
                      <a:r>
                        <a:rPr lang="en-GB" sz="1050" dirty="0"/>
                        <a:t>      "message": {</a:t>
                      </a:r>
                    </a:p>
                    <a:p>
                      <a:r>
                        <a:rPr lang="en-GB" sz="1050" dirty="0"/>
                        <a:t>        "role": "assistant",</a:t>
                      </a:r>
                    </a:p>
                    <a:p>
                      <a:r>
                        <a:rPr lang="en-GB" sz="1050" dirty="0"/>
                        <a:t>        "content": “The AI Agent decided to do nothing.",</a:t>
                      </a:r>
                    </a:p>
                    <a:p>
                      <a:r>
                        <a:rPr lang="en-GB" sz="1050" dirty="0"/>
                        <a:t>        "refusal": null,</a:t>
                      </a:r>
                    </a:p>
                    <a:p>
                      <a:r>
                        <a:rPr lang="en-GB" sz="1050" dirty="0"/>
                        <a:t>        "annotations": []</a:t>
                      </a:r>
                    </a:p>
                    <a:p>
                      <a:r>
                        <a:rPr lang="en-GB" sz="1050" dirty="0"/>
                        <a:t>      },</a:t>
                      </a:r>
                    </a:p>
                    <a:p>
                      <a:r>
                        <a:rPr lang="en-GB" sz="1050" dirty="0"/>
                        <a:t>      "</a:t>
                      </a:r>
                      <a:r>
                        <a:rPr lang="en-GB" sz="1050" dirty="0" err="1"/>
                        <a:t>finish_reason</a:t>
                      </a:r>
                      <a:r>
                        <a:rPr lang="en-GB" sz="1050" dirty="0"/>
                        <a:t>": "stop"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  <a:p>
                      <a:endParaRPr lang="en-GB" sz="105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050" dirty="0"/>
                    </a:p>
                    <a:p>
                      <a:endParaRPr lang="en-GB" sz="1050" dirty="0"/>
                    </a:p>
                    <a:p>
                      <a:r>
                        <a:rPr lang="en-GB" sz="1050" dirty="0"/>
                        <a:t>{</a:t>
                      </a:r>
                    </a:p>
                    <a:p>
                      <a:r>
                        <a:rPr lang="en-GB" sz="1050" dirty="0"/>
                        <a:t>  "id": "resp_68af4030592c81938ec0a5fbab4a3e9f05438e46b5f69a3b",</a:t>
                      </a:r>
                    </a:p>
                    <a:p>
                      <a:r>
                        <a:rPr lang="en-GB" sz="1050" dirty="0"/>
                        <a:t>  "object": "response",</a:t>
                      </a:r>
                    </a:p>
                    <a:p>
                      <a:r>
                        <a:rPr lang="en-GB" sz="1050" dirty="0"/>
                        <a:t>  "</a:t>
                      </a:r>
                      <a:r>
                        <a:rPr lang="en-GB" sz="1050" dirty="0" err="1"/>
                        <a:t>created_at</a:t>
                      </a:r>
                      <a:r>
                        <a:rPr lang="en-GB" sz="1050" dirty="0"/>
                        <a:t>": 1756315696,</a:t>
                      </a:r>
                    </a:p>
                    <a:p>
                      <a:r>
                        <a:rPr lang="en-GB" sz="1050" dirty="0"/>
                        <a:t>  "model": "gpt-5-2025-08-07",</a:t>
                      </a:r>
                    </a:p>
                    <a:p>
                      <a:r>
                        <a:rPr lang="en-GB" sz="1050" dirty="0"/>
                        <a:t>  "output": [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"rs_68af4030baa48193b0b43b4c2a176a1a05438e46b5f69a3b",</a:t>
                      </a:r>
                    </a:p>
                    <a:p>
                      <a:r>
                        <a:rPr lang="en-GB" sz="1050" dirty="0"/>
                        <a:t>      "type": "reasoning",</a:t>
                      </a:r>
                    </a:p>
                    <a:p>
                      <a:r>
                        <a:rPr lang="en-GB" sz="1050" dirty="0"/>
                        <a:t>      "content": [],</a:t>
                      </a:r>
                    </a:p>
                    <a:p>
                      <a:r>
                        <a:rPr lang="en-GB" sz="1050" dirty="0"/>
                        <a:t>      "summary": []</a:t>
                      </a:r>
                    </a:p>
                    <a:p>
                      <a:r>
                        <a:rPr lang="en-GB" sz="1050" dirty="0"/>
                        <a:t>    },</a:t>
                      </a:r>
                    </a:p>
                    <a:p>
                      <a:r>
                        <a:rPr lang="en-GB" sz="1050" dirty="0"/>
                        <a:t>    {</a:t>
                      </a:r>
                    </a:p>
                    <a:p>
                      <a:r>
                        <a:rPr lang="en-GB" sz="1050" dirty="0"/>
                        <a:t>      "id": "msg_68af40337e58819392e935fb404414d005438e46b5f69a3b",</a:t>
                      </a:r>
                    </a:p>
                    <a:p>
                      <a:r>
                        <a:rPr lang="en-GB" sz="1050" dirty="0"/>
                        <a:t>      "type": "message",</a:t>
                      </a:r>
                    </a:p>
                    <a:p>
                      <a:r>
                        <a:rPr lang="en-GB" sz="1050" dirty="0"/>
                        <a:t>      "status": "completed",</a:t>
                      </a:r>
                    </a:p>
                    <a:p>
                      <a:r>
                        <a:rPr lang="en-GB" sz="1050" dirty="0"/>
                        <a:t>      "content": [</a:t>
                      </a:r>
                    </a:p>
                    <a:p>
                      <a:r>
                        <a:rPr lang="en-GB" sz="1050" dirty="0"/>
                        <a:t>        {</a:t>
                      </a:r>
                    </a:p>
                    <a:p>
                      <a:r>
                        <a:rPr lang="en-GB" sz="1050" dirty="0"/>
                        <a:t>          "type": "</a:t>
                      </a:r>
                      <a:r>
                        <a:rPr lang="en-GB" sz="1050" dirty="0" err="1"/>
                        <a:t>output_text</a:t>
                      </a:r>
                      <a:r>
                        <a:rPr lang="en-GB" sz="1050" dirty="0"/>
                        <a:t>",</a:t>
                      </a:r>
                    </a:p>
                    <a:p>
                      <a:r>
                        <a:rPr lang="en-GB" sz="1050" dirty="0"/>
                        <a:t>          "annotations": [],</a:t>
                      </a:r>
                    </a:p>
                    <a:p>
                      <a:r>
                        <a:rPr lang="en-GB" sz="1050" dirty="0"/>
                        <a:t>          "</a:t>
                      </a:r>
                      <a:r>
                        <a:rPr lang="en-GB" sz="1050" dirty="0" err="1"/>
                        <a:t>logprobs</a:t>
                      </a:r>
                      <a:r>
                        <a:rPr lang="en-GB" sz="1050" dirty="0"/>
                        <a:t>": [],</a:t>
                      </a:r>
                    </a:p>
                    <a:p>
                      <a:r>
                        <a:rPr lang="en-GB" sz="1050" dirty="0"/>
                        <a:t>          "text": "The AI Agent decided to do nothing."</a:t>
                      </a:r>
                    </a:p>
                    <a:p>
                      <a:r>
                        <a:rPr lang="en-GB" sz="1050" dirty="0"/>
                        <a:t>        }</a:t>
                      </a:r>
                    </a:p>
                    <a:p>
                      <a:r>
                        <a:rPr lang="en-GB" sz="1050" dirty="0"/>
                        <a:t>      ],</a:t>
                      </a:r>
                    </a:p>
                    <a:p>
                      <a:r>
                        <a:rPr lang="en-GB" sz="1050" dirty="0"/>
                        <a:t>      "role": "assistant"</a:t>
                      </a:r>
                    </a:p>
                    <a:p>
                      <a:r>
                        <a:rPr lang="en-GB" sz="1050" dirty="0"/>
                        <a:t>    }</a:t>
                      </a:r>
                    </a:p>
                    <a:p>
                      <a:r>
                        <a:rPr lang="en-GB" sz="1050" dirty="0"/>
                        <a:t>  ],</a:t>
                      </a:r>
                    </a:p>
                    <a:p>
                      <a:r>
                        <a:rPr lang="en-GB" sz="1050" dirty="0"/>
                        <a:t>  ...</a:t>
                      </a:r>
                    </a:p>
                    <a:p>
                      <a:r>
                        <a:rPr lang="en-GB" sz="1050" dirty="0"/>
                        <a:t>}</a:t>
                      </a:r>
                    </a:p>
                    <a:p>
                      <a:endParaRPr lang="en-GB" sz="105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25492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84993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7A0B668-C167-487F-7534-1BC29A00AA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1.1) OpenAI Chat Completions API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EF8AD5-C686-C352-D4E3-AA1E2B39883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314603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</TotalTime>
  <Words>4552</Words>
  <Application>Microsoft Office PowerPoint</Application>
  <PresentationFormat>Widescreen</PresentationFormat>
  <Paragraphs>684</Paragraphs>
  <Slides>36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3" baseType="lpstr">
      <vt:lpstr>Arial</vt:lpstr>
      <vt:lpstr>Calibri</vt:lpstr>
      <vt:lpstr>Calibri Light</vt:lpstr>
      <vt:lpstr>Cascadia Code</vt:lpstr>
      <vt:lpstr>Cascadia Mono</vt:lpstr>
      <vt:lpstr>Courier New</vt:lpstr>
      <vt:lpstr>Office Theme</vt:lpstr>
      <vt:lpstr> Agentic AI OpenAI API</vt:lpstr>
      <vt:lpstr>1) OpenAI API</vt:lpstr>
      <vt:lpstr>Basic Terms</vt:lpstr>
      <vt:lpstr>OpenAI API</vt:lpstr>
      <vt:lpstr>OpenAI API Comparison – Part 1</vt:lpstr>
      <vt:lpstr>OpenAI API Comparison – Part 2</vt:lpstr>
      <vt:lpstr>OpenAI API Comparison</vt:lpstr>
      <vt:lpstr>OpenAI Response Comparison</vt:lpstr>
      <vt:lpstr>1.1) OpenAI Chat Completions API</vt:lpstr>
      <vt:lpstr>Chat Completions API</vt:lpstr>
      <vt:lpstr>Temperature Ranges</vt:lpstr>
      <vt:lpstr>Chat Completions API: Constructing messages</vt:lpstr>
      <vt:lpstr>Syntax Explanation</vt:lpstr>
      <vt:lpstr>Chat Completions API (What We Used)</vt:lpstr>
      <vt:lpstr>Now Using Open Source LLM</vt:lpstr>
      <vt:lpstr>Same Example Using Google Gemini LLM</vt:lpstr>
      <vt:lpstr>1.2) OpenAI Responses API</vt:lpstr>
      <vt:lpstr>OpenAI Responses API – The Basics</vt:lpstr>
      <vt:lpstr>Understanding Code Differences</vt:lpstr>
      <vt:lpstr>Using OpenAI Responses API</vt:lpstr>
      <vt:lpstr>Structured  Output</vt:lpstr>
      <vt:lpstr>Tool Calling</vt:lpstr>
      <vt:lpstr>2) OpenAI Agents API</vt:lpstr>
      <vt:lpstr>Agents API</vt:lpstr>
      <vt:lpstr>Agents API Basics</vt:lpstr>
      <vt:lpstr>OpenAI Agents SDK</vt:lpstr>
      <vt:lpstr>Agents API: Sync or Async?</vt:lpstr>
      <vt:lpstr>Sync versus Async: Sample Code</vt:lpstr>
      <vt:lpstr>First Agent SDK Example (Sync Approach)</vt:lpstr>
      <vt:lpstr>asyncio in Python</vt:lpstr>
      <vt:lpstr>asyncio Code Example</vt:lpstr>
      <vt:lpstr>Sync Versus Async Processing in Agents</vt:lpstr>
      <vt:lpstr>Creating a Useful Agent</vt:lpstr>
      <vt:lpstr>Function (Tool) Calling Workflow</vt:lpstr>
      <vt:lpstr>Tool Workflow</vt:lpstr>
      <vt:lpstr>Function (Tool) Calling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Atul Kahate</dc:creator>
  <cp:lastModifiedBy>Atul Kahate</cp:lastModifiedBy>
  <cp:revision>4</cp:revision>
  <dcterms:created xsi:type="dcterms:W3CDTF">2025-09-23T12:34:03Z</dcterms:created>
  <dcterms:modified xsi:type="dcterms:W3CDTF">2025-10-31T16:04:18Z</dcterms:modified>
</cp:coreProperties>
</file>