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9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89" r:id="rId12"/>
    <p:sldId id="696" r:id="rId13"/>
    <p:sldId id="602" r:id="rId14"/>
    <p:sldId id="515" r:id="rId15"/>
    <p:sldId id="690" r:id="rId16"/>
    <p:sldId id="691" r:id="rId17"/>
    <p:sldId id="692" r:id="rId18"/>
    <p:sldId id="694" r:id="rId19"/>
    <p:sldId id="693" r:id="rId20"/>
    <p:sldId id="532" r:id="rId21"/>
    <p:sldId id="533" r:id="rId22"/>
    <p:sldId id="695" r:id="rId23"/>
    <p:sldId id="605" r:id="rId24"/>
    <p:sldId id="697" r:id="rId25"/>
    <p:sldId id="698" r:id="rId26"/>
    <p:sldId id="607" r:id="rId27"/>
    <p:sldId id="609" r:id="rId28"/>
    <p:sldId id="610" r:id="rId29"/>
    <p:sldId id="64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2B56-AFE7-CC83-219A-B6F0ADB5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5CFF-2BB6-48A0-2978-5BD517308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4F4C-F604-CBAF-44CA-93E0BCE3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335A-5BA9-E59A-6029-54DDC87F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55EB-87C1-E292-4EA1-21576216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B89B-22CC-4FD3-3449-02FB064C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D3FEC-2DCC-2982-3316-1D8014370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8278-F8DB-D96D-FE3B-93C9F4EC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832B-4F66-3481-4C31-BEFE4C6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A4FF-43B3-E267-710A-64286363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20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CBBB0-E4E8-AD43-1CCD-9233FA519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7B6FD-51AC-CA04-0BD2-1CA393B08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D1D4-0BB4-A6FD-896B-B25B010E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6C92-4E90-8E12-EF5E-EA1BE896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485E-6CA6-50DF-B5D5-3A940EAD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6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16D2-BD28-9556-015E-61DB37FE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C32A-25E8-B294-F1D2-BCDDB8D2E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791D-C762-2D37-C521-DC91186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F810-7A11-2A66-26C9-A8F68A6D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06AE-E339-6BF3-74A2-B25ACDB7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8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122-11D3-4566-F616-3E6F43EA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D551-3566-F150-16AC-E3A028FF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92AC-FA2F-8132-EF85-3D5E758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1F8E-0560-E1A8-F77D-A0F9D6695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AB8EA-8860-91D2-F815-6F4BC846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8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62FC-AEB2-EA25-CD0C-74DDEBE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EEC0A-7013-B00D-8EF6-3321C9803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89D7A-0266-33FB-5DC7-E0A3373BC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F90A-25CB-985A-3912-6BD297D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8A397-03CF-3779-8F1D-D960AA53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C45EF-071F-1619-EBB3-ECFD4407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96A0-276F-6547-FDB8-8F6019B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2B86-508C-93E1-511A-31410EEE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B401-F1AC-14F8-19BC-C406E7A4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501D2-154B-28A8-DA4F-B8BE9F393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1B02C-2A69-3A49-F331-44F9FAD22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B9C3B-8EBD-1C15-19EA-9D1CD3F7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C7032-61B7-0F47-4354-EEE55934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4514F-3402-5BB2-D7C2-F9D59125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2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32F-46CA-45A8-9845-4E85235B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43689-C535-73C9-A477-C53F6D05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22AF-AA00-6A77-B1D2-F8202FC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39D77-9D05-0161-193D-9D812135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2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B83DC-AB24-873C-4189-B1D8219A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56F4A-4581-F802-2FE9-99F2AAB2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B5AC-8F99-A667-42D4-FF949F61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1EF5-CB87-419D-7B7A-4D9911D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6142-DAE1-E63F-8331-360ADA5B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361C8-FC1E-4DB7-F56C-A8D064468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2A40-5969-7E80-CD0C-2DE1F925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00D3-69BC-C6F3-C8AA-E48A105A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33A7-EAD6-185F-F490-38895F2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8B8-3AFF-3D70-AE7C-393EC094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84E44-858F-3904-72F9-57F079309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34CB-57D8-F250-140B-409C647E8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BB5B-F269-34EF-C9F2-2C894A5A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99C46-146F-BEEB-26B7-EAA3B60C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8941E-1617-4D00-3784-CF891199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7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94973-2AE5-20F6-4B0D-32CFB1C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E064-9C13-7839-747B-1ACE61CB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476B-985B-5BF0-BD93-FA52A6F94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E443-610D-42A0-9868-A4C7882CB108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32B6-8C23-DC1C-B219-6FD1D0ED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6D8F-79BF-B922-368C-E427C38A3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F72A-F02C-45AF-A497-346846B301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796F3-F0C9-2A4B-A4DF-F840FA3A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97DF1-B521-50BF-959B-2A73EC08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LangGraph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CD2C4-3E28-4FA6-24D8-E931A9211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1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1554-2159-9588-34C9-68148F75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5237-C51E-9B43-82A7-F7B15A70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r>
              <a:rPr lang="en-IN" dirty="0"/>
              <a:t> in Agents: Common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9DA6-9BEE-7C50-A555-12FCA78A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class </a:t>
            </a:r>
            <a:r>
              <a:rPr lang="en-GB" dirty="0" err="1"/>
              <a:t>ResearchState</a:t>
            </a:r>
            <a:r>
              <a:rPr lang="en-GB" dirty="0"/>
              <a:t>(</a:t>
            </a:r>
            <a:r>
              <a:rPr lang="en-GB" dirty="0" err="1"/>
              <a:t>TypedDict</a:t>
            </a:r>
            <a:r>
              <a:rPr lang="en-GB" dirty="0"/>
              <a:t>):</a:t>
            </a:r>
          </a:p>
          <a:p>
            <a:r>
              <a:rPr lang="en-GB" dirty="0"/>
              <a:t>    # Input</a:t>
            </a:r>
          </a:p>
          <a:p>
            <a:r>
              <a:rPr lang="en-GB" dirty="0"/>
              <a:t>    </a:t>
            </a:r>
            <a:r>
              <a:rPr lang="en-GB" dirty="0" err="1"/>
              <a:t>research_question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Processing steps</a:t>
            </a:r>
          </a:p>
          <a:p>
            <a:r>
              <a:rPr lang="en-GB" dirty="0"/>
              <a:t>    </a:t>
            </a:r>
            <a:r>
              <a:rPr lang="en-GB" dirty="0" err="1"/>
              <a:t>search_queries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  <a:r>
              <a:rPr lang="en-GB" dirty="0" err="1"/>
              <a:t>raw_results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Output</a:t>
            </a:r>
          </a:p>
          <a:p>
            <a:r>
              <a:rPr lang="en-GB" dirty="0"/>
              <a:t>    </a:t>
            </a:r>
            <a:r>
              <a:rPr lang="en-GB" dirty="0" err="1"/>
              <a:t>final_report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  <a:r>
              <a:rPr lang="en-GB" dirty="0" err="1"/>
              <a:t>sources_cited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Metadata</a:t>
            </a:r>
          </a:p>
          <a:p>
            <a:r>
              <a:rPr lang="en-GB" dirty="0"/>
              <a:t>    </a:t>
            </a:r>
            <a:r>
              <a:rPr lang="en-GB" dirty="0" err="1"/>
              <a:t>confidence_score</a:t>
            </a:r>
            <a:r>
              <a:rPr lang="en-GB" dirty="0"/>
              <a:t>: float</a:t>
            </a:r>
          </a:p>
          <a:p>
            <a:r>
              <a:rPr lang="en-GB" dirty="0"/>
              <a:t>    </a:t>
            </a:r>
            <a:r>
              <a:rPr lang="en-GB" dirty="0" err="1"/>
              <a:t>processing_time</a:t>
            </a:r>
            <a:r>
              <a:rPr lang="en-GB" dirty="0"/>
              <a:t>: float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29D8-97E4-D777-E492-48EA30B0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# Each node updates relevant parts</a:t>
            </a:r>
          </a:p>
          <a:p>
            <a:r>
              <a:rPr lang="en-GB" dirty="0"/>
              <a:t>def </a:t>
            </a:r>
            <a:r>
              <a:rPr lang="en-GB" dirty="0" err="1"/>
              <a:t>web_search_node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{"</a:t>
            </a:r>
            <a:r>
              <a:rPr lang="en-GB" dirty="0" err="1"/>
              <a:t>raw_results</a:t>
            </a:r>
            <a:r>
              <a:rPr lang="en-GB" dirty="0"/>
              <a:t>": ["result1", "result2"]}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analyze_node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</a:t>
            </a:r>
          </a:p>
          <a:p>
            <a:r>
              <a:rPr lang="en-GB" dirty="0"/>
              <a:t>        "</a:t>
            </a:r>
            <a:r>
              <a:rPr lang="en-GB" dirty="0" err="1"/>
              <a:t>final_report</a:t>
            </a:r>
            <a:r>
              <a:rPr lang="en-GB" dirty="0"/>
              <a:t>": "Based on research...",</a:t>
            </a:r>
          </a:p>
          <a:p>
            <a:r>
              <a:rPr lang="en-GB" dirty="0"/>
              <a:t>        "</a:t>
            </a:r>
            <a:r>
              <a:rPr lang="en-GB" dirty="0" err="1"/>
              <a:t>confidence_score</a:t>
            </a:r>
            <a:r>
              <a:rPr lang="en-GB" dirty="0"/>
              <a:t>": 0.85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45AA6152-C9DE-6A76-315A-90F8F0440D5B}"/>
              </a:ext>
            </a:extLst>
          </p:cNvPr>
          <p:cNvSpPr/>
          <p:nvPr/>
        </p:nvSpPr>
        <p:spPr>
          <a:xfrm>
            <a:off x="3203890" y="2115459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GB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4BB5B3F-D57B-D55A-3454-3CA9527AB8A4}"/>
              </a:ext>
            </a:extLst>
          </p:cNvPr>
          <p:cNvSpPr/>
          <p:nvPr/>
        </p:nvSpPr>
        <p:spPr>
          <a:xfrm>
            <a:off x="7569394" y="4431707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20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37B090-3BDD-F9B3-7707-E55C7F44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LangGraph</a:t>
            </a:r>
            <a:r>
              <a:rPr lang="en-US" dirty="0"/>
              <a:t> Examples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2D77D-3B3B-E244-13C9-66084F55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13ABC89-4DD7-144E-45A5-82054541344C}"/>
              </a:ext>
            </a:extLst>
          </p:cNvPr>
          <p:cNvGraphicFramePr>
            <a:graphicFrameLocks/>
          </p:cNvGraphicFramePr>
          <p:nvPr/>
        </p:nvGraphicFramePr>
        <p:xfrm>
          <a:off x="502571" y="1486694"/>
          <a:ext cx="11419529" cy="5303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301612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711603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3406314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External API Call and </a:t>
                      </a:r>
                      <a:r>
                        <a:rPr lang="en-GB" b="0" dirty="0" err="1"/>
                        <a:t>LangGraph</a:t>
                      </a:r>
                      <a:r>
                        <a:rPr lang="en-GB" b="0" dirty="0"/>
                        <a:t> Conditional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Call News API to get news about a particular topic and summarize according to sentiments in the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3_2_langgraph_news_summarize.py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Code Security Reviewer Agent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Review code in a GitHub repository for security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3_3_langgraph_code_review.py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 Embeddings (Dummy)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Create text embeddings of hardcoded products using Hugging Face and FAISS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3_4_langgraph_dummy_product_embeddings.py*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 Embeddings (Real)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text embeddings of real Amazon products using Hugging Face and FAISS (First create them by using the code below)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3_5_langgraph_real_product_embeddings.py</a:t>
                      </a:r>
                      <a:endParaRPr lang="en-GB" dirty="0"/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Creating the Embeddings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Independent code just for creating embeddings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3_langgraph_darwin_embedding_creation.py and 3_langgraph_amazon_products_embedding_creation.py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Product vector search and web search combined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Search a product using vector search as before but also get product reviews from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3_6_langgraph_product_vector_and_google_search.py*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70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2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84AAB-21B7-B207-EE7E-797BC9AE4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60D9B0-BD4C-E4CA-1699-2B1CE108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LangGraph</a:t>
            </a:r>
            <a:r>
              <a:rPr lang="en-US" dirty="0"/>
              <a:t> Examples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FCF10-3EAC-A579-BA2D-9F435994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F1BBCAB-08C1-6DAA-1873-E91497F0F01C}"/>
              </a:ext>
            </a:extLst>
          </p:cNvPr>
          <p:cNvGraphicFramePr>
            <a:graphicFrameLocks/>
          </p:cNvGraphicFramePr>
          <p:nvPr/>
        </p:nvGraphicFramePr>
        <p:xfrm>
          <a:off x="502571" y="1486694"/>
          <a:ext cx="11419529" cy="50292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301612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711603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3406314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Conditional nodes in </a:t>
                      </a:r>
                      <a:r>
                        <a:rPr lang="en-US" b="0" dirty="0" err="1"/>
                        <a:t>LangGraph</a:t>
                      </a: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User can choose to either get details of a product, comparison between two products, or recommendation about a product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3_7_langgraph_product_comparison_detail_recomend.py*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ReAct</a:t>
                      </a:r>
                      <a:r>
                        <a:rPr lang="en-US" dirty="0"/>
                        <a:t> Style Agent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AI-powered product query assistant built with </a:t>
                      </a:r>
                      <a:r>
                        <a:rPr lang="en-US" dirty="0" err="1"/>
                        <a:t>LangGraph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Gradio</a:t>
                      </a:r>
                      <a:r>
                        <a:rPr lang="en-US" dirty="0"/>
                        <a:t>, which classifies user queries (e.g., compare, recommend, specific) and uses a FAISS vector database plus a Google Gemini model to retrieve and analyze product information interactively through a chat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3_8_langgraph_react_style_agent.py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 </a:t>
                      </a:r>
                      <a:r>
                        <a:rPr lang="en-US" dirty="0" err="1"/>
                        <a:t>ntfy</a:t>
                      </a:r>
                      <a:r>
                        <a:rPr lang="en-US" dirty="0"/>
                        <a:t> Tool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ntfy</a:t>
                      </a:r>
                      <a:r>
                        <a:rPr lang="en-US" dirty="0"/>
                        <a:t> tool to send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3_9_langgraph_add_notify_tool.py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70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282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9A9FB-5E8E-7A46-7131-05C66E12B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6BA406-9A1A-D3D8-46C3-71F05C1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Recommendation Using </a:t>
            </a:r>
            <a:r>
              <a:rPr lang="en-IN" dirty="0" err="1"/>
              <a:t>HuggingFace</a:t>
            </a:r>
            <a:r>
              <a:rPr lang="en-IN" dirty="0"/>
              <a:t> (3_2_langgraph.py)</a:t>
            </a:r>
            <a:endParaRPr lang="en-GB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6A30DEE-8B69-F8B0-AA60-3379837084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6134" y="1825625"/>
          <a:ext cx="11070522" cy="5009268"/>
        </p:xfrm>
        <a:graphic>
          <a:graphicData uri="http://schemas.openxmlformats.org/drawingml/2006/table">
            <a:tbl>
              <a:tblPr/>
              <a:tblGrid>
                <a:gridCol w="1940483">
                  <a:extLst>
                    <a:ext uri="{9D8B030D-6E8A-4147-A177-3AD203B41FA5}">
                      <a16:colId xmlns:a16="http://schemas.microsoft.com/office/drawing/2014/main" val="61376749"/>
                    </a:ext>
                  </a:extLst>
                </a:gridCol>
                <a:gridCol w="5374717">
                  <a:extLst>
                    <a:ext uri="{9D8B030D-6E8A-4147-A177-3AD203B41FA5}">
                      <a16:colId xmlns:a16="http://schemas.microsoft.com/office/drawing/2014/main" val="683190247"/>
                    </a:ext>
                  </a:extLst>
                </a:gridCol>
                <a:gridCol w="3755322">
                  <a:extLst>
                    <a:ext uri="{9D8B030D-6E8A-4147-A177-3AD203B41FA5}">
                      <a16:colId xmlns:a16="http://schemas.microsoft.com/office/drawing/2014/main" val="3681733280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Concept / Step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Description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Purpose / Functionality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24050"/>
                  </a:ext>
                </a:extLst>
              </a:tr>
              <a:tr h="6054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ProductState (TypedDict)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Defines the state shared between agents in the LangGraph workflow (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user_query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matched_titles</a:t>
                      </a:r>
                      <a:r>
                        <a:rPr lang="en-US" sz="1400"/>
                        <a:t>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product_details</a:t>
                      </a:r>
                      <a:r>
                        <a:rPr lang="en-US" sz="1400"/>
                        <a:t>).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Enables smooth data flow between graph nodes.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15680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SQLite Initialization (</a:t>
                      </a:r>
                      <a:r>
                        <a:rPr lang="en-GB" sz="1400" b="1">
                          <a:latin typeface="Courier New" panose="02070309020205020404" pitchFamily="49" charset="0"/>
                        </a:rPr>
                        <a:t>initialize_sqlite</a:t>
                      </a:r>
                      <a:r>
                        <a:rPr lang="en-GB" sz="1400" b="1"/>
                        <a:t>)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Creates a local SQLite database (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products.db</a:t>
                      </a:r>
                      <a:r>
                        <a:rPr lang="en-US" sz="1400"/>
                        <a:t>) and inserts sample product data (title, description, price).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Acts as a </a:t>
                      </a:r>
                      <a:r>
                        <a:rPr lang="en-US" sz="1400" b="1"/>
                        <a:t>structured product store</a:t>
                      </a:r>
                      <a:r>
                        <a:rPr lang="en-US" sz="1400"/>
                        <a:t> for later lookup.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35619"/>
                  </a:ext>
                </a:extLst>
              </a:tr>
              <a:tr h="6054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Vector Database (</a:t>
                      </a:r>
                      <a:r>
                        <a:rPr lang="en-GB" sz="1400" b="1">
                          <a:latin typeface="Courier New" panose="02070309020205020404" pitchFamily="49" charset="0"/>
                        </a:rPr>
                        <a:t>build_vector_db</a:t>
                      </a:r>
                      <a:r>
                        <a:rPr lang="en-GB" sz="1400" b="1"/>
                        <a:t>)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Loads product descriptions, converts them into </a:t>
                      </a:r>
                      <a:r>
                        <a:rPr lang="en-US" sz="1400" b="1"/>
                        <a:t>embeddings</a:t>
                      </a:r>
                      <a:r>
                        <a:rPr lang="en-US" sz="1400"/>
                        <a:t> using </a:t>
                      </a:r>
                      <a:r>
                        <a:rPr lang="en-US" sz="1400" b="1"/>
                        <a:t>HuggingFace</a:t>
                      </a:r>
                      <a:r>
                        <a:rPr lang="en-US" sz="1400"/>
                        <a:t> (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all-MiniLM-L6-v2</a:t>
                      </a:r>
                      <a:r>
                        <a:rPr lang="en-US" sz="1400"/>
                        <a:t>), and stores them in a </a:t>
                      </a:r>
                      <a:r>
                        <a:rPr lang="en-US" sz="1400" b="1"/>
                        <a:t>FAISS</a:t>
                      </a:r>
                      <a:r>
                        <a:rPr lang="en-US" sz="1400"/>
                        <a:t> index.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Enables </a:t>
                      </a:r>
                      <a:r>
                        <a:rPr lang="en-US" sz="1400" b="1"/>
                        <a:t>semantic search</a:t>
                      </a:r>
                      <a:r>
                        <a:rPr lang="en-US" sz="1400"/>
                        <a:t> — finding similar items based on meaning, not exact keywords.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844483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>
                          <a:latin typeface="Courier New" panose="02070309020205020404" pitchFamily="49" charset="0"/>
                        </a:rPr>
                        <a:t>query_vector_db</a:t>
                      </a:r>
                      <a:r>
                        <a:rPr lang="en-GB" sz="1400" b="1"/>
                        <a:t> Node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Performs </a:t>
                      </a:r>
                      <a:r>
                        <a:rPr lang="en-US" sz="1400" b="1"/>
                        <a:t>semantic similarity search</a:t>
                      </a:r>
                      <a:r>
                        <a:rPr lang="en-US" sz="1400"/>
                        <a:t> on FAISS to find the most relevant product descriptions matching the user’s query.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Returns top product titles to be retrieved from the database.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2309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>
                          <a:latin typeface="Courier New" panose="02070309020205020404" pitchFamily="49" charset="0"/>
                        </a:rPr>
                        <a:t>get_product_details</a:t>
                      </a:r>
                      <a:r>
                        <a:rPr lang="en-GB" sz="1400" b="1"/>
                        <a:t> Node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Takes the matched titles and queries SQLite for detailed info (title, description, price).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Enriches results with structured data.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30605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>
                          <a:latin typeface="Courier New" panose="02070309020205020404" pitchFamily="49" charset="0"/>
                        </a:rPr>
                        <a:t>respond_to_user</a:t>
                      </a:r>
                      <a:r>
                        <a:rPr lang="en-GB" sz="1400" b="1"/>
                        <a:t> Node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Formats and prints final product recommendations for the user.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Serves as the </a:t>
                      </a:r>
                      <a:r>
                        <a:rPr lang="en-US" sz="1400" b="1"/>
                        <a:t>output agent</a:t>
                      </a:r>
                      <a:r>
                        <a:rPr lang="en-US" sz="1400"/>
                        <a:t> that interacts with the user.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755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LangGraph Workflow Setup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Connects the nodes in logical sequence →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query_vector_db → get_product_details → respond_to_user</a:t>
                      </a:r>
                      <a:r>
                        <a:rPr lang="en-US" sz="1400"/>
                        <a:t>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Defines the </a:t>
                      </a:r>
                      <a:r>
                        <a:rPr lang="en-US" sz="1400" b="1"/>
                        <a:t>agentic pipeline</a:t>
                      </a:r>
                      <a:r>
                        <a:rPr lang="en-US" sz="1400"/>
                        <a:t> — each node acts as an autonomous agent handling one step.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39378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FAISS + HuggingFace Integration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Combines </a:t>
                      </a:r>
                      <a:r>
                        <a:rPr lang="en-US" sz="1400" b="1"/>
                        <a:t>HuggingFace embeddings</a:t>
                      </a:r>
                      <a:r>
                        <a:rPr lang="en-US" sz="1400"/>
                        <a:t> (text → vector) with </a:t>
                      </a:r>
                      <a:r>
                        <a:rPr lang="en-US" sz="1400" b="1"/>
                        <a:t>FAISS</a:t>
                      </a:r>
                      <a:r>
                        <a:rPr lang="en-US" sz="1400"/>
                        <a:t> (vector search).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Makes the system capable of </a:t>
                      </a:r>
                      <a:r>
                        <a:rPr lang="en-US" sz="1400" b="1"/>
                        <a:t>natural-language product search</a:t>
                      </a:r>
                      <a:r>
                        <a:rPr lang="en-US" sz="1400"/>
                        <a:t>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181925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End-to-End Flow</a:t>
                      </a:r>
                      <a:endParaRPr lang="en-GB" sz="14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(1) User gives query →  (2) Vector search finds similar products → (3) SQLite fetches details → (4) Final formatted response returned.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Complete </a:t>
                      </a:r>
                      <a:r>
                        <a:rPr lang="en-US" sz="1400" b="1" dirty="0"/>
                        <a:t>semantic search + retrieval</a:t>
                      </a:r>
                      <a:r>
                        <a:rPr lang="en-US" sz="1400" dirty="0"/>
                        <a:t> pipeline.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18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2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270-B4F2-85B4-283F-97B78EB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FAISS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680C2D-E140-D956-AC95-4735F2B85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095" y="1825625"/>
          <a:ext cx="9815412" cy="4351339"/>
        </p:xfrm>
        <a:graphic>
          <a:graphicData uri="http://schemas.openxmlformats.org/drawingml/2006/table">
            <a:tbl>
              <a:tblPr/>
              <a:tblGrid>
                <a:gridCol w="3271804">
                  <a:extLst>
                    <a:ext uri="{9D8B030D-6E8A-4147-A177-3AD203B41FA5}">
                      <a16:colId xmlns:a16="http://schemas.microsoft.com/office/drawing/2014/main" val="3159378136"/>
                    </a:ext>
                  </a:extLst>
                </a:gridCol>
                <a:gridCol w="3271804">
                  <a:extLst>
                    <a:ext uri="{9D8B030D-6E8A-4147-A177-3AD203B41FA5}">
                      <a16:colId xmlns:a16="http://schemas.microsoft.com/office/drawing/2014/main" val="2905227657"/>
                    </a:ext>
                  </a:extLst>
                </a:gridCol>
                <a:gridCol w="3271804">
                  <a:extLst>
                    <a:ext uri="{9D8B030D-6E8A-4147-A177-3AD203B41FA5}">
                      <a16:colId xmlns:a16="http://schemas.microsoft.com/office/drawing/2014/main" val="2715316251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Concept / Term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Description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Use Case / Advantage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20449"/>
                  </a:ext>
                </a:extLst>
              </a:tr>
              <a:tr h="992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FAISS (Facebook AI Similarity Search)</a:t>
                      </a:r>
                      <a:endParaRPr lang="en-US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Open-source library developed by </a:t>
                      </a:r>
                      <a:r>
                        <a:rPr lang="en-US" sz="1500" b="1" dirty="0"/>
                        <a:t>Facebook AI Research</a:t>
                      </a:r>
                      <a:r>
                        <a:rPr lang="en-US" sz="1500" dirty="0"/>
                        <a:t> for efficient </a:t>
                      </a:r>
                      <a:r>
                        <a:rPr lang="en-US" sz="1500" b="1" dirty="0"/>
                        <a:t>similarity search</a:t>
                      </a:r>
                      <a:r>
                        <a:rPr lang="en-US" sz="1500" dirty="0"/>
                        <a:t> and </a:t>
                      </a:r>
                      <a:r>
                        <a:rPr lang="en-US" sz="1500" b="1" dirty="0"/>
                        <a:t>clustering of high-dimensional vectors</a:t>
                      </a:r>
                      <a:endParaRPr lang="en-US" sz="1500" dirty="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Used for finding similar items (e.g., images, documents, embeddings)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730836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Core Functionality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Provides </a:t>
                      </a:r>
                      <a:r>
                        <a:rPr lang="en-US" sz="1500" b="1" dirty="0"/>
                        <a:t>fast indexing</a:t>
                      </a:r>
                      <a:r>
                        <a:rPr lang="en-US" sz="1500" dirty="0"/>
                        <a:t> and </a:t>
                      </a:r>
                      <a:r>
                        <a:rPr lang="en-US" sz="1500" b="1" dirty="0"/>
                        <a:t>retrieval</a:t>
                      </a:r>
                      <a:r>
                        <a:rPr lang="en-US" sz="1500" dirty="0"/>
                        <a:t> of dense vectors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Ideal for recommendation systems, image search, semantic retrieval, </a:t>
                      </a:r>
                      <a:r>
                        <a:rPr lang="en-US" sz="1500" dirty="0" err="1"/>
                        <a:t>etc</a:t>
                      </a:r>
                      <a:endParaRPr lang="en-US" sz="1500" dirty="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774907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IndexFlatL2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Performs </a:t>
                      </a:r>
                      <a:r>
                        <a:rPr lang="en-US" sz="1500" b="1" dirty="0"/>
                        <a:t>exact nearest neighbor search</a:t>
                      </a:r>
                      <a:r>
                        <a:rPr lang="en-US" sz="1500" dirty="0"/>
                        <a:t> using </a:t>
                      </a:r>
                      <a:r>
                        <a:rPr lang="en-US" sz="1500" b="1" dirty="0"/>
                        <a:t>L2 (Euclidean) distance</a:t>
                      </a:r>
                      <a:endParaRPr lang="en-US" sz="1500" dirty="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High accuracy but slower for large datasets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591397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IndexIVFFlat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Uses </a:t>
                      </a:r>
                      <a:r>
                        <a:rPr lang="en-US" sz="1500" b="1" dirty="0"/>
                        <a:t>inverted file index</a:t>
                      </a:r>
                      <a:r>
                        <a:rPr lang="en-US" sz="1500" dirty="0"/>
                        <a:t> to partition vectors into clusters; searches within nearest clusters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Great trade-off between speed and accuracy (approximate search)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26825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IndexHNSW</a:t>
                      </a:r>
                      <a:endParaRPr lang="en-GB" sz="1500"/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Employs </a:t>
                      </a:r>
                      <a:r>
                        <a:rPr lang="en-US" sz="1500" b="1" dirty="0"/>
                        <a:t>Hierarchical Navigable Small World (HNSW)</a:t>
                      </a:r>
                      <a:r>
                        <a:rPr lang="en-US" sz="1500" dirty="0"/>
                        <a:t> graphs for search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Very efficient for </a:t>
                      </a:r>
                      <a:r>
                        <a:rPr lang="en-US" sz="1500" b="1" dirty="0"/>
                        <a:t>large-scale, high-dimensional</a:t>
                      </a:r>
                      <a:r>
                        <a:rPr lang="en-US" sz="1500" dirty="0"/>
                        <a:t> vector datasets</a:t>
                      </a:r>
                    </a:p>
                  </a:txBody>
                  <a:tcPr marL="76339" marR="76339" marT="38170" marB="381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9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86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4B7C-A888-0757-4089-31914F0A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Embeddings and FAISS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600A-7104-FFEE-885D-0F127FC5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Hugging Face embeddings</a:t>
            </a:r>
            <a:r>
              <a:rPr lang="en-US" dirty="0"/>
              <a:t>: Turn text into numbers (vectors) that capture meaning</a:t>
            </a:r>
          </a:p>
          <a:p>
            <a:r>
              <a:rPr lang="en-US" b="1" dirty="0"/>
              <a:t>FAISS</a:t>
            </a:r>
            <a:r>
              <a:rPr lang="en-US" dirty="0"/>
              <a:t>: Stores and searches those vectors fast, finding which ones are most similar</a:t>
            </a:r>
          </a:p>
          <a:p>
            <a:endParaRPr lang="en-US" dirty="0"/>
          </a:p>
          <a:p>
            <a:r>
              <a:rPr lang="en-US" dirty="0"/>
              <a:t>Note: Creating embeddings can take a very long time for large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5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AD84-A69E-AE93-4211-12DF37F1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and FAISS – Step 1 – Create Text Embeddings using Hugging 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20C5-61AD-5B3D-FABD-F203458AC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products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is converted into numbers by Hugging Face model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2FACE-3E46-8128-F954-6DF6BC0FB46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4141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952065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2906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232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"DSLR camera with 24.1 MP sensor"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Photography 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22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"Running shoes for athletes"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Footwear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532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"Mirrorless camera with fast autofocus"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Photography 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6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5200A4-E172-E5D3-19A3-F7C5BF294C8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372638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451467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8318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Embedding (simplified)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1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DSLR camera with 24.1 MP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[0.12, 0.85, -0.33, 0.41,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91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Running shoes for athletes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[0.77, -0.25, 0.19, 0.62,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3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Mirrorless camera with fast autofocus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latin typeface="Courier New" panose="02070309020205020404" pitchFamily="49" charset="0"/>
                        </a:rPr>
                        <a:t>[0.10, 0.90, -0.40, 0.35, …]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4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6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6840-4282-471E-5F7A-58DF2F00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C7B-27CD-D00A-939A-88AF94F70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and FAISS – Step 2 – Store Embeddings in FAISS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01C2-829F-F836-2E97-4CA48766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embeddings are taken by FAISS and organized so as to make </a:t>
            </a:r>
            <a:r>
              <a:rPr lang="en-US" b="1" dirty="0"/>
              <a:t>similarity search</a:t>
            </a:r>
            <a:r>
              <a:rPr lang="en-US" dirty="0"/>
              <a:t> easier (using L2 or cosine similarity), e.g. both cameras are close to each other</a:t>
            </a:r>
          </a:p>
          <a:p>
            <a:r>
              <a:rPr lang="en-US" dirty="0"/>
              <a:t>Consider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vectordb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FAISS.from_documents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(docs, embeddings)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/>
              <a:t>Sample FAISS Index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769EC-1672-3671-8692-44AB219B5A6A}"/>
              </a:ext>
            </a:extLst>
          </p:cNvPr>
          <p:cNvGraphicFramePr>
            <a:graphicFrameLocks noGrp="1"/>
          </p:cNvGraphicFramePr>
          <p:nvPr/>
        </p:nvGraphicFramePr>
        <p:xfrm>
          <a:off x="928943" y="4162265"/>
          <a:ext cx="10515600" cy="1828800"/>
        </p:xfrm>
        <a:graphic>
          <a:graphicData uri="http://schemas.openxmlformats.org/drawingml/2006/table">
            <a:tbl>
              <a:tblPr/>
              <a:tblGrid>
                <a:gridCol w="2882221">
                  <a:extLst>
                    <a:ext uri="{9D8B030D-6E8A-4147-A177-3AD203B41FA5}">
                      <a16:colId xmlns:a16="http://schemas.microsoft.com/office/drawing/2014/main" val="3478736348"/>
                    </a:ext>
                  </a:extLst>
                </a:gridCol>
                <a:gridCol w="5674864">
                  <a:extLst>
                    <a:ext uri="{9D8B030D-6E8A-4147-A177-3AD203B41FA5}">
                      <a16:colId xmlns:a16="http://schemas.microsoft.com/office/drawing/2014/main" val="4277937792"/>
                    </a:ext>
                  </a:extLst>
                </a:gridCol>
                <a:gridCol w="1958515">
                  <a:extLst>
                    <a:ext uri="{9D8B030D-6E8A-4147-A177-3AD203B41FA5}">
                      <a16:colId xmlns:a16="http://schemas.microsoft.com/office/drawing/2014/main" val="3556148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Document (Product)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Embedding Vector (shortened)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FAISS Internal 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30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Canon EOS 1500D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[0.124, 0.852, -0.331, 0.417, 0.092,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0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Sony Alpha a6400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[0.105, 0.876, -0.298, 0.426, 0.080,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92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Nikon D3500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[0.130, 0.841, -0.315, 0.422, 0.087,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87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GoPro Hero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latin typeface="Courier New" panose="02070309020205020404" pitchFamily="49" charset="0"/>
                        </a:rPr>
                        <a:t>[0.751, -0.243, 0.189, 0.627, 0.318, …]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11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76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B5F2-6C78-EB6F-22E3-E02EE67A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DC51-DB36-97CE-197D-83DF0B7B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and FAISS – Step 2 – Store Embeddings in FAISS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B996-BA57-A0E4-7465-1AAD996E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FAISS structure (Conceptual) FAISS Index</a:t>
            </a:r>
          </a:p>
          <a:p>
            <a:r>
              <a:rPr lang="en-US" dirty="0"/>
              <a:t>├── vector[0] → Canon EOS 1500D</a:t>
            </a:r>
          </a:p>
          <a:p>
            <a:r>
              <a:rPr lang="en-US" dirty="0"/>
              <a:t>├── vector[1] → Sony Alpha a6400</a:t>
            </a:r>
          </a:p>
          <a:p>
            <a:r>
              <a:rPr lang="en-US" dirty="0"/>
              <a:t>├── vector[2] → Nikon D3500</a:t>
            </a:r>
          </a:p>
          <a:p>
            <a:r>
              <a:rPr lang="en-US" dirty="0"/>
              <a:t>└── vector[3] → GoPro Hero 11</a:t>
            </a:r>
          </a:p>
        </p:txBody>
      </p:sp>
    </p:spTree>
    <p:extLst>
      <p:ext uri="{BB962C8B-B14F-4D97-AF65-F5344CB8AC3E}">
        <p14:creationId xmlns:p14="http://schemas.microsoft.com/office/powerpoint/2010/main" val="58368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135E-36F4-9D3E-7C98-F6EF1838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and FAISS – Step 3 – Perform a Similarity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D498-6F9E-C8AC-CFFA-DC8151B3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user query: “I need a good photography camera”</a:t>
            </a:r>
          </a:p>
          <a:p>
            <a:r>
              <a:rPr lang="en-US" dirty="0"/>
              <a:t>FAISS finds which stored vectors are closest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3662F-BF95-D26C-E59C-7517E6FBE75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99826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324105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73484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Distance (smaller = more similar)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167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DSLR camera with 24.1 MP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0.05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838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Mirrorless camera with fast autofocus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0.08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Running shoes for athletes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1.23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925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79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5783-760E-B634-3D2F-90CC5D4E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43AC-5993-8ED8-DCB1-82A8BCDB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and LangGraph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C76-A51C-0AE6-DB39-A312458D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LangChain</a:t>
            </a:r>
            <a:r>
              <a:rPr lang="en-IN" dirty="0"/>
              <a:t>: Framework to use LLMs as AI agents with access to external tools (APIs, databases, etc)</a:t>
            </a:r>
          </a:p>
          <a:p>
            <a:r>
              <a:rPr lang="en-IN" dirty="0"/>
              <a:t>Works well for </a:t>
            </a:r>
            <a:r>
              <a:rPr lang="en-IN" b="1" dirty="0"/>
              <a:t>single-step </a:t>
            </a:r>
            <a:r>
              <a:rPr lang="en-IN" dirty="0"/>
              <a:t>or simple </a:t>
            </a:r>
            <a:r>
              <a:rPr lang="en-IN" b="1" dirty="0"/>
              <a:t>request-response workflows</a:t>
            </a:r>
            <a:endParaRPr lang="en-IN" dirty="0"/>
          </a:p>
          <a:p>
            <a:r>
              <a:rPr lang="en-US" dirty="0"/>
              <a:t>Not ideal for </a:t>
            </a:r>
            <a:r>
              <a:rPr lang="en-US" b="1" dirty="0"/>
              <a:t>complex, multi-step, stateful workflows</a:t>
            </a:r>
            <a:r>
              <a:rPr lang="en-US" dirty="0"/>
              <a:t> involving multiple agents or actors interacting over time</a:t>
            </a:r>
            <a:endParaRPr lang="en-IN" b="1" dirty="0"/>
          </a:p>
          <a:p>
            <a:r>
              <a:rPr lang="en-IN" dirty="0"/>
              <a:t>Solution: </a:t>
            </a:r>
            <a:r>
              <a:rPr lang="en-IN" b="1" dirty="0"/>
              <a:t>LangGraph</a:t>
            </a:r>
          </a:p>
          <a:p>
            <a:r>
              <a:rPr lang="en-IN" b="1" dirty="0" err="1"/>
              <a:t>LangGraph</a:t>
            </a:r>
            <a:r>
              <a:rPr lang="en-IN" dirty="0"/>
              <a:t>: </a:t>
            </a:r>
            <a:r>
              <a:rPr lang="en-US" dirty="0"/>
              <a:t>Designed for </a:t>
            </a:r>
            <a:r>
              <a:rPr lang="en-US" b="1" dirty="0"/>
              <a:t>stateful</a:t>
            </a:r>
            <a:r>
              <a:rPr lang="en-US" dirty="0"/>
              <a:t>, </a:t>
            </a:r>
            <a:r>
              <a:rPr lang="en-US" b="1" dirty="0"/>
              <a:t>multi-actor applications </a:t>
            </a:r>
            <a:r>
              <a:rPr lang="en-US" dirty="0"/>
              <a:t>with LLMs</a:t>
            </a:r>
          </a:p>
          <a:p>
            <a:r>
              <a:rPr lang="en-US" dirty="0"/>
              <a:t>Allows building </a:t>
            </a:r>
            <a:r>
              <a:rPr lang="en-US" b="1" dirty="0"/>
              <a:t>complex workflows</a:t>
            </a:r>
            <a:r>
              <a:rPr lang="en-US" dirty="0"/>
              <a:t> where multiple agents collaborate, maintain memory, and handle dynamic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32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C3D-CC32-D508-049F-F8B4BD78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 Files – Part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767D-E8B2-A0D7-E292-0AD468BD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EMBEDDINGS_FILE = "c:/code/agentic_ai/1_foundations/chunk_embeddings.pkl"</a:t>
            </a:r>
          </a:p>
          <a:p>
            <a:r>
              <a:rPr lang="en-GB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INDEX_FILE = "c:/code/agentic_ai/1_foundations/faiss_index.bin“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F45FD-1840-2B85-772D-DB90600C3BC4}"/>
              </a:ext>
            </a:extLst>
          </p:cNvPr>
          <p:cNvGraphicFramePr>
            <a:graphicFrameLocks noGrp="1"/>
          </p:cNvGraphicFramePr>
          <p:nvPr/>
        </p:nvGraphicFramePr>
        <p:xfrm>
          <a:off x="1578290" y="3839794"/>
          <a:ext cx="8128000" cy="165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2821">
                  <a:extLst>
                    <a:ext uri="{9D8B030D-6E8A-4147-A177-3AD203B41FA5}">
                      <a16:colId xmlns:a16="http://schemas.microsoft.com/office/drawing/2014/main" val="3149395676"/>
                    </a:ext>
                  </a:extLst>
                </a:gridCol>
                <a:gridCol w="5525179">
                  <a:extLst>
                    <a:ext uri="{9D8B030D-6E8A-4147-A177-3AD203B41FA5}">
                      <a16:colId xmlns:a16="http://schemas.microsoft.com/office/drawing/2014/main" val="250965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3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EMBEDDINGS_FILE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file where embeddings (numerical representations of text) and the corresponding text chunks are saved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6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INDEX_FILE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FAISS index file used for fast similarity searches over embeddings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5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54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AA2B-310D-D271-B2D1-7035DEA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Embeddings File – Part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7529-199E-4EB5-5748-944A5F7E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open(EMBEDDINGS_FILE, "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rb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") as f: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data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pickle.load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(f)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texts = data["texts"]</a:t>
            </a:r>
          </a:p>
          <a:p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chunk_embeddings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data["embeddings"]</a:t>
            </a:r>
          </a:p>
          <a:p>
            <a:endParaRPr lang="en-GB" dirty="0"/>
          </a:p>
          <a:p>
            <a:r>
              <a:rPr lang="en-US" dirty="0"/>
              <a:t>The data dictionary contains:</a:t>
            </a:r>
          </a:p>
          <a:p>
            <a:pPr lvl="1"/>
            <a:r>
              <a:rPr lang="en-US" dirty="0"/>
              <a:t>texts: The original text chunks split from documents</a:t>
            </a:r>
          </a:p>
          <a:p>
            <a:pPr lvl="1"/>
            <a:r>
              <a:rPr lang="en-US" dirty="0"/>
              <a:t>embeddings: The vector representations of those text chunks, typically generated by a model like OpenAI's embeddings API, BERT, </a:t>
            </a:r>
            <a:r>
              <a:rPr lang="en-US" dirty="0" err="1"/>
              <a:t>etc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46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2717-A683-AECF-F684-19F73024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3_6_langgraph_product_vector_and_google_search.py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6CF4B-8183-6608-49CC-E0D8AA809E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471147"/>
        </p:xfrm>
        <a:graphic>
          <a:graphicData uri="http://schemas.openxmlformats.org/drawingml/2006/table">
            <a:tbl>
              <a:tblPr/>
              <a:tblGrid>
                <a:gridCol w="1276786">
                  <a:extLst>
                    <a:ext uri="{9D8B030D-6E8A-4147-A177-3AD203B41FA5}">
                      <a16:colId xmlns:a16="http://schemas.microsoft.com/office/drawing/2014/main" val="3755885271"/>
                    </a:ext>
                  </a:extLst>
                </a:gridCol>
                <a:gridCol w="2980525">
                  <a:extLst>
                    <a:ext uri="{9D8B030D-6E8A-4147-A177-3AD203B41FA5}">
                      <a16:colId xmlns:a16="http://schemas.microsoft.com/office/drawing/2014/main" val="1024114045"/>
                    </a:ext>
                  </a:extLst>
                </a:gridCol>
                <a:gridCol w="3155029">
                  <a:extLst>
                    <a:ext uri="{9D8B030D-6E8A-4147-A177-3AD203B41FA5}">
                      <a16:colId xmlns:a16="http://schemas.microsoft.com/office/drawing/2014/main" val="562945811"/>
                    </a:ext>
                  </a:extLst>
                </a:gridCol>
                <a:gridCol w="3103260">
                  <a:extLst>
                    <a:ext uri="{9D8B030D-6E8A-4147-A177-3AD203B41FA5}">
                      <a16:colId xmlns:a16="http://schemas.microsoft.com/office/drawing/2014/main" val="2772004817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Step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Process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Description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Example Output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68873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1. User Input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User enters a query.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system takes a product-related search phrase from the user.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Query: “Best budget DSLR camera”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7113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2. Vector Search (FAISS)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Finds semantically similar products from the local FAISS vector database.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Uses Hugging Face embeddings to compare vector similarity.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/>
                        <a:t>Vector Results:</a:t>
                      </a:r>
                      <a:r>
                        <a:rPr lang="es-ES" sz="1200"/>
                        <a:t>• Canon EOS 1500D• Nikon D3500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20801"/>
                  </a:ext>
                </a:extLst>
              </a:tr>
              <a:tr h="718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3. Web Search (SerpAPI)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Fetches the latest related web results.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Uses the SerpAPI endpoint to get recent review snippets.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Web Results:</a:t>
                      </a:r>
                      <a:r>
                        <a:rPr lang="en-US" sz="1200"/>
                        <a:t>• Canon EOS 1500D Review — Great entry-level camera.• Nikon D3500 Review — Excellent performance for price.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626699"/>
                  </a:ext>
                </a:extLst>
              </a:tr>
              <a:tr h="94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4. LLM Synthesis (Gemini)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Combines FAISS and web data to generate insights.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Gemini receives both vector and web contexts and analyzes them together.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Prompt Example:</a:t>
                      </a:r>
                      <a:r>
                        <a:rPr lang="en-GB" sz="1200"/>
                        <a:t>Analyze:Vector DB: Canon EOS 1500D, Nikon D3500Web: Canon EOS 1500D Review…, Nikon D3500 Review…Query: Best budget DSLR camera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438070"/>
                  </a:ext>
                </a:extLst>
              </a:tr>
              <a:tr h="718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5. AI Analysis Output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Produces a final summarized answer for the user.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Gemini synthesizes all context and gives comparative reasoning.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“Both Canon EOS 1500D and Nikon D3500 are excellent budget DSLRs. Canon offers easier usability; Nikon has better battery life.”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79476"/>
                  </a:ext>
                </a:extLst>
              </a:tr>
              <a:tr h="1059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6. Gradio Chat Output</a:t>
                      </a:r>
                      <a:endParaRPr lang="en-GB" sz="1200"/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Displays the structured response in the Gradio interface.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Combines the vector, web, and AI outputs into one chat message.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 dirty="0"/>
                        <a:t>Vector:</a:t>
                      </a:r>
                      <a:r>
                        <a:rPr lang="en-GB" sz="1200" dirty="0"/>
                        <a:t> Canon EOS 1500D, Nikon D3500</a:t>
                      </a:r>
                      <a:r>
                        <a:rPr lang="en-GB" sz="1200" b="1" dirty="0"/>
                        <a:t>Web:</a:t>
                      </a:r>
                      <a:r>
                        <a:rPr lang="en-GB" sz="1200" dirty="0"/>
                        <a:t> Canon EOS 1500D Review — Great entry-level DSLR; Nikon D3500 Review — Superb image quality.</a:t>
                      </a:r>
                      <a:r>
                        <a:rPr lang="en-GB" sz="1200" b="1" dirty="0"/>
                        <a:t>AI:</a:t>
                      </a:r>
                      <a:r>
                        <a:rPr lang="en-GB" sz="1200" dirty="0"/>
                        <a:t> Canon is user-friendly; Nikon offers better image depth and </a:t>
                      </a:r>
                      <a:r>
                        <a:rPr lang="en-GB" sz="1200" dirty="0" err="1"/>
                        <a:t>color</a:t>
                      </a:r>
                      <a:r>
                        <a:rPr lang="en-GB" sz="1200" dirty="0"/>
                        <a:t> accuracy.</a:t>
                      </a:r>
                    </a:p>
                  </a:txBody>
                  <a:tcPr marL="37838" marR="37838" marT="18919" marB="189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5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B5A4-9BE5-0A23-3E03-19CDC9C1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DBB0F-D6C1-971B-92B4-5814920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3_6_langgraph_product_vector_and_google_search.py</a:t>
            </a:r>
            <a:endParaRPr lang="en-GB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3EBF4C3-01F4-574B-9400-AF82229894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719998"/>
          <a:ext cx="10253262" cy="4548346"/>
        </p:xfrm>
        <a:graphic>
          <a:graphicData uri="http://schemas.openxmlformats.org/drawingml/2006/table">
            <a:tbl>
              <a:tblPr/>
              <a:tblGrid>
                <a:gridCol w="2749599">
                  <a:extLst>
                    <a:ext uri="{9D8B030D-6E8A-4147-A177-3AD203B41FA5}">
                      <a16:colId xmlns:a16="http://schemas.microsoft.com/office/drawing/2014/main" val="229553565"/>
                    </a:ext>
                  </a:extLst>
                </a:gridCol>
                <a:gridCol w="3538938">
                  <a:extLst>
                    <a:ext uri="{9D8B030D-6E8A-4147-A177-3AD203B41FA5}">
                      <a16:colId xmlns:a16="http://schemas.microsoft.com/office/drawing/2014/main" val="705827701"/>
                    </a:ext>
                  </a:extLst>
                </a:gridCol>
                <a:gridCol w="3964725">
                  <a:extLst>
                    <a:ext uri="{9D8B030D-6E8A-4147-A177-3AD203B41FA5}">
                      <a16:colId xmlns:a16="http://schemas.microsoft.com/office/drawing/2014/main" val="2016134730"/>
                    </a:ext>
                  </a:extLst>
                </a:gridCol>
              </a:tblGrid>
              <a:tr h="200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Component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Purpose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Description / Example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55542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Courier New" panose="02070309020205020404" pitchFamily="49" charset="0"/>
                        </a:rPr>
                        <a:t>State(</a:t>
                      </a:r>
                      <a:r>
                        <a:rPr lang="en-GB" sz="1200" dirty="0" err="1">
                          <a:latin typeface="Courier New" panose="02070309020205020404" pitchFamily="49" charset="0"/>
                        </a:rPr>
                        <a:t>TypedDict</a:t>
                      </a:r>
                      <a:r>
                        <a:rPr lang="en-GB" sz="1200" dirty="0">
                          <a:latin typeface="Courier New" panose="02070309020205020404" pitchFamily="49" charset="0"/>
                        </a:rPr>
                        <a:t>)</a:t>
                      </a:r>
                      <a:endParaRPr lang="en-GB" sz="1200" dirty="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Defines shared data structure between agents.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Keeps track of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query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vector</a:t>
                      </a:r>
                      <a:r>
                        <a:rPr lang="en-US" sz="1200"/>
                        <a:t> results,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serp</a:t>
                      </a:r>
                      <a:r>
                        <a:rPr lang="en-US" sz="1200"/>
                        <a:t> results, and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llm</a:t>
                      </a:r>
                      <a:r>
                        <a:rPr lang="en-US" sz="1200"/>
                        <a:t> output.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34290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HuggingFaceEmbeddings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Converts text → embeddings for semantic search.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Uses model </a:t>
                      </a:r>
                      <a:r>
                        <a:rPr lang="en-GB" sz="1200">
                          <a:latin typeface="Courier New" panose="02070309020205020404" pitchFamily="49" charset="0"/>
                        </a:rPr>
                        <a:t>"all-MiniLM-L6-v2"</a:t>
                      </a:r>
                      <a:r>
                        <a:rPr lang="en-GB" sz="1200"/>
                        <a:t>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81753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FAISS.load_local(...)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Loads pre-built vector index (e.g. from your product DB).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Lets us find semantically similar product descriptions.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958508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ChatGoogleGenerativeAI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Connects to </a:t>
                      </a:r>
                      <a:r>
                        <a:rPr lang="en-US" sz="1200" b="1"/>
                        <a:t>Gemini 2.5 Flash</a:t>
                      </a:r>
                      <a:r>
                        <a:rPr lang="en-US" sz="1200"/>
                        <a:t> model using Google API key.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Acts as the reasoning LLM that synthesizes search results.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1572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vector_search()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Node 1 — semantic search.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Finds top 2 products similar to user’s query using FAISS.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81452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serp_search()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Node 2 — web search.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Calls </a:t>
                      </a:r>
                      <a:r>
                        <a:rPr lang="en-US" sz="1200" b="1"/>
                        <a:t>SerpAPI</a:t>
                      </a:r>
                      <a:r>
                        <a:rPr lang="en-US" sz="1200"/>
                        <a:t> with query like “product reviews” to fetch latest info.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617963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llm_analyze()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Node 3 — AI synthesis.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Combines FAISS + web results + query, sends to Gemini for natural answer.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28135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StateGraph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Defines workflow and node dependencies.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Flow: </a:t>
                      </a:r>
                      <a:r>
                        <a:rPr lang="en-GB" sz="1200" b="1"/>
                        <a:t>vector_node → serp_node → llm_node → END</a:t>
                      </a:r>
                      <a:r>
                        <a:rPr lang="en-GB" sz="1200"/>
                        <a:t>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881717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runnable = graph.compile()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Compiles the graph into an executable workflow.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You can now call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.invoke()</a:t>
                      </a:r>
                      <a:r>
                        <a:rPr lang="en-US" sz="1200"/>
                        <a:t> to run the full pipeline.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305235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search()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Gradio callback function.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Invokes the graph and formats the final combined answer.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48388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Courier New" panose="02070309020205020404" pitchFamily="49" charset="0"/>
                        </a:rPr>
                        <a:t>gr.ChatInterface(...)</a:t>
                      </a:r>
                      <a:endParaRPr lang="en-GB" sz="1200"/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Creates interactive chatbot UI.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Displays conversation like ChatGPT.</a:t>
                      </a:r>
                    </a:p>
                  </a:txBody>
                  <a:tcPr marL="50015" marR="50015" marT="25008" marB="25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4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DBF0-F86D-8B12-0D58-3AAE54BE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3_7_langgraph_product_comparison_detail_recomend.py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8665D-96EA-AAB8-F8B4-572D77C24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609220"/>
          <a:ext cx="10868100" cy="5097483"/>
        </p:xfrm>
        <a:graphic>
          <a:graphicData uri="http://schemas.openxmlformats.org/drawingml/2006/table">
            <a:tbl>
              <a:tblPr/>
              <a:tblGrid>
                <a:gridCol w="2638498">
                  <a:extLst>
                    <a:ext uri="{9D8B030D-6E8A-4147-A177-3AD203B41FA5}">
                      <a16:colId xmlns:a16="http://schemas.microsoft.com/office/drawing/2014/main" val="2462292725"/>
                    </a:ext>
                  </a:extLst>
                </a:gridCol>
                <a:gridCol w="2795552">
                  <a:extLst>
                    <a:ext uri="{9D8B030D-6E8A-4147-A177-3AD203B41FA5}">
                      <a16:colId xmlns:a16="http://schemas.microsoft.com/office/drawing/2014/main" val="3481457457"/>
                    </a:ext>
                  </a:extLst>
                </a:gridCol>
                <a:gridCol w="2717025">
                  <a:extLst>
                    <a:ext uri="{9D8B030D-6E8A-4147-A177-3AD203B41FA5}">
                      <a16:colId xmlns:a16="http://schemas.microsoft.com/office/drawing/2014/main" val="1926541090"/>
                    </a:ext>
                  </a:extLst>
                </a:gridCol>
                <a:gridCol w="2717025">
                  <a:extLst>
                    <a:ext uri="{9D8B030D-6E8A-4147-A177-3AD203B41FA5}">
                      <a16:colId xmlns:a16="http://schemas.microsoft.com/office/drawing/2014/main" val="10256219"/>
                    </a:ext>
                  </a:extLst>
                </a:gridCol>
              </a:tblGrid>
              <a:tr h="134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Step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Process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Description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Example Input / Output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660923"/>
                  </a:ext>
                </a:extLst>
              </a:tr>
              <a:tr h="337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1. User Input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User enters a product-related query in the Gradio interface.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system captures the query and sends it to the LangGraph pipeline.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Input Example:</a:t>
                      </a:r>
                      <a:r>
                        <a:rPr lang="en-US" sz="1200"/>
                        <a:t> “iPhone vs Samsung”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321338"/>
                  </a:ext>
                </a:extLst>
              </a:tr>
              <a:tr h="742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2. Node: Classify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Determines the query type (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specific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compare</a:t>
                      </a:r>
                      <a:r>
                        <a:rPr lang="en-US" sz="1200"/>
                        <a:t>, or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recommend</a:t>
                      </a:r>
                      <a:r>
                        <a:rPr lang="en-US" sz="1200"/>
                        <a:t>).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Based on keywords in the query:• If it contains </a:t>
                      </a:r>
                      <a:r>
                        <a:rPr lang="en-US" sz="1200" i="1"/>
                        <a:t>“vs”</a:t>
                      </a:r>
                      <a:r>
                        <a:rPr lang="en-US" sz="1200"/>
                        <a:t> or </a:t>
                      </a:r>
                      <a:r>
                        <a:rPr lang="en-US" sz="1200" i="1"/>
                        <a:t>“compare”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compare</a:t>
                      </a:r>
                      <a:r>
                        <a:rPr lang="en-US" sz="1200"/>
                        <a:t>• If it contains </a:t>
                      </a:r>
                      <a:r>
                        <a:rPr lang="en-US" sz="1200" i="1"/>
                        <a:t>“best”</a:t>
                      </a:r>
                      <a:r>
                        <a:rPr lang="en-US" sz="1200"/>
                        <a:t> or </a:t>
                      </a:r>
                      <a:r>
                        <a:rPr lang="en-US" sz="1200" i="1"/>
                        <a:t>“recommend”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recommend</a:t>
                      </a:r>
                      <a:r>
                        <a:rPr lang="en-US" sz="1200"/>
                        <a:t>• Otherwise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specific</a:t>
                      </a:r>
                      <a:endParaRPr lang="en-US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Detected Type:</a:t>
                      </a:r>
                      <a:r>
                        <a:rPr lang="en-GB" sz="1200"/>
                        <a:t> </a:t>
                      </a:r>
                      <a:r>
                        <a:rPr lang="en-GB" sz="1200">
                          <a:latin typeface="Courier New" panose="02070309020205020404" pitchFamily="49" charset="0"/>
                        </a:rPr>
                        <a:t>compare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74869"/>
                  </a:ext>
                </a:extLst>
              </a:tr>
              <a:tr h="438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3. Conditional Routing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Routes execution flow based on detected query type.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route()</a:t>
                      </a:r>
                      <a:r>
                        <a:rPr lang="en-US" sz="1200"/>
                        <a:t> function returns the node name to jump to next (e.g.,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"compare"</a:t>
                      </a:r>
                      <a:r>
                        <a:rPr lang="en-US" sz="1200"/>
                        <a:t>).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Route Chosen:</a:t>
                      </a:r>
                      <a:r>
                        <a:rPr lang="en-GB" sz="1200"/>
                        <a:t> </a:t>
                      </a:r>
                      <a:r>
                        <a:rPr lang="en-GB" sz="1200">
                          <a:latin typeface="Courier New" panose="02070309020205020404" pitchFamily="49" charset="0"/>
                        </a:rPr>
                        <a:t>"compare"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490370"/>
                  </a:ext>
                </a:extLst>
              </a:tr>
              <a:tr h="640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4. Node: handle_specific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Handles single-product lookups.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Finds top 2 similar products from FAISS and uses Gemini to analyze the first product.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Example Query:</a:t>
                      </a:r>
                      <a:r>
                        <a:rPr lang="en-US" sz="1200" dirty="0"/>
                        <a:t> “iPhone 15”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/>
                        <a:t>Output:</a:t>
                      </a:r>
                      <a:r>
                        <a:rPr lang="en-US" sz="1200" dirty="0"/>
                        <a:t> “The iPhone 15 offers improved battery life and camera quality over its predecessor.”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344657"/>
                  </a:ext>
                </a:extLst>
              </a:tr>
              <a:tr h="640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5. Node: handle_compare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Handles product comparison queries.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Retrieves top 4 related products and asks Gemini to compare them.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Example Query:</a:t>
                      </a:r>
                      <a:r>
                        <a:rPr lang="en-US" sz="1200" dirty="0"/>
                        <a:t> “iPhone vs Samsung”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/>
                        <a:t>Output:</a:t>
                      </a:r>
                      <a:r>
                        <a:rPr lang="en-US" sz="1200" dirty="0"/>
                        <a:t> “iPhone excels in camera quality, while Samsung provides better display and battery life.”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54522"/>
                  </a:ext>
                </a:extLst>
              </a:tr>
              <a:tr h="640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6. Node: handle_recommend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Handles recommendation-style queries.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Retrieves top 3 related products and asks Gemini for a recommendation.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Example Query:</a:t>
                      </a:r>
                      <a:r>
                        <a:rPr lang="en-US" sz="1200" dirty="0"/>
                        <a:t> “Best laptop”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/>
                        <a:t>Output:</a:t>
                      </a:r>
                      <a:r>
                        <a:rPr lang="en-US" sz="1200" dirty="0"/>
                        <a:t> “Based on your query, Dell XPS 13 offers the best balance of performance and portability.”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196522"/>
                  </a:ext>
                </a:extLst>
              </a:tr>
              <a:tr h="337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7. Graph Edges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Connects classify → specific / compare / recommend → END.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flow stops after the selected node finishes execution.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—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38179"/>
                  </a:ext>
                </a:extLst>
              </a:tr>
              <a:tr h="438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8. Gradio Chat Output</a:t>
                      </a:r>
                      <a:endParaRPr lang="en-GB" sz="1200"/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Displays structured output to the user.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Combines query type and LLM result in a formatted message.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Type:</a:t>
                      </a:r>
                      <a:r>
                        <a:rPr lang="en-US" sz="1200" dirty="0"/>
                        <a:t> compare</a:t>
                      </a:r>
                    </a:p>
                    <a:p>
                      <a:pPr>
                        <a:buNone/>
                      </a:pPr>
                      <a:r>
                        <a:rPr lang="en-US" sz="1200" b="1" dirty="0"/>
                        <a:t>AI Output:</a:t>
                      </a:r>
                      <a:r>
                        <a:rPr lang="en-US" sz="1200" dirty="0"/>
                        <a:t> iPhone excels in camera quality, Samsung in display.</a:t>
                      </a:r>
                    </a:p>
                  </a:txBody>
                  <a:tcPr marL="33731" marR="33731" marT="16866" marB="168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57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2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BD79-A6B0-985C-1E8D-CC5911F1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3_8_langgraph_react_style_agent.py</a:t>
            </a:r>
            <a:br>
              <a:rPr lang="en-GB" sz="3600" dirty="0"/>
            </a:br>
            <a:r>
              <a:rPr lang="en-IN" sz="3600" dirty="0" err="1"/>
              <a:t>ReAct</a:t>
            </a:r>
            <a:r>
              <a:rPr lang="en-IN" sz="3600" dirty="0"/>
              <a:t> Style Claude + FAISS + </a:t>
            </a:r>
            <a:r>
              <a:rPr lang="en-IN" sz="3600" dirty="0" err="1"/>
              <a:t>SerpAPI</a:t>
            </a:r>
            <a:r>
              <a:rPr lang="en-IN" sz="3600" dirty="0"/>
              <a:t> Agent</a:t>
            </a: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66E28A-1602-95BD-AA0C-D863B8301D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343"/>
          <a:ext cx="10515600" cy="5102591"/>
        </p:xfrm>
        <a:graphic>
          <a:graphicData uri="http://schemas.openxmlformats.org/drawingml/2006/table">
            <a:tbl>
              <a:tblPr/>
              <a:tblGrid>
                <a:gridCol w="739314">
                  <a:extLst>
                    <a:ext uri="{9D8B030D-6E8A-4147-A177-3AD203B41FA5}">
                      <a16:colId xmlns:a16="http://schemas.microsoft.com/office/drawing/2014/main" val="3521060861"/>
                    </a:ext>
                  </a:extLst>
                </a:gridCol>
                <a:gridCol w="1486773">
                  <a:extLst>
                    <a:ext uri="{9D8B030D-6E8A-4147-A177-3AD203B41FA5}">
                      <a16:colId xmlns:a16="http://schemas.microsoft.com/office/drawing/2014/main" val="3192508437"/>
                    </a:ext>
                  </a:extLst>
                </a:gridCol>
                <a:gridCol w="3915865">
                  <a:extLst>
                    <a:ext uri="{9D8B030D-6E8A-4147-A177-3AD203B41FA5}">
                      <a16:colId xmlns:a16="http://schemas.microsoft.com/office/drawing/2014/main" val="3694979926"/>
                    </a:ext>
                  </a:extLst>
                </a:gridCol>
                <a:gridCol w="4373648">
                  <a:extLst>
                    <a:ext uri="{9D8B030D-6E8A-4147-A177-3AD203B41FA5}">
                      <a16:colId xmlns:a16="http://schemas.microsoft.com/office/drawing/2014/main" val="331407759"/>
                    </a:ext>
                  </a:extLst>
                </a:gridCol>
              </a:tblGrid>
              <a:tr h="760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Step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Code Section / Function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What Happens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Example / Output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65426"/>
                  </a:ext>
                </a:extLst>
              </a:tr>
              <a:tr h="247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1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latin typeface="Courier New" panose="02070309020205020404" pitchFamily="49" charset="0"/>
                        </a:rPr>
                        <a:t>gr.Interface</a:t>
                      </a:r>
                      <a:r>
                        <a:rPr lang="en-GB" sz="1050"/>
                        <a:t> → user enters query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User types a query like </a:t>
                      </a:r>
                      <a:r>
                        <a:rPr lang="en-US" sz="1050" i="1"/>
                        <a:t>“best headphones reviews”</a:t>
                      </a:r>
                      <a:r>
                        <a:rPr lang="en-US" sz="1050"/>
                        <a:t> in the Gradio chat UI.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Query = </a:t>
                      </a:r>
                      <a:r>
                        <a:rPr lang="en-GB" sz="1050">
                          <a:latin typeface="Courier New" panose="02070309020205020404" pitchFamily="49" charset="0"/>
                        </a:rPr>
                        <a:t>"best headphones reviews"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38741"/>
                  </a:ext>
                </a:extLst>
              </a:tr>
              <a:tr h="247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2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latin typeface="Courier New" panose="02070309020205020404" pitchFamily="49" charset="0"/>
                        </a:rPr>
                        <a:t>respond()</a:t>
                      </a:r>
                      <a:r>
                        <a:rPr lang="en-GB" sz="1050"/>
                        <a:t> (callback)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Function receives the query and passes it to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react_agent(query)</a:t>
                      </a:r>
                      <a:r>
                        <a:rPr lang="en-US" sz="1050"/>
                        <a:t> generator.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Sends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"best headphones reviews"</a:t>
                      </a:r>
                      <a:r>
                        <a:rPr lang="en-US" sz="1050"/>
                        <a:t> to ReAct agent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73049"/>
                  </a:ext>
                </a:extLst>
              </a:tr>
              <a:tr h="475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3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Courier New" panose="02070309020205020404" pitchFamily="49" charset="0"/>
                        </a:rPr>
                        <a:t>react_agent(query)</a:t>
                      </a:r>
                      <a:r>
                        <a:rPr lang="en-US" sz="1050"/>
                        <a:t> initializes state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A dictionary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state</a:t>
                      </a:r>
                      <a:r>
                        <a:rPr lang="en-US" sz="1050" dirty="0"/>
                        <a:t> is created to track:</a:t>
                      </a:r>
                    </a:p>
                    <a:p>
                      <a:pPr>
                        <a:buNone/>
                      </a:pPr>
                      <a:r>
                        <a:rPr lang="en-US" sz="1050" dirty="0"/>
                        <a:t>•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query</a:t>
                      </a:r>
                      <a:r>
                        <a:rPr lang="en-US" sz="1050" dirty="0"/>
                        <a:t> — user question</a:t>
                      </a:r>
                    </a:p>
                    <a:p>
                      <a:pPr>
                        <a:buNone/>
                      </a:pPr>
                      <a:r>
                        <a:rPr lang="en-US" sz="1050" dirty="0"/>
                        <a:t>•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history</a:t>
                      </a:r>
                      <a:r>
                        <a:rPr lang="en-US" sz="1050" dirty="0"/>
                        <a:t> — all reasoning steps</a:t>
                      </a:r>
                    </a:p>
                    <a:p>
                      <a:pPr>
                        <a:buNone/>
                      </a:pPr>
                      <a:r>
                        <a:rPr lang="en-US" sz="1050" dirty="0"/>
                        <a:t>•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final</a:t>
                      </a:r>
                      <a:r>
                        <a:rPr lang="en-US" sz="1050" dirty="0"/>
                        <a:t> — final LLM answer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Courier New" panose="02070309020205020404" pitchFamily="49" charset="0"/>
                        </a:rPr>
                        <a:t>state = {"query": "best headphones reviews", "history": ["User: best headphones reviews"], "final": ""}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733466"/>
                  </a:ext>
                </a:extLst>
              </a:tr>
              <a:tr h="304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4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Prompt construction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A long </a:t>
                      </a:r>
                      <a:r>
                        <a:rPr lang="en-US" sz="1050" b="1"/>
                        <a:t>instruction prompt</a:t>
                      </a:r>
                      <a:r>
                        <a:rPr lang="en-US" sz="1050"/>
                        <a:t> is created explaining the strict ReAct output format (Thought → Action).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Prompt sent to Claude instructs it to produce one of: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Search[...]</a:t>
                      </a:r>
                      <a:r>
                        <a:rPr lang="en-US" sz="1050"/>
                        <a:t>,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SerpSearch[...]</a:t>
                      </a:r>
                      <a:r>
                        <a:rPr lang="en-US" sz="1050"/>
                        <a:t>, or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Finalize[...]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75396"/>
                  </a:ext>
                </a:extLst>
              </a:tr>
              <a:tr h="532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5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latin typeface="Courier New" panose="02070309020205020404" pitchFamily="49" charset="0"/>
                        </a:rPr>
                        <a:t>llm.stream(prompt)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Claude starts streaming its reasoning step-by-step. The model outputs lines like: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Thought: I should look up reviews.Action: SerpSearch[best headphones reviews]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Streaming LLM response is collected in variable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response</a:t>
                      </a:r>
                      <a:r>
                        <a:rPr lang="en-US" sz="1050"/>
                        <a:t>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32452"/>
                  </a:ext>
                </a:extLst>
              </a:tr>
              <a:tr h="475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6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Regex parsing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Code uses regex to extract the </a:t>
                      </a:r>
                      <a:r>
                        <a:rPr lang="en-US" sz="1050" b="1" dirty="0"/>
                        <a:t>action type</a:t>
                      </a:r>
                      <a:r>
                        <a:rPr lang="en-US" sz="1050" dirty="0"/>
                        <a:t> and </a:t>
                      </a:r>
                      <a:r>
                        <a:rPr lang="en-US" sz="1050" b="1" dirty="0"/>
                        <a:t>argument</a:t>
                      </a:r>
                      <a:r>
                        <a:rPr lang="en-US" sz="1050" dirty="0"/>
                        <a:t>:</a:t>
                      </a:r>
                    </a:p>
                    <a:p>
                      <a:pPr>
                        <a:buNone/>
                      </a:pP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action_match.group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(1)</a:t>
                      </a:r>
                      <a:r>
                        <a:rPr lang="en-US" sz="1050" dirty="0"/>
                        <a:t> = 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serpsearch</a:t>
                      </a:r>
                      <a:endParaRPr lang="en-US" sz="1050" dirty="0">
                        <a:latin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action_match.group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(2)</a:t>
                      </a:r>
                      <a:r>
                        <a:rPr lang="en-US" sz="1050" dirty="0"/>
                        <a:t> =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"best headphones reviews"</a:t>
                      </a:r>
                      <a:endParaRPr lang="en-US" sz="1050" dirty="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Courier New" panose="02070309020205020404" pitchFamily="49" charset="0"/>
                        </a:rPr>
                        <a:t>action = "serpsearch"</a:t>
                      </a:r>
                      <a:r>
                        <a:rPr lang="en-US" sz="1050"/>
                        <a:t>, 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arg = "best headphones reviews"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94937"/>
                  </a:ext>
                </a:extLst>
              </a:tr>
              <a:tr h="475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7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Execute tool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Depending on the action:</a:t>
                      </a:r>
                    </a:p>
                    <a:p>
                      <a:pPr>
                        <a:buNone/>
                      </a:pPr>
                      <a:r>
                        <a:rPr lang="en-US" sz="1050" dirty="0">
                          <a:latin typeface="Courier New" panose="02070309020205020404" pitchFamily="49" charset="0"/>
                        </a:rPr>
                        <a:t>search</a:t>
                      </a:r>
                      <a:r>
                        <a:rPr lang="en-US" sz="1050" dirty="0"/>
                        <a:t> → calls 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tool_search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arg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050" dirty="0"/>
                        <a:t> (uses FAISS), 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serpsearch</a:t>
                      </a:r>
                      <a:r>
                        <a:rPr lang="en-US" sz="1050" dirty="0"/>
                        <a:t> → calls 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tool_serp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arg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050" dirty="0"/>
                        <a:t> (uses </a:t>
                      </a:r>
                      <a:r>
                        <a:rPr lang="en-US" sz="1050" dirty="0" err="1"/>
                        <a:t>SerpAPI</a:t>
                      </a:r>
                      <a:r>
                        <a:rPr lang="en-US" sz="1050" dirty="0"/>
                        <a:t>),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finalize</a:t>
                      </a:r>
                      <a:r>
                        <a:rPr lang="en-US" sz="1050" dirty="0"/>
                        <a:t> → ends loop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Courier New" panose="02070309020205020404" pitchFamily="49" charset="0"/>
                        </a:rPr>
                        <a:t>tool_serp("best headphones reviews")</a:t>
                      </a:r>
                      <a:r>
                        <a:rPr lang="en-US" sz="1050"/>
                        <a:t> fetches top Google results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76127"/>
                  </a:ext>
                </a:extLst>
              </a:tr>
              <a:tr h="304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8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Observation appended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The tool’s output is appended to the conversation </a:t>
                      </a:r>
                      <a:r>
                        <a:rPr lang="en-US" sz="1050" dirty="0" err="1"/>
                        <a:t>as:</a:t>
                      </a:r>
                      <a:r>
                        <a:rPr lang="en-US" sz="1050" dirty="0" err="1">
                          <a:latin typeface="Courier New" panose="02070309020205020404" pitchFamily="49" charset="0"/>
                        </a:rPr>
                        <a:t>Observation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: &lt;tool output&gt;</a:t>
                      </a:r>
                      <a:endParaRPr lang="en-US" sz="1050" dirty="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Example:</a:t>
                      </a:r>
                      <a:r>
                        <a:rPr lang="en-US" sz="1050">
                          <a:latin typeface="Courier New" panose="02070309020205020404" pitchFamily="49" charset="0"/>
                        </a:rPr>
                        <a:t>Observation: • Best Headphones 2024 — Excellent sound.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403300"/>
                  </a:ext>
                </a:extLst>
              </a:tr>
              <a:tr h="304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9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Loop continues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The updated history (with observation) is re-fed into Claude. It reasons again, possibly chaining multiple search actions.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Claude may produce another Thought + Action pair.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72835"/>
                  </a:ext>
                </a:extLst>
              </a:tr>
              <a:tr h="361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10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>
                          <a:latin typeface="Courier New" panose="02070309020205020404" pitchFamily="49" charset="0"/>
                        </a:rPr>
                        <a:t>Action: Finalize[...]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When Claude outputs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Finalize[...]</a:t>
                      </a:r>
                      <a:r>
                        <a:rPr lang="en-US" sz="1050" dirty="0"/>
                        <a:t>, the loop stops and the content inside brackets is returned as the final answer.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Courier New" panose="02070309020205020404" pitchFamily="49" charset="0"/>
                        </a:rPr>
                        <a:t>Action: Finalize[Sony WH-1000XM5 is the best choice overall.]</a:t>
                      </a:r>
                      <a:endParaRPr lang="en-US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44389"/>
                  </a:ext>
                </a:extLst>
              </a:tr>
              <a:tr h="247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11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Yield to Gradio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The intermediate and final outputs are </a:t>
                      </a:r>
                      <a:r>
                        <a:rPr lang="en-US" sz="1050" b="1" dirty="0"/>
                        <a:t>streamed</a:t>
                      </a:r>
                      <a:r>
                        <a:rPr lang="en-US" sz="1050" dirty="0"/>
                        <a:t> back to the </a:t>
                      </a:r>
                      <a:r>
                        <a:rPr lang="en-US" sz="1050" dirty="0" err="1"/>
                        <a:t>Gradio</a:t>
                      </a:r>
                      <a:r>
                        <a:rPr lang="en-US" sz="1050" dirty="0"/>
                        <a:t> UI via </a:t>
                      </a:r>
                      <a:r>
                        <a:rPr lang="en-US" sz="1050" dirty="0">
                          <a:latin typeface="Courier New" panose="02070309020205020404" pitchFamily="49" charset="0"/>
                        </a:rPr>
                        <a:t>yield</a:t>
                      </a:r>
                      <a:r>
                        <a:rPr lang="en-US" sz="1050" dirty="0"/>
                        <a:t>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Shows “Working…” during reasoning and displays final answer when ready.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21574"/>
                  </a:ext>
                </a:extLst>
              </a:tr>
              <a:tr h="3040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 b="1"/>
                        <a:t>12</a:t>
                      </a:r>
                      <a:endParaRPr lang="en-GB" sz="1050"/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50"/>
                        <a:t>UI Display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The chatbot displays the trace (Thoughts, Actions, Observations) and the final answer in Markdown format.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Final Answer:</a:t>
                      </a:r>
                      <a:r>
                        <a:rPr lang="en-US" sz="1050" dirty="0"/>
                        <a:t> “Sony WH-1000XM5 offers the best noise cancellation.”</a:t>
                      </a:r>
                    </a:p>
                  </a:txBody>
                  <a:tcPr marL="19001" marR="19001" marT="9501" marB="95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1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18F61-714C-66D6-2AF6-0945CD444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1FA24-C44F-3E4D-4EEB-0A99117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3_8_langgraph_react_style_agent.py</a:t>
            </a:r>
            <a:br>
              <a:rPr lang="en-GB" sz="3200" dirty="0"/>
            </a:br>
            <a:r>
              <a:rPr lang="en-IN" sz="3200" dirty="0" err="1"/>
              <a:t>ReAct</a:t>
            </a:r>
            <a:r>
              <a:rPr lang="en-IN" sz="3200" dirty="0"/>
              <a:t> Style Claude + FAISS + </a:t>
            </a:r>
            <a:r>
              <a:rPr lang="en-IN" sz="3200" dirty="0" err="1"/>
              <a:t>SerpAPI</a:t>
            </a:r>
            <a:r>
              <a:rPr lang="en-IN" sz="3200" dirty="0"/>
              <a:t> Agent</a:t>
            </a:r>
            <a:endParaRPr lang="en-GB" sz="32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C1499-2FAE-EEF0-019E-FE1284C746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1844" y="1363987"/>
          <a:ext cx="10588312" cy="5053149"/>
        </p:xfrm>
        <a:graphic>
          <a:graphicData uri="http://schemas.openxmlformats.org/drawingml/2006/table">
            <a:tbl>
              <a:tblPr/>
              <a:tblGrid>
                <a:gridCol w="1353568">
                  <a:extLst>
                    <a:ext uri="{9D8B030D-6E8A-4147-A177-3AD203B41FA5}">
                      <a16:colId xmlns:a16="http://schemas.microsoft.com/office/drawing/2014/main" val="1744963784"/>
                    </a:ext>
                  </a:extLst>
                </a:gridCol>
                <a:gridCol w="2653913">
                  <a:extLst>
                    <a:ext uri="{9D8B030D-6E8A-4147-A177-3AD203B41FA5}">
                      <a16:colId xmlns:a16="http://schemas.microsoft.com/office/drawing/2014/main" val="3585029963"/>
                    </a:ext>
                  </a:extLst>
                </a:gridCol>
                <a:gridCol w="3933753">
                  <a:extLst>
                    <a:ext uri="{9D8B030D-6E8A-4147-A177-3AD203B41FA5}">
                      <a16:colId xmlns:a16="http://schemas.microsoft.com/office/drawing/2014/main" val="1545552455"/>
                    </a:ext>
                  </a:extLst>
                </a:gridCol>
                <a:gridCol w="2647078">
                  <a:extLst>
                    <a:ext uri="{9D8B030D-6E8A-4147-A177-3AD203B41FA5}">
                      <a16:colId xmlns:a16="http://schemas.microsoft.com/office/drawing/2014/main" val="1488682572"/>
                    </a:ext>
                  </a:extLst>
                </a:gridCol>
              </a:tblGrid>
              <a:tr h="95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Step / Component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Purpose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Description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Example / Behavior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90867"/>
                  </a:ext>
                </a:extLst>
              </a:tr>
              <a:tr h="523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1. Vector Database Setup (FAISS)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Retrieve semantically similar products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Loads a prebuilt FAISS vector index (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product_embeddings_faiss</a:t>
                      </a:r>
                      <a:r>
                        <a:rPr lang="en-US" sz="1200"/>
                        <a:t>) with </a:t>
                      </a:r>
                      <a:r>
                        <a:rPr lang="en-US" sz="1200" b="1"/>
                        <a:t>HuggingFace embeddings</a:t>
                      </a:r>
                      <a:r>
                        <a:rPr lang="en-US" sz="1200"/>
                        <a:t> to support similarity search.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Query: “best camera” → Returns: </a:t>
                      </a:r>
                      <a:r>
                        <a:rPr lang="en-US" sz="1200" i="1"/>
                        <a:t>Canon EOS 1500D, Nikon D3500</a:t>
                      </a:r>
                      <a:endParaRPr lang="en-US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13521"/>
                  </a:ext>
                </a:extLst>
              </a:tr>
              <a:tr h="594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2. LLM Setup (Claude)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Acts as the reasoning engine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Uses </a:t>
                      </a:r>
                      <a:r>
                        <a:rPr lang="en-US" sz="1200" b="1"/>
                        <a:t>Anthropic’s Claude 3.5 Sonnet</a:t>
                      </a:r>
                      <a:r>
                        <a:rPr lang="en-US" sz="1200"/>
                        <a:t> model in </a:t>
                      </a:r>
                      <a:r>
                        <a:rPr lang="en-US" sz="1200" i="1"/>
                        <a:t>streaming</a:t>
                      </a:r>
                      <a:r>
                        <a:rPr lang="en-US" sz="1200"/>
                        <a:t> mode to simulate reasoning and actions using the </a:t>
                      </a:r>
                      <a:r>
                        <a:rPr lang="en-US" sz="1200" b="1"/>
                        <a:t>ReAct (Reason + Act)</a:t>
                      </a:r>
                      <a:r>
                        <a:rPr lang="en-US" sz="1200"/>
                        <a:t> framework.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model outputs structured steps like: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Thought: I should check similar products.Action: Search[budget cameras]</a:t>
                      </a:r>
                      <a:endParaRPr lang="en-US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50812"/>
                  </a:ext>
                </a:extLst>
              </a:tr>
              <a:tr h="4517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3. Tools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Provides external capabilities for the agent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Two helper functions the LLM can “call”:• </a:t>
                      </a:r>
                      <a:r>
                        <a:rPr lang="en-US" sz="1200" b="1"/>
                        <a:t>tool_search()</a:t>
                      </a:r>
                      <a:r>
                        <a:rPr lang="en-US" sz="1200"/>
                        <a:t> — queries FAISS DB• </a:t>
                      </a:r>
                      <a:r>
                        <a:rPr lang="en-US" sz="1200" b="1"/>
                        <a:t>tool_serp()</a:t>
                      </a:r>
                      <a:r>
                        <a:rPr lang="en-US" sz="1200"/>
                        <a:t> — fetches live web data via SerpAPI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Search[DSLR cameras]</a:t>
                      </a:r>
                      <a:r>
                        <a:rPr lang="en-US" sz="1200"/>
                        <a:t> → tool_search()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SerpSearch[DSLR reviews]</a:t>
                      </a:r>
                      <a:r>
                        <a:rPr lang="en-US" sz="1200"/>
                        <a:t> → tool_serp()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374376"/>
                  </a:ext>
                </a:extLst>
              </a:tr>
              <a:tr h="737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4. ReAct Agent Loop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Core control mechanism that iteratively reasons, acts, and observes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loop sends the LLM the conversation + strict format prompt → waits for an </a:t>
                      </a:r>
                      <a:r>
                        <a:rPr lang="en-US" sz="1200" b="1"/>
                        <a:t>Action[...]</a:t>
                      </a:r>
                      <a:r>
                        <a:rPr lang="en-US" sz="1200"/>
                        <a:t> response → executes the corresponding tool → appends </a:t>
                      </a:r>
                      <a:r>
                        <a:rPr lang="en-US" sz="1200" b="1"/>
                        <a:t>Observation:</a:t>
                      </a:r>
                      <a:r>
                        <a:rPr lang="en-US" sz="1200"/>
                        <a:t> results → loops again until </a:t>
                      </a:r>
                      <a:r>
                        <a:rPr lang="en-US" sz="1200" b="1"/>
                        <a:t>Finalize[...]</a:t>
                      </a:r>
                      <a:r>
                        <a:rPr lang="en-US" sz="1200"/>
                        <a:t> is produced.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Iteration example:Thought → Action → Observation → next Thought... → Finalize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19454"/>
                  </a:ext>
                </a:extLst>
              </a:tr>
              <a:tr h="594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5. Parsing Actions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Interprets the LLM’s structured output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Extracts action name and argument from lines like: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Action: SerpSearch[best headphones reviews]</a:t>
                      </a:r>
                      <a:r>
                        <a:rPr lang="en-US" sz="1200"/>
                        <a:t>using regex → determines what to execute next.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Action: Search[cheap laptops]</a:t>
                      </a:r>
                      <a:r>
                        <a:rPr lang="en-US" sz="1200"/>
                        <a:t> → triggers FAISS search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82354"/>
                  </a:ext>
                </a:extLst>
              </a:tr>
              <a:tr h="4517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6. Observations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Feeds tool results back to the agent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The output from the selected tool is appended to the </a:t>
                      </a:r>
                      <a:r>
                        <a:rPr lang="en-US" sz="1200" b="1"/>
                        <a:t>conversation history</a:t>
                      </a:r>
                      <a:r>
                        <a:rPr lang="en-US" sz="1200"/>
                        <a:t> as an observation so the LLM can use it for further reasoning.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Observation: “Canon EOS 1500D and Nikon D3500 found.”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39655"/>
                  </a:ext>
                </a:extLst>
              </a:tr>
              <a:tr h="4517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7. Finalization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Stops reasoning loop and produces answer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When the LLM outputs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Action: Finalize[...]</a:t>
                      </a:r>
                      <a:r>
                        <a:rPr lang="en-US" sz="1200"/>
                        <a:t>, the loop ends and returns the content inside brackets as the final result.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Action: Finalize[Canon EOS 1500D offers best balance of price and quality.]</a:t>
                      </a:r>
                      <a:endParaRPr lang="en-US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23510"/>
                  </a:ext>
                </a:extLst>
              </a:tr>
              <a:tr h="4517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b="1"/>
                        <a:t>8. Gradio Interface</a:t>
                      </a:r>
                      <a:endParaRPr lang="en-GB" sz="1200"/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Provides an interactive, streaming chat UI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Displays reasoning trace in real time (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Thought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Action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Observation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Finalize</a:t>
                      </a:r>
                      <a:r>
                        <a:rPr lang="en-US" sz="1200"/>
                        <a:t>) using </a:t>
                      </a:r>
                      <a:r>
                        <a:rPr lang="en-US" sz="1200" b="1"/>
                        <a:t>Gradio Chatbot</a:t>
                      </a:r>
                      <a:r>
                        <a:rPr lang="en-US" sz="1200"/>
                        <a:t>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User sees each reasoning step unfold live as Claude thinks and acts.</a:t>
                      </a:r>
                    </a:p>
                  </a:txBody>
                  <a:tcPr marL="23778" marR="23778" marT="11889" marB="118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1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4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0238D-7019-B499-9769-53859BA5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5C1C-D194-D265-35DC-9590E916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Patterns Used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C9A64A-C4EF-A8CD-DBB7-039555DE9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6331" y="1539439"/>
          <a:ext cx="10909980" cy="508987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1278">
                  <a:extLst>
                    <a:ext uri="{9D8B030D-6E8A-4147-A177-3AD203B41FA5}">
                      <a16:colId xmlns:a16="http://schemas.microsoft.com/office/drawing/2014/main" val="156457866"/>
                    </a:ext>
                  </a:extLst>
                </a:gridCol>
                <a:gridCol w="3078247">
                  <a:extLst>
                    <a:ext uri="{9D8B030D-6E8A-4147-A177-3AD203B41FA5}">
                      <a16:colId xmlns:a16="http://schemas.microsoft.com/office/drawing/2014/main" val="4043585729"/>
                    </a:ext>
                  </a:extLst>
                </a:gridCol>
                <a:gridCol w="6170455">
                  <a:extLst>
                    <a:ext uri="{9D8B030D-6E8A-4147-A177-3AD203B41FA5}">
                      <a16:colId xmlns:a16="http://schemas.microsoft.com/office/drawing/2014/main" val="1126340586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Concept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Description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Key Components / Example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58772218"/>
                  </a:ext>
                </a:extLst>
              </a:tr>
              <a:tr h="1335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1. ReAct (Reasoning and Acting)</a:t>
                      </a:r>
                      <a:endParaRPr lang="en-US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Central pattern where the LLM “thinks” before it “acts.”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Reasoning (Thought):</a:t>
                      </a:r>
                      <a:r>
                        <a:rPr lang="en-US" sz="1800"/>
                        <a:t> Generates internal reasoning to plan next move.</a:t>
                      </a:r>
                      <a:r>
                        <a:rPr lang="en-US" sz="1800" b="1"/>
                        <a:t>Acting (Action):</a:t>
                      </a:r>
                      <a:r>
                        <a:rPr lang="en-US" sz="1800"/>
                        <a:t> Executes a structured action (e.g., Search[query], SerpSearch[query], Ntfy[message]).</a:t>
                      </a:r>
                      <a:r>
                        <a:rPr lang="en-US" sz="1800" b="1"/>
                        <a:t>Observing (Observation):</a:t>
                      </a:r>
                      <a:r>
                        <a:rPr lang="en-US" sz="1800"/>
                        <a:t> Receives action output, feeds it back to the LLM for next step.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85049149"/>
                  </a:ext>
                </a:extLst>
              </a:tr>
              <a:tr h="947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2. Multi-Tool Use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Agent can use multiple tools to accomplish a task, not limited to one.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tool_search:</a:t>
                      </a:r>
                      <a:r>
                        <a:rPr lang="en-GB" sz="1800"/>
                        <a:t> Retrieve internal structured data (FAISS).</a:t>
                      </a:r>
                      <a:r>
                        <a:rPr lang="en-GB" sz="1800" b="1"/>
                        <a:t>tool_serp:</a:t>
                      </a:r>
                      <a:r>
                        <a:rPr lang="en-GB" sz="1800"/>
                        <a:t> Perform external web searches (SerpAPI).</a:t>
                      </a:r>
                      <a:r>
                        <a:rPr lang="en-GB" sz="1800" b="1"/>
                        <a:t>tool_ntfy:</a:t>
                      </a:r>
                      <a:r>
                        <a:rPr lang="en-GB" sz="1800"/>
                        <a:t> Send external asynchronous notifications.</a:t>
                      </a:r>
                      <a:r>
                        <a:rPr lang="en-GB" sz="1800" b="1"/>
                        <a:t>Finalize:</a:t>
                      </a:r>
                      <a:r>
                        <a:rPr lang="en-GB" sz="1800"/>
                        <a:t> Marks the end of process, providing final answer.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21538234"/>
                  </a:ext>
                </a:extLst>
              </a:tr>
              <a:tr h="81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3. Agent Loop / Iterative Refinement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Agent continuously iterates until a final answer is produced.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Uses while True loop inside react_agent.Executes repeated </a:t>
                      </a:r>
                      <a:r>
                        <a:rPr lang="en-US" sz="1800" b="1"/>
                        <a:t>Thought → Action → Observation</a:t>
                      </a:r>
                      <a:r>
                        <a:rPr lang="en-US" sz="1800"/>
                        <a:t> cycles.Can adjust strategy based on previous observations (e.g., try a different query if SerpSearch fails).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51936954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4. State Management</a:t>
                      </a:r>
                      <a:endParaRPr lang="en-GB" sz="18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Maintains context and history throughout the agent’s operation.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Uses a dictionary: state = {"query": query, "history": [</a:t>
                      </a:r>
                      <a:r>
                        <a:rPr lang="en-US" sz="1800" dirty="0" err="1"/>
                        <a:t>f"User</a:t>
                      </a:r>
                      <a:r>
                        <a:rPr lang="en-US" sz="1800" dirty="0"/>
                        <a:t>: {query}"], "final": ""}.</a:t>
                      </a:r>
                      <a:r>
                        <a:rPr lang="en-US" sz="1800" b="1" dirty="0"/>
                        <a:t>history:</a:t>
                      </a:r>
                      <a:r>
                        <a:rPr lang="en-US" sz="1800" dirty="0"/>
                        <a:t> Tracks all thoughts, actions, and observations so the agent “remembers” context and progress.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08467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7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E16C7-C2F6-1A6B-2239-57C71E50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2FAB-D6F0-26CC-EEF0-2AB3DCF5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Agentic Patterns/Features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A69078-4DF2-4A18-0F2C-BC4ED0AEE0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537" y="1428759"/>
          <a:ext cx="10515600" cy="5303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49745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872147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2593708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Guardrails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Block queries that contain objectionable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3_10_langgraph_guardrails.py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Long Term 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long term memory using an in-memory database (SQLite). If a user enters the same question as another user previously, load it from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3_11_langgraph_long_term_memory.py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Explainability &amp; Transparency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why certain product matches are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3_12_langgraph_explainability.py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Observability &amp; Monitoring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events and allow the admin to access the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3_13_langgraph_observability.py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Human In The Loop (HITL)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user can approve the search results, or edit 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3_14_langgraph_hitl.py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Adding </a:t>
                      </a:r>
                      <a:r>
                        <a:rPr lang="en-IN" b="1" dirty="0" err="1"/>
                        <a:t>ChromaDB</a:t>
                      </a:r>
                      <a:r>
                        <a:rPr lang="en-IN" b="1" dirty="0"/>
                        <a:t>-based RAG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run 3_before_chromadb.py to create vector embeddings using Hugging Face and store them in </a:t>
                      </a:r>
                      <a:r>
                        <a:rPr lang="en-US" dirty="0" err="1"/>
                        <a:t>ChromaDB</a:t>
                      </a:r>
                      <a:r>
                        <a:rPr lang="en-US" dirty="0"/>
                        <a:t>* for house prices, then use them for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3_15_langgraph_chromadb.py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70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429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7F9F-5206-1A42-9D57-D675CB8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FAISS Versus </a:t>
            </a:r>
            <a:r>
              <a:rPr lang="en-IN" dirty="0" err="1"/>
              <a:t>ChromaDB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D12AA1-2C85-0178-1C81-55E35BB734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7817" y="1690458"/>
          <a:ext cx="10585983" cy="46022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114986">
                  <a:extLst>
                    <a:ext uri="{9D8B030D-6E8A-4147-A177-3AD203B41FA5}">
                      <a16:colId xmlns:a16="http://schemas.microsoft.com/office/drawing/2014/main" val="3484867313"/>
                    </a:ext>
                  </a:extLst>
                </a:gridCol>
                <a:gridCol w="4083389">
                  <a:extLst>
                    <a:ext uri="{9D8B030D-6E8A-4147-A177-3AD203B41FA5}">
                      <a16:colId xmlns:a16="http://schemas.microsoft.com/office/drawing/2014/main" val="1584210236"/>
                    </a:ext>
                  </a:extLst>
                </a:gridCol>
                <a:gridCol w="4387608">
                  <a:extLst>
                    <a:ext uri="{9D8B030D-6E8A-4147-A177-3AD203B41FA5}">
                      <a16:colId xmlns:a16="http://schemas.microsoft.com/office/drawing/2014/main" val="729638286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Feature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FAISS</a:t>
                      </a:r>
                      <a:endParaRPr lang="en-GB" sz="14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ChromaDB</a:t>
                      </a:r>
                      <a:endParaRPr lang="en-GB" sz="1400"/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85237282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Type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Library for similarity search (nearest neighbor search)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Full vector database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28950154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Primary Role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Fast vector indexing &amp; retrieval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Store and query documents with embeddings + metadata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17569666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Persistence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 built-in persistence (you must save/load index manually)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Persistent storage on disk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84077138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Scalability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billions of vectors, GPU-accelerated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Scales well but not as optimized as raw FAISS for billions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98670037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Indexing Options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Many (Flat, IVF, HNSW, PQ, GPU)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Limited, abstracts away indexing details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417149614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Metadata Support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None (we manage separately)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Built-in (documents, metadata, embeddings stored together)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648023363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Ease of Use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Low-level API, more setup required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High-level API, plug-and-play for RAG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90049586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Integration with LLMs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Manual (we must combine FAISS with an embedding model + doc store)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Designed for LLM/RAG, integrates with embedding models easily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0315818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Deployment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Library inside our Python/C++ app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Runs as embedded DB (local) or server mode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7824088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Best Use Case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we need </a:t>
                      </a:r>
                      <a:r>
                        <a:rPr lang="en-US" sz="1400" b="0" dirty="0"/>
                        <a:t>raw speed </a:t>
                      </a:r>
                      <a:r>
                        <a:rPr lang="en-US" sz="1400" dirty="0"/>
                        <a:t>and control over indexing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we want a </a:t>
                      </a:r>
                      <a:r>
                        <a:rPr lang="en-US" sz="1400" b="0" dirty="0"/>
                        <a:t>ready-to-use RAG database </a:t>
                      </a:r>
                      <a:r>
                        <a:rPr lang="en-US" sz="1400" dirty="0"/>
                        <a:t>with minimal plumbing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77691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6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2C42-D7A6-3955-158D-394FB16F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8D0F-0697-A494-7718-238D8676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42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LangChain</a:t>
            </a:r>
            <a:r>
              <a:rPr lang="en-IN" dirty="0"/>
              <a:t> versus </a:t>
            </a:r>
            <a:r>
              <a:rPr lang="en-IN" dirty="0" err="1"/>
              <a:t>LangGraph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303E528-C456-D6E5-6A45-8AD2408F14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80" y="823658"/>
          <a:ext cx="10323645" cy="56015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2346622512"/>
                    </a:ext>
                  </a:extLst>
                </a:gridCol>
                <a:gridCol w="3999628">
                  <a:extLst>
                    <a:ext uri="{9D8B030D-6E8A-4147-A177-3AD203B41FA5}">
                      <a16:colId xmlns:a16="http://schemas.microsoft.com/office/drawing/2014/main" val="982790813"/>
                    </a:ext>
                  </a:extLst>
                </a:gridCol>
                <a:gridCol w="4257892">
                  <a:extLst>
                    <a:ext uri="{9D8B030D-6E8A-4147-A177-3AD203B41FA5}">
                      <a16:colId xmlns:a16="http://schemas.microsoft.com/office/drawing/2014/main" val="1860951309"/>
                    </a:ext>
                  </a:extLst>
                </a:gridCol>
              </a:tblGrid>
              <a:tr h="324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LangChain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LangGraph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7437247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Purpose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LLMs as agents with access to external tools (APIs, databases, etc.)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 complex, stateful, multi-agent applications with LLMs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11167962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Workflow type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Simple, single-step or short workflows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Complex, multi-step, long-running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73393596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Agents involved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Usually one agent handling requests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Multiple agents collaborating and interacting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219371625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State management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or stateless; memory handled externally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Built-in memory/state tracking across interactions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81419289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Dynamic execution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Limited; follows predefined steps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Supports dynamic branching, agent coordination, and runtime decisions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25623054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Chatbots, calculators, document queries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Automation systems, multi-agent orchestration, AI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39083421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Learning curve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Easier; basic LLM + tools interface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Steeper; requires understanding of agents, state, and coordination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449461024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Relationship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Foundational concepts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Builds on and extends </a:t>
                      </a:r>
                      <a:r>
                        <a:rPr lang="en-US" sz="1800" dirty="0" err="1"/>
                        <a:t>LangChain</a:t>
                      </a:r>
                      <a:r>
                        <a:rPr lang="en-US" sz="1800" dirty="0"/>
                        <a:t> principles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07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4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3D703-6E19-8FBC-9BD2-EF7DFFAD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D721-80DB-A4D9-A42C-8A20B514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LangGraph: </a:t>
            </a:r>
            <a:br>
              <a:rPr lang="en-IN" dirty="0"/>
            </a:br>
            <a:r>
              <a:rPr lang="en-IN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E709-C9B5-A166-56AF-B76B022B8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164C3-67EF-F87D-8F4B-E47071DBC200}"/>
              </a:ext>
            </a:extLst>
          </p:cNvPr>
          <p:cNvSpPr txBox="1"/>
          <p:nvPr/>
        </p:nvSpPr>
        <p:spPr>
          <a:xfrm>
            <a:off x="2242473" y="537539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 that describes the information flowing through the graph at each stage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17A50-29C9-8511-C8E3-B87C7C526914}"/>
              </a:ext>
            </a:extLst>
          </p:cNvPr>
          <p:cNvSpPr txBox="1"/>
          <p:nvPr/>
        </p:nvSpPr>
        <p:spPr>
          <a:xfrm>
            <a:off x="2269132" y="225831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or operation in the graph – Takes an input state and produces an output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6E926-85D9-FC16-9E86-D78290A7A364}"/>
              </a:ext>
            </a:extLst>
          </p:cNvPr>
          <p:cNvSpPr txBox="1"/>
          <p:nvPr/>
        </p:nvSpPr>
        <p:spPr>
          <a:xfrm>
            <a:off x="2269132" y="412141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Connects two nodes and decides how information flows through them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DD474-090A-F881-C9C9-3A3C09399BBE}"/>
              </a:ext>
            </a:extLst>
          </p:cNvPr>
          <p:cNvSpPr txBox="1"/>
          <p:nvPr/>
        </p:nvSpPr>
        <p:spPr>
          <a:xfrm>
            <a:off x="5871571" y="42349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overall structure that organizes nodes and edges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C80D0-CE97-8D71-EFE3-C2B43EC2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3" y="1195935"/>
            <a:ext cx="3312495" cy="53933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9B548EF-589E-DC04-C7E0-608E3985A153}"/>
              </a:ext>
            </a:extLst>
          </p:cNvPr>
          <p:cNvSpPr/>
          <p:nvPr/>
        </p:nvSpPr>
        <p:spPr>
          <a:xfrm>
            <a:off x="1024295" y="244304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8CF3B4-29BD-B289-F395-AF709CB2C470}"/>
              </a:ext>
            </a:extLst>
          </p:cNvPr>
          <p:cNvSpPr/>
          <p:nvPr/>
        </p:nvSpPr>
        <p:spPr>
          <a:xfrm>
            <a:off x="1024295" y="417442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Edge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58EDEA-1E5C-6465-3D4D-81D933BF5887}"/>
              </a:ext>
            </a:extLst>
          </p:cNvPr>
          <p:cNvSpPr/>
          <p:nvPr/>
        </p:nvSpPr>
        <p:spPr>
          <a:xfrm>
            <a:off x="9619807" y="434593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Graph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8151AD-D564-9BF3-31AD-56AC5D3A5760}"/>
              </a:ext>
            </a:extLst>
          </p:cNvPr>
          <p:cNvSpPr/>
          <p:nvPr/>
        </p:nvSpPr>
        <p:spPr>
          <a:xfrm>
            <a:off x="1035396" y="5540399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A2205B-1530-2A89-ADFC-BC7726C64C8A}"/>
              </a:ext>
            </a:extLst>
          </p:cNvPr>
          <p:cNvCxnSpPr/>
          <p:nvPr/>
        </p:nvCxnSpPr>
        <p:spPr>
          <a:xfrm>
            <a:off x="5947091" y="5772581"/>
            <a:ext cx="134716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CCB02A-8881-0160-9F83-48A7B89F1939}"/>
              </a:ext>
            </a:extLst>
          </p:cNvPr>
          <p:cNvSpPr txBox="1"/>
          <p:nvPr/>
        </p:nvSpPr>
        <p:spPr>
          <a:xfrm>
            <a:off x="8187720" y="5464598"/>
            <a:ext cx="928361" cy="646331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2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E631A-5B43-426A-4481-A91BA2DE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837D-9543-B95F-D9A8-C2ABD6B7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</a:t>
            </a:r>
            <a:r>
              <a:rPr lang="en-IN" sz="3200" dirty="0"/>
              <a:t>(</a:t>
            </a:r>
            <a:r>
              <a:rPr lang="fr-FR" sz="3200" dirty="0"/>
              <a:t>C:\code\agenticai\3_langgraph\3_1_langgraph_basic.py)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A39C2E-21FA-04A5-51F0-156EE36491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2586" y="1837794"/>
          <a:ext cx="5884269" cy="21640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0932">
                  <a:extLst>
                    <a:ext uri="{9D8B030D-6E8A-4147-A177-3AD203B41FA5}">
                      <a16:colId xmlns:a16="http://schemas.microsoft.com/office/drawing/2014/main" val="2390569819"/>
                    </a:ext>
                  </a:extLst>
                </a:gridCol>
                <a:gridCol w="4453337">
                  <a:extLst>
                    <a:ext uri="{9D8B030D-6E8A-4147-A177-3AD203B41FA5}">
                      <a16:colId xmlns:a16="http://schemas.microsoft.com/office/drawing/2014/main" val="3223538110"/>
                    </a:ext>
                  </a:extLst>
                </a:gridCol>
              </a:tblGrid>
              <a:tr h="172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Class /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316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 err="1"/>
                        <a:t>StateGraph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main class for building graphs in LangGraph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833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START / END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Special constants representing entry and exit points of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29884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ChatOpenAI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OpenAI integration from </a:t>
                      </a:r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, used for connecting language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075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TypedDict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to define the structure and types of data that flows through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35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A50B62-FCEB-47AB-2A9F-A11A867AC038}"/>
              </a:ext>
            </a:extLst>
          </p:cNvPr>
          <p:cNvSpPr txBox="1"/>
          <p:nvPr/>
        </p:nvSpPr>
        <p:spPr>
          <a:xfrm>
            <a:off x="169854" y="2394193"/>
            <a:ext cx="55178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langgraph.graph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START, END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langchain_openai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ChatOpenAI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typing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ED3AF-2217-4A8D-6B65-92820AFA4A0B}"/>
              </a:ext>
            </a:extLst>
          </p:cNvPr>
          <p:cNvSpPr txBox="1"/>
          <p:nvPr/>
        </p:nvSpPr>
        <p:spPr>
          <a:xfrm>
            <a:off x="169853" y="4612718"/>
            <a:ext cx="55178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messages: list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C7F87-A376-7B1B-4A15-1C2AF6E56FF9}"/>
              </a:ext>
            </a:extLst>
          </p:cNvPr>
          <p:cNvSpPr txBox="1"/>
          <p:nvPr/>
        </p:nvSpPr>
        <p:spPr>
          <a:xfrm>
            <a:off x="5772585" y="4292794"/>
            <a:ext cx="588426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LangGraph uses a </a:t>
            </a:r>
            <a:r>
              <a:rPr lang="en-US" dirty="0">
                <a:solidFill>
                  <a:srgbClr val="FF0000"/>
                </a:solidFill>
              </a:rPr>
              <a:t>state-based architecture</a:t>
            </a:r>
            <a:r>
              <a:rPr lang="en-US" dirty="0"/>
              <a:t>. Instead of passing data between individual nodes, all data flows through a shared "state" object. Think of it like a shared clipboard that each step can read from and write to.</a:t>
            </a:r>
          </a:p>
          <a:p>
            <a:endParaRPr lang="en-US" dirty="0"/>
          </a:p>
          <a:p>
            <a:r>
              <a:rPr lang="en-US" dirty="0" err="1"/>
              <a:t>user_name</a:t>
            </a:r>
            <a:r>
              <a:rPr lang="en-US" dirty="0"/>
              <a:t>: Stores the user's name</a:t>
            </a:r>
          </a:p>
          <a:p>
            <a:r>
              <a:rPr lang="en-US" dirty="0"/>
              <a:t>greeting: Stores the generated greeting message</a:t>
            </a:r>
          </a:p>
          <a:p>
            <a:r>
              <a:rPr lang="en-US" dirty="0"/>
              <a:t>messages: Keeps a log of the conversation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69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F97C8-03AB-FB3C-C9AB-1E316F66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CD07-A8D9-FE15-5093-C76EF6E6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</a:t>
            </a:r>
            <a:r>
              <a:rPr lang="en-IN" sz="3200" dirty="0"/>
              <a:t>(</a:t>
            </a:r>
            <a:r>
              <a:rPr lang="fr-FR" sz="3200" dirty="0"/>
              <a:t>C:\code\agentic_ai\3_langgraph\3_1_langgraph_basic.py)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FCB7-9E58-A72C-79A1-C5FF565A77B0}"/>
              </a:ext>
            </a:extLst>
          </p:cNvPr>
          <p:cNvSpPr txBox="1"/>
          <p:nvPr/>
        </p:nvSpPr>
        <p:spPr>
          <a:xfrm>
            <a:off x="190795" y="1620062"/>
            <a:ext cx="551780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input("Bot: What is your name? 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provided name: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599F19-92AF-D6E3-7DD0-D0A668D1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613B6-D2B8-B63F-B45C-4575566157D8}"/>
              </a:ext>
            </a:extLst>
          </p:cNvPr>
          <p:cNvSpPr txBox="1"/>
          <p:nvPr/>
        </p:nvSpPr>
        <p:spPr>
          <a:xfrm>
            <a:off x="5765607" y="1777706"/>
            <a:ext cx="546546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1</a:t>
            </a:r>
          </a:p>
          <a:p>
            <a:r>
              <a:rPr lang="en-US" dirty="0"/>
              <a:t>Takes the current state as input</a:t>
            </a:r>
          </a:p>
          <a:p>
            <a:r>
              <a:rPr lang="en-US" dirty="0"/>
              <a:t>Asks user for their name</a:t>
            </a:r>
          </a:p>
          <a:p>
            <a:r>
              <a:rPr lang="en-US" dirty="0"/>
              <a:t>Returns a </a:t>
            </a:r>
            <a:r>
              <a:rPr lang="en-US" b="1" dirty="0"/>
              <a:t>new state </a:t>
            </a:r>
            <a:r>
              <a:rPr lang="en-US" dirty="0"/>
              <a:t>with updated information</a:t>
            </a:r>
          </a:p>
          <a:p>
            <a:pPr lvl="1"/>
            <a:r>
              <a:rPr lang="en-US" dirty="0"/>
              <a:t>**state copies all existing state data</a:t>
            </a:r>
          </a:p>
          <a:p>
            <a:pPr lvl="1"/>
            <a:r>
              <a:rPr lang="en-US" dirty="0"/>
              <a:t>Updates specific fields (</a:t>
            </a:r>
            <a:r>
              <a:rPr lang="en-US" dirty="0" err="1"/>
              <a:t>user_name</a:t>
            </a:r>
            <a:r>
              <a:rPr lang="en-US" dirty="0"/>
              <a:t>, messages)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4F228-FA84-C6B3-20A3-4E31686A436A}"/>
              </a:ext>
            </a:extLst>
          </p:cNvPr>
          <p:cNvSpPr txBox="1"/>
          <p:nvPr/>
        </p:nvSpPr>
        <p:spPr>
          <a:xfrm>
            <a:off x="190795" y="3963130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"there")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f"Hello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}! Nice to meet you."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"greeting": greeting,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{greeting}"]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0D6CD-F29D-1F36-0754-A4694BF42FCB}"/>
              </a:ext>
            </a:extLst>
          </p:cNvPr>
          <p:cNvSpPr txBox="1"/>
          <p:nvPr/>
        </p:nvSpPr>
        <p:spPr>
          <a:xfrm>
            <a:off x="5765607" y="4120774"/>
            <a:ext cx="54654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2</a:t>
            </a:r>
          </a:p>
          <a:p>
            <a:r>
              <a:rPr lang="en-US" dirty="0"/>
              <a:t>Reads </a:t>
            </a:r>
            <a:r>
              <a:rPr lang="en-US" dirty="0" err="1"/>
              <a:t>user_name</a:t>
            </a:r>
            <a:r>
              <a:rPr lang="en-US" dirty="0"/>
              <a:t> from the current state</a:t>
            </a:r>
          </a:p>
          <a:p>
            <a:r>
              <a:rPr lang="en-US" dirty="0"/>
              <a:t>Creates a personalized greeting</a:t>
            </a:r>
          </a:p>
          <a:p>
            <a:r>
              <a:rPr lang="en-US" dirty="0"/>
              <a:t>Updates state with the greeting and conversation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7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E51B-37AA-5180-D724-E4F29217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7C13C-8BC4-63BD-D6C8-39CF6616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</a:t>
            </a:r>
            <a:r>
              <a:rPr lang="en-IN" sz="3200" dirty="0"/>
              <a:t>(</a:t>
            </a:r>
            <a:r>
              <a:rPr lang="fr-FR" sz="3200" dirty="0"/>
              <a:t>C:\code\agentic_ai\3_langgraph\3_1_langgraph_basic.py)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513CF-2D97-CDF7-6855-4605877419D8}"/>
              </a:ext>
            </a:extLst>
          </p:cNvPr>
          <p:cNvSpPr txBox="1"/>
          <p:nvPr/>
        </p:nvSpPr>
        <p:spPr>
          <a:xfrm>
            <a:off x="190795" y="2117194"/>
            <a:ext cx="5517809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workflow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nodes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edges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END)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workflow.compile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32E842-61DC-B04E-DBC6-B84DF193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F69CA-261C-0AF3-E4F7-232A6DFB0EFC}"/>
              </a:ext>
            </a:extLst>
          </p:cNvPr>
          <p:cNvSpPr txBox="1"/>
          <p:nvPr/>
        </p:nvSpPr>
        <p:spPr>
          <a:xfrm>
            <a:off x="5765607" y="2274838"/>
            <a:ext cx="546546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Construction</a:t>
            </a:r>
          </a:p>
          <a:p>
            <a:r>
              <a:rPr lang="en-US" dirty="0"/>
              <a:t>Structure: START →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r>
              <a:rPr lang="en-US" dirty="0"/>
              <a:t> → END</a:t>
            </a:r>
          </a:p>
          <a:p>
            <a:endParaRPr lang="en-US" dirty="0"/>
          </a:p>
          <a:p>
            <a:r>
              <a:rPr lang="en-US" dirty="0"/>
              <a:t>Nodes represent processing steps (functions)</a:t>
            </a:r>
          </a:p>
          <a:p>
            <a:r>
              <a:rPr lang="en-US" dirty="0"/>
              <a:t>Edges define the flow between steps</a:t>
            </a:r>
          </a:p>
          <a:p>
            <a:r>
              <a:rPr lang="en-US" dirty="0"/>
              <a:t>START is where execution begins</a:t>
            </a:r>
          </a:p>
          <a:p>
            <a:r>
              <a:rPr lang="en-US" dirty="0"/>
              <a:t>END is where execution terminates</a:t>
            </a:r>
          </a:p>
          <a:p>
            <a:r>
              <a:rPr lang="en-US" dirty="0"/>
              <a:t>.compile() creates the executable graph</a:t>
            </a:r>
          </a:p>
        </p:txBody>
      </p:sp>
    </p:spTree>
    <p:extLst>
      <p:ext uri="{BB962C8B-B14F-4D97-AF65-F5344CB8AC3E}">
        <p14:creationId xmlns:p14="http://schemas.microsoft.com/office/powerpoint/2010/main" val="339917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451D4-2F6A-77AD-905D-BEFEF3B0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79CF-B612-A7E2-B853-DBEACF05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</a:t>
            </a:r>
            <a:r>
              <a:rPr lang="en-IN" sz="3200" dirty="0"/>
              <a:t>(</a:t>
            </a:r>
            <a:r>
              <a:rPr lang="fr-FR" sz="3200" dirty="0"/>
              <a:t>C:\code\agentic_ai\3_langgraph\3_1_langgraph_basic.py)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9372-AA0E-3103-FFDF-5F8F162FFB9C}"/>
              </a:ext>
            </a:extLst>
          </p:cNvPr>
          <p:cNvSpPr txBox="1"/>
          <p:nvPr/>
        </p:nvSpPr>
        <p:spPr>
          <a:xfrm>
            <a:off x="190795" y="2117194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Create the graph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app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Initialize state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messages=[]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Run the graph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app.invoke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23DBD-02DA-F510-EED2-6B0E42F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BAD3E-0C4D-7571-BFDC-8E177148902C}"/>
              </a:ext>
            </a:extLst>
          </p:cNvPr>
          <p:cNvSpPr txBox="1"/>
          <p:nvPr/>
        </p:nvSpPr>
        <p:spPr>
          <a:xfrm>
            <a:off x="5765607" y="2274838"/>
            <a:ext cx="54654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Initialize: Create empty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Invoke: Start execution at START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Flow: State passes through: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Get final state with all accumulated data</a:t>
            </a:r>
          </a:p>
        </p:txBody>
      </p:sp>
    </p:spTree>
    <p:extLst>
      <p:ext uri="{BB962C8B-B14F-4D97-AF65-F5344CB8AC3E}">
        <p14:creationId xmlns:p14="http://schemas.microsoft.com/office/powerpoint/2010/main" val="40525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5824-EE9E-591A-9EED-3ADF68CA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50B8-58BA-9A38-25CF-86EE5547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B336-8D0A-F20C-FC34-F960929D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TypedDict</a:t>
            </a:r>
            <a:r>
              <a:rPr lang="en-US" dirty="0"/>
              <a:t>: Python's way to add </a:t>
            </a:r>
            <a:r>
              <a:rPr lang="en-US" i="1" dirty="0"/>
              <a:t>type hints to dictionaries</a:t>
            </a:r>
          </a:p>
          <a:p>
            <a:r>
              <a:rPr lang="en-US" dirty="0"/>
              <a:t>Tells us what keys should exist and what type their values should be, without changing how dictionaries actually work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B2E9E-E04F-AE9F-92B8-BC3FFBE0108E}"/>
              </a:ext>
            </a:extLst>
          </p:cNvPr>
          <p:cNvSpPr txBox="1"/>
          <p:nvPr/>
        </p:nvSpPr>
        <p:spPr>
          <a:xfrm>
            <a:off x="593313" y="3671560"/>
            <a:ext cx="257567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= { </a:t>
            </a:r>
          </a:p>
          <a:p>
            <a:r>
              <a:rPr lang="en-US" dirty="0"/>
              <a:t>    "name": "Alice", </a:t>
            </a:r>
          </a:p>
          <a:p>
            <a:r>
              <a:rPr lang="en-US" dirty="0"/>
              <a:t>    "age": 30, </a:t>
            </a:r>
          </a:p>
          <a:p>
            <a:r>
              <a:rPr lang="en-US" dirty="0"/>
              <a:t>    "</a:t>
            </a:r>
            <a:r>
              <a:rPr lang="en-US" dirty="0" err="1"/>
              <a:t>is_admin</a:t>
            </a:r>
            <a:r>
              <a:rPr lang="en-US" dirty="0"/>
              <a:t>": False 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9BB9A-9E16-1B82-2FD1-1C02D9EAE1E3}"/>
              </a:ext>
            </a:extLst>
          </p:cNvPr>
          <p:cNvSpPr txBox="1"/>
          <p:nvPr/>
        </p:nvSpPr>
        <p:spPr>
          <a:xfrm>
            <a:off x="458363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Regular Dictionary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EEC06-5EEF-2A2C-4281-86D420298CC8}"/>
              </a:ext>
            </a:extLst>
          </p:cNvPr>
          <p:cNvSpPr txBox="1"/>
          <p:nvPr/>
        </p:nvSpPr>
        <p:spPr>
          <a:xfrm>
            <a:off x="3303939" y="3671560"/>
            <a:ext cx="3177134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typing import </a:t>
            </a:r>
            <a:r>
              <a:rPr lang="en-US" dirty="0" err="1"/>
              <a:t>TypedDict</a:t>
            </a:r>
            <a:r>
              <a:rPr lang="en-US" dirty="0"/>
              <a:t> </a:t>
            </a:r>
          </a:p>
          <a:p>
            <a:r>
              <a:rPr lang="en-US" dirty="0"/>
              <a:t>class User(</a:t>
            </a:r>
            <a:r>
              <a:rPr lang="en-US" dirty="0" err="1"/>
              <a:t>TypedDict</a:t>
            </a:r>
            <a:r>
              <a:rPr lang="en-US" dirty="0"/>
              <a:t>): </a:t>
            </a:r>
          </a:p>
          <a:p>
            <a:r>
              <a:rPr lang="en-US" dirty="0"/>
              <a:t>    name: str </a:t>
            </a:r>
          </a:p>
          <a:p>
            <a:r>
              <a:rPr lang="en-US" dirty="0"/>
              <a:t>    age: int </a:t>
            </a:r>
          </a:p>
          <a:p>
            <a:r>
              <a:rPr lang="en-US" dirty="0"/>
              <a:t>    </a:t>
            </a:r>
            <a:r>
              <a:rPr lang="en-US" dirty="0" err="1"/>
              <a:t>is_admin</a:t>
            </a:r>
            <a:r>
              <a:rPr lang="en-US" dirty="0"/>
              <a:t>: bool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7AA00-FFC8-72F6-ABB1-BFB7FFA482E7}"/>
              </a:ext>
            </a:extLst>
          </p:cNvPr>
          <p:cNvSpPr txBox="1"/>
          <p:nvPr/>
        </p:nvSpPr>
        <p:spPr>
          <a:xfrm>
            <a:off x="3413876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TypedDict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BBD23-F7E8-03CC-AFB4-600CF3D2F006}"/>
              </a:ext>
            </a:extLst>
          </p:cNvPr>
          <p:cNvSpPr txBox="1"/>
          <p:nvPr/>
        </p:nvSpPr>
        <p:spPr>
          <a:xfrm>
            <a:off x="7524604" y="794699"/>
            <a:ext cx="39856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Benefits: </a:t>
            </a:r>
            <a:r>
              <a:rPr lang="en-GB" dirty="0"/>
              <a:t>Type checking,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9F8C5-7FE9-9FC6-FBFF-EC0D74989029}"/>
              </a:ext>
            </a:extLst>
          </p:cNvPr>
          <p:cNvSpPr txBox="1"/>
          <p:nvPr/>
        </p:nvSpPr>
        <p:spPr>
          <a:xfrm>
            <a:off x="6860910" y="3678032"/>
            <a:ext cx="5226389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typing import </a:t>
            </a:r>
            <a:r>
              <a:rPr lang="en-US" sz="1600" dirty="0" err="1"/>
              <a:t>TypedDict</a:t>
            </a:r>
            <a:r>
              <a:rPr lang="en-US" sz="1600" dirty="0"/>
              <a:t>, </a:t>
            </a:r>
            <a:r>
              <a:rPr lang="en-US" sz="1600" dirty="0" err="1"/>
              <a:t>NotRequired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FlexibleState</a:t>
            </a:r>
            <a:r>
              <a:rPr lang="en-US" sz="1600" dirty="0"/>
              <a:t>(</a:t>
            </a:r>
            <a:r>
              <a:rPr lang="en-US" sz="1600" dirty="0" err="1"/>
              <a:t>TypedDict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required_field</a:t>
            </a:r>
            <a:r>
              <a:rPr lang="en-US" sz="1600" dirty="0"/>
              <a:t>: str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optional_field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NotRequired</a:t>
            </a:r>
            <a:r>
              <a:rPr lang="en-US" sz="1600" dirty="0"/>
              <a:t>[str]  # This key might not exist</a:t>
            </a:r>
          </a:p>
          <a:p>
            <a:endParaRPr lang="en-US" sz="1600" dirty="0"/>
          </a:p>
          <a:p>
            <a:r>
              <a:rPr lang="en-US" sz="1600" dirty="0"/>
              <a:t># This is valid</a:t>
            </a:r>
          </a:p>
          <a:p>
            <a:r>
              <a:rPr lang="en-US" sz="1600" dirty="0"/>
              <a:t>state: </a:t>
            </a:r>
            <a:r>
              <a:rPr lang="en-US" sz="1600" dirty="0" err="1"/>
              <a:t>FlexibleState</a:t>
            </a:r>
            <a:r>
              <a:rPr lang="en-US" sz="1600" dirty="0"/>
              <a:t> = {"</a:t>
            </a:r>
            <a:r>
              <a:rPr lang="en-US" sz="1600" dirty="0" err="1"/>
              <a:t>required_field</a:t>
            </a:r>
            <a:r>
              <a:rPr lang="en-US" sz="1600" dirty="0"/>
              <a:t>": "hello"}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3DA96-EA33-DD87-63D7-2DA73260AF2E}"/>
              </a:ext>
            </a:extLst>
          </p:cNvPr>
          <p:cNvSpPr txBox="1"/>
          <p:nvPr/>
        </p:nvSpPr>
        <p:spPr>
          <a:xfrm>
            <a:off x="7914911" y="5690406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Allows Optional Fields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298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5110</Words>
  <Application>Microsoft Office PowerPoint</Application>
  <PresentationFormat>Widescreen</PresentationFormat>
  <Paragraphs>638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Cascadia Code</vt:lpstr>
      <vt:lpstr>Courier New</vt:lpstr>
      <vt:lpstr>Office Theme</vt:lpstr>
      <vt:lpstr>3) LangGraph</vt:lpstr>
      <vt:lpstr>LangChain and LangGraph</vt:lpstr>
      <vt:lpstr>LangChain versus LangGraph</vt:lpstr>
      <vt:lpstr>LangGraph:  Key Components</vt:lpstr>
      <vt:lpstr>First LangGraph Application (C:\code\agenticai\3_langgraph\3_1_langgraph_basic.py)</vt:lpstr>
      <vt:lpstr>First LangGraph Application (C:\code\agentic_ai\3_langgraph\3_1_langgraph_basic.py)</vt:lpstr>
      <vt:lpstr>First LangGraph Application (C:\code\agentic_ai\3_langgraph\3_1_langgraph_basic.py)</vt:lpstr>
      <vt:lpstr>First LangGraph Application (C:\code\agentic_ai\3_langgraph\3_1_langgraph_basic.py)</vt:lpstr>
      <vt:lpstr>TypedDict</vt:lpstr>
      <vt:lpstr>TypedDict in Agents: Common Pattern</vt:lpstr>
      <vt:lpstr>LangGraph Examples</vt:lpstr>
      <vt:lpstr>LangGraph Examples</vt:lpstr>
      <vt:lpstr>Product Recommendation Using HuggingFace (3_2_langgraph.py)</vt:lpstr>
      <vt:lpstr>FAISS</vt:lpstr>
      <vt:lpstr>Hugging Face Embeddings and FAISS</vt:lpstr>
      <vt:lpstr>Hugging Face and FAISS – Step 1 – Create Text Embeddings using Hugging Face</vt:lpstr>
      <vt:lpstr>Hugging Face and FAISS – Step 2 – Store Embeddings in FAISS </vt:lpstr>
      <vt:lpstr>Hugging Face and FAISS – Step 2 – Store Embeddings in FAISS </vt:lpstr>
      <vt:lpstr>Hugging Face and FAISS – Step 3 – Perform a Similarity Search</vt:lpstr>
      <vt:lpstr>Embedding Files – Part 1</vt:lpstr>
      <vt:lpstr>Embeddings File – Part 2</vt:lpstr>
      <vt:lpstr>3_6_langgraph_product_vector_and_google_search.py</vt:lpstr>
      <vt:lpstr>3_6_langgraph_product_vector_and_google_search.py</vt:lpstr>
      <vt:lpstr>3_7_langgraph_product_comparison_detail_recomend.py</vt:lpstr>
      <vt:lpstr>3_8_langgraph_react_style_agent.py ReAct Style Claude + FAISS + SerpAPI Agent</vt:lpstr>
      <vt:lpstr>3_8_langgraph_react_style_agent.py ReAct Style Claude + FAISS + SerpAPI Agent</vt:lpstr>
      <vt:lpstr>Agentic Patterns Used</vt:lpstr>
      <vt:lpstr>More Agentic Patterns/Features</vt:lpstr>
      <vt:lpstr>FAISS Versus ChromaDB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2025-10-07T06:31:08Z</dcterms:created>
  <dcterms:modified xsi:type="dcterms:W3CDTF">2025-10-31T16:05:49Z</dcterms:modified>
</cp:coreProperties>
</file>