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9" r:id="rId2"/>
    <p:sldId id="500" r:id="rId3"/>
    <p:sldId id="501" r:id="rId4"/>
    <p:sldId id="584" r:id="rId5"/>
    <p:sldId id="583" r:id="rId6"/>
    <p:sldId id="585" r:id="rId7"/>
    <p:sldId id="586" r:id="rId8"/>
    <p:sldId id="639" r:id="rId9"/>
    <p:sldId id="587" r:id="rId10"/>
    <p:sldId id="658" r:id="rId11"/>
    <p:sldId id="588" r:id="rId12"/>
    <p:sldId id="657" r:id="rId13"/>
    <p:sldId id="616" r:id="rId14"/>
    <p:sldId id="617" r:id="rId15"/>
    <p:sldId id="620" r:id="rId16"/>
    <p:sldId id="618" r:id="rId17"/>
    <p:sldId id="619" r:id="rId18"/>
    <p:sldId id="621" r:id="rId19"/>
    <p:sldId id="622" r:id="rId20"/>
    <p:sldId id="623" r:id="rId21"/>
    <p:sldId id="624" r:id="rId22"/>
    <p:sldId id="625" r:id="rId23"/>
    <p:sldId id="626" r:id="rId24"/>
    <p:sldId id="627" r:id="rId25"/>
    <p:sldId id="628" r:id="rId26"/>
    <p:sldId id="629" r:id="rId27"/>
    <p:sldId id="631" r:id="rId28"/>
    <p:sldId id="632" r:id="rId29"/>
    <p:sldId id="63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9068-5CC7-2ED0-901B-8E832FE74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B34F8-92E9-E49E-051D-22AD73A57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8ECB9-A40D-B323-B572-D2B594B71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A6CF-1849-49E0-9345-5E741217A6D4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D8FE9-73BB-4F8C-A0D4-20B9185F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0A79A-E352-76FD-E20C-320F7414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B917-27A3-40A5-AE26-C8D8E3074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53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CAEF-DC4E-F1A3-1F58-4436EE01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A753-2327-6552-CDAF-9A91EB611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562CD-D18C-8B84-517A-1C0E12C09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A6CF-1849-49E0-9345-5E741217A6D4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2D010-6F3B-33FD-70BB-7B742D11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27D06-1D90-F019-8F3A-F80707B3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B917-27A3-40A5-AE26-C8D8E3074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19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99B12-AF07-8066-EE62-5A41419D4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99143-856F-94B9-9E05-7CDE4B407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B02AC-783A-7B54-28D5-14CB7A0B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A6CF-1849-49E0-9345-5E741217A6D4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448E7-7B12-EF46-DE1D-E4D9885D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1BF2B-7F1E-BAC6-8220-60488C8D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B917-27A3-40A5-AE26-C8D8E3074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96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070F-DB54-7210-A930-8E1B1FC9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989B6-2C4A-6FA8-2ECC-71131143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7E97F-2E63-59FE-70E0-3CEC42B0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A6CF-1849-49E0-9345-5E741217A6D4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A927A-E676-55F3-60FF-06A06D3F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775B8-3D71-B3DC-F420-B1FCD7C3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B917-27A3-40A5-AE26-C8D8E3074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8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2B02-798B-C230-05EC-66F42FF2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E648F-46A7-2686-9DE1-A5E947D97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D4B7D-D999-FBFF-C104-EE8D7266D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A6CF-1849-49E0-9345-5E741217A6D4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B33CA-12C0-D697-62DB-3362C224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516C-1548-A55A-2AF3-411D8A22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B917-27A3-40A5-AE26-C8D8E3074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08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CF68B-61D6-D480-F28A-A8AB4D40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72125-AA0E-924E-22E7-D11E70E83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149C7-A363-6BD4-7AA0-25C2D78F7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7C5B3-DB04-1DFF-8EFD-7F33DB10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A6CF-1849-49E0-9345-5E741217A6D4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55AF9-7476-7C57-B549-B2F6539A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57C9D-E6A3-C709-DE49-37DCC30D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B917-27A3-40A5-AE26-C8D8E3074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3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7CD4-9168-BB8E-B6D8-7232CBCB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02785-E0C5-38E0-ACD3-65C45B6D2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17E0C-A320-8A78-8389-800C41806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FC7B4-63FE-5996-4C2E-E62F0F3B6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CC990B-1410-1C9B-6017-407B2EB00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A8AC4-75BA-A0CC-5713-0BD42BB8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A6CF-1849-49E0-9345-5E741217A6D4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8E30F-1254-8815-3E3A-3F327758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D0287-0CF4-173D-BE28-B8A65C1A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B917-27A3-40A5-AE26-C8D8E3074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09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829C-91DC-8969-E494-D36235AC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3D8036-6854-09D0-0AFF-D2CC2EE6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A6CF-1849-49E0-9345-5E741217A6D4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F2497-4C25-243F-6B46-709ED130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3443A8-3A15-523A-2C48-CE474D12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B917-27A3-40A5-AE26-C8D8E3074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12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387E4-9F67-1762-1E83-8EBF9C98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A6CF-1849-49E0-9345-5E741217A6D4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852A6-2C23-CF5C-CDEF-01B75FD5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A8FBF-AC8C-A41D-C1F8-F816CA39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B917-27A3-40A5-AE26-C8D8E3074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83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4AF02-580D-DFD7-3ACB-CB59CB40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654A-977B-2244-078B-F051E76A4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E28F-8E74-EC3C-4790-9BDD44236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B37BF-B514-0BBE-2673-9674181DB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A6CF-1849-49E0-9345-5E741217A6D4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A46EC-737D-BAC6-DBE4-E3A2664F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57628-F1AF-1D19-37D3-A6C9F03B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B917-27A3-40A5-AE26-C8D8E3074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22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A077-7A22-7FF0-CC56-791F554F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8777B-D85D-A917-AAF8-BFA09B22D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B215B-6398-BAF1-7CCC-36327D1A7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742C1-91AE-0ACE-BD78-4F6B3F23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A6CF-1849-49E0-9345-5E741217A6D4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146F6-44A6-6DA1-B490-B2EACB46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736D9-43EA-4530-88D8-0D31B249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DB917-27A3-40A5-AE26-C8D8E3074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97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B6E58-AB71-4E86-4C05-B80CABF2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F3308-EF44-2605-2D1A-2CA40135E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8AA2C-02F9-2748-7183-7AEC45E35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CA6CF-1849-49E0-9345-5E741217A6D4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B35B5-18A0-785E-48F2-5D08A5833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63CC6-8228-74BF-2C0A-9AEC3A10F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DB917-27A3-40A5-AE26-C8D8E3074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19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lcontextprotocol.io/clients?utm_source=chatgpt.com" TargetMode="External"/><Relationship Id="rId2" Type="http://schemas.openxmlformats.org/officeDocument/2006/relationships/hyperlink" Target="https://modelcontextprotocol.info/docs/clients/?utm_source=chatgpt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ama.ai/mcp/clients?utm_source=chatgpt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bnb-org/mcp-server-airbnb" TargetMode="External"/><Relationship Id="rId2" Type="http://schemas.openxmlformats.org/officeDocument/2006/relationships/hyperlink" Target="https://github.com/openbnb-org/mcp-server-Airb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bnb-org/mcp-server-airb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coingecko.com/api/v3/simple/price?ids=bitcoin&amp;vs_currencies=inr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aude.ai/download" TargetMode="External"/><Relationship Id="rId2" Type="http://schemas.openxmlformats.org/officeDocument/2006/relationships/hyperlink" Target="https://nodejs.org/e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FB8EFD-5F28-B79E-B7DA-E2A3044E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MCP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9AF55-3818-E530-A8E6-82D4EF6B4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49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5E58D-B26C-2269-0637-98D0E9A5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722"/>
            <a:ext cx="10515600" cy="593313"/>
          </a:xfrm>
        </p:spPr>
        <p:txBody>
          <a:bodyPr>
            <a:normAutofit fontScale="90000"/>
          </a:bodyPr>
          <a:lstStyle/>
          <a:p>
            <a:r>
              <a:rPr lang="en-IN" dirty="0"/>
              <a:t>Alternatives to Claude Desktop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4C5E23-ACB3-19C9-F34D-055E2D4FE3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780" y="753856"/>
          <a:ext cx="10896020" cy="603846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368110">
                  <a:extLst>
                    <a:ext uri="{9D8B030D-6E8A-4147-A177-3AD203B41FA5}">
                      <a16:colId xmlns:a16="http://schemas.microsoft.com/office/drawing/2014/main" val="656446678"/>
                    </a:ext>
                  </a:extLst>
                </a:gridCol>
                <a:gridCol w="3545917">
                  <a:extLst>
                    <a:ext uri="{9D8B030D-6E8A-4147-A177-3AD203B41FA5}">
                      <a16:colId xmlns:a16="http://schemas.microsoft.com/office/drawing/2014/main" val="1100293749"/>
                    </a:ext>
                  </a:extLst>
                </a:gridCol>
                <a:gridCol w="3008446">
                  <a:extLst>
                    <a:ext uri="{9D8B030D-6E8A-4147-A177-3AD203B41FA5}">
                      <a16:colId xmlns:a16="http://schemas.microsoft.com/office/drawing/2014/main" val="1964878867"/>
                    </a:ext>
                  </a:extLst>
                </a:gridCol>
                <a:gridCol w="2973547">
                  <a:extLst>
                    <a:ext uri="{9D8B030D-6E8A-4147-A177-3AD203B41FA5}">
                      <a16:colId xmlns:a16="http://schemas.microsoft.com/office/drawing/2014/main" val="1574740877"/>
                    </a:ext>
                  </a:extLst>
                </a:gridCol>
              </a:tblGrid>
              <a:tr h="2024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Name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What it is / Key features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Pros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Possible drawbacks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2907395175"/>
                  </a:ext>
                </a:extLst>
              </a:tr>
              <a:tr h="523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Cursor</a:t>
                      </a:r>
                      <a:endParaRPr lang="en-GB" sz="1400"/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An AI-code editor with MCP support. Integrated into developer workflows. (</a:t>
                      </a:r>
                      <a:r>
                        <a:rPr lang="en-US" sz="1400">
                          <a:hlinkClick r:id="rId2" tooltip="Clients – Model Context Protocol （MCP）"/>
                        </a:rPr>
                        <a:t>modelcontextprotocol.info</a:t>
                      </a:r>
                      <a:r>
                        <a:rPr lang="en-US" sz="1400"/>
                        <a:t>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Good for coding, tools + prompts, more control for devs.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Might be more technical/setup overhead; less polished as a “conversational chat UI.”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577767390"/>
                  </a:ext>
                </a:extLst>
              </a:tr>
              <a:tr h="6219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BoltAI</a:t>
                      </a:r>
                      <a:endParaRPr lang="en-GB" sz="1400"/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All-in-one AI chat client that supports multiple AI providers (local / remote models) + MCP tool integrations. (</a:t>
                      </a:r>
                      <a:r>
                        <a:rPr lang="en-US" sz="1400">
                          <a:hlinkClick r:id="rId3" tooltip="Example Clients - Model Context Protocol"/>
                        </a:rPr>
                        <a:t>Model Context Protocol</a:t>
                      </a:r>
                      <a:r>
                        <a:rPr lang="en-US" sz="1400"/>
                        <a:t>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Flexible model choice, supports many MCP servers, tool + context integration.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Might not have all desktop UI polish; possibly fewer non-dev features.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3316248231"/>
                  </a:ext>
                </a:extLst>
              </a:tr>
              <a:tr h="6219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Chatbox</a:t>
                      </a:r>
                      <a:endParaRPr lang="en-GB" sz="1400"/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Desktop/Windows/Mac/Linux + web app; supports both local and remote MCP servers; built-in MCP server marketplace. (</a:t>
                      </a:r>
                      <a:r>
                        <a:rPr lang="en-GB" sz="1400">
                          <a:hlinkClick r:id="rId3" tooltip="Example Clients - Model Context Protocol"/>
                        </a:rPr>
                        <a:t>Model Context Protocol</a:t>
                      </a:r>
                      <a:r>
                        <a:rPr lang="en-GB" sz="1400"/>
                        <a:t>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Good cross-platform support; easier to explore available MCP servers.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UI might be simpler; performance/features depend on your setup.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1651018452"/>
                  </a:ext>
                </a:extLst>
              </a:tr>
              <a:tr h="425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LM Studio</a:t>
                      </a:r>
                      <a:endParaRPr lang="en-GB" sz="1400"/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Desktop app for local/open-source LLMs, with MCP support. (</a:t>
                      </a:r>
                      <a:r>
                        <a:rPr lang="en-US" sz="1400">
                          <a:hlinkClick r:id="rId3" tooltip="Example Clients - Model Context Protocol"/>
                        </a:rPr>
                        <a:t>Model Context Protocol</a:t>
                      </a:r>
                      <a:r>
                        <a:rPr lang="en-US" sz="1400"/>
                        <a:t>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Good if you want to run models locally; control &amp; privacy.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Model quality depends on hardware; might need more setup; fewer proprietary features.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371517011"/>
                  </a:ext>
                </a:extLst>
              </a:tr>
              <a:tr h="7201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Glama</a:t>
                      </a:r>
                      <a:endParaRPr lang="en-GB" sz="1400"/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An AI workspace &amp; integration platform, supporting multiple LLMs, tools, discovery + management of MCP servers. (</a:t>
                      </a:r>
                      <a:r>
                        <a:rPr lang="en-US" sz="1400">
                          <a:hlinkClick r:id="rId3" tooltip="Example Clients - Model Context Protocol"/>
                        </a:rPr>
                        <a:t>Model Context Protocol</a:t>
                      </a:r>
                      <a:r>
                        <a:rPr lang="en-US" sz="1400"/>
                        <a:t>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Good for combining many tools, managing MCP servers; workspace is more than just chat.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It could be more complex; possibly paid features; less “lightweight.”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475618896"/>
                  </a:ext>
                </a:extLst>
              </a:tr>
              <a:tr h="6219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Cline (VS Code extension)</a:t>
                      </a:r>
                      <a:endParaRPr lang="en-GB" sz="1400"/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Use VS Code as a client; you can configure MCP servers; interact via VS Code environment. (</a:t>
                      </a:r>
                      <a:r>
                        <a:rPr lang="en-GB" sz="1400">
                          <a:hlinkClick r:id="rId4" tooltip="MCP Clients | Glama"/>
                        </a:rPr>
                        <a:t>Glama – MCP Hosting Platform</a:t>
                      </a:r>
                      <a:r>
                        <a:rPr lang="en-GB" sz="1400"/>
                        <a:t>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Very powerful for devs; integrated with editor; good for code + tools.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Not very “end user friendly” for non-dev tasks; more friction for casual use.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2745540516"/>
                  </a:ext>
                </a:extLst>
              </a:tr>
              <a:tr h="425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ChatMCP</a:t>
                      </a:r>
                      <a:endParaRPr lang="en-GB" sz="1400"/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Desktop MCP client as listed on MCP/Glama. (</a:t>
                      </a:r>
                      <a:r>
                        <a:rPr lang="en-GB" sz="1400">
                          <a:hlinkClick r:id="rId4" tooltip="MCP Clients | Glama"/>
                        </a:rPr>
                        <a:t>Glama – MCP Hosting Platform</a:t>
                      </a:r>
                      <a:r>
                        <a:rPr lang="en-GB" sz="1400"/>
                        <a:t>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Purpose-built for MCP; likely simpler; more focused.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Might lack some “extras” (UX polish, extra integrations) compared to “big” clients.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4087542292"/>
                  </a:ext>
                </a:extLst>
              </a:tr>
              <a:tr h="5419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5ire</a:t>
                      </a:r>
                      <a:endParaRPr lang="en-GB" sz="1400"/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Cross-platform desktop AI assistant, supports local knowledge base + tools via MCP. (</a:t>
                      </a:r>
                      <a:r>
                        <a:rPr lang="en-GB" sz="1400">
                          <a:hlinkClick r:id="rId4" tooltip="MCP Clients | Glama"/>
                        </a:rPr>
                        <a:t>Glama – MCP Hosting Platform</a:t>
                      </a:r>
                      <a:r>
                        <a:rPr lang="en-GB" sz="1400"/>
                        <a:t>)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Good for combining local tools + external ones; usable desktop experience.</a:t>
                      </a:r>
                    </a:p>
                  </a:txBody>
                  <a:tcPr marL="30861" marR="30861" marT="15430" marB="1543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Possibly some limitations in feature richness or speed depending on your machine.</a:t>
                      </a:r>
                    </a:p>
                  </a:txBody>
                  <a:tcPr marL="30861" marR="30861" marT="15430" marB="15430" anchor="ctr"/>
                </a:tc>
                <a:extLst>
                  <a:ext uri="{0D108BD9-81ED-4DB2-BD59-A6C34878D82A}">
                    <a16:rowId xmlns:a16="http://schemas.microsoft.com/office/drawing/2014/main" val="3725297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1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85B1-A0CD-96E4-335F-DC4F84E6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Claude Desktop - MCP Servers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1FEA-EC2F-763D-8457-37657B393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In the GitHub link of MCP servers, click on </a:t>
            </a:r>
            <a:r>
              <a:rPr lang="en-IN" dirty="0" err="1"/>
              <a:t>AirBnB</a:t>
            </a:r>
            <a:r>
              <a:rPr lang="en-IN" dirty="0"/>
              <a:t> (Link: </a:t>
            </a:r>
            <a:r>
              <a:rPr lang="en-IN" dirty="0">
                <a:hlinkClick r:id="rId2"/>
              </a:rPr>
              <a:t>https://github.com/openbnb-org/mcp-server-Airbnb</a:t>
            </a:r>
            <a:r>
              <a:rPr lang="en-IN" dirty="0"/>
              <a:t>)</a:t>
            </a:r>
          </a:p>
          <a:p>
            <a:r>
              <a:rPr lang="en-IN" dirty="0"/>
              <a:t>Just to add</a:t>
            </a:r>
            <a:r>
              <a:rPr lang="en-IN"/>
              <a:t>: Public MCP </a:t>
            </a:r>
            <a:r>
              <a:rPr lang="en-IN" dirty="0"/>
              <a:t>server list: https://github.com/public-apis/public-apis </a:t>
            </a:r>
          </a:p>
          <a:p>
            <a:r>
              <a:rPr lang="en-IN" dirty="0"/>
              <a:t>Copy the JSON under --ignore-robots-txt</a:t>
            </a:r>
          </a:p>
          <a:p>
            <a:r>
              <a:rPr lang="en-IN" dirty="0"/>
              <a:t>Claude Desktop</a:t>
            </a:r>
          </a:p>
          <a:p>
            <a:pPr lvl="1"/>
            <a:r>
              <a:rPr lang="en-IN" dirty="0"/>
              <a:t>Top left -&gt; File -&gt; Settings -&gt; Developer -&gt; Edit Config</a:t>
            </a:r>
          </a:p>
          <a:p>
            <a:pPr lvl="1"/>
            <a:r>
              <a:rPr lang="en-IN" dirty="0"/>
              <a:t>This will tell us where is the </a:t>
            </a:r>
            <a:r>
              <a:rPr lang="en-IN" dirty="0" err="1"/>
              <a:t>claude_desktop_config</a:t>
            </a:r>
            <a:r>
              <a:rPr lang="en-IN" dirty="0"/>
              <a:t> file on our disk </a:t>
            </a:r>
          </a:p>
          <a:p>
            <a:pPr lvl="1"/>
            <a:r>
              <a:rPr lang="en-IN" dirty="0"/>
              <a:t>Right click -&gt; Open in Notepad -&gt; Paste the JSON copied from </a:t>
            </a:r>
            <a:r>
              <a:rPr lang="en-IN" dirty="0" err="1"/>
              <a:t>AirBnB</a:t>
            </a:r>
            <a:r>
              <a:rPr lang="en-IN" dirty="0"/>
              <a:t> link</a:t>
            </a:r>
          </a:p>
          <a:p>
            <a:pPr lvl="1"/>
            <a:r>
              <a:rPr lang="en-IN" dirty="0"/>
              <a:t>Now whenever Claude Desktop starts, it goes through this file to know about all MCP servers – Currently we just have one, the </a:t>
            </a:r>
            <a:r>
              <a:rPr lang="en-IN" dirty="0" err="1"/>
              <a:t>AirBnB</a:t>
            </a:r>
            <a:r>
              <a:rPr lang="en-IN" dirty="0"/>
              <a:t> one</a:t>
            </a:r>
          </a:p>
          <a:p>
            <a:pPr lvl="1"/>
            <a:r>
              <a:rPr lang="en-IN" dirty="0"/>
              <a:t>To refresh, go to the right bottom of the screen near the clock -&gt; Look for Claude Desktop -&gt; Select -&gt; Quit</a:t>
            </a:r>
          </a:p>
          <a:p>
            <a:pPr lvl="1"/>
            <a:r>
              <a:rPr lang="en-IN" dirty="0"/>
              <a:t>Restart Claude: Windows Start button -&gt; Claude -&gt; Run</a:t>
            </a:r>
          </a:p>
          <a:p>
            <a:pPr lvl="1"/>
            <a:r>
              <a:rPr lang="en-IN" dirty="0"/>
              <a:t>Now below </a:t>
            </a:r>
            <a:r>
              <a:rPr lang="en-IN" i="1" dirty="0"/>
              <a:t>How can I help today?</a:t>
            </a:r>
            <a:r>
              <a:rPr lang="en-IN" dirty="0"/>
              <a:t> -&gt; Next to plus button -&gt; Tools button … We should see </a:t>
            </a:r>
            <a:r>
              <a:rPr lang="en-IN" dirty="0" err="1"/>
              <a:t>AirBnB</a:t>
            </a:r>
            <a:r>
              <a:rPr lang="en-IN" dirty="0"/>
              <a:t> (2 tools)</a:t>
            </a:r>
          </a:p>
          <a:p>
            <a:pPr lvl="1"/>
            <a:r>
              <a:rPr lang="en-IN" dirty="0"/>
              <a:t>Now type </a:t>
            </a:r>
            <a:r>
              <a:rPr lang="en-IN" i="1" dirty="0"/>
              <a:t>find me </a:t>
            </a:r>
            <a:r>
              <a:rPr lang="en-IN" i="1" dirty="0" err="1"/>
              <a:t>airbnbs</a:t>
            </a:r>
            <a:r>
              <a:rPr lang="en-IN" i="1" dirty="0"/>
              <a:t> in </a:t>
            </a:r>
            <a:r>
              <a:rPr lang="en-IN" i="1" dirty="0" err="1"/>
              <a:t>pune</a:t>
            </a:r>
            <a:r>
              <a:rPr lang="en-IN" dirty="0"/>
              <a:t> – It will ask for permission – Grant – See listings</a:t>
            </a:r>
          </a:p>
          <a:p>
            <a:pPr lvl="1"/>
            <a:r>
              <a:rPr lang="en-IN" dirty="0"/>
              <a:t>Now from the </a:t>
            </a:r>
            <a:r>
              <a:rPr lang="en-IN" dirty="0">
                <a:hlinkClick r:id="rId3"/>
              </a:rPr>
              <a:t>https://github.com/openbnb-org/mcp-server-airbnb</a:t>
            </a:r>
            <a:r>
              <a:rPr lang="en-IN" dirty="0"/>
              <a:t> page, we can add more conditions in our search (e.g. </a:t>
            </a:r>
            <a:r>
              <a:rPr lang="en-IN" dirty="0" err="1"/>
              <a:t>checkin</a:t>
            </a:r>
            <a:r>
              <a:rPr lang="en-IN" dirty="0"/>
              <a:t> and checkout dates, etc)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8514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ACC5-1F41-B7AB-8F3E-3D5ABE89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Have We Done?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B6F103-86F5-21E2-C3DD-096A7FE7B7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63934"/>
          <a:ext cx="10515600" cy="34747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910142">
                  <a:extLst>
                    <a:ext uri="{9D8B030D-6E8A-4147-A177-3AD203B41FA5}">
                      <a16:colId xmlns:a16="http://schemas.microsoft.com/office/drawing/2014/main" val="971443455"/>
                    </a:ext>
                  </a:extLst>
                </a:gridCol>
                <a:gridCol w="4690663">
                  <a:extLst>
                    <a:ext uri="{9D8B030D-6E8A-4147-A177-3AD203B41FA5}">
                      <a16:colId xmlns:a16="http://schemas.microsoft.com/office/drawing/2014/main" val="239201289"/>
                    </a:ext>
                  </a:extLst>
                </a:gridCol>
                <a:gridCol w="2914795">
                  <a:extLst>
                    <a:ext uri="{9D8B030D-6E8A-4147-A177-3AD203B41FA5}">
                      <a16:colId xmlns:a16="http://schemas.microsoft.com/office/drawing/2014/main" val="40636046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Your Role / What Happens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Analogy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917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b="1" dirty="0"/>
                        <a:t>Claude (or </a:t>
                      </a:r>
                      <a:r>
                        <a:rPr lang="fr-FR" b="1" dirty="0" err="1"/>
                        <a:t>ChatGPT</a:t>
                      </a:r>
                      <a:r>
                        <a:rPr lang="fr-FR" b="1" dirty="0"/>
                        <a:t> Desktop, etc.)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Acts as an </a:t>
                      </a:r>
                      <a:r>
                        <a:rPr lang="en-US" b="1"/>
                        <a:t>MCP client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A browser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5380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Airbnb’s MCP JSON file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 connection descriptor — it tells Claude how to connect to the Airbnb MCP server (what tools it exposes, what endpoint, etc.) – Called </a:t>
                      </a:r>
                      <a:r>
                        <a:rPr lang="en-US" b="1" dirty="0"/>
                        <a:t>MCP manifest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Like a website bookmark (https://airbnb.com)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0523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Airbnb’s MCP server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The </a:t>
                      </a:r>
                      <a:r>
                        <a:rPr lang="en-US" b="1"/>
                        <a:t>actual running server</a:t>
                      </a:r>
                      <a:r>
                        <a:rPr lang="en-US"/>
                        <a:t> hosted by Airbnb (or whoever provides the MCP backend)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The web server behind the website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661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You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The </a:t>
                      </a:r>
                      <a:r>
                        <a:rPr lang="en-US" b="1"/>
                        <a:t>user / client</a:t>
                      </a:r>
                      <a:r>
                        <a:rPr lang="en-US"/>
                        <a:t> — you are not hosting the server; you are using 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You visit the website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436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877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311B-7601-F990-FF21-4E279D2F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Server in MCP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D4E58-8040-6BC4-9A6E-A7C1581F2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 err="1"/>
              <a:t>uv</a:t>
            </a:r>
            <a:r>
              <a:rPr lang="en-IN" dirty="0"/>
              <a:t>: Very fast Python package and project manager, written in Rust</a:t>
            </a:r>
          </a:p>
          <a:p>
            <a:r>
              <a:rPr lang="en-IN" dirty="0"/>
              <a:t>Alternative to pip + </a:t>
            </a:r>
            <a:r>
              <a:rPr lang="en-IN" dirty="0" err="1"/>
              <a:t>venv</a:t>
            </a:r>
            <a:r>
              <a:rPr lang="en-IN" dirty="0"/>
              <a:t> (Has built-in virtual environment)</a:t>
            </a:r>
          </a:p>
          <a:p>
            <a:r>
              <a:rPr lang="en-IN" dirty="0"/>
              <a:t>Install: Run this in the terminal</a:t>
            </a:r>
          </a:p>
          <a:p>
            <a:r>
              <a:rPr lang="en-US" sz="2000" b="1" dirty="0" err="1"/>
              <a:t>powershell</a:t>
            </a:r>
            <a:r>
              <a:rPr lang="en-US" sz="2000" b="1" dirty="0"/>
              <a:t> -</a:t>
            </a:r>
            <a:r>
              <a:rPr lang="en-US" sz="2000" b="1" dirty="0" err="1"/>
              <a:t>ExecutionPolicy</a:t>
            </a:r>
            <a:r>
              <a:rPr lang="en-US" sz="2000" b="1" dirty="0"/>
              <a:t> </a:t>
            </a:r>
            <a:r>
              <a:rPr lang="en-US" sz="2000" b="1" dirty="0" err="1"/>
              <a:t>ByPass</a:t>
            </a:r>
            <a:r>
              <a:rPr lang="en-US" sz="2000" b="1" dirty="0"/>
              <a:t> -c "</a:t>
            </a:r>
            <a:r>
              <a:rPr lang="en-US" sz="2000" b="1" dirty="0" err="1"/>
              <a:t>irm</a:t>
            </a:r>
            <a:r>
              <a:rPr lang="en-US" sz="2000" b="1" dirty="0"/>
              <a:t> https://astral.sh/uv/install.ps1 | </a:t>
            </a:r>
            <a:r>
              <a:rPr lang="en-US" sz="2000" b="1" dirty="0" err="1"/>
              <a:t>iex</a:t>
            </a:r>
            <a:r>
              <a:rPr lang="en-US" sz="2000" b="1" dirty="0"/>
              <a:t>"</a:t>
            </a:r>
            <a:endParaRPr lang="en-IN" b="1" dirty="0"/>
          </a:p>
          <a:p>
            <a:r>
              <a:rPr lang="en-GB" dirty="0"/>
              <a:t>MCP decided to use </a:t>
            </a:r>
            <a:r>
              <a:rPr lang="en-GB" dirty="0" err="1"/>
              <a:t>uv</a:t>
            </a:r>
            <a:r>
              <a:rPr lang="en-GB" dirty="0"/>
              <a:t> (Instead, can still use pip if we want)</a:t>
            </a:r>
          </a:p>
          <a:p>
            <a:r>
              <a:rPr lang="en-GB" dirty="0"/>
              <a:t>Create a directory:</a:t>
            </a:r>
          </a:p>
          <a:p>
            <a:pPr lvl="1"/>
            <a:r>
              <a:rPr lang="en-GB" dirty="0"/>
              <a:t>C:\code\agenticai&gt;mkdir 6_mcp</a:t>
            </a:r>
          </a:p>
          <a:p>
            <a:pPr lvl="1"/>
            <a:r>
              <a:rPr lang="en-GB" dirty="0"/>
              <a:t>C:\code\agenticai&gt;cd 6_mcp</a:t>
            </a:r>
          </a:p>
          <a:p>
            <a:pPr lvl="1"/>
            <a:r>
              <a:rPr lang="en-GB" dirty="0"/>
              <a:t>C:\code\agenticai\6_mcp&gt;mkdir </a:t>
            </a:r>
            <a:r>
              <a:rPr lang="en-GB" dirty="0" err="1"/>
              <a:t>helloworld</a:t>
            </a:r>
            <a:endParaRPr lang="en-GB" dirty="0"/>
          </a:p>
          <a:p>
            <a:pPr lvl="1"/>
            <a:r>
              <a:rPr lang="en-GB" dirty="0"/>
              <a:t>C:\code\agenticai6_mcp&gt;cd </a:t>
            </a:r>
            <a:r>
              <a:rPr lang="en-GB" dirty="0" err="1"/>
              <a:t>helloworld</a:t>
            </a:r>
            <a:endParaRPr lang="en-GB" dirty="0"/>
          </a:p>
          <a:p>
            <a:pPr lvl="1"/>
            <a:r>
              <a:rPr lang="en-GB" dirty="0"/>
              <a:t>C:\code\agenticai6_mcp\helloworld&gt;uv </a:t>
            </a:r>
            <a:r>
              <a:rPr lang="en-GB" dirty="0" err="1"/>
              <a:t>init</a:t>
            </a:r>
            <a:r>
              <a:rPr lang="en-GB" dirty="0"/>
              <a:t>         … Initialize a </a:t>
            </a:r>
            <a:r>
              <a:rPr lang="en-GB" dirty="0" err="1"/>
              <a:t>uv</a:t>
            </a:r>
            <a:r>
              <a:rPr lang="en-GB" dirty="0"/>
              <a:t> project</a:t>
            </a:r>
          </a:p>
          <a:p>
            <a:pPr lvl="1"/>
            <a:r>
              <a:rPr lang="en-GB" dirty="0"/>
              <a:t>C:\code\agenticai6_mcp\helloworld&gt;uv </a:t>
            </a:r>
            <a:r>
              <a:rPr lang="en-GB" dirty="0" err="1"/>
              <a:t>venv</a:t>
            </a:r>
            <a:r>
              <a:rPr lang="en-GB" dirty="0"/>
              <a:t>      … Create virtual environment</a:t>
            </a:r>
          </a:p>
          <a:p>
            <a:pPr lvl="1"/>
            <a:r>
              <a:rPr lang="en-US" dirty="0"/>
              <a:t>C:\code\agenticai\6_mcp\helloworld&gt; .\.</a:t>
            </a:r>
            <a:r>
              <a:rPr lang="en-US" dirty="0" err="1"/>
              <a:t>venv</a:t>
            </a:r>
            <a:r>
              <a:rPr lang="en-US" dirty="0"/>
              <a:t>\Scripts\activate    … Activate environment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helloworld</a:t>
            </a:r>
            <a:r>
              <a:rPr lang="en-US" dirty="0"/>
              <a:t>) PS C:\code\agenticai\6_mcp\helloworld&gt;uv add </a:t>
            </a:r>
            <a:r>
              <a:rPr lang="en-US" dirty="0" err="1"/>
              <a:t>mcp</a:t>
            </a:r>
            <a:r>
              <a:rPr lang="en-US" dirty="0"/>
              <a:t>[cli]   … Install MCP CLI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119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F45C-6EAF-551D-E73D-B9C911FF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D617-FC6F-9650-AFFD-2A68523D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 an MCP server: weather.py in the </a:t>
            </a:r>
            <a:r>
              <a:rPr lang="en-IN" dirty="0" err="1"/>
              <a:t>helloworld</a:t>
            </a:r>
            <a:r>
              <a:rPr lang="en-IN" dirty="0"/>
              <a:t> </a:t>
            </a:r>
            <a:r>
              <a:rPr lang="en-IN" dirty="0" err="1"/>
              <a:t>diretcory</a:t>
            </a:r>
            <a:endParaRPr lang="en-IN" dirty="0"/>
          </a:p>
          <a:p>
            <a:r>
              <a:rPr lang="en-IN" dirty="0"/>
              <a:t>What will happen if we try to run it? </a:t>
            </a:r>
            <a:r>
              <a:rPr lang="en-IN" b="1" dirty="0" err="1"/>
              <a:t>uv</a:t>
            </a:r>
            <a:r>
              <a:rPr lang="en-IN" b="1" dirty="0"/>
              <a:t> run weather.py*</a:t>
            </a:r>
          </a:p>
          <a:p>
            <a:r>
              <a:rPr lang="en-IN" dirty="0"/>
              <a:t>Nothing, since no client has called it</a:t>
            </a:r>
          </a:p>
          <a:p>
            <a:r>
              <a:rPr lang="en-IN" dirty="0"/>
              <a:t>Try </a:t>
            </a:r>
            <a:r>
              <a:rPr lang="en-IN" b="1" dirty="0" err="1"/>
              <a:t>mcp</a:t>
            </a:r>
            <a:r>
              <a:rPr lang="en-IN" b="1" dirty="0"/>
              <a:t>  dev  weather.py</a:t>
            </a:r>
            <a:r>
              <a:rPr lang="en-IN" dirty="0"/>
              <a:t> (CLI tool to run MCP server in dev mode)</a:t>
            </a:r>
          </a:p>
          <a:p>
            <a:r>
              <a:rPr lang="en-IN" dirty="0"/>
              <a:t>It should give a browser link/open a browser</a:t>
            </a:r>
          </a:p>
          <a:p>
            <a:r>
              <a:rPr lang="en-IN" dirty="0"/>
              <a:t>Click Connect – It will connect to our weather MCP server</a:t>
            </a:r>
          </a:p>
          <a:p>
            <a:r>
              <a:rPr lang="en-IN" dirty="0"/>
              <a:t>Click Tools -&gt; List Tools – It should show us the </a:t>
            </a:r>
            <a:r>
              <a:rPr lang="en-IN" dirty="0" err="1"/>
              <a:t>get_weather</a:t>
            </a:r>
            <a:r>
              <a:rPr lang="en-IN" dirty="0"/>
              <a:t> tool</a:t>
            </a:r>
          </a:p>
          <a:p>
            <a:r>
              <a:rPr lang="en-IN" dirty="0"/>
              <a:t>Click on </a:t>
            </a:r>
            <a:r>
              <a:rPr lang="en-IN" dirty="0" err="1"/>
              <a:t>get_weather</a:t>
            </a:r>
            <a:r>
              <a:rPr lang="en-IN" dirty="0"/>
              <a:t> -&gt; Location: Some city name -&gt; Run – We should see Success and the hardcoded reply</a:t>
            </a:r>
          </a:p>
          <a:p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5808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8E1E-5B1D-8934-C405-80AEFC3F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MCP Server Code - weather.py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3A11-ADE0-5540-22E7-3790E58B6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mcp.server.fastmcp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import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FastMCP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mcp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FastMCP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("Weather")</a:t>
            </a:r>
          </a:p>
          <a:p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@mcp.tool()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def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get_weather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(location: str) -&gt; str: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"""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Gets the weather given a location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Args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location: location, can be city, country, state, etc.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"""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return "The weather is hot and dry"</a:t>
            </a:r>
          </a:p>
          <a:p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if __name__ == "__main__":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mcp.run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50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BF895-7DAB-9338-A16B-41FD1949A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B5B2-4CF3-2E1C-D043-90762ED5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Our Weather MCP Server to Claude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BFB5-363E-252E-665D-F46E88E2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Claude Desktop: Top left -&gt; File -&gt; Settings -&gt; Developer -&gt; Edit Config</a:t>
            </a:r>
          </a:p>
          <a:p>
            <a:r>
              <a:rPr lang="en-IN" dirty="0"/>
              <a:t>Open the file in Notepad and edit as follows: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"</a:t>
            </a:r>
            <a:r>
              <a:rPr lang="en-IN" dirty="0" err="1"/>
              <a:t>mcpServers</a:t>
            </a:r>
            <a:r>
              <a:rPr lang="en-IN" dirty="0"/>
              <a:t>":{</a:t>
            </a:r>
          </a:p>
          <a:p>
            <a:r>
              <a:rPr lang="en-IN" dirty="0"/>
              <a:t>      "</a:t>
            </a:r>
            <a:r>
              <a:rPr lang="en-IN" dirty="0" err="1"/>
              <a:t>airbnb</a:t>
            </a:r>
            <a:r>
              <a:rPr lang="en-IN" dirty="0"/>
              <a:t>":{</a:t>
            </a:r>
          </a:p>
          <a:p>
            <a:r>
              <a:rPr lang="en-IN" dirty="0"/>
              <a:t>         "command":"</a:t>
            </a:r>
            <a:r>
              <a:rPr lang="en-IN" dirty="0" err="1"/>
              <a:t>npx</a:t>
            </a:r>
            <a:r>
              <a:rPr lang="en-IN" dirty="0"/>
              <a:t>",</a:t>
            </a:r>
          </a:p>
          <a:p>
            <a:r>
              <a:rPr lang="en-IN" dirty="0"/>
              <a:t>         "</a:t>
            </a:r>
            <a:r>
              <a:rPr lang="en-IN" dirty="0" err="1"/>
              <a:t>args</a:t>
            </a:r>
            <a:r>
              <a:rPr lang="en-IN" dirty="0"/>
              <a:t>":[</a:t>
            </a:r>
          </a:p>
          <a:p>
            <a:r>
              <a:rPr lang="en-IN" dirty="0"/>
              <a:t>            "-y",</a:t>
            </a:r>
          </a:p>
          <a:p>
            <a:r>
              <a:rPr lang="en-IN" dirty="0"/>
              <a:t>            "@</a:t>
            </a:r>
            <a:r>
              <a:rPr lang="en-IN" dirty="0" err="1"/>
              <a:t>openbnb</a:t>
            </a:r>
            <a:r>
              <a:rPr lang="en-IN" dirty="0"/>
              <a:t>/</a:t>
            </a:r>
            <a:r>
              <a:rPr lang="en-IN" dirty="0" err="1"/>
              <a:t>mcp</a:t>
            </a:r>
            <a:r>
              <a:rPr lang="en-IN" dirty="0"/>
              <a:t>-server-</a:t>
            </a:r>
            <a:r>
              <a:rPr lang="en-IN" dirty="0" err="1"/>
              <a:t>airbnb</a:t>
            </a:r>
            <a:r>
              <a:rPr lang="en-IN" dirty="0"/>
              <a:t>",</a:t>
            </a:r>
          </a:p>
          <a:p>
            <a:r>
              <a:rPr lang="en-IN" dirty="0"/>
              <a:t>            "--ignore-robots-txt"</a:t>
            </a:r>
          </a:p>
          <a:p>
            <a:r>
              <a:rPr lang="en-IN" dirty="0"/>
              <a:t>         ]</a:t>
            </a:r>
          </a:p>
          <a:p>
            <a:r>
              <a:rPr lang="en-IN" dirty="0"/>
              <a:t>      },</a:t>
            </a:r>
          </a:p>
          <a:p>
            <a:r>
              <a:rPr lang="en-IN" dirty="0"/>
              <a:t>      "weather":{</a:t>
            </a:r>
          </a:p>
          <a:p>
            <a:r>
              <a:rPr lang="en-IN" dirty="0"/>
              <a:t>         "command":"</a:t>
            </a:r>
            <a:r>
              <a:rPr lang="en-IN" dirty="0" err="1"/>
              <a:t>uv</a:t>
            </a:r>
            <a:r>
              <a:rPr lang="en-IN" dirty="0"/>
              <a:t>",</a:t>
            </a:r>
          </a:p>
          <a:p>
            <a:r>
              <a:rPr lang="en-IN" dirty="0"/>
              <a:t>         "</a:t>
            </a:r>
            <a:r>
              <a:rPr lang="en-IN" dirty="0" err="1"/>
              <a:t>args</a:t>
            </a:r>
            <a:r>
              <a:rPr lang="en-IN" dirty="0"/>
              <a:t>":[</a:t>
            </a:r>
          </a:p>
          <a:p>
            <a:r>
              <a:rPr lang="en-IN" dirty="0"/>
              <a:t>            "--directory",</a:t>
            </a:r>
          </a:p>
          <a:p>
            <a:r>
              <a:rPr lang="en-IN" dirty="0"/>
              <a:t>            "C:\\code\\agenticai\\6_mcp\\helloworld",</a:t>
            </a:r>
          </a:p>
          <a:p>
            <a:r>
              <a:rPr lang="en-IN" dirty="0"/>
              <a:t>            "run",</a:t>
            </a:r>
          </a:p>
          <a:p>
            <a:r>
              <a:rPr lang="en-IN" dirty="0"/>
              <a:t>            "weather.py"</a:t>
            </a:r>
          </a:p>
          <a:p>
            <a:r>
              <a:rPr lang="en-IN" dirty="0"/>
              <a:t>         ]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C85F2-5E56-DEF4-3974-2FA061690FCC}"/>
              </a:ext>
            </a:extLst>
          </p:cNvPr>
          <p:cNvSpPr txBox="1"/>
          <p:nvPr/>
        </p:nvSpPr>
        <p:spPr>
          <a:xfrm>
            <a:off x="4592941" y="1825625"/>
            <a:ext cx="5081551" cy="23083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Close Claude Desktop and restart</a:t>
            </a:r>
          </a:p>
          <a:p>
            <a:endParaRPr lang="en-IN" dirty="0"/>
          </a:p>
          <a:p>
            <a:r>
              <a:rPr lang="en-IN" dirty="0"/>
              <a:t>Check in tools: We should see Weather server</a:t>
            </a:r>
          </a:p>
          <a:p>
            <a:endParaRPr lang="en-IN" dirty="0"/>
          </a:p>
          <a:p>
            <a:r>
              <a:rPr lang="en-IN" dirty="0"/>
              <a:t>Ask a question: </a:t>
            </a:r>
            <a:r>
              <a:rPr lang="en-IN" i="1" dirty="0"/>
              <a:t>How is the weather in Pune today?</a:t>
            </a:r>
            <a:endParaRPr lang="en-IN" dirty="0"/>
          </a:p>
          <a:p>
            <a:endParaRPr lang="en-IN" dirty="0"/>
          </a:p>
          <a:p>
            <a:r>
              <a:rPr lang="en-IN" dirty="0"/>
              <a:t>It should find our weather server and ask us if we want to use it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DEEE68-4B38-5E9F-83CF-9D0AA32F891D}"/>
              </a:ext>
            </a:extLst>
          </p:cNvPr>
          <p:cNvSpPr txBox="1"/>
          <p:nvPr/>
        </p:nvSpPr>
        <p:spPr>
          <a:xfrm>
            <a:off x="4690663" y="4771457"/>
            <a:ext cx="5081551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Simpler method to do the same thing …</a:t>
            </a:r>
          </a:p>
          <a:p>
            <a:endParaRPr lang="en-IN" dirty="0"/>
          </a:p>
          <a:p>
            <a:r>
              <a:rPr lang="en-IN" dirty="0"/>
              <a:t>In VS Code terminal, type: </a:t>
            </a:r>
            <a:r>
              <a:rPr lang="en-IN" b="1" dirty="0" err="1"/>
              <a:t>mcp</a:t>
            </a:r>
            <a:r>
              <a:rPr lang="en-IN" b="1" dirty="0"/>
              <a:t> install weather.py</a:t>
            </a:r>
            <a:endParaRPr lang="en-IN" dirty="0"/>
          </a:p>
          <a:p>
            <a:endParaRPr lang="en-IN" dirty="0"/>
          </a:p>
          <a:p>
            <a:r>
              <a:rPr lang="en-IN" dirty="0"/>
              <a:t>It will install the weather server in Claude Desktop and modify </a:t>
            </a:r>
            <a:r>
              <a:rPr lang="en-IN" dirty="0" err="1"/>
              <a:t>claude_desktop-config.json</a:t>
            </a:r>
            <a:r>
              <a:rPr lang="en-IN" dirty="0"/>
              <a:t> file</a:t>
            </a:r>
            <a:endParaRPr lang="en-GB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CFF5EAF-5EAF-0B4E-5786-70C89213D954}"/>
              </a:ext>
            </a:extLst>
          </p:cNvPr>
          <p:cNvSpPr/>
          <p:nvPr/>
        </p:nvSpPr>
        <p:spPr>
          <a:xfrm>
            <a:off x="3678539" y="2436073"/>
            <a:ext cx="732916" cy="35598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445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1D05-B87A-17DD-6A96-31EBE006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MCP Client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93F9-51A3-578C-ABA1-F0BEB4FA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Create a new directory C:\code\agenticai\6_mcp\client</a:t>
            </a:r>
          </a:p>
          <a:p>
            <a:r>
              <a:rPr lang="en-IN" dirty="0"/>
              <a:t>Deactivate virtual environment: </a:t>
            </a:r>
            <a:r>
              <a:rPr lang="en-US" dirty="0"/>
              <a:t>(</a:t>
            </a:r>
            <a:r>
              <a:rPr lang="en-US" dirty="0" err="1"/>
              <a:t>helloworld</a:t>
            </a:r>
            <a:r>
              <a:rPr lang="en-US" dirty="0"/>
              <a:t>) PS C:\code\agenticai\6_mcp\helloworld&gt; deactivate</a:t>
            </a:r>
          </a:p>
          <a:p>
            <a:r>
              <a:rPr lang="fr-FR" dirty="0"/>
              <a:t>PS C:\code\agenticai\6_mcp&gt; cd ..\client</a:t>
            </a:r>
          </a:p>
          <a:p>
            <a:r>
              <a:rPr lang="fr-FR" dirty="0"/>
              <a:t>PS C:\code\agenticai\6_mcp\client&gt; </a:t>
            </a:r>
            <a:r>
              <a:rPr lang="fr-FR" dirty="0" err="1"/>
              <a:t>uv</a:t>
            </a:r>
            <a:r>
              <a:rPr lang="fr-FR" dirty="0"/>
              <a:t> </a:t>
            </a:r>
            <a:r>
              <a:rPr lang="fr-FR" dirty="0" err="1"/>
              <a:t>venv</a:t>
            </a:r>
            <a:endParaRPr lang="en-IN" dirty="0"/>
          </a:p>
          <a:p>
            <a:r>
              <a:rPr lang="fr-FR" dirty="0"/>
              <a:t>PS C:\code\agenticai\6_mcp\client&gt; </a:t>
            </a:r>
            <a:r>
              <a:rPr lang="fr-FR" dirty="0" err="1"/>
              <a:t>uv</a:t>
            </a:r>
            <a:r>
              <a:rPr lang="fr-FR" dirty="0"/>
              <a:t> init</a:t>
            </a:r>
          </a:p>
          <a:p>
            <a:r>
              <a:rPr lang="fr-FR" dirty="0"/>
              <a:t>PS C:\code\agenticai\6_mcp\client&gt;  .\.</a:t>
            </a:r>
            <a:r>
              <a:rPr lang="fr-FR" dirty="0" err="1"/>
              <a:t>venv</a:t>
            </a:r>
            <a:r>
              <a:rPr lang="fr-FR" dirty="0"/>
              <a:t>\Scripts\</a:t>
            </a:r>
            <a:r>
              <a:rPr lang="fr-FR" dirty="0" err="1"/>
              <a:t>activate</a:t>
            </a:r>
            <a:endParaRPr lang="fr-FR" dirty="0"/>
          </a:p>
          <a:p>
            <a:r>
              <a:rPr lang="fr-FR" dirty="0"/>
              <a:t>(client) PS C:\code\agenticai\6_mcp\client &gt;  </a:t>
            </a:r>
            <a:r>
              <a:rPr lang="fr-FR" dirty="0" err="1"/>
              <a:t>uv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mcp</a:t>
            </a:r>
            <a:r>
              <a:rPr lang="fr-FR" dirty="0"/>
              <a:t>[cli]</a:t>
            </a:r>
          </a:p>
          <a:p>
            <a:r>
              <a:rPr lang="fr-FR" dirty="0"/>
              <a:t>Copy weather.py server file in the </a:t>
            </a:r>
            <a:r>
              <a:rPr lang="en-IN" dirty="0"/>
              <a:t>C:\code\agenticai\6_mcp\client directory</a:t>
            </a:r>
          </a:p>
          <a:p>
            <a:r>
              <a:rPr lang="en-IN" dirty="0"/>
              <a:t>Create client.py* in C:\code\agenticai\6_mcp\client directory</a:t>
            </a:r>
          </a:p>
          <a:p>
            <a:r>
              <a:rPr lang="en-IN" dirty="0"/>
              <a:t>Run: </a:t>
            </a:r>
            <a:r>
              <a:rPr lang="fr-FR" dirty="0"/>
              <a:t>(client) PS C:\code\agenticai\6_mcp\client</a:t>
            </a:r>
            <a:r>
              <a:rPr lang="en-IN" dirty="0"/>
              <a:t>&gt; </a:t>
            </a:r>
            <a:r>
              <a:rPr lang="en-IN" dirty="0" err="1"/>
              <a:t>uv</a:t>
            </a:r>
            <a:r>
              <a:rPr lang="en-IN" dirty="0"/>
              <a:t> run client.py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773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BA9F0-9619-5739-F34A-DFA031028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7934-536D-B50B-F4A7-117410223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client.py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F4BC-DDED-762A-1362-4407CF084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mcp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import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ClientSession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StdioServerParameters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, types</a:t>
            </a: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mcp.client.stdio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import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stdio_client</a:t>
            </a:r>
            <a:endParaRPr lang="en-GB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asyncio</a:t>
            </a:r>
            <a:endParaRPr lang="en-GB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import traceback</a:t>
            </a:r>
          </a:p>
          <a:p>
            <a:b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GB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server_params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StdioServerParameters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command="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uv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",</a:t>
            </a: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GB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args</a:t>
            </a:r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=["run", "weather.py"],</a:t>
            </a:r>
          </a:p>
          <a:p>
            <a:r>
              <a:rPr lang="en-GB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61924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9548-6CCF-ABA9-0BEE-C49F03FC6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Changing Our MCP Client to Call </a:t>
            </a:r>
            <a:r>
              <a:rPr lang="en-IN" dirty="0" err="1"/>
              <a:t>AirBnB</a:t>
            </a:r>
            <a:r>
              <a:rPr lang="en-IN" dirty="0"/>
              <a:t> MCP Server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1281B-482A-EBF4-B58B-E6D46F7CC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Go to </a:t>
            </a:r>
            <a:r>
              <a:rPr lang="en-IN" dirty="0">
                <a:hlinkClick r:id="rId2"/>
              </a:rPr>
              <a:t>https://github.com/openbnb-org/mcp-server-airbnb</a:t>
            </a:r>
            <a:endParaRPr lang="en-IN" dirty="0"/>
          </a:p>
          <a:p>
            <a:r>
              <a:rPr lang="en-IN" dirty="0"/>
              <a:t>Look at </a:t>
            </a:r>
            <a:r>
              <a:rPr lang="en-IN" dirty="0" err="1"/>
              <a:t>mcp.json</a:t>
            </a:r>
            <a:endParaRPr lang="en-IN" dirty="0"/>
          </a:p>
          <a:p>
            <a:r>
              <a:rPr lang="en-IN" dirty="0"/>
              <a:t>Change our client.py to have this:</a:t>
            </a:r>
          </a:p>
          <a:p>
            <a:r>
              <a:rPr lang="en-GB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server_params</a:t>
            </a:r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GB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StdioServerParameters</a:t>
            </a:r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command="</a:t>
            </a:r>
            <a:r>
              <a:rPr lang="en-GB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npx</a:t>
            </a:r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",</a:t>
            </a:r>
          </a:p>
          <a:p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GB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args</a:t>
            </a:r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=["-y", "@</a:t>
            </a:r>
            <a:r>
              <a:rPr lang="en-GB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openbnb</a:t>
            </a:r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/</a:t>
            </a:r>
            <a:r>
              <a:rPr lang="en-GB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mcp</a:t>
            </a:r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-server-</a:t>
            </a:r>
            <a:r>
              <a:rPr lang="en-GB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airbnb</a:t>
            </a:r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", "--ignore-robots-txt"],</a:t>
            </a:r>
          </a:p>
          <a:p>
            <a:r>
              <a:rPr lang="en-GB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IN" dirty="0"/>
              <a:t>Run: </a:t>
            </a:r>
            <a:r>
              <a:rPr lang="fr-FR" dirty="0"/>
              <a:t>(client) PS C:\code\agenticai\6_mcp\client</a:t>
            </a:r>
            <a:r>
              <a:rPr lang="en-IN" dirty="0"/>
              <a:t>&gt; </a:t>
            </a:r>
            <a:r>
              <a:rPr lang="en-IN" dirty="0" err="1"/>
              <a:t>uv</a:t>
            </a:r>
            <a:r>
              <a:rPr lang="en-IN" dirty="0"/>
              <a:t> run client.py</a:t>
            </a:r>
          </a:p>
          <a:p>
            <a:r>
              <a:rPr lang="en-IN" dirty="0"/>
              <a:t>This would install </a:t>
            </a:r>
            <a:r>
              <a:rPr lang="en-IN" dirty="0" err="1"/>
              <a:t>AirBnB</a:t>
            </a:r>
            <a:r>
              <a:rPr lang="en-IN" dirty="0"/>
              <a:t> MCP server and call it through our client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56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C4A6-9940-313F-9BC6-CB09FB71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MCP?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80D643-1A4B-3B54-C4DE-9D743623A6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63934"/>
          <a:ext cx="5257800" cy="347472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1380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Problem / Challenge</a:t>
                      </a:r>
                      <a:endParaRPr lang="en-GB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236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LLMs are great, but lack interactivity with the outside world – Solution: Function/Tool Calling … But …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56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All agent frameworks have different tool calling mechanisms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840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An agent needs to send emails and develops a tool to call that API, but what if the API changes?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993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Most function/tool calling was developed for running on servers (e.g., calling APIs), but how can LLMs interact with local machines (e.g., access a local database)?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8448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4B559B-E9B9-5EDE-393D-40C75F65F1C1}"/>
              </a:ext>
            </a:extLst>
          </p:cNvPr>
          <p:cNvSpPr txBox="1"/>
          <p:nvPr/>
        </p:nvSpPr>
        <p:spPr>
          <a:xfrm>
            <a:off x="7350100" y="3155029"/>
            <a:ext cx="3818144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 Context Protocol (MCP)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u="sng" dirty="0"/>
              <a:t>standardized</a:t>
            </a:r>
            <a:r>
              <a:rPr lang="en-US" dirty="0"/>
              <a:t> mechanism (protocol) for AI systems to interact with external systems </a:t>
            </a:r>
            <a:endParaRPr lang="en-GB" dirty="0"/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3A42C280-4656-946E-C36D-54C08E8EF9DE}"/>
              </a:ext>
            </a:extLst>
          </p:cNvPr>
          <p:cNvSpPr/>
          <p:nvPr/>
        </p:nvSpPr>
        <p:spPr>
          <a:xfrm>
            <a:off x="6317038" y="3692501"/>
            <a:ext cx="886480" cy="704995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054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A7E49-7DB8-BFB1-1EE5-E121A8F46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A39-AC00-1DF3-484D-F14890AC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Calling an </a:t>
            </a:r>
            <a:r>
              <a:rPr lang="en-IN" dirty="0" err="1"/>
              <a:t>AirBnB</a:t>
            </a:r>
            <a:r>
              <a:rPr lang="en-IN" dirty="0"/>
              <a:t> Tool From Our Client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50C46-0ED2-F641-4276-3AD65756B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Change the call from </a:t>
            </a:r>
            <a:r>
              <a:rPr lang="en-IN" dirty="0" err="1"/>
              <a:t>get_weather</a:t>
            </a:r>
            <a:r>
              <a:rPr lang="en-IN" dirty="0"/>
              <a:t> to </a:t>
            </a:r>
            <a:r>
              <a:rPr lang="en-IN" dirty="0" err="1"/>
              <a:t>airbnb_search</a:t>
            </a:r>
            <a:endParaRPr lang="en-IN" dirty="0"/>
          </a:p>
          <a:p>
            <a:r>
              <a:rPr lang="en-IN" dirty="0"/>
              <a:t>No need to change arguments, because </a:t>
            </a:r>
            <a:r>
              <a:rPr lang="en-IN" dirty="0" err="1"/>
              <a:t>AirBnB</a:t>
            </a:r>
            <a:r>
              <a:rPr lang="en-IN" dirty="0"/>
              <a:t> MCP server has the same argument (See https://github.com/openbnb-org/mcp-server-airbnb)</a:t>
            </a:r>
          </a:p>
          <a:p>
            <a:endParaRPr lang="en-US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print("Calling tool...")</a:t>
            </a:r>
          </a:p>
          <a:p>
            <a:pPr marL="0" indent="0">
              <a:buNone/>
            </a:pP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result = await </a:t>
            </a:r>
            <a:r>
              <a:rPr lang="en-US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session.call_tool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US" sz="1600" b="1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airbnb_search</a:t>
            </a: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", arguments={"location": "Mumbai"})</a:t>
            </a:r>
          </a:p>
          <a:p>
            <a:pPr marL="0" indent="0">
              <a:buNone/>
            </a:pP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print("Tool result:", result)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GB" dirty="0"/>
          </a:p>
          <a:p>
            <a:r>
              <a:rPr lang="en-IN" dirty="0"/>
              <a:t>Run: </a:t>
            </a:r>
            <a:r>
              <a:rPr lang="fr-FR" dirty="0"/>
              <a:t>(client) PS C:\code\agenticai\6_mcp\client</a:t>
            </a:r>
            <a:r>
              <a:rPr lang="en-IN" dirty="0"/>
              <a:t>&gt; </a:t>
            </a:r>
            <a:r>
              <a:rPr lang="en-IN" dirty="0" err="1"/>
              <a:t>uv</a:t>
            </a:r>
            <a:r>
              <a:rPr lang="en-IN" dirty="0"/>
              <a:t> run client.py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6870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866A-7F04-A4BF-82A4-01D0A886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Accessing Local Files Using MCP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F0AB8-A1EE-092F-FFC6-F6D00EC8E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Create a new directory C:\code\agenticai\6_mcp\mcp_local_file</a:t>
            </a:r>
          </a:p>
          <a:p>
            <a:r>
              <a:rPr lang="en-IN" dirty="0"/>
              <a:t>Deactivate virtual environment: </a:t>
            </a:r>
            <a:r>
              <a:rPr lang="en-US" dirty="0"/>
              <a:t>(client) PS C:\code\agenticai\6_mcp\client&gt; deactivate</a:t>
            </a:r>
          </a:p>
          <a:p>
            <a:r>
              <a:rPr lang="fr-FR" dirty="0"/>
              <a:t>PS C:\code\agenticai\6_mcp&gt; cd ..\</a:t>
            </a:r>
            <a:r>
              <a:rPr lang="fr-FR" dirty="0" err="1"/>
              <a:t>mcp_local_file</a:t>
            </a:r>
            <a:endParaRPr lang="fr-FR" dirty="0"/>
          </a:p>
          <a:p>
            <a:r>
              <a:rPr lang="fr-FR" dirty="0"/>
              <a:t>PS C:\code\agenticai\6_mcp\mcp_local_file &gt; </a:t>
            </a:r>
            <a:r>
              <a:rPr lang="fr-FR" dirty="0" err="1"/>
              <a:t>uv</a:t>
            </a:r>
            <a:r>
              <a:rPr lang="fr-FR" dirty="0"/>
              <a:t> </a:t>
            </a:r>
            <a:r>
              <a:rPr lang="fr-FR" dirty="0" err="1"/>
              <a:t>venv</a:t>
            </a:r>
            <a:endParaRPr lang="en-IN" dirty="0"/>
          </a:p>
          <a:p>
            <a:r>
              <a:rPr lang="fr-FR" dirty="0"/>
              <a:t>PS C:\code\agenticai\6_mcp\mcp_local_file &gt; </a:t>
            </a:r>
            <a:r>
              <a:rPr lang="fr-FR" dirty="0" err="1"/>
              <a:t>uv</a:t>
            </a:r>
            <a:r>
              <a:rPr lang="fr-FR" dirty="0"/>
              <a:t> init</a:t>
            </a:r>
          </a:p>
          <a:p>
            <a:r>
              <a:rPr lang="fr-FR" dirty="0"/>
              <a:t>PS C:\code\agenticai\6_mcp\mcp_local_file &gt;  .\.</a:t>
            </a:r>
            <a:r>
              <a:rPr lang="fr-FR" dirty="0" err="1"/>
              <a:t>venv</a:t>
            </a:r>
            <a:r>
              <a:rPr lang="fr-FR" dirty="0"/>
              <a:t>\Scripts\</a:t>
            </a:r>
            <a:r>
              <a:rPr lang="fr-FR" dirty="0" err="1"/>
              <a:t>activate</a:t>
            </a:r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mcp_local_file</a:t>
            </a:r>
            <a:r>
              <a:rPr lang="fr-FR" dirty="0"/>
              <a:t>) PS C:\code\agenticai\6_mcp\mcp_local_file&gt;  </a:t>
            </a:r>
            <a:r>
              <a:rPr lang="fr-FR" dirty="0" err="1"/>
              <a:t>uv</a:t>
            </a:r>
            <a:r>
              <a:rPr lang="fr-FR" dirty="0"/>
              <a:t> </a:t>
            </a: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mcp</a:t>
            </a:r>
            <a:r>
              <a:rPr lang="fr-FR" dirty="0"/>
              <a:t>[cli]</a:t>
            </a:r>
          </a:p>
          <a:p>
            <a:r>
              <a:rPr lang="fr-FR" dirty="0" err="1"/>
              <a:t>Create</a:t>
            </a:r>
            <a:r>
              <a:rPr lang="fr-FR" dirty="0"/>
              <a:t> *local.py and *notes.txt in the </a:t>
            </a:r>
            <a:r>
              <a:rPr lang="fr-FR" dirty="0" err="1"/>
              <a:t>mcp_local_file</a:t>
            </a:r>
            <a:r>
              <a:rPr lang="fr-FR" dirty="0"/>
              <a:t> directory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0759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C5E9-A959-B911-4CB5-130EA03E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local.py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BD1EE-34FD-39F2-0A7E-83C239001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mcp.server.fastmcp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 import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FastMCP</a:t>
            </a: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b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mcp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FastMCP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("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LocalNotes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")</a:t>
            </a:r>
          </a:p>
          <a:p>
            <a:b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@mcp.tool()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def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add_note_to_file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(content: str) -&gt; str: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"""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Appends the given content to the user's local notes.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Args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content: The text content to append.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"""</a:t>
            </a:r>
          </a:p>
          <a:p>
            <a:b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filename = 'notes.txt'</a:t>
            </a:r>
          </a:p>
          <a:p>
            <a:b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try: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with open(filename, "a", encoding="utf-8") as f: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   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f.write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(content + "\n")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return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f"Content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 appended to {filename}."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except Exception as e: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return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f"Error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 appending to file {filename}: {e}"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b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@mcp.tool()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def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read_notes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() -&gt; str: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"""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Reads and returns the contents of the user's local notes.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"""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filename = 'notes.txt'</a:t>
            </a:r>
          </a:p>
          <a:p>
            <a:b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en-GB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try: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with open(filename, "r", encoding="utf-8") as f: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    notes =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f.read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return notes if notes else "No notes found."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except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FileNotFoundError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return "No notes file found."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except Exception as e: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    return </a:t>
            </a:r>
            <a:r>
              <a:rPr lang="en-GB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f"Error</a:t>
            </a:r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 reading file {filename}: {e}"</a:t>
            </a:r>
          </a:p>
          <a:p>
            <a:r>
              <a:rPr lang="en-GB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if __name__ == "__main__":</a:t>
            </a: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mcp.run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484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F250-CA71-D55F-FC31-1C30CB64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notes.txt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9ADD3-530A-349C-C6C6-112D6E33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really like learning new technologies.</a:t>
            </a:r>
          </a:p>
          <a:p>
            <a:r>
              <a:rPr lang="en-US" dirty="0"/>
              <a:t>My </a:t>
            </a:r>
            <a:r>
              <a:rPr lang="en-US" dirty="0" err="1"/>
              <a:t>favourite</a:t>
            </a:r>
            <a:r>
              <a:rPr lang="en-US" dirty="0"/>
              <a:t> technology author is Andrew Tanenbaum.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595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4ED2-B1BB-91C6-3F01-81F7C5E9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the Local File MCP Server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040E9-5F02-7BCD-FF66-E143B5446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(mcp_local_file) PS C:\code\agenticai\6_mcp\mcp_local_file&gt; </a:t>
            </a:r>
            <a:r>
              <a:rPr lang="en-IN" dirty="0" err="1"/>
              <a:t>mcp</a:t>
            </a:r>
            <a:r>
              <a:rPr lang="en-IN" dirty="0"/>
              <a:t> dev local.py</a:t>
            </a:r>
          </a:p>
          <a:p>
            <a:r>
              <a:rPr lang="en-IN" dirty="0"/>
              <a:t>In the browser, Connect</a:t>
            </a:r>
          </a:p>
          <a:p>
            <a:r>
              <a:rPr lang="en-IN" dirty="0"/>
              <a:t>Tools -&gt; List Tools -&gt; </a:t>
            </a:r>
            <a:r>
              <a:rPr lang="en-IN" dirty="0" err="1"/>
              <a:t>add_note_to_file</a:t>
            </a:r>
            <a:r>
              <a:rPr lang="en-IN" dirty="0"/>
              <a:t> -&gt; content -&gt; MCP is amazing! -&gt; Run Tool -&gt; Scroll down to see result</a:t>
            </a:r>
          </a:p>
          <a:p>
            <a:r>
              <a:rPr lang="en-IN" dirty="0"/>
              <a:t>Tools -&gt; List Tools -&gt; </a:t>
            </a:r>
            <a:r>
              <a:rPr lang="en-IN" dirty="0" err="1"/>
              <a:t>read_notes</a:t>
            </a:r>
            <a:r>
              <a:rPr lang="en-IN" dirty="0"/>
              <a:t> -&gt; Run Tool -&gt; Scroll down to see results</a:t>
            </a:r>
          </a:p>
          <a:p>
            <a:r>
              <a:rPr lang="en-IN" dirty="0"/>
              <a:t>If testing is fine, install the tool so that Claude Desktop can use it: </a:t>
            </a:r>
            <a:r>
              <a:rPr lang="pt-BR" dirty="0"/>
              <a:t>(mcp_local_file) PS C:\code\agenticai\6_mcp\mcp_local_file&gt; </a:t>
            </a:r>
            <a:r>
              <a:rPr lang="en-IN" dirty="0" err="1"/>
              <a:t>mcp</a:t>
            </a:r>
            <a:r>
              <a:rPr lang="en-IN" dirty="0"/>
              <a:t> install local.py</a:t>
            </a:r>
          </a:p>
          <a:p>
            <a:r>
              <a:rPr lang="en-IN" dirty="0"/>
              <a:t>Open Claude and say ‘Read my local notes and tell me who is my favourite author’</a:t>
            </a:r>
          </a:p>
          <a:p>
            <a:r>
              <a:rPr lang="en-IN" dirty="0"/>
              <a:t>Then say ‘Hi Claude, Who are the top 5 tennis players in the world?’</a:t>
            </a:r>
          </a:p>
          <a:p>
            <a:r>
              <a:rPr lang="en-IN" dirty="0"/>
              <a:t>Then say ‘Add this information to my notes’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2118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1F4D-C77A-942C-3960-6E3DE9FF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MCP Servers to Make API Calls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0A516-B949-2CB1-607C-46171B0FE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Open a browser and type </a:t>
            </a:r>
            <a:r>
              <a:rPr lang="en-IN" dirty="0">
                <a:hlinkClick r:id="rId2"/>
              </a:rPr>
              <a:t>https://api.coingecko.com/api/v3/simple/price?ids=bitcoin&amp;vs_currencies=inr</a:t>
            </a:r>
            <a:endParaRPr lang="en-IN" dirty="0"/>
          </a:p>
          <a:p>
            <a:pPr lvl="1"/>
            <a:r>
              <a:rPr lang="en-IN" dirty="0"/>
              <a:t>It should give the bitcoin price in INR</a:t>
            </a:r>
          </a:p>
          <a:p>
            <a:r>
              <a:rPr lang="en-IN" dirty="0"/>
              <a:t>We will call this API from our MCP server</a:t>
            </a:r>
          </a:p>
          <a:p>
            <a:r>
              <a:rPr lang="en-IN" dirty="0"/>
              <a:t>Create directory C:\code\agenticai\6_mcp\cryptoapi</a:t>
            </a:r>
          </a:p>
          <a:p>
            <a:r>
              <a:rPr lang="en-GB" dirty="0"/>
              <a:t>PS C:\code\agenticai\6_mcp\cryptoapi&gt; </a:t>
            </a:r>
            <a:r>
              <a:rPr lang="en-GB" dirty="0" err="1"/>
              <a:t>uv</a:t>
            </a:r>
            <a:r>
              <a:rPr lang="en-GB" dirty="0"/>
              <a:t> </a:t>
            </a:r>
            <a:r>
              <a:rPr lang="en-GB" dirty="0" err="1"/>
              <a:t>venv</a:t>
            </a:r>
            <a:endParaRPr lang="en-GB" dirty="0"/>
          </a:p>
          <a:p>
            <a:r>
              <a:rPr lang="en-GB" dirty="0"/>
              <a:t>PS C:\code\agenticai\6_mcp\cryptoapi&gt; </a:t>
            </a:r>
            <a:r>
              <a:rPr lang="en-GB" dirty="0" err="1"/>
              <a:t>uv</a:t>
            </a:r>
            <a:r>
              <a:rPr lang="en-GB" dirty="0"/>
              <a:t> </a:t>
            </a:r>
            <a:r>
              <a:rPr lang="en-GB" dirty="0" err="1"/>
              <a:t>init</a:t>
            </a:r>
            <a:endParaRPr lang="en-GB" dirty="0"/>
          </a:p>
          <a:p>
            <a:r>
              <a:rPr lang="en-GB" dirty="0"/>
              <a:t>PS C:\code\agenticai\6_mcp\cryptoapi&gt; .\.</a:t>
            </a:r>
            <a:r>
              <a:rPr lang="en-GB" dirty="0" err="1"/>
              <a:t>venv</a:t>
            </a:r>
            <a:r>
              <a:rPr lang="en-GB" dirty="0"/>
              <a:t>\Scripts\activate</a:t>
            </a:r>
          </a:p>
          <a:p>
            <a:r>
              <a:rPr lang="en-GB" dirty="0"/>
              <a:t>(</a:t>
            </a:r>
            <a:r>
              <a:rPr lang="en-GB" dirty="0" err="1"/>
              <a:t>cryptoapi</a:t>
            </a:r>
            <a:r>
              <a:rPr lang="en-GB" dirty="0"/>
              <a:t>) PS C:\code\agenticai\6_mcp\cryptoapi&gt; </a:t>
            </a:r>
            <a:r>
              <a:rPr lang="en-GB" dirty="0" err="1"/>
              <a:t>uv</a:t>
            </a:r>
            <a:r>
              <a:rPr lang="en-GB" dirty="0"/>
              <a:t> add </a:t>
            </a:r>
            <a:r>
              <a:rPr lang="en-GB" dirty="0" err="1"/>
              <a:t>mcp</a:t>
            </a:r>
            <a:r>
              <a:rPr lang="en-GB" dirty="0"/>
              <a:t>[cli]</a:t>
            </a:r>
          </a:p>
          <a:p>
            <a:r>
              <a:rPr lang="en-GB" dirty="0"/>
              <a:t>(</a:t>
            </a:r>
            <a:r>
              <a:rPr lang="en-GB" dirty="0" err="1"/>
              <a:t>cryptoapi</a:t>
            </a:r>
            <a:r>
              <a:rPr lang="en-GB" dirty="0"/>
              <a:t>) PS C:\code\agenticai\6_mcp\cryptoapi&gt; </a:t>
            </a:r>
            <a:r>
              <a:rPr lang="en-GB" dirty="0" err="1"/>
              <a:t>uv</a:t>
            </a:r>
            <a:r>
              <a:rPr lang="en-GB" dirty="0"/>
              <a:t> add requests</a:t>
            </a:r>
          </a:p>
          <a:p>
            <a:r>
              <a:rPr lang="en-GB" dirty="0"/>
              <a:t>(</a:t>
            </a:r>
            <a:r>
              <a:rPr lang="en-GB" dirty="0" err="1"/>
              <a:t>cryptoapi</a:t>
            </a:r>
            <a:r>
              <a:rPr lang="en-GB" dirty="0"/>
              <a:t>) PS C:\code\agenticai\6_mcp\cryptoapi&gt; </a:t>
            </a:r>
            <a:r>
              <a:rPr lang="en-GB" dirty="0" err="1"/>
              <a:t>mcp</a:t>
            </a:r>
            <a:r>
              <a:rPr lang="en-GB" dirty="0"/>
              <a:t> dev crypto</a:t>
            </a:r>
            <a:r>
              <a:rPr lang="en-GB"/>
              <a:t>.py*</a:t>
            </a:r>
            <a:endParaRPr lang="en-GB" dirty="0"/>
          </a:p>
          <a:p>
            <a:r>
              <a:rPr lang="en-GB" dirty="0"/>
              <a:t>In the browser, enable the server, select Tools, click on </a:t>
            </a:r>
            <a:r>
              <a:rPr lang="en-GB" dirty="0" err="1"/>
              <a:t>get_cryptocurrency_price</a:t>
            </a:r>
            <a:r>
              <a:rPr lang="en-GB" dirty="0"/>
              <a:t> function, enter crypto parameter value as </a:t>
            </a:r>
            <a:r>
              <a:rPr lang="en-GB" dirty="0" err="1"/>
              <a:t>bitoin</a:t>
            </a:r>
            <a:r>
              <a:rPr lang="en-GB" dirty="0"/>
              <a:t> -&gt; Run tool -&gt; Scroll down to see status</a:t>
            </a:r>
          </a:p>
          <a:p>
            <a:r>
              <a:rPr lang="en-GB" dirty="0"/>
              <a:t>(</a:t>
            </a:r>
            <a:r>
              <a:rPr lang="en-GB" dirty="0" err="1"/>
              <a:t>cryptoapi</a:t>
            </a:r>
            <a:r>
              <a:rPr lang="en-GB" dirty="0"/>
              <a:t>) PS C:\code\agenticai\6_mcp\cryptoapi&gt; </a:t>
            </a:r>
            <a:r>
              <a:rPr lang="en-GB" dirty="0" err="1"/>
              <a:t>mcp</a:t>
            </a:r>
            <a:r>
              <a:rPr lang="en-GB" dirty="0"/>
              <a:t> install crypto.py</a:t>
            </a:r>
          </a:p>
          <a:p>
            <a:r>
              <a:rPr lang="en-GB" dirty="0"/>
              <a:t>Open Claude and type ‘What is the price of Ethereum?’</a:t>
            </a:r>
          </a:p>
          <a:p>
            <a:r>
              <a:rPr lang="en-GB" dirty="0"/>
              <a:t>Next ask: ‘Which is priced higher? Ethereum or Litecoin?’ – Will make two calls to the API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771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5EFA-A268-AAB1-6526-94A70B8F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crypto.py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5F5F1-EC90-F8D5-55A9-F57F9371F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/>
              <a:t>from </a:t>
            </a:r>
            <a:r>
              <a:rPr lang="en-GB" dirty="0" err="1"/>
              <a:t>mcp.server.fastmcp</a:t>
            </a:r>
            <a:r>
              <a:rPr lang="en-GB" dirty="0"/>
              <a:t> import </a:t>
            </a:r>
            <a:r>
              <a:rPr lang="en-GB" dirty="0" err="1"/>
              <a:t>FastMCP</a:t>
            </a:r>
            <a:endParaRPr lang="en-GB" dirty="0"/>
          </a:p>
          <a:p>
            <a:r>
              <a:rPr lang="en-GB" dirty="0"/>
              <a:t>import requests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 err="1"/>
              <a:t>mcp</a:t>
            </a:r>
            <a:r>
              <a:rPr lang="en-GB" dirty="0"/>
              <a:t> = </a:t>
            </a:r>
            <a:r>
              <a:rPr lang="en-GB" dirty="0" err="1"/>
              <a:t>FastMCP</a:t>
            </a:r>
            <a:r>
              <a:rPr lang="en-GB" dirty="0"/>
              <a:t>("Crypto")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@mcp.tool()</a:t>
            </a:r>
          </a:p>
          <a:p>
            <a:r>
              <a:rPr lang="en-GB" dirty="0"/>
              <a:t>def </a:t>
            </a:r>
            <a:r>
              <a:rPr lang="en-GB" dirty="0" err="1"/>
              <a:t>get_cryptocurrency_price</a:t>
            </a:r>
            <a:r>
              <a:rPr lang="en-GB" dirty="0"/>
              <a:t>(crypto: str) -&gt; str:</a:t>
            </a:r>
          </a:p>
          <a:p>
            <a:r>
              <a:rPr lang="en-GB" dirty="0"/>
              <a:t>    """</a:t>
            </a:r>
          </a:p>
          <a:p>
            <a:r>
              <a:rPr lang="en-GB" dirty="0"/>
              <a:t>    Gets the price of a cryptocurrency.</a:t>
            </a:r>
          </a:p>
          <a:p>
            <a:r>
              <a:rPr lang="en-GB" dirty="0"/>
              <a:t>    </a:t>
            </a:r>
            <a:r>
              <a:rPr lang="en-GB" dirty="0" err="1"/>
              <a:t>Args</a:t>
            </a:r>
            <a:r>
              <a:rPr lang="en-GB" dirty="0"/>
              <a:t>:</a:t>
            </a:r>
          </a:p>
          <a:p>
            <a:r>
              <a:rPr lang="en-GB" dirty="0"/>
              <a:t>        crypto: symbol of the cryptocurrency (e.g., 'bitcoin', '</a:t>
            </a:r>
            <a:r>
              <a:rPr lang="en-GB" dirty="0" err="1"/>
              <a:t>ethereum</a:t>
            </a:r>
            <a:r>
              <a:rPr lang="en-GB" dirty="0"/>
              <a:t>').</a:t>
            </a:r>
          </a:p>
          <a:p>
            <a:r>
              <a:rPr lang="en-GB" dirty="0"/>
              <a:t>    """</a:t>
            </a:r>
          </a:p>
          <a:p>
            <a:r>
              <a:rPr lang="en-GB" dirty="0"/>
              <a:t>    try:</a:t>
            </a:r>
          </a:p>
          <a:p>
            <a:r>
              <a:rPr lang="en-GB" dirty="0"/>
              <a:t>        # Use </a:t>
            </a:r>
            <a:r>
              <a:rPr lang="en-GB" dirty="0" err="1"/>
              <a:t>CoinGecko</a:t>
            </a:r>
            <a:r>
              <a:rPr lang="en-GB" dirty="0"/>
              <a:t> API to fetch current price in USD</a:t>
            </a:r>
          </a:p>
          <a:p>
            <a:r>
              <a:rPr lang="en-GB" dirty="0"/>
              <a:t>        </a:t>
            </a:r>
            <a:r>
              <a:rPr lang="en-GB" dirty="0" err="1"/>
              <a:t>url</a:t>
            </a:r>
            <a:r>
              <a:rPr lang="en-GB" dirty="0"/>
              <a:t> = </a:t>
            </a:r>
            <a:r>
              <a:rPr lang="en-GB" dirty="0" err="1"/>
              <a:t>f"https</a:t>
            </a:r>
            <a:r>
              <a:rPr lang="en-GB" dirty="0"/>
              <a:t>://api.coingecko.com/</a:t>
            </a:r>
            <a:r>
              <a:rPr lang="en-GB" dirty="0" err="1"/>
              <a:t>api</a:t>
            </a:r>
            <a:r>
              <a:rPr lang="en-GB" dirty="0"/>
              <a:t>/v3/simple/price"</a:t>
            </a:r>
          </a:p>
          <a:p>
            <a:r>
              <a:rPr lang="en-GB" dirty="0"/>
              <a:t>        params = {"ids": </a:t>
            </a:r>
            <a:r>
              <a:rPr lang="en-GB" dirty="0" err="1"/>
              <a:t>crypto.lower</a:t>
            </a:r>
            <a:r>
              <a:rPr lang="en-GB" dirty="0"/>
              <a:t>(), "</a:t>
            </a:r>
            <a:r>
              <a:rPr lang="en-GB" dirty="0" err="1"/>
              <a:t>vs_currencies</a:t>
            </a:r>
            <a:r>
              <a:rPr lang="en-GB" dirty="0"/>
              <a:t>": "</a:t>
            </a:r>
            <a:r>
              <a:rPr lang="en-GB" dirty="0" err="1"/>
              <a:t>inr</a:t>
            </a:r>
            <a:r>
              <a:rPr lang="en-GB" dirty="0"/>
              <a:t>"}</a:t>
            </a:r>
          </a:p>
          <a:p>
            <a:r>
              <a:rPr lang="en-GB" dirty="0"/>
              <a:t>        response = </a:t>
            </a:r>
            <a:r>
              <a:rPr lang="en-GB" dirty="0" err="1"/>
              <a:t>requests.get</a:t>
            </a:r>
            <a:r>
              <a:rPr lang="en-GB" dirty="0"/>
              <a:t>(</a:t>
            </a:r>
            <a:r>
              <a:rPr lang="en-GB" dirty="0" err="1"/>
              <a:t>url</a:t>
            </a:r>
            <a:r>
              <a:rPr lang="en-GB" dirty="0"/>
              <a:t>, params=params, timeout=10)</a:t>
            </a:r>
          </a:p>
          <a:p>
            <a:r>
              <a:rPr lang="en-GB" dirty="0"/>
              <a:t>        </a:t>
            </a:r>
            <a:r>
              <a:rPr lang="en-GB" dirty="0" err="1"/>
              <a:t>response.raise_for_status</a:t>
            </a:r>
            <a:r>
              <a:rPr lang="en-GB" dirty="0"/>
              <a:t>()</a:t>
            </a:r>
          </a:p>
          <a:p>
            <a:r>
              <a:rPr lang="en-GB" dirty="0"/>
              <a:t>        data = </a:t>
            </a:r>
            <a:r>
              <a:rPr lang="en-GB" dirty="0" err="1"/>
              <a:t>response.json</a:t>
            </a:r>
            <a:r>
              <a:rPr lang="en-GB" dirty="0"/>
              <a:t>()</a:t>
            </a:r>
          </a:p>
          <a:p>
            <a:r>
              <a:rPr lang="en-GB" dirty="0"/>
              <a:t>        price = </a:t>
            </a:r>
            <a:r>
              <a:rPr lang="en-GB" dirty="0" err="1"/>
              <a:t>data.get</a:t>
            </a:r>
            <a:r>
              <a:rPr lang="en-GB" dirty="0"/>
              <a:t>(</a:t>
            </a:r>
            <a:r>
              <a:rPr lang="en-GB" dirty="0" err="1"/>
              <a:t>crypto.lower</a:t>
            </a:r>
            <a:r>
              <a:rPr lang="en-GB" dirty="0"/>
              <a:t>(), {}).get("</a:t>
            </a:r>
            <a:r>
              <a:rPr lang="en-GB" dirty="0" err="1"/>
              <a:t>inr</a:t>
            </a:r>
            <a:r>
              <a:rPr lang="en-GB" dirty="0"/>
              <a:t>")</a:t>
            </a:r>
          </a:p>
          <a:p>
            <a:r>
              <a:rPr lang="en-GB" dirty="0"/>
              <a:t>        if price is not None:</a:t>
            </a:r>
          </a:p>
          <a:p>
            <a:r>
              <a:rPr lang="en-GB" dirty="0"/>
              <a:t>            return </a:t>
            </a:r>
            <a:r>
              <a:rPr lang="en-GB" dirty="0" err="1"/>
              <a:t>f"The</a:t>
            </a:r>
            <a:r>
              <a:rPr lang="en-GB" dirty="0"/>
              <a:t> price of {crypto} is Rs {price}."</a:t>
            </a:r>
          </a:p>
          <a:p>
            <a:r>
              <a:rPr lang="en-GB" dirty="0"/>
              <a:t>        else:</a:t>
            </a:r>
          </a:p>
          <a:p>
            <a:r>
              <a:rPr lang="en-GB" dirty="0"/>
              <a:t>            return </a:t>
            </a:r>
            <a:r>
              <a:rPr lang="en-GB" dirty="0" err="1"/>
              <a:t>f"Price</a:t>
            </a:r>
            <a:r>
              <a:rPr lang="en-GB" dirty="0"/>
              <a:t> for {crypto} not found."</a:t>
            </a:r>
          </a:p>
          <a:p>
            <a:r>
              <a:rPr lang="en-GB" dirty="0"/>
              <a:t>    except Exception as e:</a:t>
            </a:r>
          </a:p>
          <a:p>
            <a:r>
              <a:rPr lang="en-GB" dirty="0"/>
              <a:t>        return </a:t>
            </a:r>
            <a:r>
              <a:rPr lang="en-GB" dirty="0" err="1"/>
              <a:t>f"Error</a:t>
            </a:r>
            <a:r>
              <a:rPr lang="en-GB" dirty="0"/>
              <a:t> fetching price for {crypto}: {e}"</a:t>
            </a:r>
          </a:p>
          <a:p>
            <a:r>
              <a:rPr lang="en-GB" dirty="0"/>
              <a:t>    </a:t>
            </a:r>
          </a:p>
          <a:p>
            <a:r>
              <a:rPr lang="en-GB" dirty="0"/>
              <a:t>if __name__ == "__main__":</a:t>
            </a:r>
          </a:p>
          <a:p>
            <a:r>
              <a:rPr lang="en-GB" dirty="0"/>
              <a:t>    </a:t>
            </a:r>
            <a:r>
              <a:rPr lang="en-GB" dirty="0" err="1"/>
              <a:t>mcp.run</a:t>
            </a:r>
            <a:r>
              <a:rPr lang="en-GB" dirty="0"/>
              <a:t>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524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2CF8-44A6-7889-7A98-2CB4006E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Calling Our MCP Server Through an MCP Client (C:\code\</a:t>
            </a:r>
            <a:r>
              <a:rPr lang="en-IN" sz="3600" dirty="0" err="1"/>
              <a:t>agenticai</a:t>
            </a:r>
            <a:r>
              <a:rPr lang="en-IN" sz="3600" dirty="0"/>
              <a:t>\6_mcp\</a:t>
            </a:r>
            <a:r>
              <a:rPr lang="en-IN" sz="3600" dirty="0" err="1"/>
              <a:t>cryptoapi</a:t>
            </a:r>
            <a:r>
              <a:rPr lang="en-IN" sz="3600" dirty="0"/>
              <a:t>\cryptoclient.py)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A719A-C50A-F40D-D3F9-3D39B86CF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/>
              <a:t>"""</a:t>
            </a:r>
          </a:p>
          <a:p>
            <a:r>
              <a:rPr lang="en-GB" dirty="0"/>
              <a:t>Simple MCP Client for crypto.py server</a:t>
            </a:r>
          </a:p>
          <a:p>
            <a:r>
              <a:rPr lang="en-GB" dirty="0"/>
              <a:t>"""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import </a:t>
            </a:r>
            <a:r>
              <a:rPr lang="en-GB" dirty="0" err="1"/>
              <a:t>asyncio</a:t>
            </a:r>
            <a:endParaRPr lang="en-GB" dirty="0"/>
          </a:p>
          <a:p>
            <a:r>
              <a:rPr lang="en-GB" dirty="0"/>
              <a:t>from </a:t>
            </a:r>
            <a:r>
              <a:rPr lang="en-GB" dirty="0" err="1"/>
              <a:t>mcp</a:t>
            </a:r>
            <a:r>
              <a:rPr lang="en-GB" dirty="0"/>
              <a:t> import </a:t>
            </a:r>
            <a:r>
              <a:rPr lang="en-GB" dirty="0" err="1"/>
              <a:t>ClientSession</a:t>
            </a:r>
            <a:r>
              <a:rPr lang="en-GB" dirty="0"/>
              <a:t>, </a:t>
            </a:r>
            <a:r>
              <a:rPr lang="en-GB" dirty="0" err="1"/>
              <a:t>StdioServerParameters</a:t>
            </a:r>
            <a:endParaRPr lang="en-GB" dirty="0"/>
          </a:p>
          <a:p>
            <a:r>
              <a:rPr lang="en-GB" dirty="0"/>
              <a:t>from </a:t>
            </a:r>
            <a:r>
              <a:rPr lang="en-GB" dirty="0" err="1"/>
              <a:t>mcp.client.stdio</a:t>
            </a:r>
            <a:r>
              <a:rPr lang="en-GB" dirty="0"/>
              <a:t> import </a:t>
            </a:r>
            <a:r>
              <a:rPr lang="en-GB" dirty="0" err="1"/>
              <a:t>stdio_client</a:t>
            </a:r>
            <a:endParaRPr lang="en-GB" dirty="0"/>
          </a:p>
          <a:p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async def </a:t>
            </a:r>
            <a:r>
              <a:rPr lang="en-GB" dirty="0" err="1"/>
              <a:t>get_crypto_price</a:t>
            </a:r>
            <a:r>
              <a:rPr lang="en-GB" dirty="0"/>
              <a:t>(</a:t>
            </a:r>
            <a:r>
              <a:rPr lang="en-GB" dirty="0" err="1"/>
              <a:t>crypto_symbol</a:t>
            </a:r>
            <a:r>
              <a:rPr lang="en-GB" dirty="0"/>
              <a:t>: str) -&gt; str:</a:t>
            </a:r>
          </a:p>
          <a:p>
            <a:r>
              <a:rPr lang="en-GB" dirty="0"/>
              <a:t>    """Get cryptocurrency price from the MCP server"""</a:t>
            </a:r>
          </a:p>
          <a:p>
            <a:r>
              <a:rPr lang="en-GB" dirty="0"/>
              <a:t>    </a:t>
            </a:r>
            <a:r>
              <a:rPr lang="en-GB" dirty="0" err="1"/>
              <a:t>server_params</a:t>
            </a:r>
            <a:r>
              <a:rPr lang="en-GB" dirty="0"/>
              <a:t> = </a:t>
            </a:r>
            <a:r>
              <a:rPr lang="en-GB" dirty="0" err="1"/>
              <a:t>StdioServerParameters</a:t>
            </a:r>
            <a:r>
              <a:rPr lang="en-GB" dirty="0"/>
              <a:t>(</a:t>
            </a:r>
          </a:p>
          <a:p>
            <a:r>
              <a:rPr lang="en-GB" dirty="0"/>
              <a:t>        command="python",</a:t>
            </a:r>
          </a:p>
          <a:p>
            <a:r>
              <a:rPr lang="en-GB" dirty="0"/>
              <a:t>        </a:t>
            </a:r>
            <a:r>
              <a:rPr lang="en-GB" dirty="0" err="1"/>
              <a:t>args</a:t>
            </a:r>
            <a:r>
              <a:rPr lang="en-GB" dirty="0"/>
              <a:t>=["./crypto.py"]  # Adjust path as needed</a:t>
            </a:r>
          </a:p>
          <a:p>
            <a:r>
              <a:rPr lang="en-GB" dirty="0"/>
              <a:t>    )</a:t>
            </a:r>
          </a:p>
          <a:p>
            <a:r>
              <a:rPr lang="en-GB" dirty="0"/>
              <a:t>    </a:t>
            </a:r>
          </a:p>
          <a:p>
            <a:r>
              <a:rPr lang="en-GB" dirty="0"/>
              <a:t>    # </a:t>
            </a:r>
            <a:r>
              <a:rPr lang="en-GB" dirty="0" err="1"/>
              <a:t>stdio_client</a:t>
            </a:r>
            <a:r>
              <a:rPr lang="en-GB" dirty="0"/>
              <a:t>() launches the MCP server</a:t>
            </a:r>
          </a:p>
          <a:p>
            <a:r>
              <a:rPr lang="en-GB" dirty="0"/>
              <a:t>    # </a:t>
            </a:r>
            <a:r>
              <a:rPr lang="en-GB" dirty="0" err="1"/>
              <a:t>clientsession</a:t>
            </a:r>
            <a:r>
              <a:rPr lang="en-GB" dirty="0"/>
              <a:t>() connects to the server</a:t>
            </a:r>
          </a:p>
          <a:p>
            <a:r>
              <a:rPr lang="en-GB" dirty="0"/>
              <a:t>    # Both use </a:t>
            </a:r>
            <a:r>
              <a:rPr lang="en-GB" dirty="0" err="1"/>
              <a:t>asyncio</a:t>
            </a:r>
            <a:r>
              <a:rPr lang="en-GB" dirty="0"/>
              <a:t> fora proper cleanup</a:t>
            </a:r>
          </a:p>
          <a:p>
            <a:r>
              <a:rPr lang="en-GB" dirty="0"/>
              <a:t>    async with </a:t>
            </a:r>
            <a:r>
              <a:rPr lang="en-GB" dirty="0" err="1"/>
              <a:t>stdio_client</a:t>
            </a:r>
            <a:r>
              <a:rPr lang="en-GB" dirty="0"/>
              <a:t>(</a:t>
            </a:r>
            <a:r>
              <a:rPr lang="en-GB" dirty="0" err="1"/>
              <a:t>server_params</a:t>
            </a:r>
            <a:r>
              <a:rPr lang="en-GB" dirty="0"/>
              <a:t>) as (</a:t>
            </a:r>
            <a:r>
              <a:rPr lang="en-GB" dirty="0" err="1"/>
              <a:t>read_stream</a:t>
            </a:r>
            <a:r>
              <a:rPr lang="en-GB" dirty="0"/>
              <a:t>, </a:t>
            </a:r>
            <a:r>
              <a:rPr lang="en-GB" dirty="0" err="1"/>
              <a:t>write_stream</a:t>
            </a:r>
            <a:r>
              <a:rPr lang="en-GB" dirty="0"/>
              <a:t>):</a:t>
            </a:r>
          </a:p>
          <a:p>
            <a:r>
              <a:rPr lang="en-GB" dirty="0"/>
              <a:t>        async with </a:t>
            </a:r>
            <a:r>
              <a:rPr lang="en-GB" dirty="0" err="1"/>
              <a:t>ClientSession</a:t>
            </a:r>
            <a:r>
              <a:rPr lang="en-GB" dirty="0"/>
              <a:t>(</a:t>
            </a:r>
            <a:r>
              <a:rPr lang="en-GB" dirty="0" err="1"/>
              <a:t>read_stream</a:t>
            </a:r>
            <a:r>
              <a:rPr lang="en-GB" dirty="0"/>
              <a:t>, </a:t>
            </a:r>
            <a:r>
              <a:rPr lang="en-GB" dirty="0" err="1"/>
              <a:t>write_stream</a:t>
            </a:r>
            <a:r>
              <a:rPr lang="en-GB" dirty="0"/>
              <a:t>) as session:</a:t>
            </a:r>
          </a:p>
          <a:p>
            <a:r>
              <a:rPr lang="en-GB" dirty="0"/>
              <a:t>            # MCP handshake - Client and server exchange capabilities</a:t>
            </a:r>
          </a:p>
          <a:p>
            <a:r>
              <a:rPr lang="en-GB" dirty="0"/>
              <a:t>            await </a:t>
            </a:r>
            <a:r>
              <a:rPr lang="en-GB" dirty="0" err="1"/>
              <a:t>session.initialize</a:t>
            </a:r>
            <a:r>
              <a:rPr lang="en-GB" dirty="0"/>
              <a:t>()</a:t>
            </a:r>
          </a:p>
          <a:p>
            <a:r>
              <a:rPr lang="en-GB" dirty="0"/>
              <a:t>            </a:t>
            </a:r>
          </a:p>
          <a:p>
            <a:r>
              <a:rPr lang="en-GB" dirty="0"/>
              <a:t>            # Actual tool call</a:t>
            </a:r>
          </a:p>
          <a:p>
            <a:r>
              <a:rPr lang="en-GB" dirty="0"/>
              <a:t>            result = await </a:t>
            </a:r>
            <a:r>
              <a:rPr lang="en-GB" dirty="0" err="1"/>
              <a:t>session.call_tool</a:t>
            </a:r>
            <a:r>
              <a:rPr lang="en-GB" dirty="0"/>
              <a:t>(</a:t>
            </a:r>
          </a:p>
          <a:p>
            <a:r>
              <a:rPr lang="en-GB" dirty="0"/>
              <a:t>                "</a:t>
            </a:r>
            <a:r>
              <a:rPr lang="en-GB" dirty="0" err="1"/>
              <a:t>get_cryptocurrency_price</a:t>
            </a:r>
            <a:r>
              <a:rPr lang="en-GB" dirty="0"/>
              <a:t>",</a:t>
            </a:r>
          </a:p>
          <a:p>
            <a:r>
              <a:rPr lang="en-GB" dirty="0"/>
              <a:t>                arguments={"crypto": </a:t>
            </a:r>
            <a:r>
              <a:rPr lang="en-GB" dirty="0" err="1"/>
              <a:t>crypto_symbol</a:t>
            </a:r>
            <a:r>
              <a:rPr lang="en-GB" dirty="0"/>
              <a:t>}</a:t>
            </a:r>
          </a:p>
          <a:p>
            <a:r>
              <a:rPr lang="en-GB" dirty="0"/>
              <a:t>            )</a:t>
            </a:r>
          </a:p>
          <a:p>
            <a:r>
              <a:rPr lang="en-GB" dirty="0"/>
              <a:t>            </a:t>
            </a:r>
          </a:p>
          <a:p>
            <a:r>
              <a:rPr lang="en-GB" dirty="0"/>
              <a:t>            # MCP returns have a content array</a:t>
            </a:r>
          </a:p>
          <a:p>
            <a:r>
              <a:rPr lang="en-GB" dirty="0"/>
              <a:t>            return </a:t>
            </a:r>
            <a:r>
              <a:rPr lang="en-GB" dirty="0" err="1"/>
              <a:t>result.content</a:t>
            </a:r>
            <a:r>
              <a:rPr lang="en-GB" dirty="0"/>
              <a:t>[0].text if </a:t>
            </a:r>
            <a:r>
              <a:rPr lang="en-GB" dirty="0" err="1"/>
              <a:t>result.content</a:t>
            </a:r>
            <a:r>
              <a:rPr lang="en-GB" dirty="0"/>
              <a:t> else "No response"</a:t>
            </a:r>
          </a:p>
          <a:p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async def main():</a:t>
            </a:r>
          </a:p>
          <a:p>
            <a:r>
              <a:rPr lang="en-GB" dirty="0"/>
              <a:t>    """Interactive crypto price checker"""</a:t>
            </a:r>
          </a:p>
          <a:p>
            <a:r>
              <a:rPr lang="en-GB" dirty="0"/>
              <a:t>    print("Crypto Price Checker (type 'quit' to exit)")</a:t>
            </a:r>
          </a:p>
          <a:p>
            <a:r>
              <a:rPr lang="en-GB" dirty="0"/>
              <a:t>    </a:t>
            </a:r>
          </a:p>
          <a:p>
            <a:r>
              <a:rPr lang="en-GB" dirty="0"/>
              <a:t>    # Main loop</a:t>
            </a:r>
          </a:p>
          <a:p>
            <a:r>
              <a:rPr lang="en-GB" dirty="0"/>
              <a:t>    while True:</a:t>
            </a:r>
          </a:p>
          <a:p>
            <a:r>
              <a:rPr lang="en-GB" dirty="0"/>
              <a:t>        crypto = input("\</a:t>
            </a:r>
            <a:r>
              <a:rPr lang="en-GB" dirty="0" err="1"/>
              <a:t>nEnter</a:t>
            </a:r>
            <a:r>
              <a:rPr lang="en-GB" dirty="0"/>
              <a:t> crypto symbol: ").strip()</a:t>
            </a:r>
          </a:p>
          <a:p>
            <a:r>
              <a:rPr lang="en-GB" dirty="0"/>
              <a:t>        </a:t>
            </a:r>
          </a:p>
          <a:p>
            <a:r>
              <a:rPr lang="en-GB" dirty="0"/>
              <a:t>        if </a:t>
            </a:r>
            <a:r>
              <a:rPr lang="en-GB" dirty="0" err="1"/>
              <a:t>crypto.lower</a:t>
            </a:r>
            <a:r>
              <a:rPr lang="en-GB" dirty="0"/>
              <a:t>() in ['quit', 'exit', 'q']:</a:t>
            </a:r>
          </a:p>
          <a:p>
            <a:r>
              <a:rPr lang="en-GB" dirty="0"/>
              <a:t>            break</a:t>
            </a:r>
          </a:p>
          <a:p>
            <a:r>
              <a:rPr lang="en-GB" dirty="0"/>
              <a:t>            </a:t>
            </a:r>
          </a:p>
          <a:p>
            <a:r>
              <a:rPr lang="en-GB" dirty="0"/>
              <a:t>        if crypto:</a:t>
            </a:r>
          </a:p>
          <a:p>
            <a:r>
              <a:rPr lang="en-GB" dirty="0"/>
              <a:t>            try:</a:t>
            </a:r>
          </a:p>
          <a:p>
            <a:r>
              <a:rPr lang="en-GB" dirty="0"/>
              <a:t>                price = await </a:t>
            </a:r>
            <a:r>
              <a:rPr lang="en-GB" dirty="0" err="1"/>
              <a:t>get_crypto_price</a:t>
            </a:r>
            <a:r>
              <a:rPr lang="en-GB" dirty="0"/>
              <a:t>(crypto)</a:t>
            </a:r>
          </a:p>
          <a:p>
            <a:r>
              <a:rPr lang="en-GB" dirty="0"/>
              <a:t>                print(price)</a:t>
            </a:r>
          </a:p>
          <a:p>
            <a:r>
              <a:rPr lang="en-GB" dirty="0"/>
              <a:t>            except Exception as e:</a:t>
            </a:r>
          </a:p>
          <a:p>
            <a:r>
              <a:rPr lang="en-GB" dirty="0"/>
              <a:t>                print(</a:t>
            </a:r>
            <a:r>
              <a:rPr lang="en-GB" dirty="0" err="1"/>
              <a:t>f"Error</a:t>
            </a:r>
            <a:r>
              <a:rPr lang="en-GB" dirty="0"/>
              <a:t>: {e}")</a:t>
            </a:r>
          </a:p>
          <a:p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if __name__ == "__main__":</a:t>
            </a:r>
          </a:p>
          <a:p>
            <a:r>
              <a:rPr lang="en-GB" dirty="0"/>
              <a:t>    </a:t>
            </a:r>
            <a:r>
              <a:rPr lang="en-GB" dirty="0" err="1"/>
              <a:t>asyncio.run</a:t>
            </a:r>
            <a:r>
              <a:rPr lang="en-GB" dirty="0"/>
              <a:t>(main())</a:t>
            </a:r>
          </a:p>
        </p:txBody>
      </p:sp>
    </p:spTree>
    <p:extLst>
      <p:ext uri="{BB962C8B-B14F-4D97-AF65-F5344CB8AC3E}">
        <p14:creationId xmlns:p14="http://schemas.microsoft.com/office/powerpoint/2010/main" val="1881534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CCD6-9010-1457-8C96-F950B4FF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/>
              <a:t>Using </a:t>
            </a:r>
            <a:r>
              <a:rPr lang="en-IN" sz="3600"/>
              <a:t>an AI Agent </a:t>
            </a:r>
            <a:r>
              <a:rPr lang="en-IN" sz="3600" dirty="0"/>
              <a:t>Instead of an MCP Client (C:\code\</a:t>
            </a:r>
            <a:r>
              <a:rPr lang="en-IN" sz="3600" dirty="0" err="1"/>
              <a:t>agenticai</a:t>
            </a:r>
            <a:r>
              <a:rPr lang="en-IN" sz="3600" dirty="0"/>
              <a:t>\6_mcp\</a:t>
            </a:r>
            <a:r>
              <a:rPr lang="en-IN" sz="3600" dirty="0" err="1"/>
              <a:t>cryptoapi</a:t>
            </a:r>
            <a:r>
              <a:rPr lang="en-IN" sz="3600" dirty="0"/>
              <a:t>\cryptoagent.py)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DFA94-7813-0369-457F-0A458A5BF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/>
              <a:t>"""</a:t>
            </a:r>
          </a:p>
          <a:p>
            <a:r>
              <a:rPr lang="en-GB" dirty="0"/>
              <a:t>Agentic App: GPT + MCP</a:t>
            </a:r>
          </a:p>
          <a:p>
            <a:r>
              <a:rPr lang="en-GB" dirty="0"/>
              <a:t>"""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import </a:t>
            </a:r>
            <a:r>
              <a:rPr lang="en-GB" dirty="0" err="1"/>
              <a:t>asyncio</a:t>
            </a:r>
            <a:endParaRPr lang="en-GB" dirty="0"/>
          </a:p>
          <a:p>
            <a:r>
              <a:rPr lang="en-GB" dirty="0"/>
              <a:t>import </a:t>
            </a:r>
            <a:r>
              <a:rPr lang="en-GB" dirty="0" err="1"/>
              <a:t>json</a:t>
            </a:r>
            <a:endParaRPr lang="en-GB" dirty="0"/>
          </a:p>
          <a:p>
            <a:r>
              <a:rPr lang="en-GB" dirty="0"/>
              <a:t>import </a:t>
            </a:r>
            <a:r>
              <a:rPr lang="en-GB" dirty="0" err="1"/>
              <a:t>openai</a:t>
            </a:r>
            <a:endParaRPr lang="en-GB" dirty="0"/>
          </a:p>
          <a:p>
            <a:r>
              <a:rPr lang="en-GB" dirty="0"/>
              <a:t>from </a:t>
            </a:r>
            <a:r>
              <a:rPr lang="en-GB" dirty="0" err="1"/>
              <a:t>mcp</a:t>
            </a:r>
            <a:r>
              <a:rPr lang="en-GB" dirty="0"/>
              <a:t> import </a:t>
            </a:r>
            <a:r>
              <a:rPr lang="en-GB" dirty="0" err="1"/>
              <a:t>ClientSession</a:t>
            </a:r>
            <a:r>
              <a:rPr lang="en-GB" dirty="0"/>
              <a:t>, </a:t>
            </a:r>
            <a:r>
              <a:rPr lang="en-GB" dirty="0" err="1"/>
              <a:t>StdioServerParameters</a:t>
            </a:r>
            <a:endParaRPr lang="en-GB" dirty="0"/>
          </a:p>
          <a:p>
            <a:r>
              <a:rPr lang="en-GB" dirty="0"/>
              <a:t>from </a:t>
            </a:r>
            <a:r>
              <a:rPr lang="en-GB" dirty="0" err="1"/>
              <a:t>mcp.client.stdio</a:t>
            </a:r>
            <a:r>
              <a:rPr lang="en-GB" dirty="0"/>
              <a:t> import </a:t>
            </a:r>
            <a:r>
              <a:rPr lang="en-GB" dirty="0" err="1"/>
              <a:t>stdio_client</a:t>
            </a:r>
            <a:endParaRPr lang="en-GB" dirty="0"/>
          </a:p>
          <a:p>
            <a:r>
              <a:rPr lang="en-GB" dirty="0"/>
              <a:t>from </a:t>
            </a:r>
            <a:r>
              <a:rPr lang="en-GB" dirty="0" err="1"/>
              <a:t>dotenv</a:t>
            </a:r>
            <a:r>
              <a:rPr lang="en-GB" dirty="0"/>
              <a:t> import </a:t>
            </a:r>
            <a:r>
              <a:rPr lang="en-GB" dirty="0" err="1"/>
              <a:t>load_dotenv</a:t>
            </a:r>
            <a:endParaRPr lang="en-GB" dirty="0"/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async def </a:t>
            </a:r>
            <a:r>
              <a:rPr lang="en-GB" dirty="0" err="1"/>
              <a:t>get_crypto_price</a:t>
            </a:r>
            <a:r>
              <a:rPr lang="en-GB" dirty="0"/>
              <a:t>(crypto: str) -&gt; str:</a:t>
            </a:r>
          </a:p>
          <a:p>
            <a:r>
              <a:rPr lang="en-GB" dirty="0"/>
              <a:t>    """MCP tool call"""</a:t>
            </a:r>
          </a:p>
          <a:p>
            <a:r>
              <a:rPr lang="en-GB" dirty="0"/>
              <a:t>    </a:t>
            </a:r>
            <a:r>
              <a:rPr lang="en-GB" dirty="0" err="1"/>
              <a:t>server_params</a:t>
            </a:r>
            <a:r>
              <a:rPr lang="en-GB" dirty="0"/>
              <a:t> = </a:t>
            </a:r>
            <a:r>
              <a:rPr lang="en-GB" dirty="0" err="1"/>
              <a:t>StdioServerParameters</a:t>
            </a:r>
            <a:r>
              <a:rPr lang="en-GB" dirty="0"/>
              <a:t>(command="python", </a:t>
            </a:r>
            <a:r>
              <a:rPr lang="en-GB" dirty="0" err="1"/>
              <a:t>args</a:t>
            </a:r>
            <a:r>
              <a:rPr lang="en-GB" dirty="0"/>
              <a:t>=["./crypto.py"])</a:t>
            </a:r>
          </a:p>
          <a:p>
            <a:r>
              <a:rPr lang="en-GB" dirty="0"/>
              <a:t>    async with </a:t>
            </a:r>
            <a:r>
              <a:rPr lang="en-GB" dirty="0" err="1"/>
              <a:t>stdio_client</a:t>
            </a:r>
            <a:r>
              <a:rPr lang="en-GB" dirty="0"/>
              <a:t>(</a:t>
            </a:r>
            <a:r>
              <a:rPr lang="en-GB" dirty="0" err="1"/>
              <a:t>server_params</a:t>
            </a:r>
            <a:r>
              <a:rPr lang="en-GB" dirty="0"/>
              <a:t>) as (read, write):</a:t>
            </a:r>
          </a:p>
          <a:p>
            <a:r>
              <a:rPr lang="en-GB" dirty="0"/>
              <a:t>        async with </a:t>
            </a:r>
            <a:r>
              <a:rPr lang="en-GB" dirty="0" err="1"/>
              <a:t>ClientSession</a:t>
            </a:r>
            <a:r>
              <a:rPr lang="en-GB" dirty="0"/>
              <a:t>(read, write) as session:</a:t>
            </a:r>
          </a:p>
          <a:p>
            <a:r>
              <a:rPr lang="en-GB" dirty="0"/>
              <a:t>            await </a:t>
            </a:r>
            <a:r>
              <a:rPr lang="en-GB" dirty="0" err="1"/>
              <a:t>session.initialize</a:t>
            </a:r>
            <a:r>
              <a:rPr lang="en-GB" dirty="0"/>
              <a:t>()</a:t>
            </a:r>
          </a:p>
          <a:p>
            <a:r>
              <a:rPr lang="en-GB" dirty="0"/>
              <a:t>            result = await </a:t>
            </a:r>
            <a:r>
              <a:rPr lang="en-GB" dirty="0" err="1"/>
              <a:t>session.call_tool</a:t>
            </a:r>
            <a:r>
              <a:rPr lang="en-GB" dirty="0"/>
              <a:t>("</a:t>
            </a:r>
            <a:r>
              <a:rPr lang="en-GB" dirty="0" err="1"/>
              <a:t>get_cryptocurrency_price</a:t>
            </a:r>
            <a:r>
              <a:rPr lang="en-GB" dirty="0"/>
              <a:t>", {"crypto": crypto})</a:t>
            </a:r>
          </a:p>
          <a:p>
            <a:r>
              <a:rPr lang="en-GB" dirty="0"/>
              <a:t>            return </a:t>
            </a:r>
            <a:r>
              <a:rPr lang="en-GB" dirty="0" err="1"/>
              <a:t>result.content</a:t>
            </a:r>
            <a:r>
              <a:rPr lang="en-GB" dirty="0"/>
              <a:t>[0].text</a:t>
            </a:r>
          </a:p>
          <a:p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async def chat(message: str) -&gt; str:</a:t>
            </a:r>
          </a:p>
          <a:p>
            <a:r>
              <a:rPr lang="en-GB" dirty="0"/>
              <a:t>    """LLM + MCP integration"""</a:t>
            </a:r>
          </a:p>
          <a:p>
            <a:r>
              <a:rPr lang="en-GB" dirty="0"/>
              <a:t>    client = </a:t>
            </a:r>
            <a:r>
              <a:rPr lang="en-GB" dirty="0" err="1"/>
              <a:t>openai.OpenAI</a:t>
            </a:r>
            <a:r>
              <a:rPr lang="en-GB" dirty="0"/>
              <a:t>()</a:t>
            </a:r>
          </a:p>
          <a:p>
            <a:r>
              <a:rPr lang="en-GB" dirty="0"/>
              <a:t>    </a:t>
            </a:r>
          </a:p>
          <a:p>
            <a:r>
              <a:rPr lang="en-GB" dirty="0"/>
              <a:t>    # LLM with function calling</a:t>
            </a:r>
          </a:p>
          <a:p>
            <a:r>
              <a:rPr lang="en-GB" dirty="0"/>
              <a:t>    response = </a:t>
            </a:r>
            <a:r>
              <a:rPr lang="en-GB" dirty="0" err="1"/>
              <a:t>client.chat.completions.create</a:t>
            </a:r>
            <a:r>
              <a:rPr lang="en-GB" dirty="0"/>
              <a:t>(</a:t>
            </a:r>
          </a:p>
          <a:p>
            <a:r>
              <a:rPr lang="en-GB" dirty="0"/>
              <a:t>        model="gpt-3.5-turbo",</a:t>
            </a:r>
          </a:p>
          <a:p>
            <a:r>
              <a:rPr lang="en-GB" dirty="0"/>
              <a:t>        messages=[{"role": "user", "content": message}],</a:t>
            </a:r>
          </a:p>
          <a:p>
            <a:r>
              <a:rPr lang="en-GB" dirty="0"/>
              <a:t>        tools=[{</a:t>
            </a:r>
          </a:p>
          <a:p>
            <a:r>
              <a:rPr lang="en-GB" dirty="0"/>
              <a:t>            "type": "function",</a:t>
            </a:r>
          </a:p>
          <a:p>
            <a:r>
              <a:rPr lang="en-GB" dirty="0"/>
              <a:t>            "function": {</a:t>
            </a:r>
          </a:p>
          <a:p>
            <a:r>
              <a:rPr lang="en-GB" dirty="0"/>
              <a:t>                "name": "</a:t>
            </a:r>
            <a:r>
              <a:rPr lang="en-GB" dirty="0" err="1"/>
              <a:t>get_cryptocurrency_price</a:t>
            </a:r>
            <a:r>
              <a:rPr lang="en-GB" dirty="0"/>
              <a:t>",</a:t>
            </a:r>
          </a:p>
          <a:p>
            <a:r>
              <a:rPr lang="en-GB" dirty="0"/>
              <a:t>                "description": "Get crypto price in INR",</a:t>
            </a:r>
          </a:p>
          <a:p>
            <a:r>
              <a:rPr lang="en-GB" dirty="0"/>
              <a:t>                "parameters": {</a:t>
            </a:r>
          </a:p>
          <a:p>
            <a:r>
              <a:rPr lang="en-GB" dirty="0"/>
              <a:t>                    "type": "object",</a:t>
            </a:r>
          </a:p>
          <a:p>
            <a:r>
              <a:rPr lang="en-GB" dirty="0"/>
              <a:t>                    "properties": {"crypto": {"type": "string"}},</a:t>
            </a:r>
          </a:p>
          <a:p>
            <a:r>
              <a:rPr lang="en-GB" dirty="0"/>
              <a:t>                    "required": ["crypto"]</a:t>
            </a:r>
          </a:p>
          <a:p>
            <a:r>
              <a:rPr lang="en-GB" dirty="0"/>
              <a:t>                }</a:t>
            </a:r>
          </a:p>
          <a:p>
            <a:r>
              <a:rPr lang="en-GB" dirty="0"/>
              <a:t>            }</a:t>
            </a:r>
          </a:p>
          <a:p>
            <a:r>
              <a:rPr lang="en-GB" dirty="0"/>
              <a:t>        }],</a:t>
            </a:r>
          </a:p>
          <a:p>
            <a:r>
              <a:rPr lang="en-GB" dirty="0"/>
              <a:t>        </a:t>
            </a:r>
            <a:r>
              <a:rPr lang="en-GB" dirty="0" err="1"/>
              <a:t>tool_choice</a:t>
            </a:r>
            <a:r>
              <a:rPr lang="en-GB" dirty="0"/>
              <a:t>="auto"</a:t>
            </a:r>
          </a:p>
          <a:p>
            <a:r>
              <a:rPr lang="en-GB" dirty="0"/>
              <a:t>    )</a:t>
            </a:r>
          </a:p>
          <a:p>
            <a:r>
              <a:rPr lang="en-GB" dirty="0"/>
              <a:t>    </a:t>
            </a:r>
          </a:p>
          <a:p>
            <a:r>
              <a:rPr lang="en-GB" dirty="0"/>
              <a:t>    </a:t>
            </a:r>
            <a:r>
              <a:rPr lang="en-GB" dirty="0" err="1"/>
              <a:t>msg</a:t>
            </a:r>
            <a:r>
              <a:rPr lang="en-GB" dirty="0"/>
              <a:t> = </a:t>
            </a:r>
            <a:r>
              <a:rPr lang="en-GB" dirty="0" err="1"/>
              <a:t>response.choices</a:t>
            </a:r>
            <a:r>
              <a:rPr lang="en-GB" dirty="0"/>
              <a:t>[0].message</a:t>
            </a:r>
          </a:p>
          <a:p>
            <a:r>
              <a:rPr lang="en-GB" dirty="0"/>
              <a:t>    </a:t>
            </a:r>
          </a:p>
          <a:p>
            <a:r>
              <a:rPr lang="en-GB" dirty="0"/>
              <a:t>    # If LLM wants to call function</a:t>
            </a:r>
          </a:p>
          <a:p>
            <a:r>
              <a:rPr lang="en-GB" dirty="0"/>
              <a:t>    if </a:t>
            </a:r>
            <a:r>
              <a:rPr lang="en-GB" dirty="0" err="1"/>
              <a:t>msg.tool_calls</a:t>
            </a:r>
            <a:r>
              <a:rPr lang="en-GB" dirty="0"/>
              <a:t>:</a:t>
            </a:r>
          </a:p>
          <a:p>
            <a:r>
              <a:rPr lang="en-GB" dirty="0"/>
              <a:t>        </a:t>
            </a:r>
            <a:r>
              <a:rPr lang="en-GB" dirty="0" err="1"/>
              <a:t>tool_call</a:t>
            </a:r>
            <a:r>
              <a:rPr lang="en-GB" dirty="0"/>
              <a:t> = </a:t>
            </a:r>
            <a:r>
              <a:rPr lang="en-GB" dirty="0" err="1"/>
              <a:t>msg.tool_calls</a:t>
            </a:r>
            <a:r>
              <a:rPr lang="en-GB" dirty="0"/>
              <a:t>[0]</a:t>
            </a:r>
          </a:p>
          <a:p>
            <a:r>
              <a:rPr lang="en-GB" dirty="0"/>
              <a:t>        crypto = </a:t>
            </a:r>
            <a:r>
              <a:rPr lang="en-GB" dirty="0" err="1"/>
              <a:t>json.loads</a:t>
            </a:r>
            <a:r>
              <a:rPr lang="en-GB" dirty="0"/>
              <a:t>(</a:t>
            </a:r>
            <a:r>
              <a:rPr lang="en-GB" dirty="0" err="1"/>
              <a:t>tool_call.function.arguments</a:t>
            </a:r>
            <a:r>
              <a:rPr lang="en-GB" dirty="0"/>
              <a:t>)["crypto"]</a:t>
            </a:r>
          </a:p>
          <a:p>
            <a:r>
              <a:rPr lang="en-GB" dirty="0"/>
              <a:t>        price = await </a:t>
            </a:r>
            <a:r>
              <a:rPr lang="en-GB" dirty="0" err="1"/>
              <a:t>get_crypto_price</a:t>
            </a:r>
            <a:r>
              <a:rPr lang="en-GB" dirty="0"/>
              <a:t>(crypto)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        # Get final response</a:t>
            </a:r>
          </a:p>
          <a:p>
            <a:r>
              <a:rPr lang="en-GB" dirty="0"/>
              <a:t>        final = </a:t>
            </a:r>
            <a:r>
              <a:rPr lang="en-GB" dirty="0" err="1"/>
              <a:t>client.chat.completions.create</a:t>
            </a:r>
            <a:r>
              <a:rPr lang="en-GB" dirty="0"/>
              <a:t>(</a:t>
            </a:r>
          </a:p>
          <a:p>
            <a:r>
              <a:rPr lang="en-GB" dirty="0"/>
              <a:t>            model="gpt-3.5-turbo",</a:t>
            </a:r>
          </a:p>
          <a:p>
            <a:r>
              <a:rPr lang="en-GB" dirty="0"/>
              <a:t>            messages=[</a:t>
            </a:r>
          </a:p>
          <a:p>
            <a:r>
              <a:rPr lang="en-GB" dirty="0"/>
              <a:t>                {"role": "user", "content": message},</a:t>
            </a:r>
          </a:p>
          <a:p>
            <a:r>
              <a:rPr lang="en-GB" dirty="0"/>
              <a:t>                </a:t>
            </a:r>
            <a:r>
              <a:rPr lang="en-GB" dirty="0" err="1"/>
              <a:t>msg</a:t>
            </a:r>
            <a:r>
              <a:rPr lang="en-GB" dirty="0"/>
              <a:t>,</a:t>
            </a:r>
          </a:p>
          <a:p>
            <a:r>
              <a:rPr lang="en-GB" dirty="0"/>
              <a:t>                {</a:t>
            </a:r>
          </a:p>
          <a:p>
            <a:r>
              <a:rPr lang="en-GB" dirty="0"/>
              <a:t>                    "role": "tool",</a:t>
            </a:r>
          </a:p>
          <a:p>
            <a:r>
              <a:rPr lang="en-GB" dirty="0"/>
              <a:t>                    "</a:t>
            </a:r>
            <a:r>
              <a:rPr lang="en-GB" dirty="0" err="1"/>
              <a:t>tool_call_id</a:t>
            </a:r>
            <a:r>
              <a:rPr lang="en-GB" dirty="0"/>
              <a:t>": tool_call.id,</a:t>
            </a:r>
          </a:p>
          <a:p>
            <a:r>
              <a:rPr lang="en-GB" dirty="0"/>
              <a:t>                    "content": price</a:t>
            </a:r>
          </a:p>
          <a:p>
            <a:r>
              <a:rPr lang="en-GB" dirty="0"/>
              <a:t>                }</a:t>
            </a:r>
          </a:p>
          <a:p>
            <a:r>
              <a:rPr lang="en-GB" dirty="0"/>
              <a:t>            ]</a:t>
            </a:r>
          </a:p>
          <a:p>
            <a:r>
              <a:rPr lang="en-GB" dirty="0"/>
              <a:t>        )</a:t>
            </a:r>
          </a:p>
          <a:p>
            <a:r>
              <a:rPr lang="en-GB" dirty="0"/>
              <a:t>        return </a:t>
            </a:r>
            <a:r>
              <a:rPr lang="en-GB" dirty="0" err="1"/>
              <a:t>final.choices</a:t>
            </a:r>
            <a:r>
              <a:rPr lang="en-GB" dirty="0"/>
              <a:t>[0].</a:t>
            </a:r>
            <a:r>
              <a:rPr lang="en-GB" dirty="0" err="1"/>
              <a:t>message.content</a:t>
            </a:r>
            <a:endParaRPr lang="en-GB" dirty="0"/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    </a:t>
            </a:r>
          </a:p>
          <a:p>
            <a:r>
              <a:rPr lang="en-GB" dirty="0"/>
              <a:t>    return </a:t>
            </a:r>
            <a:r>
              <a:rPr lang="en-GB" dirty="0" err="1"/>
              <a:t>msg.content</a:t>
            </a:r>
            <a:endParaRPr lang="en-GB" dirty="0"/>
          </a:p>
          <a:p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# Interactive loop</a:t>
            </a:r>
          </a:p>
          <a:p>
            <a:r>
              <a:rPr lang="en-GB" dirty="0"/>
              <a:t>async def main():</a:t>
            </a:r>
          </a:p>
          <a:p>
            <a:r>
              <a:rPr lang="en-GB" dirty="0"/>
              <a:t>    print("Minimal Crypto Agent (GPT + MCP)")</a:t>
            </a:r>
          </a:p>
          <a:p>
            <a:r>
              <a:rPr lang="en-GB" dirty="0"/>
              <a:t>    while True:</a:t>
            </a:r>
          </a:p>
          <a:p>
            <a:r>
              <a:rPr lang="en-GB" dirty="0"/>
              <a:t>        query = input("\</a:t>
            </a:r>
            <a:r>
              <a:rPr lang="en-GB" dirty="0" err="1"/>
              <a:t>nYou</a:t>
            </a:r>
            <a:r>
              <a:rPr lang="en-GB" dirty="0"/>
              <a:t>: ")</a:t>
            </a:r>
          </a:p>
          <a:p>
            <a:r>
              <a:rPr lang="en-GB" dirty="0"/>
              <a:t>        if </a:t>
            </a:r>
            <a:r>
              <a:rPr lang="en-GB" dirty="0" err="1"/>
              <a:t>query.lower</a:t>
            </a:r>
            <a:r>
              <a:rPr lang="en-GB" dirty="0"/>
              <a:t>() == 'quit': break</a:t>
            </a:r>
          </a:p>
          <a:p>
            <a:r>
              <a:rPr lang="en-GB" dirty="0"/>
              <a:t>        print("Bot: ", await chat(query))</a:t>
            </a:r>
          </a:p>
          <a:p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dirty="0"/>
              <a:t>if __name__ == "__main__":</a:t>
            </a:r>
          </a:p>
          <a:p>
            <a:r>
              <a:rPr lang="en-GB" dirty="0"/>
              <a:t>    </a:t>
            </a:r>
            <a:r>
              <a:rPr lang="en-GB" dirty="0" err="1"/>
              <a:t>load_dotenv</a:t>
            </a:r>
            <a:r>
              <a:rPr lang="en-GB" dirty="0"/>
              <a:t>(override=True)</a:t>
            </a:r>
          </a:p>
          <a:p>
            <a:r>
              <a:rPr lang="en-GB" dirty="0"/>
              <a:t>    </a:t>
            </a:r>
            <a:r>
              <a:rPr lang="en-GB" dirty="0" err="1"/>
              <a:t>asyncio.run</a:t>
            </a:r>
            <a:r>
              <a:rPr lang="en-GB" dirty="0"/>
              <a:t>(main())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179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A1101-414D-1B70-A706-969AADE0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Autogen</a:t>
            </a:r>
            <a:r>
              <a:rPr lang="en-IN" dirty="0"/>
              <a:t> with MCP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A8F5-5544-8998-C0EC-A9A588BBC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Create three MCP servers</a:t>
            </a:r>
          </a:p>
          <a:p>
            <a:pPr lvl="1"/>
            <a:r>
              <a:rPr lang="en-GB" dirty="0"/>
              <a:t>Find city (location) based on IP address: C:\code\agenticai\5_autogen\ip2location_mcp_server.py</a:t>
            </a:r>
          </a:p>
          <a:p>
            <a:pPr lvl="1"/>
            <a:r>
              <a:rPr lang="en-GB" dirty="0"/>
              <a:t>Get weather based on city (location): C:\code\agenticai\5_autogen\weather_mcp_server.py</a:t>
            </a:r>
          </a:p>
          <a:p>
            <a:pPr lvl="1"/>
            <a:r>
              <a:rPr lang="en-GB" dirty="0"/>
              <a:t>Get top news stories based on city (location): C:\code\agenticai\5_autogen\news_mcp_server.py</a:t>
            </a:r>
          </a:p>
          <a:p>
            <a:r>
              <a:rPr lang="en-GB" dirty="0"/>
              <a:t>Create API keys for the above on respective websites</a:t>
            </a:r>
          </a:p>
          <a:p>
            <a:r>
              <a:rPr lang="en-GB" dirty="0"/>
              <a:t>Test MCP servers locally</a:t>
            </a:r>
          </a:p>
          <a:p>
            <a:pPr lvl="1"/>
            <a:r>
              <a:rPr lang="en-GB" dirty="0" err="1"/>
              <a:t>mcp</a:t>
            </a:r>
            <a:r>
              <a:rPr lang="en-GB" dirty="0"/>
              <a:t> dev ip2location_mcp_server.py</a:t>
            </a:r>
          </a:p>
          <a:p>
            <a:pPr lvl="1"/>
            <a:r>
              <a:rPr lang="en-GB" dirty="0" err="1"/>
              <a:t>mcp</a:t>
            </a:r>
            <a:r>
              <a:rPr lang="en-GB" dirty="0"/>
              <a:t> dev weather_mcp_server.py</a:t>
            </a:r>
          </a:p>
          <a:p>
            <a:pPr lvl="1"/>
            <a:r>
              <a:rPr lang="en-GB" dirty="0" err="1"/>
              <a:t>mcp</a:t>
            </a:r>
            <a:r>
              <a:rPr lang="en-GB" dirty="0"/>
              <a:t> dev news_mcp_server.py</a:t>
            </a:r>
          </a:p>
          <a:p>
            <a:r>
              <a:rPr lang="en-GB" dirty="0"/>
              <a:t>If ok, install them in Claude Desktop</a:t>
            </a:r>
          </a:p>
          <a:p>
            <a:pPr lvl="1"/>
            <a:r>
              <a:rPr lang="en-GB" dirty="0" err="1"/>
              <a:t>mcp</a:t>
            </a:r>
            <a:r>
              <a:rPr lang="en-GB" dirty="0"/>
              <a:t> install ip2location_mcp_server.py</a:t>
            </a:r>
          </a:p>
          <a:p>
            <a:pPr lvl="1"/>
            <a:r>
              <a:rPr lang="en-GB" dirty="0" err="1"/>
              <a:t>mcp</a:t>
            </a:r>
            <a:r>
              <a:rPr lang="en-GB" dirty="0"/>
              <a:t> install weather_mcp_server.py</a:t>
            </a:r>
          </a:p>
          <a:p>
            <a:pPr lvl="1"/>
            <a:r>
              <a:rPr lang="en-GB" dirty="0" err="1"/>
              <a:t>mcp</a:t>
            </a:r>
            <a:r>
              <a:rPr lang="en-GB" dirty="0"/>
              <a:t> install news_mcp_server.py</a:t>
            </a:r>
          </a:p>
          <a:p>
            <a:r>
              <a:rPr lang="en-GB" dirty="0"/>
              <a:t>Use them in C:\code\agenticai\5_autogen\5_8_autogen.py</a:t>
            </a:r>
          </a:p>
        </p:txBody>
      </p:sp>
    </p:spTree>
    <p:extLst>
      <p:ext uri="{BB962C8B-B14F-4D97-AF65-F5344CB8AC3E}">
        <p14:creationId xmlns:p14="http://schemas.microsoft.com/office/powerpoint/2010/main" val="286766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8361-9C44-7DC5-9D8A-9C793895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Agentic AI Evolution and Creation of MCP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34C03-E7DF-778B-C072-2191E82A5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61CA5-7E11-0385-3076-ECFB6608D848}"/>
              </a:ext>
            </a:extLst>
          </p:cNvPr>
          <p:cNvSpPr txBox="1"/>
          <p:nvPr/>
        </p:nvSpPr>
        <p:spPr>
          <a:xfrm>
            <a:off x="1095882" y="2196435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A6156-C80E-3CD5-F9CC-F49A0EFEF1FA}"/>
              </a:ext>
            </a:extLst>
          </p:cNvPr>
          <p:cNvSpPr txBox="1"/>
          <p:nvPr/>
        </p:nvSpPr>
        <p:spPr>
          <a:xfrm>
            <a:off x="1095881" y="3059668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Host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36BFC1-3FE1-9894-7EFA-AF537A4B33B2}"/>
              </a:ext>
            </a:extLst>
          </p:cNvPr>
          <p:cNvSpPr txBox="1"/>
          <p:nvPr/>
        </p:nvSpPr>
        <p:spPr>
          <a:xfrm>
            <a:off x="1095880" y="3916790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</a:t>
            </a:r>
            <a:endParaRPr lang="en-GB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45076B-48C7-C443-9740-2B38D53142C0}"/>
              </a:ext>
            </a:extLst>
          </p:cNvPr>
          <p:cNvCxnSpPr>
            <a:endCxn id="5" idx="0"/>
          </p:cNvCxnSpPr>
          <p:nvPr/>
        </p:nvCxnSpPr>
        <p:spPr>
          <a:xfrm>
            <a:off x="1601941" y="2565767"/>
            <a:ext cx="2" cy="49390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939A57-FEE0-5A1D-6815-621DE84B1812}"/>
              </a:ext>
            </a:extLst>
          </p:cNvPr>
          <p:cNvCxnSpPr/>
          <p:nvPr/>
        </p:nvCxnSpPr>
        <p:spPr>
          <a:xfrm>
            <a:off x="1601939" y="3429000"/>
            <a:ext cx="2" cy="49390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459A54-8020-8C86-C055-D51D85D5E2D2}"/>
              </a:ext>
            </a:extLst>
          </p:cNvPr>
          <p:cNvSpPr txBox="1"/>
          <p:nvPr/>
        </p:nvSpPr>
        <p:spPr>
          <a:xfrm>
            <a:off x="4305589" y="2196435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7EC99-CFBB-9197-AE74-FC4276B64A1E}"/>
              </a:ext>
            </a:extLst>
          </p:cNvPr>
          <p:cNvSpPr txBox="1"/>
          <p:nvPr/>
        </p:nvSpPr>
        <p:spPr>
          <a:xfrm>
            <a:off x="4305588" y="3059668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Host</a:t>
            </a:r>
            <a:endParaRPr lang="en-GB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857065-F9F1-1808-118C-FCD494D1358D}"/>
              </a:ext>
            </a:extLst>
          </p:cNvPr>
          <p:cNvSpPr txBox="1"/>
          <p:nvPr/>
        </p:nvSpPr>
        <p:spPr>
          <a:xfrm>
            <a:off x="5010583" y="3910734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</a:t>
            </a:r>
            <a:endParaRPr lang="en-GB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9B7FE3-31F0-8508-1484-D0EA98739C57}"/>
              </a:ext>
            </a:extLst>
          </p:cNvPr>
          <p:cNvCxnSpPr>
            <a:endCxn id="11" idx="0"/>
          </p:cNvCxnSpPr>
          <p:nvPr/>
        </p:nvCxnSpPr>
        <p:spPr>
          <a:xfrm>
            <a:off x="4811648" y="2565767"/>
            <a:ext cx="2" cy="49390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6AF084-F194-732E-A111-549BC312BA18}"/>
              </a:ext>
            </a:extLst>
          </p:cNvPr>
          <p:cNvCxnSpPr>
            <a:endCxn id="11" idx="2"/>
          </p:cNvCxnSpPr>
          <p:nvPr/>
        </p:nvCxnSpPr>
        <p:spPr>
          <a:xfrm flipV="1">
            <a:off x="4811648" y="3429000"/>
            <a:ext cx="2" cy="246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884123-785E-A494-E3F5-8D2F53432186}"/>
              </a:ext>
            </a:extLst>
          </p:cNvPr>
          <p:cNvCxnSpPr>
            <a:cxnSpLocks/>
          </p:cNvCxnSpPr>
          <p:nvPr/>
        </p:nvCxnSpPr>
        <p:spPr>
          <a:xfrm>
            <a:off x="5516644" y="3675950"/>
            <a:ext cx="0" cy="2347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A9BA47-D3BC-122F-3DF0-7C79CCFC6462}"/>
              </a:ext>
            </a:extLst>
          </p:cNvPr>
          <p:cNvCxnSpPr>
            <a:cxnSpLocks/>
          </p:cNvCxnSpPr>
          <p:nvPr/>
        </p:nvCxnSpPr>
        <p:spPr>
          <a:xfrm>
            <a:off x="4811648" y="3675950"/>
            <a:ext cx="7049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A70B54A-31EA-2ABF-181F-6E7EB488BFB6}"/>
              </a:ext>
            </a:extLst>
          </p:cNvPr>
          <p:cNvSpPr txBox="1"/>
          <p:nvPr/>
        </p:nvSpPr>
        <p:spPr>
          <a:xfrm>
            <a:off x="3255365" y="3650953"/>
            <a:ext cx="101212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Tool/API A</a:t>
            </a:r>
            <a:endParaRPr lang="en-GB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E91135-BA75-5DB4-2F85-D4C6E809E08E}"/>
              </a:ext>
            </a:extLst>
          </p:cNvPr>
          <p:cNvSpPr txBox="1"/>
          <p:nvPr/>
        </p:nvSpPr>
        <p:spPr>
          <a:xfrm>
            <a:off x="3255364" y="4126177"/>
            <a:ext cx="101212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Tool/API B</a:t>
            </a:r>
            <a:endParaRPr lang="en-GB" sz="14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A306FD-B0F4-9F7D-0F86-8E642FDB32D2}"/>
              </a:ext>
            </a:extLst>
          </p:cNvPr>
          <p:cNvCxnSpPr>
            <a:endCxn id="11" idx="1"/>
          </p:cNvCxnSpPr>
          <p:nvPr/>
        </p:nvCxnSpPr>
        <p:spPr>
          <a:xfrm>
            <a:off x="3015426" y="3244334"/>
            <a:ext cx="129016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73C058-6190-23D9-41BE-4F5DA6A686EC}"/>
              </a:ext>
            </a:extLst>
          </p:cNvPr>
          <p:cNvCxnSpPr>
            <a:cxnSpLocks/>
          </p:cNvCxnSpPr>
          <p:nvPr/>
        </p:nvCxnSpPr>
        <p:spPr>
          <a:xfrm>
            <a:off x="3015426" y="3244334"/>
            <a:ext cx="0" cy="103573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A60B96-7A0C-F428-BCA9-591105754DB6}"/>
              </a:ext>
            </a:extLst>
          </p:cNvPr>
          <p:cNvCxnSpPr>
            <a:endCxn id="27" idx="1"/>
          </p:cNvCxnSpPr>
          <p:nvPr/>
        </p:nvCxnSpPr>
        <p:spPr>
          <a:xfrm>
            <a:off x="3015426" y="3804841"/>
            <a:ext cx="239939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CAFCE6-B2EC-CEB7-5D65-AF85450CF8F7}"/>
              </a:ext>
            </a:extLst>
          </p:cNvPr>
          <p:cNvCxnSpPr/>
          <p:nvPr/>
        </p:nvCxnSpPr>
        <p:spPr>
          <a:xfrm>
            <a:off x="3027066" y="4280064"/>
            <a:ext cx="239939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59B45EC-2EC8-31B6-B5A5-B3AC43531B41}"/>
              </a:ext>
            </a:extLst>
          </p:cNvPr>
          <p:cNvSpPr txBox="1"/>
          <p:nvPr/>
        </p:nvSpPr>
        <p:spPr>
          <a:xfrm>
            <a:off x="10122240" y="2196435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  <a:endParaRPr lang="en-GB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31C407-4E72-D388-C933-67FC93392B57}"/>
              </a:ext>
            </a:extLst>
          </p:cNvPr>
          <p:cNvSpPr txBox="1"/>
          <p:nvPr/>
        </p:nvSpPr>
        <p:spPr>
          <a:xfrm>
            <a:off x="10122239" y="3059668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Host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E9D2D4-11F3-3E01-D081-BD33EB75ACA0}"/>
              </a:ext>
            </a:extLst>
          </p:cNvPr>
          <p:cNvSpPr txBox="1"/>
          <p:nvPr/>
        </p:nvSpPr>
        <p:spPr>
          <a:xfrm>
            <a:off x="10827234" y="3910734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</a:t>
            </a:r>
            <a:endParaRPr lang="en-GB" b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42AB46-364C-3393-CA39-4CBACBCA4624}"/>
              </a:ext>
            </a:extLst>
          </p:cNvPr>
          <p:cNvCxnSpPr>
            <a:endCxn id="14" idx="0"/>
          </p:cNvCxnSpPr>
          <p:nvPr/>
        </p:nvCxnSpPr>
        <p:spPr>
          <a:xfrm>
            <a:off x="10628299" y="2565767"/>
            <a:ext cx="2" cy="49390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3A5214-2384-DCE1-3437-3024EC7C4373}"/>
              </a:ext>
            </a:extLst>
          </p:cNvPr>
          <p:cNvCxnSpPr>
            <a:endCxn id="14" idx="2"/>
          </p:cNvCxnSpPr>
          <p:nvPr/>
        </p:nvCxnSpPr>
        <p:spPr>
          <a:xfrm flipV="1">
            <a:off x="10628299" y="3429000"/>
            <a:ext cx="2" cy="246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E7D00F-8FB5-6F81-E105-AD0B9ED5823A}"/>
              </a:ext>
            </a:extLst>
          </p:cNvPr>
          <p:cNvCxnSpPr>
            <a:cxnSpLocks/>
          </p:cNvCxnSpPr>
          <p:nvPr/>
        </p:nvCxnSpPr>
        <p:spPr>
          <a:xfrm>
            <a:off x="11333295" y="3675950"/>
            <a:ext cx="0" cy="2347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F24073-B959-C2B7-B7B2-C4F5404724E6}"/>
              </a:ext>
            </a:extLst>
          </p:cNvPr>
          <p:cNvCxnSpPr>
            <a:cxnSpLocks/>
          </p:cNvCxnSpPr>
          <p:nvPr/>
        </p:nvCxnSpPr>
        <p:spPr>
          <a:xfrm>
            <a:off x="10628299" y="3675950"/>
            <a:ext cx="70499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9A0049-7ECB-3819-1B8F-ACE5EA54B03D}"/>
              </a:ext>
            </a:extLst>
          </p:cNvPr>
          <p:cNvSpPr txBox="1"/>
          <p:nvPr/>
        </p:nvSpPr>
        <p:spPr>
          <a:xfrm>
            <a:off x="9072016" y="3650953"/>
            <a:ext cx="101212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Tool/API A</a:t>
            </a:r>
            <a:endParaRPr lang="en-GB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49F03D-8E6E-1BA6-3FA3-9A511C1F9EC6}"/>
              </a:ext>
            </a:extLst>
          </p:cNvPr>
          <p:cNvSpPr txBox="1"/>
          <p:nvPr/>
        </p:nvSpPr>
        <p:spPr>
          <a:xfrm>
            <a:off x="9072015" y="4126177"/>
            <a:ext cx="1012123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Tool/API B</a:t>
            </a:r>
            <a:endParaRPr lang="en-GB" sz="14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395784-AEA7-9955-5D84-3F536155CB17}"/>
              </a:ext>
            </a:extLst>
          </p:cNvPr>
          <p:cNvCxnSpPr>
            <a:cxnSpLocks/>
            <a:stCxn id="33" idx="3"/>
            <a:endCxn id="14" idx="1"/>
          </p:cNvCxnSpPr>
          <p:nvPr/>
        </p:nvCxnSpPr>
        <p:spPr>
          <a:xfrm>
            <a:off x="8447438" y="3244334"/>
            <a:ext cx="167480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78D6A4-085A-1F2B-BD01-7751500A105A}"/>
              </a:ext>
            </a:extLst>
          </p:cNvPr>
          <p:cNvCxnSpPr>
            <a:cxnSpLocks/>
          </p:cNvCxnSpPr>
          <p:nvPr/>
        </p:nvCxnSpPr>
        <p:spPr>
          <a:xfrm>
            <a:off x="8460530" y="3819460"/>
            <a:ext cx="611486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C150F48-D9B8-C73F-C1A0-AB2BC1B4BB60}"/>
              </a:ext>
            </a:extLst>
          </p:cNvPr>
          <p:cNvSpPr txBox="1"/>
          <p:nvPr/>
        </p:nvSpPr>
        <p:spPr>
          <a:xfrm>
            <a:off x="7109723" y="3059668"/>
            <a:ext cx="1337715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Client</a:t>
            </a:r>
            <a:endParaRPr lang="en-GB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3F4E247-C349-DC81-C230-CF4C9F805A4D}"/>
              </a:ext>
            </a:extLst>
          </p:cNvPr>
          <p:cNvSpPr txBox="1"/>
          <p:nvPr/>
        </p:nvSpPr>
        <p:spPr>
          <a:xfrm>
            <a:off x="6899441" y="3650953"/>
            <a:ext cx="154799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A</a:t>
            </a:r>
            <a:endParaRPr lang="en-GB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01DEFE-ACF3-AE9D-C20A-16B3E1339E27}"/>
              </a:ext>
            </a:extLst>
          </p:cNvPr>
          <p:cNvSpPr txBox="1"/>
          <p:nvPr/>
        </p:nvSpPr>
        <p:spPr>
          <a:xfrm>
            <a:off x="6912532" y="4155222"/>
            <a:ext cx="1547998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B</a:t>
            </a:r>
            <a:endParaRPr lang="en-GB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CEABBB-3AD7-FB31-C7F5-12A9DB81EF8C}"/>
              </a:ext>
            </a:extLst>
          </p:cNvPr>
          <p:cNvCxnSpPr>
            <a:cxnSpLocks/>
          </p:cNvCxnSpPr>
          <p:nvPr/>
        </p:nvCxnSpPr>
        <p:spPr>
          <a:xfrm>
            <a:off x="8460530" y="4287197"/>
            <a:ext cx="611486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E8C0AF-9DA0-FCEA-0018-B6E580FFA48C}"/>
              </a:ext>
            </a:extLst>
          </p:cNvPr>
          <p:cNvCxnSpPr>
            <a:cxnSpLocks/>
          </p:cNvCxnSpPr>
          <p:nvPr/>
        </p:nvCxnSpPr>
        <p:spPr>
          <a:xfrm>
            <a:off x="6460711" y="3196158"/>
            <a:ext cx="0" cy="1160042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E97BFD-F1A7-0C69-7124-AED6EB701D2F}"/>
              </a:ext>
            </a:extLst>
          </p:cNvPr>
          <p:cNvCxnSpPr>
            <a:cxnSpLocks/>
          </p:cNvCxnSpPr>
          <p:nvPr/>
        </p:nvCxnSpPr>
        <p:spPr>
          <a:xfrm>
            <a:off x="6446683" y="3196158"/>
            <a:ext cx="6630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1E0B08D-89A8-EB88-768F-40609C676E8D}"/>
              </a:ext>
            </a:extLst>
          </p:cNvPr>
          <p:cNvCxnSpPr/>
          <p:nvPr/>
        </p:nvCxnSpPr>
        <p:spPr>
          <a:xfrm>
            <a:off x="6603224" y="3196158"/>
            <a:ext cx="0" cy="63946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5A1293D-EFB4-4E0F-1CE4-D8AFC7D0F2D7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6603224" y="3835619"/>
            <a:ext cx="296217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C7B52E9-CE9B-F93E-18F9-F91402F89B5A}"/>
              </a:ext>
            </a:extLst>
          </p:cNvPr>
          <p:cNvCxnSpPr>
            <a:cxnSpLocks/>
          </p:cNvCxnSpPr>
          <p:nvPr/>
        </p:nvCxnSpPr>
        <p:spPr>
          <a:xfrm>
            <a:off x="6446683" y="4356200"/>
            <a:ext cx="47962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AEED973-303B-432C-4B2E-7FD790298E86}"/>
              </a:ext>
            </a:extLst>
          </p:cNvPr>
          <p:cNvSpPr txBox="1"/>
          <p:nvPr/>
        </p:nvSpPr>
        <p:spPr>
          <a:xfrm>
            <a:off x="2833942" y="4679703"/>
            <a:ext cx="3188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Inefficient: Items marked in </a:t>
            </a:r>
            <a:r>
              <a:rPr lang="en-IN" dirty="0">
                <a:solidFill>
                  <a:srgbClr val="FF0000"/>
                </a:solidFill>
              </a:rPr>
              <a:t>red arrows</a:t>
            </a:r>
            <a:r>
              <a:rPr lang="en-IN" dirty="0"/>
              <a:t> need to be (re)programmed differently</a:t>
            </a:r>
            <a:endParaRPr lang="en-GB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70A847A-3B27-5F4C-0DFC-3794B07DE395}"/>
              </a:ext>
            </a:extLst>
          </p:cNvPr>
          <p:cNvSpPr txBox="1"/>
          <p:nvPr/>
        </p:nvSpPr>
        <p:spPr>
          <a:xfrm>
            <a:off x="6933475" y="4679703"/>
            <a:ext cx="4472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Better: Items in the </a:t>
            </a:r>
            <a:r>
              <a:rPr lang="en-IN" b="1" dirty="0">
                <a:solidFill>
                  <a:srgbClr val="00B050"/>
                </a:solidFill>
              </a:rPr>
              <a:t>green arrows</a:t>
            </a:r>
            <a:r>
              <a:rPr lang="en-IN" dirty="0"/>
              <a:t> show the standard MCP protocol</a:t>
            </a:r>
          </a:p>
          <a:p>
            <a:r>
              <a:rPr lang="en-IN" dirty="0"/>
              <a:t>Developers now only need to support an MCP client</a:t>
            </a:r>
          </a:p>
          <a:p>
            <a:r>
              <a:rPr lang="en-IN" b="1" dirty="0">
                <a:solidFill>
                  <a:srgbClr val="00B050"/>
                </a:solidFill>
              </a:rPr>
              <a:t>Green arrows </a:t>
            </a:r>
            <a:r>
              <a:rPr lang="en-IN" dirty="0"/>
              <a:t>are programmed only once and developers do not need to worry about them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26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0ACD-6B6E-A9BE-4E92-AA80AFAA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MCP Components</a:t>
            </a:r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FF0073D-1F52-EEA1-6E87-96A0C0EEA9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8398" y="1466451"/>
          <a:ext cx="10515600" cy="3017520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4683101">
                  <a:extLst>
                    <a:ext uri="{9D8B030D-6E8A-4147-A177-3AD203B41FA5}">
                      <a16:colId xmlns:a16="http://schemas.microsoft.com/office/drawing/2014/main" val="54364010"/>
                    </a:ext>
                  </a:extLst>
                </a:gridCol>
                <a:gridCol w="5832499">
                  <a:extLst>
                    <a:ext uri="{9D8B030D-6E8A-4147-A177-3AD203B41FA5}">
                      <a16:colId xmlns:a16="http://schemas.microsoft.com/office/drawing/2014/main" val="3961195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We place a food order in a restaurant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We use a Weather MCP Server for getting weather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746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User</a:t>
                      </a:r>
                      <a:r>
                        <a:rPr lang="en-US" b="0" dirty="0"/>
                        <a:t>: You (Customer placing an order)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User</a:t>
                      </a:r>
                      <a:r>
                        <a:rPr lang="en-US" dirty="0"/>
                        <a:t>: You (Person asking for weather / AI task)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199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Host</a:t>
                      </a:r>
                      <a:r>
                        <a:rPr lang="en-GB" b="0" dirty="0"/>
                        <a:t>: Restaurant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Host</a:t>
                      </a:r>
                      <a:r>
                        <a:rPr lang="en-US" dirty="0"/>
                        <a:t>: Environment / platform where the interaction happens (Claude Desktop, our Agent Framework)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271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Client</a:t>
                      </a:r>
                      <a:r>
                        <a:rPr lang="en-US" b="0" dirty="0"/>
                        <a:t>: Waiter who takes the 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Client</a:t>
                      </a:r>
                      <a:r>
                        <a:rPr lang="en-GB" dirty="0"/>
                        <a:t>: MCP client (Claude Desktop acting as client, or our AI Agent code)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971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Server</a:t>
                      </a:r>
                      <a:r>
                        <a:rPr lang="en-US" b="0" dirty="0"/>
                        <a:t>: Cook who cooks using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Server</a:t>
                      </a:r>
                      <a:r>
                        <a:rPr lang="en-US" dirty="0"/>
                        <a:t>: MCP Server (e.g., Weather MCP server)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947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External API</a:t>
                      </a:r>
                      <a:r>
                        <a:rPr lang="en-US" b="0" dirty="0"/>
                        <a:t>: Microwave oven / Food items etc.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External API / Tools</a:t>
                      </a:r>
                      <a:r>
                        <a:rPr lang="en-US" dirty="0"/>
                        <a:t>: Actual weather API, DB, or System the server calls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860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22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09AA-BDD1-30D2-52EA-30972D5D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MCP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F61E4-D7C9-DE7E-C5CE-D4BAC916F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4A52A-3011-7C32-D971-E4D854FD5535}"/>
              </a:ext>
            </a:extLst>
          </p:cNvPr>
          <p:cNvSpPr txBox="1"/>
          <p:nvPr/>
        </p:nvSpPr>
        <p:spPr>
          <a:xfrm>
            <a:off x="238343" y="3905469"/>
            <a:ext cx="101212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761325-20C4-8939-2D39-39E325C4ED11}"/>
              </a:ext>
            </a:extLst>
          </p:cNvPr>
          <p:cNvSpPr txBox="1"/>
          <p:nvPr/>
        </p:nvSpPr>
        <p:spPr>
          <a:xfrm>
            <a:off x="2086921" y="3766970"/>
            <a:ext cx="101212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Host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3D5A4-4089-0D0B-ED06-F1432960DEAE}"/>
              </a:ext>
            </a:extLst>
          </p:cNvPr>
          <p:cNvSpPr txBox="1"/>
          <p:nvPr/>
        </p:nvSpPr>
        <p:spPr>
          <a:xfrm>
            <a:off x="3984216" y="3766969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Client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32EBEE-BED6-DA53-AFFB-590AC74346EA}"/>
              </a:ext>
            </a:extLst>
          </p:cNvPr>
          <p:cNvSpPr txBox="1"/>
          <p:nvPr/>
        </p:nvSpPr>
        <p:spPr>
          <a:xfrm>
            <a:off x="6279523" y="2906714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A</a:t>
            </a:r>
            <a:endParaRPr lang="en-GB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53D6D-B081-6E5A-1BC6-45DD5F8EB293}"/>
              </a:ext>
            </a:extLst>
          </p:cNvPr>
          <p:cNvSpPr txBox="1"/>
          <p:nvPr/>
        </p:nvSpPr>
        <p:spPr>
          <a:xfrm>
            <a:off x="6279523" y="3687982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B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64057D-61DB-AF53-3BE7-87D59ABE64BA}"/>
              </a:ext>
            </a:extLst>
          </p:cNvPr>
          <p:cNvSpPr txBox="1"/>
          <p:nvPr/>
        </p:nvSpPr>
        <p:spPr>
          <a:xfrm>
            <a:off x="6279522" y="4469250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C</a:t>
            </a:r>
            <a:endParaRPr lang="en-GB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EA3E20-0221-BE94-6DF2-79CC9A04076E}"/>
              </a:ext>
            </a:extLst>
          </p:cNvPr>
          <p:cNvSpPr txBox="1"/>
          <p:nvPr/>
        </p:nvSpPr>
        <p:spPr>
          <a:xfrm>
            <a:off x="8930818" y="3045213"/>
            <a:ext cx="21397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Tool/App/Data A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465355-33BA-8378-8FCC-CCBDE8C34CD1}"/>
              </a:ext>
            </a:extLst>
          </p:cNvPr>
          <p:cNvSpPr txBox="1"/>
          <p:nvPr/>
        </p:nvSpPr>
        <p:spPr>
          <a:xfrm>
            <a:off x="8930818" y="3816628"/>
            <a:ext cx="21397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Tool/App/Data B</a:t>
            </a:r>
            <a:endParaRPr lang="en-GB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FBDF0-E69F-89C8-19AC-877112180318}"/>
              </a:ext>
            </a:extLst>
          </p:cNvPr>
          <p:cNvSpPr txBox="1"/>
          <p:nvPr/>
        </p:nvSpPr>
        <p:spPr>
          <a:xfrm>
            <a:off x="8930818" y="4588043"/>
            <a:ext cx="213970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Tool/App/Data C</a:t>
            </a:r>
            <a:endParaRPr lang="en-GB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CE3FDA-F8D8-09DA-38AF-1386E5BE4CAA}"/>
              </a:ext>
            </a:extLst>
          </p:cNvPr>
          <p:cNvCxnSpPr>
            <a:cxnSpLocks/>
          </p:cNvCxnSpPr>
          <p:nvPr/>
        </p:nvCxnSpPr>
        <p:spPr>
          <a:xfrm>
            <a:off x="1249520" y="4109873"/>
            <a:ext cx="837401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087051-072E-89BE-5D17-869C3F361889}"/>
              </a:ext>
            </a:extLst>
          </p:cNvPr>
          <p:cNvCxnSpPr>
            <a:cxnSpLocks/>
          </p:cNvCxnSpPr>
          <p:nvPr/>
        </p:nvCxnSpPr>
        <p:spPr>
          <a:xfrm flipV="1">
            <a:off x="3099044" y="4109637"/>
            <a:ext cx="885172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79A055-0F4F-A91C-B859-DFA9CFAACD16}"/>
              </a:ext>
            </a:extLst>
          </p:cNvPr>
          <p:cNvCxnSpPr/>
          <p:nvPr/>
        </p:nvCxnSpPr>
        <p:spPr>
          <a:xfrm>
            <a:off x="5570162" y="3229879"/>
            <a:ext cx="0" cy="154283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67BA60-C66F-42C6-5C5F-6F5D1FCAC13B}"/>
              </a:ext>
            </a:extLst>
          </p:cNvPr>
          <p:cNvCxnSpPr/>
          <p:nvPr/>
        </p:nvCxnSpPr>
        <p:spPr>
          <a:xfrm>
            <a:off x="5570162" y="3229879"/>
            <a:ext cx="70936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687EEC-D131-D5B4-778E-F3F936E91316}"/>
              </a:ext>
            </a:extLst>
          </p:cNvPr>
          <p:cNvCxnSpPr/>
          <p:nvPr/>
        </p:nvCxnSpPr>
        <p:spPr>
          <a:xfrm>
            <a:off x="5570162" y="3991219"/>
            <a:ext cx="70936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B90A0E-7AB7-A129-D828-86AFD9C1E241}"/>
              </a:ext>
            </a:extLst>
          </p:cNvPr>
          <p:cNvCxnSpPr/>
          <p:nvPr/>
        </p:nvCxnSpPr>
        <p:spPr>
          <a:xfrm>
            <a:off x="5570162" y="4772709"/>
            <a:ext cx="70936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957CD9-66F1-43B1-89E7-AB1CCE8FBB53}"/>
              </a:ext>
            </a:extLst>
          </p:cNvPr>
          <p:cNvCxnSpPr>
            <a:cxnSpLocks/>
          </p:cNvCxnSpPr>
          <p:nvPr/>
        </p:nvCxnSpPr>
        <p:spPr>
          <a:xfrm flipH="1">
            <a:off x="4984922" y="4145102"/>
            <a:ext cx="58524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C28C5A-4D8F-E78F-0756-18687040DC1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291645" y="3229879"/>
            <a:ext cx="1639173" cy="9929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E3A14A-FF80-D701-9536-2A096E64258A}"/>
              </a:ext>
            </a:extLst>
          </p:cNvPr>
          <p:cNvCxnSpPr>
            <a:cxnSpLocks/>
          </p:cNvCxnSpPr>
          <p:nvPr/>
        </p:nvCxnSpPr>
        <p:spPr>
          <a:xfrm flipV="1">
            <a:off x="7291645" y="4003716"/>
            <a:ext cx="1639173" cy="9929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82AAD5-1643-C8E0-3FDE-48869B3CC86A}"/>
              </a:ext>
            </a:extLst>
          </p:cNvPr>
          <p:cNvCxnSpPr>
            <a:cxnSpLocks/>
          </p:cNvCxnSpPr>
          <p:nvPr/>
        </p:nvCxnSpPr>
        <p:spPr>
          <a:xfrm flipV="1">
            <a:off x="7291644" y="4792415"/>
            <a:ext cx="1639173" cy="9929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302E4F-10F9-7ABC-384F-EF202C599FC8}"/>
              </a:ext>
            </a:extLst>
          </p:cNvPr>
          <p:cNvSpPr txBox="1"/>
          <p:nvPr/>
        </p:nvSpPr>
        <p:spPr>
          <a:xfrm>
            <a:off x="687401" y="2242299"/>
            <a:ext cx="409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Local machine or MCP host area</a:t>
            </a:r>
            <a:endParaRPr lang="en-GB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2C5B20-A12F-3CEA-F755-C0B4B00F68E3}"/>
              </a:ext>
            </a:extLst>
          </p:cNvPr>
          <p:cNvCxnSpPr>
            <a:cxnSpLocks/>
          </p:cNvCxnSpPr>
          <p:nvPr/>
        </p:nvCxnSpPr>
        <p:spPr>
          <a:xfrm>
            <a:off x="238343" y="2747579"/>
            <a:ext cx="4746579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964B80E-4458-CC36-E036-97D517C45E13}"/>
              </a:ext>
            </a:extLst>
          </p:cNvPr>
          <p:cNvCxnSpPr>
            <a:cxnSpLocks/>
          </p:cNvCxnSpPr>
          <p:nvPr/>
        </p:nvCxnSpPr>
        <p:spPr>
          <a:xfrm>
            <a:off x="5646798" y="2747579"/>
            <a:ext cx="180102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2C3862-05E4-4702-1916-0FBD2A0292BD}"/>
              </a:ext>
            </a:extLst>
          </p:cNvPr>
          <p:cNvSpPr txBox="1"/>
          <p:nvPr/>
        </p:nvSpPr>
        <p:spPr>
          <a:xfrm>
            <a:off x="5277542" y="1817443"/>
            <a:ext cx="2294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Each client with its own server or shared on a VM</a:t>
            </a:r>
            <a:endParaRPr lang="en-GB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F1F8C0-DFC4-665C-38BA-28536163EABC}"/>
              </a:ext>
            </a:extLst>
          </p:cNvPr>
          <p:cNvSpPr txBox="1"/>
          <p:nvPr/>
        </p:nvSpPr>
        <p:spPr>
          <a:xfrm>
            <a:off x="8703633" y="1949568"/>
            <a:ext cx="229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Remotely hosted service</a:t>
            </a:r>
            <a:endParaRPr lang="en-GB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2A6C13-056F-CB21-1B88-B398E2B3153E}"/>
              </a:ext>
            </a:extLst>
          </p:cNvPr>
          <p:cNvSpPr txBox="1"/>
          <p:nvPr/>
        </p:nvSpPr>
        <p:spPr>
          <a:xfrm>
            <a:off x="7665206" y="2379370"/>
            <a:ext cx="1105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Web API/Local functions</a:t>
            </a:r>
            <a:endParaRPr lang="en-GB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E1035B-9E50-98BF-769B-05DED39DF579}"/>
              </a:ext>
            </a:extLst>
          </p:cNvPr>
          <p:cNvSpPr txBox="1"/>
          <p:nvPr/>
        </p:nvSpPr>
        <p:spPr>
          <a:xfrm>
            <a:off x="2901692" y="4159917"/>
            <a:ext cx="1314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Contains functionality</a:t>
            </a:r>
            <a:endParaRPr lang="en-GB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403108E-3A96-D49F-E41E-F2726D80AE7A}"/>
              </a:ext>
            </a:extLst>
          </p:cNvPr>
          <p:cNvSpPr txBox="1"/>
          <p:nvPr/>
        </p:nvSpPr>
        <p:spPr>
          <a:xfrm>
            <a:off x="987166" y="3237926"/>
            <a:ext cx="1314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Interacts with</a:t>
            </a:r>
            <a:endParaRPr lang="en-GB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095100-4BBD-A286-EAED-A821E32D36C4}"/>
              </a:ext>
            </a:extLst>
          </p:cNvPr>
          <p:cNvSpPr txBox="1"/>
          <p:nvPr/>
        </p:nvSpPr>
        <p:spPr>
          <a:xfrm>
            <a:off x="3984216" y="3747456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Client</a:t>
            </a:r>
            <a:endParaRPr lang="en-GB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5B3D5C-79D0-6BBA-C2BD-0D3726EB622D}"/>
              </a:ext>
            </a:extLst>
          </p:cNvPr>
          <p:cNvSpPr txBox="1"/>
          <p:nvPr/>
        </p:nvSpPr>
        <p:spPr>
          <a:xfrm>
            <a:off x="6279523" y="2887201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A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9383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B7EC-B5ED-B459-9641-9D4BE603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MCP Server</a:t>
            </a:r>
            <a:endParaRPr lang="en-GB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860B718-E796-3313-731F-9236C2DF65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48879" y="1743482"/>
          <a:ext cx="7024362" cy="2834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78175">
                  <a:extLst>
                    <a:ext uri="{9D8B030D-6E8A-4147-A177-3AD203B41FA5}">
                      <a16:colId xmlns:a16="http://schemas.microsoft.com/office/drawing/2014/main" val="157719753"/>
                    </a:ext>
                  </a:extLst>
                </a:gridCol>
                <a:gridCol w="1551269">
                  <a:extLst>
                    <a:ext uri="{9D8B030D-6E8A-4147-A177-3AD203B41FA5}">
                      <a16:colId xmlns:a16="http://schemas.microsoft.com/office/drawing/2014/main" val="899708470"/>
                    </a:ext>
                  </a:extLst>
                </a:gridCol>
                <a:gridCol w="4194918">
                  <a:extLst>
                    <a:ext uri="{9D8B030D-6E8A-4147-A177-3AD203B41FA5}">
                      <a16:colId xmlns:a16="http://schemas.microsoft.com/office/drawing/2014/main" val="1217900661"/>
                    </a:ext>
                  </a:extLst>
                </a:gridCol>
              </a:tblGrid>
              <a:tr h="288910">
                <a:tc>
                  <a:txBody>
                    <a:bodyPr/>
                    <a:lstStyle/>
                    <a:p>
                      <a:r>
                        <a:rPr lang="en-IN" dirty="0"/>
                        <a:t>Parameter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Purpose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56559"/>
                  </a:ext>
                </a:extLst>
              </a:tr>
              <a:tr h="28891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 of the tool/Function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“get forex rate”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602119"/>
                  </a:ext>
                </a:extLst>
              </a:tr>
              <a:tr h="712381"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Description, Arguments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“gets the target currency rate, given the source and target currency symbols/names”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274174"/>
                  </a:ext>
                </a:extLst>
              </a:tr>
              <a:tr h="712381">
                <a:tc>
                  <a:txBody>
                    <a:bodyPr/>
                    <a:lstStyle/>
                    <a:p>
                      <a:r>
                        <a:rPr lang="en-IN" dirty="0"/>
                        <a:t>Input Schema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Dictionary of Arguments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{“source”: string, </a:t>
                      </a:r>
                    </a:p>
                    <a:p>
                      <a:r>
                        <a:rPr lang="en-IN" dirty="0"/>
                        <a:t> “target”: string</a:t>
                      </a:r>
                    </a:p>
                    <a:p>
                      <a:r>
                        <a:rPr lang="en-IN" dirty="0"/>
                        <a:t>}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8030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66A856B-172C-9096-29EC-925D6CD687B1}"/>
              </a:ext>
            </a:extLst>
          </p:cNvPr>
          <p:cNvSpPr txBox="1"/>
          <p:nvPr/>
        </p:nvSpPr>
        <p:spPr>
          <a:xfrm>
            <a:off x="166073" y="2782669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Client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C30F3-F073-714F-74ED-67CF088DC26F}"/>
              </a:ext>
            </a:extLst>
          </p:cNvPr>
          <p:cNvSpPr txBox="1"/>
          <p:nvPr/>
        </p:nvSpPr>
        <p:spPr>
          <a:xfrm>
            <a:off x="1752019" y="2782668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A</a:t>
            </a:r>
            <a:endParaRPr lang="en-GB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B6A651-BFA6-56FD-0486-67CD1628FC72}"/>
              </a:ext>
            </a:extLst>
          </p:cNvPr>
          <p:cNvCxnSpPr>
            <a:cxnSpLocks/>
          </p:cNvCxnSpPr>
          <p:nvPr/>
        </p:nvCxnSpPr>
        <p:spPr>
          <a:xfrm flipH="1">
            <a:off x="1166779" y="3160802"/>
            <a:ext cx="58524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E2E189-82F9-6A7D-0339-C1531E4F407C}"/>
              </a:ext>
            </a:extLst>
          </p:cNvPr>
          <p:cNvSpPr txBox="1"/>
          <p:nvPr/>
        </p:nvSpPr>
        <p:spPr>
          <a:xfrm>
            <a:off x="3300449" y="2976136"/>
            <a:ext cx="1012123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Tool A</a:t>
            </a:r>
            <a:endParaRPr lang="en-GB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956208-0FB2-84DB-F706-0E9F7DE2A3B8}"/>
              </a:ext>
            </a:extLst>
          </p:cNvPr>
          <p:cNvCxnSpPr>
            <a:cxnSpLocks/>
          </p:cNvCxnSpPr>
          <p:nvPr/>
        </p:nvCxnSpPr>
        <p:spPr>
          <a:xfrm flipH="1">
            <a:off x="2722189" y="3160802"/>
            <a:ext cx="58524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54CC93-9631-1624-EB5C-6EADFD8112F2}"/>
              </a:ext>
            </a:extLst>
          </p:cNvPr>
          <p:cNvCxnSpPr>
            <a:cxnSpLocks/>
          </p:cNvCxnSpPr>
          <p:nvPr/>
        </p:nvCxnSpPr>
        <p:spPr>
          <a:xfrm flipH="1">
            <a:off x="4263640" y="3160802"/>
            <a:ext cx="585240" cy="0"/>
          </a:xfrm>
          <a:prstGeom prst="straightConnector1">
            <a:avLst/>
          </a:prstGeom>
          <a:ln w="254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8FF8B3A-59AB-E687-1EAA-B159DE0BF0B6}"/>
              </a:ext>
            </a:extLst>
          </p:cNvPr>
          <p:cNvSpPr txBox="1"/>
          <p:nvPr/>
        </p:nvSpPr>
        <p:spPr>
          <a:xfrm>
            <a:off x="1486772" y="5179273"/>
            <a:ext cx="8746132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List of all publicly available MCP servers: https://github.com/modelcontextprotocol/servers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61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9370-934A-A100-B80C-CAF26715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MCP Client-Server Communication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0C3D4-EA02-E539-C202-A85DCBE58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569ED-0820-7896-0821-D7F27757888A}"/>
              </a:ext>
            </a:extLst>
          </p:cNvPr>
          <p:cNvSpPr txBox="1"/>
          <p:nvPr/>
        </p:nvSpPr>
        <p:spPr>
          <a:xfrm>
            <a:off x="1284204" y="2415454"/>
            <a:ext cx="101212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Host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A5B6F-BBBE-FD2E-63C9-B9997BCE7C00}"/>
              </a:ext>
            </a:extLst>
          </p:cNvPr>
          <p:cNvSpPr txBox="1"/>
          <p:nvPr/>
        </p:nvSpPr>
        <p:spPr>
          <a:xfrm>
            <a:off x="3687562" y="2415454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Client</a:t>
            </a:r>
            <a:endParaRPr lang="en-GB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3CA2AF-E4EF-92AE-8834-ACB9AD22504F}"/>
              </a:ext>
            </a:extLst>
          </p:cNvPr>
          <p:cNvSpPr txBox="1"/>
          <p:nvPr/>
        </p:nvSpPr>
        <p:spPr>
          <a:xfrm>
            <a:off x="6090920" y="2413142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A</a:t>
            </a:r>
            <a:endParaRPr lang="en-GB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30CEA-A2FA-F1F9-7C3A-D31A0463186F}"/>
              </a:ext>
            </a:extLst>
          </p:cNvPr>
          <p:cNvSpPr txBox="1"/>
          <p:nvPr/>
        </p:nvSpPr>
        <p:spPr>
          <a:xfrm>
            <a:off x="8494278" y="2409898"/>
            <a:ext cx="101212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External Service</a:t>
            </a:r>
            <a:endParaRPr lang="en-GB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625519-B565-9616-12E9-C8C6D87AB279}"/>
              </a:ext>
            </a:extLst>
          </p:cNvPr>
          <p:cNvCxnSpPr>
            <a:cxnSpLocks/>
          </p:cNvCxnSpPr>
          <p:nvPr/>
        </p:nvCxnSpPr>
        <p:spPr>
          <a:xfrm>
            <a:off x="7095634" y="2563968"/>
            <a:ext cx="1390712" cy="874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001ECD-8528-AD71-DC38-6375597F65CB}"/>
              </a:ext>
            </a:extLst>
          </p:cNvPr>
          <p:cNvSpPr txBox="1"/>
          <p:nvPr/>
        </p:nvSpPr>
        <p:spPr>
          <a:xfrm>
            <a:off x="2417826" y="2049771"/>
            <a:ext cx="125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What is 1 USD equal to in INR?</a:t>
            </a:r>
            <a:endParaRPr lang="en-GB" sz="12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B29FD6-A2F8-6429-D6FC-0930575D868D}"/>
              </a:ext>
            </a:extLst>
          </p:cNvPr>
          <p:cNvCxnSpPr>
            <a:cxnSpLocks/>
          </p:cNvCxnSpPr>
          <p:nvPr/>
        </p:nvCxnSpPr>
        <p:spPr>
          <a:xfrm>
            <a:off x="2292883" y="2578905"/>
            <a:ext cx="1390712" cy="874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15686D-6068-5C66-AC71-AF03F9A0D071}"/>
              </a:ext>
            </a:extLst>
          </p:cNvPr>
          <p:cNvCxnSpPr>
            <a:cxnSpLocks/>
          </p:cNvCxnSpPr>
          <p:nvPr/>
        </p:nvCxnSpPr>
        <p:spPr>
          <a:xfrm>
            <a:off x="4707617" y="2587651"/>
            <a:ext cx="1390712" cy="8746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AEBEBC-4672-494B-D493-DB5FE28DD617}"/>
              </a:ext>
            </a:extLst>
          </p:cNvPr>
          <p:cNvSpPr txBox="1"/>
          <p:nvPr/>
        </p:nvSpPr>
        <p:spPr>
          <a:xfrm>
            <a:off x="4771055" y="2085931"/>
            <a:ext cx="125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What all tools are available?</a:t>
            </a:r>
            <a:endParaRPr lang="en-GB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456699-77CC-BA02-122D-1182ED4AA875}"/>
              </a:ext>
            </a:extLst>
          </p:cNvPr>
          <p:cNvCxnSpPr>
            <a:cxnSpLocks/>
          </p:cNvCxnSpPr>
          <p:nvPr/>
        </p:nvCxnSpPr>
        <p:spPr>
          <a:xfrm flipH="1">
            <a:off x="4699685" y="2797658"/>
            <a:ext cx="1364618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47FA4B-B4DA-88C7-81E8-BE8BF984D6AE}"/>
              </a:ext>
            </a:extLst>
          </p:cNvPr>
          <p:cNvSpPr txBox="1"/>
          <p:nvPr/>
        </p:nvSpPr>
        <p:spPr>
          <a:xfrm>
            <a:off x="4789016" y="2877769"/>
            <a:ext cx="1256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Forex tool</a:t>
            </a:r>
            <a:endParaRPr lang="en-GB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111A25-499A-DE5D-C75F-4D6AEF4E31F0}"/>
              </a:ext>
            </a:extLst>
          </p:cNvPr>
          <p:cNvSpPr txBox="1"/>
          <p:nvPr/>
        </p:nvSpPr>
        <p:spPr>
          <a:xfrm>
            <a:off x="1284204" y="4956428"/>
            <a:ext cx="101212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Host</a:t>
            </a:r>
            <a:endParaRPr lang="en-GB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3FA4E2-CE45-CE61-BD2B-DA08B6D7BDDD}"/>
              </a:ext>
            </a:extLst>
          </p:cNvPr>
          <p:cNvSpPr txBox="1"/>
          <p:nvPr/>
        </p:nvSpPr>
        <p:spPr>
          <a:xfrm>
            <a:off x="3687562" y="4956428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Client</a:t>
            </a:r>
            <a:endParaRPr lang="en-GB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DAE228-1AF3-F6F0-B98F-3C5178D3A44D}"/>
              </a:ext>
            </a:extLst>
          </p:cNvPr>
          <p:cNvSpPr txBox="1"/>
          <p:nvPr/>
        </p:nvSpPr>
        <p:spPr>
          <a:xfrm>
            <a:off x="6090920" y="4954116"/>
            <a:ext cx="1012123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MCP Server A</a:t>
            </a:r>
            <a:endParaRPr lang="en-GB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E06D11-0679-4B78-AB6C-868D3550010D}"/>
              </a:ext>
            </a:extLst>
          </p:cNvPr>
          <p:cNvSpPr txBox="1"/>
          <p:nvPr/>
        </p:nvSpPr>
        <p:spPr>
          <a:xfrm>
            <a:off x="8494278" y="4950872"/>
            <a:ext cx="1012123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External Service</a:t>
            </a:r>
            <a:endParaRPr lang="en-GB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D8C175-265E-9A9F-19A9-2B4C25C47CF5}"/>
              </a:ext>
            </a:extLst>
          </p:cNvPr>
          <p:cNvCxnSpPr>
            <a:cxnSpLocks/>
          </p:cNvCxnSpPr>
          <p:nvPr/>
        </p:nvCxnSpPr>
        <p:spPr>
          <a:xfrm>
            <a:off x="7095634" y="5104942"/>
            <a:ext cx="1390712" cy="874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80307C-FF9C-61DF-F3CA-71F2778C0182}"/>
              </a:ext>
            </a:extLst>
          </p:cNvPr>
          <p:cNvCxnSpPr>
            <a:cxnSpLocks/>
          </p:cNvCxnSpPr>
          <p:nvPr/>
        </p:nvCxnSpPr>
        <p:spPr>
          <a:xfrm>
            <a:off x="2292883" y="5119879"/>
            <a:ext cx="1390712" cy="874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7AD6A4-2757-B0BF-E3BC-6A112ADE0386}"/>
              </a:ext>
            </a:extLst>
          </p:cNvPr>
          <p:cNvCxnSpPr>
            <a:cxnSpLocks/>
          </p:cNvCxnSpPr>
          <p:nvPr/>
        </p:nvCxnSpPr>
        <p:spPr>
          <a:xfrm>
            <a:off x="4707617" y="5128625"/>
            <a:ext cx="1390712" cy="8746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D54F38F-0691-7EEB-BEB0-D3D6A27A3194}"/>
              </a:ext>
            </a:extLst>
          </p:cNvPr>
          <p:cNvSpPr txBox="1"/>
          <p:nvPr/>
        </p:nvSpPr>
        <p:spPr>
          <a:xfrm>
            <a:off x="4771055" y="4658357"/>
            <a:ext cx="125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Call the tool with arguments</a:t>
            </a:r>
            <a:endParaRPr lang="en-GB" sz="12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21915E-B1FE-8E97-2D63-D7942700F23D}"/>
              </a:ext>
            </a:extLst>
          </p:cNvPr>
          <p:cNvCxnSpPr>
            <a:cxnSpLocks/>
          </p:cNvCxnSpPr>
          <p:nvPr/>
        </p:nvCxnSpPr>
        <p:spPr>
          <a:xfrm flipH="1">
            <a:off x="4680826" y="5394107"/>
            <a:ext cx="1364618" cy="0"/>
          </a:xfrm>
          <a:prstGeom prst="straightConnector1">
            <a:avLst/>
          </a:prstGeom>
          <a:ln w="25400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A23D0AC-CCB4-1777-3969-12333B41A974}"/>
              </a:ext>
            </a:extLst>
          </p:cNvPr>
          <p:cNvSpPr txBox="1"/>
          <p:nvPr/>
        </p:nvSpPr>
        <p:spPr>
          <a:xfrm>
            <a:off x="4789016" y="5418743"/>
            <a:ext cx="125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Tool result: </a:t>
            </a:r>
          </a:p>
          <a:p>
            <a:pPr algn="ctr"/>
            <a:r>
              <a:rPr lang="en-IN" sz="1200" dirty="0"/>
              <a:t>USD 1 = 88 INR</a:t>
            </a:r>
            <a:endParaRPr lang="en-GB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8FC04F-0CAA-113E-C822-E40A0DF74617}"/>
              </a:ext>
            </a:extLst>
          </p:cNvPr>
          <p:cNvSpPr txBox="1"/>
          <p:nvPr/>
        </p:nvSpPr>
        <p:spPr>
          <a:xfrm>
            <a:off x="7198266" y="4643277"/>
            <a:ext cx="125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Run the tool logic</a:t>
            </a:r>
            <a:endParaRPr lang="en-GB" sz="12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E01A4F-CC7A-71D0-CC20-176CE5510993}"/>
              </a:ext>
            </a:extLst>
          </p:cNvPr>
          <p:cNvCxnSpPr>
            <a:cxnSpLocks/>
          </p:cNvCxnSpPr>
          <p:nvPr/>
        </p:nvCxnSpPr>
        <p:spPr>
          <a:xfrm flipH="1">
            <a:off x="7095634" y="5395464"/>
            <a:ext cx="139864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CA3E155-C39F-BC2F-A800-96C50ECCF963}"/>
              </a:ext>
            </a:extLst>
          </p:cNvPr>
          <p:cNvSpPr txBox="1"/>
          <p:nvPr/>
        </p:nvSpPr>
        <p:spPr>
          <a:xfrm>
            <a:off x="7158681" y="5496222"/>
            <a:ext cx="1256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USD 1 = 88 INR</a:t>
            </a:r>
            <a:endParaRPr lang="en-GB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B6D8760-CB8A-2C68-6114-EB72556A20CB}"/>
              </a:ext>
            </a:extLst>
          </p:cNvPr>
          <p:cNvSpPr txBox="1"/>
          <p:nvPr/>
        </p:nvSpPr>
        <p:spPr>
          <a:xfrm>
            <a:off x="2346718" y="5490980"/>
            <a:ext cx="1256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Dollar 1 equals 88 Indian Rupees</a:t>
            </a:r>
            <a:endParaRPr lang="en-GB" sz="12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18574A-732A-12DD-4592-E065E1EC83CC}"/>
              </a:ext>
            </a:extLst>
          </p:cNvPr>
          <p:cNvCxnSpPr>
            <a:cxnSpLocks/>
          </p:cNvCxnSpPr>
          <p:nvPr/>
        </p:nvCxnSpPr>
        <p:spPr>
          <a:xfrm flipH="1">
            <a:off x="2275610" y="5394107"/>
            <a:ext cx="139864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075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A36E-B670-F5E4-42A9-9AF8EB52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MCP Communication Mechanisms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EA7426-B9A0-C85F-70F6-932E3DB263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52454"/>
          <a:ext cx="10515600" cy="402336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198166">
                  <a:extLst>
                    <a:ext uri="{9D8B030D-6E8A-4147-A177-3AD203B41FA5}">
                      <a16:colId xmlns:a16="http://schemas.microsoft.com/office/drawing/2014/main" val="4270611903"/>
                    </a:ext>
                  </a:extLst>
                </a:gridCol>
                <a:gridCol w="4048489">
                  <a:extLst>
                    <a:ext uri="{9D8B030D-6E8A-4147-A177-3AD203B41FA5}">
                      <a16:colId xmlns:a16="http://schemas.microsoft.com/office/drawing/2014/main" val="421329028"/>
                    </a:ext>
                  </a:extLst>
                </a:gridCol>
                <a:gridCol w="4268945">
                  <a:extLst>
                    <a:ext uri="{9D8B030D-6E8A-4147-A177-3AD203B41FA5}">
                      <a16:colId xmlns:a16="http://schemas.microsoft.com/office/drawing/2014/main" val="583283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STDIO (Standard Input Output)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SSE (Server-Sent Events)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05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Transport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Local stdin/</a:t>
                      </a:r>
                      <a:r>
                        <a:rPr lang="en-US" dirty="0" err="1"/>
                        <a:t>stdout</a:t>
                      </a:r>
                      <a:r>
                        <a:rPr lang="en-US" dirty="0"/>
                        <a:t> pipes between processes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HTTP text/event-stream over network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888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Best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Local MCP servers as subprocesses, CLI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Remote/web clients needing real-time updates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161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Direction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dirty="0"/>
                        <a:t>Bi-</a:t>
                      </a:r>
                      <a:r>
                        <a:rPr lang="fr-FR" dirty="0" err="1"/>
                        <a:t>directional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stdin</a:t>
                      </a:r>
                      <a:r>
                        <a:rPr lang="fr-FR" dirty="0"/>
                        <a:t> → server, </a:t>
                      </a:r>
                      <a:r>
                        <a:rPr lang="fr-FR" dirty="0" err="1"/>
                        <a:t>stdout</a:t>
                      </a:r>
                      <a:r>
                        <a:rPr lang="fr-FR" dirty="0"/>
                        <a:t> → client)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Mainly server → client; requests sent separately via HTTP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929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Latency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Very low (local)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Low, but network-dependent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383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Scalability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Limited to host/process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Scales across many networked clients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519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Security/Auth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Local OS handles isolation; not suited for remote 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Standard HTTP auth + TLS supported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850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Ease of Debug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Easy via terminal 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Easy via browser </a:t>
                      </a:r>
                      <a:r>
                        <a:rPr lang="en-US" dirty="0" err="1"/>
                        <a:t>DevTools</a:t>
                      </a:r>
                      <a:r>
                        <a:rPr lang="en-US" dirty="0"/>
                        <a:t> / curl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15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58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C77D-0E24-782E-0C64-D9330A6C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A209B-D2F5-566C-5611-2873C0318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VS Code, Python</a:t>
            </a:r>
          </a:p>
          <a:p>
            <a:r>
              <a:rPr lang="en-IN" dirty="0"/>
              <a:t>Install Node.js (Version 18 or higher): Visit </a:t>
            </a:r>
            <a:r>
              <a:rPr lang="en-IN" dirty="0">
                <a:hlinkClick r:id="rId2"/>
              </a:rPr>
              <a:t>https://nodejs.org/en</a:t>
            </a:r>
            <a:r>
              <a:rPr lang="en-IN" dirty="0"/>
              <a:t> and download and install</a:t>
            </a:r>
          </a:p>
          <a:p>
            <a:r>
              <a:rPr lang="en-IN" dirty="0"/>
              <a:t>Install MCP SDK: </a:t>
            </a:r>
            <a:r>
              <a:rPr lang="en-IN" dirty="0" err="1"/>
              <a:t>npm</a:t>
            </a:r>
            <a:r>
              <a:rPr lang="en-IN" dirty="0"/>
              <a:t> install -g @modelcontextprotocol/sdk</a:t>
            </a:r>
          </a:p>
          <a:p>
            <a:r>
              <a:rPr lang="en-IN" dirty="0"/>
              <a:t>Create a new project directory</a:t>
            </a:r>
          </a:p>
          <a:p>
            <a:pPr lvl="1"/>
            <a:r>
              <a:rPr lang="en-IN" dirty="0" err="1"/>
              <a:t>mkdir</a:t>
            </a:r>
            <a:r>
              <a:rPr lang="en-IN" dirty="0"/>
              <a:t> c:\code\agentic_ai\7_mcp</a:t>
            </a:r>
          </a:p>
          <a:p>
            <a:pPr lvl="1"/>
            <a:r>
              <a:rPr lang="en-IN" dirty="0"/>
              <a:t>cd c:\code\agentic_ai\7_mcp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init</a:t>
            </a:r>
            <a:r>
              <a:rPr lang="en-IN" dirty="0"/>
              <a:t> -y	… It will show “main”: “index.js” etc and a JSON, that is fine</a:t>
            </a:r>
          </a:p>
          <a:p>
            <a:r>
              <a:rPr lang="en-IN" dirty="0"/>
              <a:t>Install dependencies</a:t>
            </a:r>
          </a:p>
          <a:p>
            <a:pPr lvl="1"/>
            <a:r>
              <a:rPr lang="en-GB" dirty="0" err="1"/>
              <a:t>npm</a:t>
            </a:r>
            <a:r>
              <a:rPr lang="en-GB" dirty="0"/>
              <a:t> install @modelcontextprotocol/sdk</a:t>
            </a:r>
          </a:p>
          <a:p>
            <a:pPr lvl="1"/>
            <a:r>
              <a:rPr lang="en-GB" dirty="0" err="1"/>
              <a:t>npm</a:t>
            </a:r>
            <a:r>
              <a:rPr lang="en-GB" dirty="0"/>
              <a:t> install --save-dev typescript @types/node</a:t>
            </a:r>
          </a:p>
          <a:p>
            <a:r>
              <a:rPr lang="en-GB" dirty="0"/>
              <a:t>Install Claude Desktop: </a:t>
            </a:r>
            <a:r>
              <a:rPr lang="en-GB" dirty="0">
                <a:hlinkClick r:id="rId3"/>
              </a:rPr>
              <a:t>https://claude.ai/download</a:t>
            </a:r>
            <a:endParaRPr lang="en-GB" dirty="0"/>
          </a:p>
          <a:p>
            <a:endParaRPr lang="en-IN" dirty="0"/>
          </a:p>
          <a:p>
            <a:endParaRPr lang="en-IN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35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4840</Words>
  <Application>Microsoft Office PowerPoint</Application>
  <PresentationFormat>Widescreen</PresentationFormat>
  <Paragraphs>580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Cascadia Code</vt:lpstr>
      <vt:lpstr>Office Theme</vt:lpstr>
      <vt:lpstr>6) MCP</vt:lpstr>
      <vt:lpstr>Why MCP?</vt:lpstr>
      <vt:lpstr>Agentic AI Evolution and Creation of MCP</vt:lpstr>
      <vt:lpstr>MCP Components</vt:lpstr>
      <vt:lpstr>MCP Architecture</vt:lpstr>
      <vt:lpstr>MCP Server</vt:lpstr>
      <vt:lpstr>MCP Client-Server Communication</vt:lpstr>
      <vt:lpstr>MCP Communication Mechanisms</vt:lpstr>
      <vt:lpstr>Installation</vt:lpstr>
      <vt:lpstr>Alternatives to Claude Desktop</vt:lpstr>
      <vt:lpstr>Claude Desktop - MCP Servers</vt:lpstr>
      <vt:lpstr>What Have We Done?</vt:lpstr>
      <vt:lpstr>Creating a Server in MCP</vt:lpstr>
      <vt:lpstr>Code</vt:lpstr>
      <vt:lpstr>MCP Server Code - weather.py</vt:lpstr>
      <vt:lpstr>Adding Our Weather MCP Server to Claude</vt:lpstr>
      <vt:lpstr>MCP Client</vt:lpstr>
      <vt:lpstr>client.py</vt:lpstr>
      <vt:lpstr>Changing Our MCP Client to Call AirBnB MCP Server</vt:lpstr>
      <vt:lpstr>Calling an AirBnB Tool From Our Client</vt:lpstr>
      <vt:lpstr>Accessing Local Files Using MCP</vt:lpstr>
      <vt:lpstr>local.py</vt:lpstr>
      <vt:lpstr>notes.txt</vt:lpstr>
      <vt:lpstr>Testing the Local File MCP Server</vt:lpstr>
      <vt:lpstr>Using MCP Servers to Make API Calls</vt:lpstr>
      <vt:lpstr>crypto.py</vt:lpstr>
      <vt:lpstr>Calling Our MCP Server Through an MCP Client (C:\code\agenticai\6_mcp\cryptoapi\cryptoclient.py)</vt:lpstr>
      <vt:lpstr>Using an AI Agent Instead of an MCP Client (C:\code\agenticai\6_mcp\cryptoapi\cryptoagent.py)</vt:lpstr>
      <vt:lpstr>Autogen with MCP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2</cp:revision>
  <dcterms:created xsi:type="dcterms:W3CDTF">2025-10-15T12:26:42Z</dcterms:created>
  <dcterms:modified xsi:type="dcterms:W3CDTF">2025-10-15T12:48:11Z</dcterms:modified>
</cp:coreProperties>
</file>