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1" r:id="rId2"/>
    <p:sldId id="462" r:id="rId3"/>
    <p:sldId id="506" r:id="rId4"/>
    <p:sldId id="464" r:id="rId5"/>
    <p:sldId id="480" r:id="rId6"/>
    <p:sldId id="481" r:id="rId7"/>
    <p:sldId id="465" r:id="rId8"/>
    <p:sldId id="423" r:id="rId9"/>
    <p:sldId id="424" r:id="rId10"/>
    <p:sldId id="482" r:id="rId11"/>
    <p:sldId id="502" r:id="rId12"/>
    <p:sldId id="504" r:id="rId13"/>
    <p:sldId id="505" r:id="rId14"/>
    <p:sldId id="503" r:id="rId15"/>
    <p:sldId id="507" r:id="rId16"/>
    <p:sldId id="508" r:id="rId17"/>
    <p:sldId id="509" r:id="rId18"/>
    <p:sldId id="510" r:id="rId19"/>
    <p:sldId id="511" r:id="rId20"/>
    <p:sldId id="512" r:id="rId21"/>
    <p:sldId id="514" r:id="rId22"/>
    <p:sldId id="513" r:id="rId23"/>
    <p:sldId id="63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EEB6-6D9B-D798-9B50-B6F25C79F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E1C41-457B-BECA-A596-9D68E5CC0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E8A1F-FC48-5F9E-D233-AEA1FDF2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EFC83-4705-112F-1212-A3772853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9CDE1-1799-A400-3C08-D69EE7D8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72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2346-1BD2-C74D-6DD2-C79337E6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B061D-3C40-FC70-A38C-8573495D1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BEBB4-DB53-5D67-02F4-ACB4AF58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14B2-4BD6-110B-69F6-2AC8373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E8A72-562A-1018-5598-29502E1E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30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2C852-DF2B-586A-ADB3-9E5AE1F16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C6A5F-C533-E5E7-D32B-71C7A32F2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AD1E-62B3-380F-ADD7-7069BABD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04F0C-AB1B-8840-D570-195ED3AC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D37E-2D84-5C6A-0288-008F9022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92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19C1-F496-360B-F9CD-B5D31CC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5045-4E2D-891F-7B32-215DAA8AA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030B7-D96D-54B6-C2E8-D6EB815D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27D65-FC98-57E6-A882-648FFBD3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FD1EE-4FC6-DCE9-115B-322E36B3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88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64F0-9C4D-CC0E-45E4-427F6B0E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CAEA4-6D07-563A-12DB-244832377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81DB-26CA-D5CF-FBAF-4A8B9622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A64BE-7CAA-D8A0-7930-6A341707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2023-CA5C-F37D-AB75-7D836DD6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65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488F-C4B6-C5D8-EDCB-7F5C92C3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FE83-60AB-0F74-B1DE-42F3A4E6E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BF810-5A41-CB45-9E3F-43EB0C7B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A5D6C-1CA6-97B3-397D-D3F2981C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EF892-F0CB-96C7-DCE8-294D0BA5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68C06-47C5-9A4C-B118-6C0ADF81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30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C1D9-1E2E-FBEE-8160-049A48EA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9C05-2249-570B-5B42-3C2960E44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5EA79-CCC0-929A-A99E-0A9550579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7A4B4-6553-BC91-003F-3AE5DFFDB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A347E-B890-05EE-7E7F-18612A73E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82480-FAA3-AA64-B801-91A94D7A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68924-64AC-0D56-4F77-4A91E75D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ACB16-7433-2065-083E-71FF317A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06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76FD-B82C-2C0C-FFB9-CF1C0D8E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65A89-C8F0-AD5D-EEDB-AF40E4C7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8AE71-D47D-81F9-7E2E-D5D07E11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6E703-CC6A-9FD4-69E1-765AE98E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2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0D7A5-FD39-F975-6415-EFBC176B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82313-3515-BDBB-9A37-77171FB9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700EA-770A-5CD5-0666-8A7B1B0B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10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9277-1048-1848-E687-35B43822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1A5C-30C0-B349-44B8-00D7ABC6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6985D-DFD8-52B6-5CD4-F959E8FBE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4DA01-CB96-EDA7-65B4-4CD20E14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95F16-CDBE-7DEE-9BCD-0FF482F3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79CD6-0CAE-B8EE-96A5-94C8B2C2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87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B35A-E152-6D49-AC8D-9E9AADF4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583D8-24F9-CDB5-696C-B4B368C13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690F-6A89-9E20-FDC9-AD33EC536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D42F0-8920-1FA5-2F94-6A2043EA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1EC65-ABEE-E433-4399-A71E0456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988DE-FB3D-6DCE-3643-C180D35E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8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8C8A8-8C45-396A-25BF-3AB9D194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1376-5A02-C664-E010-6E3B00FDD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E614-4E59-84B2-4267-CC533808E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5620C-0B6E-46A5-84C2-F899A90491EE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C1850-F82B-4114-BDA2-F37753D98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E0C7C-2D41-C63C-61C9-9CAC26823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8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svgsilh.com/image/151791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hyperlink" Target="https://svgsilh.com/image/151791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reeshrajani/3k-conversations-dataset-for-chatb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BDB25-DAA8-E930-7711-86B19C4D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 OpenAI Agents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A46AC-CE4C-1453-27FA-111EF7D70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031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68CE-0C44-2BD5-EE14-5AD67AE8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 Versus Async Processing in Agents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8A89-7D07-B19F-DD61-15371D5D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 two agents one after the other, i.e. in sync mode, wait for their work to complete, and then output the final combined result</a:t>
            </a:r>
          </a:p>
          <a:p>
            <a:pPr lvl="1"/>
            <a:r>
              <a:rPr lang="en-GB" dirty="0"/>
              <a:t>2_8_openai_agent.py</a:t>
            </a:r>
          </a:p>
          <a:p>
            <a:r>
              <a:rPr lang="en-IN" dirty="0"/>
              <a:t>Run the same two agents at the same time, i.e. in async mode, wait for their work to complete, and then output the final combined result</a:t>
            </a:r>
          </a:p>
          <a:p>
            <a:pPr lvl="1"/>
            <a:r>
              <a:rPr lang="en-GB" dirty="0"/>
              <a:t>2_9_openai_agent.py</a:t>
            </a:r>
            <a:endParaRPr lang="en-IN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67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D268-C290-25F4-35B3-6744992E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1"/>
            <a:ext cx="10515600" cy="767817"/>
          </a:xfrm>
        </p:spPr>
        <p:txBody>
          <a:bodyPr>
            <a:normAutofit/>
          </a:bodyPr>
          <a:lstStyle/>
          <a:p>
            <a:r>
              <a:rPr lang="en-IN" dirty="0"/>
              <a:t>Creating a Useful Agent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C80E-2FF2-F1B8-AA52-30C22D0B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870A3E-DC7B-225C-62CA-C38046A6DC85}"/>
              </a:ext>
            </a:extLst>
          </p:cNvPr>
          <p:cNvGraphicFramePr>
            <a:graphicFrameLocks noGrp="1"/>
          </p:cNvGraphicFramePr>
          <p:nvPr/>
        </p:nvGraphicFramePr>
        <p:xfrm>
          <a:off x="272226" y="823658"/>
          <a:ext cx="11328783" cy="5186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0345">
                  <a:extLst>
                    <a:ext uri="{9D8B030D-6E8A-4147-A177-3AD203B41FA5}">
                      <a16:colId xmlns:a16="http://schemas.microsoft.com/office/drawing/2014/main" val="4114190081"/>
                    </a:ext>
                  </a:extLst>
                </a:gridCol>
                <a:gridCol w="2297863">
                  <a:extLst>
                    <a:ext uri="{9D8B030D-6E8A-4147-A177-3AD203B41FA5}">
                      <a16:colId xmlns:a16="http://schemas.microsoft.com/office/drawing/2014/main" val="448936344"/>
                    </a:ext>
                  </a:extLst>
                </a:gridCol>
                <a:gridCol w="2297863">
                  <a:extLst>
                    <a:ext uri="{9D8B030D-6E8A-4147-A177-3AD203B41FA5}">
                      <a16:colId xmlns:a16="http://schemas.microsoft.com/office/drawing/2014/main" val="968096629"/>
                    </a:ext>
                  </a:extLst>
                </a:gridCol>
                <a:gridCol w="1852925">
                  <a:extLst>
                    <a:ext uri="{9D8B030D-6E8A-4147-A177-3AD203B41FA5}">
                      <a16:colId xmlns:a16="http://schemas.microsoft.com/office/drawing/2014/main" val="2007595872"/>
                    </a:ext>
                  </a:extLst>
                </a:gridCol>
                <a:gridCol w="1925261">
                  <a:extLst>
                    <a:ext uri="{9D8B030D-6E8A-4147-A177-3AD203B41FA5}">
                      <a16:colId xmlns:a16="http://schemas.microsoft.com/office/drawing/2014/main" val="1187256254"/>
                    </a:ext>
                  </a:extLst>
                </a:gridCol>
                <a:gridCol w="2164526">
                  <a:extLst>
                    <a:ext uri="{9D8B030D-6E8A-4147-A177-3AD203B41FA5}">
                      <a16:colId xmlns:a16="http://schemas.microsoft.com/office/drawing/2014/main" val="2615636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Version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Task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Design Pattern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Feature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Improvements still to be done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Code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3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customer support bot that answers FAQs using a knowledge base and function calling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Information Retrieval Pattern: Pull an answer directly from a predefined source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Function (Tool) calling*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Knowledgebase is hardcoded, Customer queries are searched on keywords, UI is not good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2_2_openai_agent.py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3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Do not search the customer query based on keywords, but perform semantic search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Semantic Search Pattern: Understand meaning behind the user’s query, not just keywords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Compute embeddings for knowledge base and compare with embeddings for customer query*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Knowledgebase is hardcoded, UI is not good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2_3_openai_agent.py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5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Get the knowledgebase from a database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Database Integration Pattern: Access and query external data sources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Knowledgebase hardcoding replaced by database items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UI is not good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First run 2_4_openai_agent.py</a:t>
                      </a:r>
                      <a:endParaRPr lang="en-GB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and then 2_5_openai_agent.py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5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Make it like a chatbot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Not a pattern, but separating the UI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Added </a:t>
                      </a:r>
                      <a:r>
                        <a:rPr lang="en-IN" sz="1400" dirty="0" err="1"/>
                        <a:t>Gradio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Make it RAG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2_6_openai_agent.py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9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Add RAG Functionality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RAG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Added RAG*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2_7_openai_agent.py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Customer Service Agent*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Long and Short Term Memory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Different example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2_10_openai_agent.py</a:t>
                      </a:r>
                      <a:endParaRPr lang="en-GB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94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89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5ECD-3366-6E30-2947-87B0572F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(Tool) Calling Workflow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A928-EE00-4365-2C76-83C9BFC8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Tool calling</a:t>
            </a:r>
            <a:r>
              <a:rPr lang="en-US" dirty="0"/>
              <a:t>: Allows an LLM to </a:t>
            </a:r>
            <a:r>
              <a:rPr lang="en-US" b="1" dirty="0"/>
              <a:t>delegate specific tasks</a:t>
            </a:r>
            <a:r>
              <a:rPr lang="en-US" dirty="0"/>
              <a:t> to external functions, APIs, or knowledge sources, making them more useful for real-world tasks, beyond just text generation</a:t>
            </a:r>
          </a:p>
          <a:p>
            <a:r>
              <a:rPr lang="en-US" dirty="0"/>
              <a:t>Components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64F03B-37BF-D800-905E-75D623061CE1}"/>
              </a:ext>
            </a:extLst>
          </p:cNvPr>
          <p:cNvGraphicFramePr>
            <a:graphicFrameLocks noGrp="1"/>
          </p:cNvGraphicFramePr>
          <p:nvPr/>
        </p:nvGraphicFramePr>
        <p:xfrm>
          <a:off x="998744" y="3566795"/>
          <a:ext cx="10515600" cy="2926080"/>
        </p:xfrm>
        <a:graphic>
          <a:graphicData uri="http://schemas.openxmlformats.org/drawingml/2006/table">
            <a:tbl>
              <a:tblPr>
                <a:tableStyleId>{17292A2E-F333-43FB-9621-5CBBE7FDCDCB}</a:tableStyleId>
              </a:tblPr>
              <a:tblGrid>
                <a:gridCol w="3301031">
                  <a:extLst>
                    <a:ext uri="{9D8B030D-6E8A-4147-A177-3AD203B41FA5}">
                      <a16:colId xmlns:a16="http://schemas.microsoft.com/office/drawing/2014/main" val="1845314149"/>
                    </a:ext>
                  </a:extLst>
                </a:gridCol>
                <a:gridCol w="7214569">
                  <a:extLst>
                    <a:ext uri="{9D8B030D-6E8A-4147-A177-3AD203B41FA5}">
                      <a16:colId xmlns:a16="http://schemas.microsoft.com/office/drawing/2014/main" val="4125678451"/>
                    </a:ext>
                  </a:extLst>
                </a:gridCol>
              </a:tblGrid>
              <a:tr h="2095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Component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Role / 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335592"/>
                  </a:ext>
                </a:extLst>
              </a:tr>
              <a:tr h="3666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LLM (Agent)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Generates responses and decides when to call a tool. Uses instructions, context, and available tool schemas.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284055"/>
                  </a:ext>
                </a:extLst>
              </a:tr>
              <a:tr h="5237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Tool / Function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Encapsulates a task the agent can perform. Has a name, description, and parameter schema. Provides a callback function to execute when called.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11033"/>
                  </a:ext>
                </a:extLst>
              </a:tr>
              <a:tr h="3666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Tool Schema (params_json_schema)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Defines what inputs the tool needs. Helps the agent generate correctly structured tool calls.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798660"/>
                  </a:ext>
                </a:extLst>
              </a:tr>
              <a:tr h="5237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Runner / Executor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Middleware that passes the tool call from the agent to our function. Handles asynchronous execution, error handling, and return of results.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47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57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F947-4D32-DF06-401F-E5506E50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55" y="220353"/>
            <a:ext cx="3033915" cy="1325563"/>
          </a:xfrm>
        </p:spPr>
        <p:txBody>
          <a:bodyPr/>
          <a:lstStyle/>
          <a:p>
            <a:r>
              <a:rPr lang="en-IN" dirty="0"/>
              <a:t>Tool Workflow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4453BA-0C98-A8BD-1EA4-96036E3FBF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8757" y="1688226"/>
          <a:ext cx="10944879" cy="458964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926522">
                  <a:extLst>
                    <a:ext uri="{9D8B030D-6E8A-4147-A177-3AD203B41FA5}">
                      <a16:colId xmlns:a16="http://schemas.microsoft.com/office/drawing/2014/main" val="558719537"/>
                    </a:ext>
                  </a:extLst>
                </a:gridCol>
                <a:gridCol w="4397497">
                  <a:extLst>
                    <a:ext uri="{9D8B030D-6E8A-4147-A177-3AD203B41FA5}">
                      <a16:colId xmlns:a16="http://schemas.microsoft.com/office/drawing/2014/main" val="1256724825"/>
                    </a:ext>
                  </a:extLst>
                </a:gridCol>
                <a:gridCol w="4620860">
                  <a:extLst>
                    <a:ext uri="{9D8B030D-6E8A-4147-A177-3AD203B41FA5}">
                      <a16:colId xmlns:a16="http://schemas.microsoft.com/office/drawing/2014/main" val="1463455223"/>
                    </a:ext>
                  </a:extLst>
                </a:gridCol>
              </a:tblGrid>
              <a:tr h="2175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Step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Description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Example / Notes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45051737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1. Agent receives user input</a:t>
                      </a:r>
                      <a:endParaRPr lang="en-US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User types a message. Agent receives it along with instructions and context.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"What is the return policy?"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216238299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2. Agent decides whether to call a tool</a:t>
                      </a:r>
                      <a:endParaRPr lang="en-US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 checks available tools. Decides whether to call a tool or answer internally.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Call get_faq_answer tool for known topic or answer directly.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271434506"/>
                  </a:ext>
                </a:extLst>
              </a:tr>
              <a:tr h="7070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3. Agent generates a tool call</a:t>
                      </a:r>
                      <a:endParaRPr lang="en-US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 creates a structured function call matching the tool’s schema. Ensures required fields are present and types are correct.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{ "name": "get_faq_answer", "parameters": { "topic": "return policy" } }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92094827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4. Runner executes the tool</a:t>
                      </a:r>
                      <a:endParaRPr lang="en-US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Runner calls the registered callback function. Passes parameters and tool context (metadata).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params = {"topic": "return policy"} tool_context includes agent name, conversation ID, etc.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2884221783"/>
                  </a:ext>
                </a:extLst>
              </a:tr>
              <a:tr h="7070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5. Tool returns results</a:t>
                      </a:r>
                      <a:endParaRPr lang="en-GB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Callback function fetches the answer from knowledge base or API. Runner passes it back to the agent.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"You can return any product within 30 days of delivery."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0826978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6. Agent generates final response</a:t>
                      </a:r>
                      <a:endParaRPr lang="en-GB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 combines tool output with conversational context and formats response for the user.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Bot: You can return any product within 30 days of delivery.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379975172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7. Optional – Logging / Analytics</a:t>
                      </a:r>
                      <a:endParaRPr lang="en-GB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Tool calls, parameters, and results can be logged for auditing, analytics, or improving accuracy.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Useful for monitoring and refining agent behavior.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2092289236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72A02E99-1C66-37A6-3882-03AE2D8C2B14}"/>
              </a:ext>
            </a:extLst>
          </p:cNvPr>
          <p:cNvSpPr/>
          <p:nvPr/>
        </p:nvSpPr>
        <p:spPr>
          <a:xfrm>
            <a:off x="3846064" y="388591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B40AFB-FBC0-E39A-CF82-986319084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091" y="124101"/>
            <a:ext cx="844598" cy="80191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6AF3259-4FE3-394B-3E71-F7FC31CDC5D6}"/>
              </a:ext>
            </a:extLst>
          </p:cNvPr>
          <p:cNvSpPr/>
          <p:nvPr/>
        </p:nvSpPr>
        <p:spPr>
          <a:xfrm>
            <a:off x="5030652" y="388590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897644-0652-0866-2BAD-78AFDD6AD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27" y="107409"/>
            <a:ext cx="821354" cy="8352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7CF5C6-5AE9-C0B7-6779-09C7BE168C7F}"/>
              </a:ext>
            </a:extLst>
          </p:cNvPr>
          <p:cNvSpPr txBox="1"/>
          <p:nvPr/>
        </p:nvSpPr>
        <p:spPr>
          <a:xfrm>
            <a:off x="5372679" y="977213"/>
            <a:ext cx="844598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Tool call needed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B917F78-BFAD-A3F8-2F6E-AA1BED87BBE2}"/>
              </a:ext>
            </a:extLst>
          </p:cNvPr>
          <p:cNvSpPr/>
          <p:nvPr/>
        </p:nvSpPr>
        <p:spPr>
          <a:xfrm>
            <a:off x="6268324" y="388589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4B7DE3-E620-47A2-0A2A-7F073DB22687}"/>
              </a:ext>
            </a:extLst>
          </p:cNvPr>
          <p:cNvSpPr txBox="1"/>
          <p:nvPr/>
        </p:nvSpPr>
        <p:spPr>
          <a:xfrm>
            <a:off x="7847973" y="228036"/>
            <a:ext cx="84459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Tool </a:t>
            </a:r>
          </a:p>
          <a:p>
            <a:pPr algn="ctr"/>
            <a:r>
              <a:rPr lang="en-IN" sz="1400" b="1" dirty="0"/>
              <a:t>call</a:t>
            </a:r>
            <a:endParaRPr lang="en-GB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F3F1D-BFF3-8DA2-A7C6-3402D2C6F0CF}"/>
              </a:ext>
            </a:extLst>
          </p:cNvPr>
          <p:cNvSpPr txBox="1"/>
          <p:nvPr/>
        </p:nvSpPr>
        <p:spPr>
          <a:xfrm>
            <a:off x="7847973" y="951227"/>
            <a:ext cx="844598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Returns output</a:t>
            </a:r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3E84A73-9678-6695-D126-D03336505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794" y="65758"/>
            <a:ext cx="607036" cy="918594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E773F929-1768-B679-48FF-C8A3973394FA}"/>
              </a:ext>
            </a:extLst>
          </p:cNvPr>
          <p:cNvSpPr/>
          <p:nvPr/>
        </p:nvSpPr>
        <p:spPr>
          <a:xfrm>
            <a:off x="7454949" y="367316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337761-5390-F4B0-CBB5-34C4A4DEEE78}"/>
              </a:ext>
            </a:extLst>
          </p:cNvPr>
          <p:cNvSpPr txBox="1"/>
          <p:nvPr/>
        </p:nvSpPr>
        <p:spPr>
          <a:xfrm>
            <a:off x="6556355" y="997677"/>
            <a:ext cx="844598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Runner</a:t>
            </a:r>
            <a:endParaRPr lang="en-GB" sz="14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E5AFFB-85F3-C732-EC58-C443942C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496" y="78043"/>
            <a:ext cx="844598" cy="80191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F7E0A9DC-6300-21A4-0341-6595A38B119B}"/>
              </a:ext>
            </a:extLst>
          </p:cNvPr>
          <p:cNvSpPr/>
          <p:nvPr/>
        </p:nvSpPr>
        <p:spPr>
          <a:xfrm>
            <a:off x="8773469" y="377963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3F2B870-DD8B-16B1-1058-840D829A84EC}"/>
              </a:ext>
            </a:extLst>
          </p:cNvPr>
          <p:cNvSpPr/>
          <p:nvPr/>
        </p:nvSpPr>
        <p:spPr>
          <a:xfrm>
            <a:off x="10032427" y="367315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3A19F35-FCAC-0A4E-A3A0-DB378ACDE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264757" y="124101"/>
            <a:ext cx="526693" cy="105400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83C9539-FF2D-A546-11BB-410DBFE3D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437469" y="90848"/>
            <a:ext cx="526693" cy="105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9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6773-F51B-24A1-A43E-444D087F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56" y="80842"/>
            <a:ext cx="10515600" cy="639614"/>
          </a:xfrm>
        </p:spPr>
        <p:txBody>
          <a:bodyPr>
            <a:normAutofit fontScale="90000"/>
          </a:bodyPr>
          <a:lstStyle/>
          <a:p>
            <a:r>
              <a:rPr lang="en-IN" dirty="0"/>
              <a:t>Function (Tool) Calling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CFC0D-BDA4-3086-CACB-D602D8BE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F4B2D-B96C-5E8D-8A33-E283CF955E49}"/>
              </a:ext>
            </a:extLst>
          </p:cNvPr>
          <p:cNvSpPr txBox="1"/>
          <p:nvPr/>
        </p:nvSpPr>
        <p:spPr>
          <a:xfrm>
            <a:off x="335046" y="788758"/>
            <a:ext cx="45371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1: Write the actual function</a:t>
            </a:r>
            <a:endParaRPr lang="en-IN" sz="1200" b="1" dirty="0"/>
          </a:p>
          <a:p>
            <a:endParaRPr lang="en-IN" sz="1200" dirty="0"/>
          </a:p>
          <a:p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async def </a:t>
            </a:r>
            <a:r>
              <a:rPr lang="en-GB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faq_invoker</a:t>
            </a:r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tool_context</a:t>
            </a:r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, params):</a:t>
            </a:r>
          </a:p>
          <a:p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GB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args</a:t>
            </a:r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json.loads</a:t>
            </a:r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(params) if </a:t>
            </a:r>
            <a:r>
              <a:rPr lang="en-GB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isinstance</a:t>
            </a:r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(params, str) else params</a:t>
            </a:r>
          </a:p>
          <a:p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GB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user_query</a:t>
            </a:r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args.get</a:t>
            </a:r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("topic", "").lower()</a:t>
            </a:r>
          </a:p>
          <a:p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AA550-D3DB-0339-8E19-968809A915A9}"/>
              </a:ext>
            </a:extLst>
          </p:cNvPr>
          <p:cNvSpPr txBox="1"/>
          <p:nvPr/>
        </p:nvSpPr>
        <p:spPr>
          <a:xfrm>
            <a:off x="5018729" y="583350"/>
            <a:ext cx="6386839" cy="160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 err="1">
                <a:solidFill>
                  <a:srgbClr val="FF0000"/>
                </a:solidFill>
              </a:rPr>
              <a:t>tool_context</a:t>
            </a:r>
            <a:r>
              <a:rPr lang="en-IN" sz="1400" dirty="0"/>
              <a:t>: Optional object containing metadata about the tool (function) invocation</a:t>
            </a:r>
          </a:p>
          <a:p>
            <a:r>
              <a:rPr lang="en-IN" sz="1400" dirty="0">
                <a:solidFill>
                  <a:srgbClr val="FF0000"/>
                </a:solidFill>
              </a:rPr>
              <a:t>params</a:t>
            </a:r>
            <a:r>
              <a:rPr lang="en-IN" sz="1400" dirty="0"/>
              <a:t>: Input from the LLM to the function (e.g. User query)</a:t>
            </a:r>
          </a:p>
          <a:p>
            <a:r>
              <a:rPr lang="en-GB" sz="1100" dirty="0" err="1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args</a:t>
            </a:r>
            <a:r>
              <a:rPr lang="en-GB" sz="11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1100" dirty="0" err="1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json.loads</a:t>
            </a:r>
            <a:r>
              <a:rPr lang="en-GB" sz="11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(params) if </a:t>
            </a:r>
            <a:r>
              <a:rPr lang="en-GB" sz="1100" dirty="0" err="1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isinstance</a:t>
            </a:r>
            <a:r>
              <a:rPr lang="en-GB" sz="11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(params, str) else params</a:t>
            </a:r>
            <a:r>
              <a:rPr lang="en-IN" sz="1400" dirty="0"/>
              <a:t>: Sometimes the agent passes params as a JSON object, sometimes as Python dictionary – we need dictionary .. So check if it is a string and if yes, convert to JSON, else it is already a dictionary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11C02-FF1F-D1FF-37CC-3E737836B79A}"/>
              </a:ext>
            </a:extLst>
          </p:cNvPr>
          <p:cNvSpPr txBox="1"/>
          <p:nvPr/>
        </p:nvSpPr>
        <p:spPr>
          <a:xfrm>
            <a:off x="283858" y="2312228"/>
            <a:ext cx="4588287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2: Define the function schema</a:t>
            </a:r>
            <a:endParaRPr lang="en-IN" sz="1200" b="1" dirty="0"/>
          </a:p>
          <a:p>
            <a:endParaRPr lang="en-IN" sz="1200" dirty="0"/>
          </a:p>
          <a:p>
            <a:r>
              <a:rPr lang="en-GB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faq_schema</a:t>
            </a:r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 = {</a:t>
            </a:r>
          </a:p>
          <a:p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"type": "object",</a:t>
            </a:r>
          </a:p>
          <a:p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"properties": {</a:t>
            </a:r>
          </a:p>
          <a:p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    "topic":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0AD04-06BC-07D1-F644-61985202CA3B}"/>
              </a:ext>
            </a:extLst>
          </p:cNvPr>
          <p:cNvSpPr txBox="1"/>
          <p:nvPr/>
        </p:nvSpPr>
        <p:spPr>
          <a:xfrm>
            <a:off x="5018729" y="2419776"/>
            <a:ext cx="630715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Needed in step 3, when we want to register above function as a tool</a:t>
            </a:r>
          </a:p>
          <a:p>
            <a:r>
              <a:rPr lang="en-IN" sz="1400" dirty="0"/>
              <a:t>Schema = When the agent calls the function, what parameters does it need to pass to the function</a:t>
            </a:r>
            <a:endParaRPr lang="en-GB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52E86-5623-914B-315F-643D61FF8116}"/>
              </a:ext>
            </a:extLst>
          </p:cNvPr>
          <p:cNvSpPr txBox="1"/>
          <p:nvPr/>
        </p:nvSpPr>
        <p:spPr>
          <a:xfrm>
            <a:off x="283857" y="3651032"/>
            <a:ext cx="4588287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3: Register the Tool</a:t>
            </a:r>
            <a:endParaRPr lang="en-IN" sz="1200" b="1" dirty="0"/>
          </a:p>
          <a:p>
            <a:endParaRPr lang="en-IN" sz="1200" dirty="0"/>
          </a:p>
          <a:p>
            <a:r>
              <a:rPr lang="en-US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faq_tool</a:t>
            </a:r>
            <a:r>
              <a:rPr lang="en-US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US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FunctionTool</a:t>
            </a:r>
            <a:r>
              <a:rPr lang="en-US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</a:p>
          <a:p>
            <a:r>
              <a:rPr lang="en-US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name="</a:t>
            </a:r>
            <a:r>
              <a:rPr lang="en-US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get_faq_answer</a:t>
            </a:r>
            <a:r>
              <a:rPr lang="en-US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",</a:t>
            </a:r>
          </a:p>
          <a:p>
            <a:r>
              <a:rPr lang="en-US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description="Provides answers to frequently asked customer support questions.",</a:t>
            </a:r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 …</a:t>
            </a:r>
            <a:endParaRPr lang="en-US" sz="1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4D556-F563-5C50-A915-A174C6CC0CAB}"/>
              </a:ext>
            </a:extLst>
          </p:cNvPr>
          <p:cNvSpPr txBox="1"/>
          <p:nvPr/>
        </p:nvSpPr>
        <p:spPr>
          <a:xfrm>
            <a:off x="5018729" y="3828603"/>
            <a:ext cx="63071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The tool registration is needed, so that the agent knows that it needs to call this function in order to complete its task</a:t>
            </a:r>
            <a:endParaRPr lang="en-GB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B1585-4EBB-CE30-32FE-FFA9B1095CDF}"/>
              </a:ext>
            </a:extLst>
          </p:cNvPr>
          <p:cNvSpPr txBox="1"/>
          <p:nvPr/>
        </p:nvSpPr>
        <p:spPr>
          <a:xfrm>
            <a:off x="283856" y="5029866"/>
            <a:ext cx="4588287" cy="1661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4: Define the Agent with the Tool</a:t>
            </a:r>
            <a:endParaRPr lang="en-IN" sz="1200" b="1" dirty="0"/>
          </a:p>
          <a:p>
            <a:endParaRPr lang="en-IN" sz="1200" dirty="0"/>
          </a:p>
          <a:p>
            <a:r>
              <a:rPr lang="en-US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faq_agent</a:t>
            </a:r>
            <a:r>
              <a:rPr lang="en-US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 = Agent(</a:t>
            </a:r>
          </a:p>
          <a:p>
            <a:r>
              <a:rPr lang="en-US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name="Customer Support Bot", …</a:t>
            </a:r>
          </a:p>
          <a:p>
            <a:r>
              <a:rPr lang="en-US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"Answer questions based on the knowledge base or use the provided FAQ tool.",</a:t>
            </a:r>
          </a:p>
          <a:p>
            <a:r>
              <a:rPr lang="en-US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tools=[</a:t>
            </a:r>
            <a:r>
              <a:rPr lang="en-US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faq_tool</a:t>
            </a:r>
            <a:r>
              <a:rPr lang="en-US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</a:p>
          <a:p>
            <a:r>
              <a:rPr lang="en-US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01476-52AD-E13C-3555-DFDA560B8AB1}"/>
              </a:ext>
            </a:extLst>
          </p:cNvPr>
          <p:cNvSpPr txBox="1"/>
          <p:nvPr/>
        </p:nvSpPr>
        <p:spPr>
          <a:xfrm>
            <a:off x="5046650" y="5388690"/>
            <a:ext cx="630715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The agent is told to use the tool for answering the questions of the user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9105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3452-7F1D-463B-1439-4D90AB4D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Computing Embeddings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8E307-0E37-7EC6-7315-D6927D14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customer might ask a question in many ways, like:</a:t>
            </a:r>
          </a:p>
          <a:p>
            <a:pPr lvl="1"/>
            <a:r>
              <a:rPr lang="en-US" dirty="0"/>
              <a:t>"How long does shipping take?"</a:t>
            </a:r>
          </a:p>
          <a:p>
            <a:pPr lvl="1"/>
            <a:r>
              <a:rPr lang="en-US" dirty="0"/>
              <a:t>"When will my order arrive?"</a:t>
            </a:r>
          </a:p>
          <a:p>
            <a:r>
              <a:rPr lang="en-US" dirty="0"/>
              <a:t>Even though these questions are phrased differently, they are </a:t>
            </a:r>
            <a:r>
              <a:rPr lang="en-US" b="1" dirty="0"/>
              <a:t>semantically</a:t>
            </a:r>
            <a:r>
              <a:rPr lang="en-US" dirty="0"/>
              <a:t> similar</a:t>
            </a:r>
          </a:p>
          <a:p>
            <a:r>
              <a:rPr lang="en-US" dirty="0"/>
              <a:t>Embeddings convert both the stored answers and user queries into vectors, so we can measure how similar they are, even if the wording is different</a:t>
            </a:r>
          </a:p>
          <a:p>
            <a:pPr lvl="1"/>
            <a:r>
              <a:rPr lang="en-US" dirty="0"/>
              <a:t>"return policy" → [0.12, -0.33, 0.87, ...]</a:t>
            </a:r>
          </a:p>
          <a:p>
            <a:pPr lvl="1"/>
            <a:r>
              <a:rPr lang="en-US" dirty="0"/>
              <a:t>"You can return any product within 30 days of delivery." → [0.11, -0.31, 0.85, ...]</a:t>
            </a:r>
          </a:p>
          <a:p>
            <a:r>
              <a:rPr lang="en-US" dirty="0"/>
              <a:t>Cosine similarity: Measures the angle between two vectors. Closer vectors → smaller angle → higher similarity</a:t>
            </a:r>
          </a:p>
          <a:p>
            <a:r>
              <a:rPr lang="en-US" dirty="0"/>
              <a:t>Run vector_embedding_cosine_similarity.py</a:t>
            </a:r>
          </a:p>
          <a:p>
            <a:r>
              <a:rPr lang="en-US" dirty="0"/>
              <a:t>Visit https://openai-embeddings.streamlit.app/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3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9D0F-24A3-F1BC-7BE5-A6654D5E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Computing Embeddings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4F25-A13E-5DAB-BDE8-9AD96E08A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1DD83-9EC8-103B-9CF7-8CA739C45E54}"/>
              </a:ext>
            </a:extLst>
          </p:cNvPr>
          <p:cNvSpPr txBox="1"/>
          <p:nvPr/>
        </p:nvSpPr>
        <p:spPr>
          <a:xfrm>
            <a:off x="375683" y="1981569"/>
            <a:ext cx="5146158" cy="1846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def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compute_embedding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(text):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response =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client.embeddings.create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model="text-embedding-ada-002",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input=text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)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return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response.data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[0].embedding</a:t>
            </a:r>
          </a:p>
          <a:p>
            <a:endParaRPr lang="en-GB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CB75A-1282-03FD-A523-4D2637CE93B0}"/>
              </a:ext>
            </a:extLst>
          </p:cNvPr>
          <p:cNvSpPr txBox="1"/>
          <p:nvPr/>
        </p:nvSpPr>
        <p:spPr>
          <a:xfrm>
            <a:off x="5762847" y="1981569"/>
            <a:ext cx="5465134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function takes a text string (like an answer or a query), sends it to the OpenAI embeddings endpoint, and retrieves its vector representation</a:t>
            </a:r>
          </a:p>
          <a:p>
            <a:endParaRPr lang="en-US" dirty="0"/>
          </a:p>
          <a:p>
            <a:r>
              <a:rPr lang="en-US" dirty="0"/>
              <a:t>The model="text-embedding-ada-002" is one of OpenAI’s models optimized for generating embeddings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C5853-E7B9-1AA8-73ED-1F4F7BA7B3D6}"/>
              </a:ext>
            </a:extLst>
          </p:cNvPr>
          <p:cNvSpPr txBox="1"/>
          <p:nvPr/>
        </p:nvSpPr>
        <p:spPr>
          <a:xfrm>
            <a:off x="322520" y="3963165"/>
            <a:ext cx="514615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embedding =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compute_embedding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("Our standard shipping time is 3-5 business days.") # Just an example</a:t>
            </a:r>
          </a:p>
          <a:p>
            <a:endParaRPr lang="en-GB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A4C2A-FD26-C484-22B6-D77017AB402E}"/>
              </a:ext>
            </a:extLst>
          </p:cNvPr>
          <p:cNvSpPr txBox="1"/>
          <p:nvPr/>
        </p:nvSpPr>
        <p:spPr>
          <a:xfrm>
            <a:off x="5709684" y="3963165"/>
            <a:ext cx="5465134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means we are  asking OpenAI’s text-embedding-ada-002 model to convert the sentence:</a:t>
            </a:r>
          </a:p>
          <a:p>
            <a:r>
              <a:rPr lang="en-US" i="1" dirty="0"/>
              <a:t>"Our standard shipping time is 3-5 business days."</a:t>
            </a:r>
          </a:p>
          <a:p>
            <a:r>
              <a:rPr lang="en-US" dirty="0"/>
              <a:t>into a vector of numbers, typically a list of 1536 floating-point values (for this model)</a:t>
            </a:r>
          </a:p>
          <a:p>
            <a:r>
              <a:rPr lang="en-US" dirty="0"/>
              <a:t>Output could be: [0.012345, -0.023456, 0.045678, ...,]</a:t>
            </a:r>
          </a:p>
          <a:p>
            <a:r>
              <a:rPr lang="en-US" dirty="0"/>
              <a:t>It would be 1536 numbers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40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80560-B776-A7A4-D234-E6E944D0F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F3C9-CEDF-3399-2337-E6DC3105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Comparing Embeddings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D18F-4D1F-EE5B-889B-9E6E6764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D4FB5D-3CE6-F0E5-E9D2-0C89BF958B7F}"/>
              </a:ext>
            </a:extLst>
          </p:cNvPr>
          <p:cNvSpPr txBox="1"/>
          <p:nvPr/>
        </p:nvSpPr>
        <p:spPr>
          <a:xfrm>
            <a:off x="375683" y="1981569"/>
            <a:ext cx="5146158" cy="1846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def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cosine_similarity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(vec1, vec2):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v1 =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np.array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(vec1)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v2 =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np.array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(vec2)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return np.dot(v1, v2) / (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np.linalg.norm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(v1) *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np.linalg.norm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(v2))</a:t>
            </a:r>
          </a:p>
          <a:p>
            <a:endParaRPr lang="en-GB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GB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15DC4-D42D-BD94-376D-652765347741}"/>
              </a:ext>
            </a:extLst>
          </p:cNvPr>
          <p:cNvSpPr txBox="1"/>
          <p:nvPr/>
        </p:nvSpPr>
        <p:spPr>
          <a:xfrm>
            <a:off x="5762847" y="1981569"/>
            <a:ext cx="5465134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function compares two embeddings (vectors) and computes how similar they are</a:t>
            </a:r>
          </a:p>
          <a:p>
            <a:r>
              <a:rPr lang="en-US" dirty="0"/>
              <a:t>The result is a number between -1 and 1:</a:t>
            </a:r>
          </a:p>
          <a:p>
            <a:r>
              <a:rPr lang="en-US" dirty="0"/>
              <a:t>1 → identical meaning</a:t>
            </a:r>
          </a:p>
          <a:p>
            <a:r>
              <a:rPr lang="en-US" dirty="0"/>
              <a:t>0 → unrelated</a:t>
            </a:r>
          </a:p>
          <a:p>
            <a:r>
              <a:rPr lang="en-US" dirty="0"/>
              <a:t>-1 → opposite meaning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89B0A-F9F4-BD29-F82B-E297F2281A9B}"/>
              </a:ext>
            </a:extLst>
          </p:cNvPr>
          <p:cNvSpPr txBox="1"/>
          <p:nvPr/>
        </p:nvSpPr>
        <p:spPr>
          <a:xfrm>
            <a:off x="322520" y="3963165"/>
            <a:ext cx="5146158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for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topic_key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, embedding in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embeddings_index.items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():</a:t>
            </a:r>
          </a:p>
          <a:p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    score =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cosine_similarity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query_embedding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, embedding)</a:t>
            </a:r>
          </a:p>
          <a:p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    if score &gt;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best_score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</a:p>
          <a:p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       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best_score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= score</a:t>
            </a:r>
          </a:p>
          <a:p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       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best_topic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topic_key</a:t>
            </a:r>
            <a:endParaRPr lang="en-GB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D6C8F-5BEA-454A-E0CA-B029524B88BE}"/>
              </a:ext>
            </a:extLst>
          </p:cNvPr>
          <p:cNvSpPr txBox="1"/>
          <p:nvPr/>
        </p:nvSpPr>
        <p:spPr>
          <a:xfrm>
            <a:off x="5678672" y="4328676"/>
            <a:ext cx="546513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Compare the query embedding with all stored embeddings</a:t>
            </a:r>
          </a:p>
          <a:p>
            <a:r>
              <a:rPr lang="en-US" dirty="0"/>
              <a:t>Select the topic whose embedding is most similar to the query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55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3221-664A-C72A-377D-6297EEDB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RAG (</a:t>
            </a:r>
            <a:r>
              <a:rPr lang="en-GB" dirty="0"/>
              <a:t>Retrieval-Augmented Generation)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4230-5067-6E10-43FC-804A055C8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Large Language Models (LLMs) like GPT are powerful but have limitations:</a:t>
            </a:r>
          </a:p>
          <a:p>
            <a:pPr lvl="1"/>
            <a:r>
              <a:rPr lang="en-US" dirty="0"/>
              <a:t>They rely only on the knowledge they were trained on and do not update easily</a:t>
            </a:r>
          </a:p>
          <a:p>
            <a:pPr lvl="1"/>
            <a:r>
              <a:rPr lang="en-US" dirty="0"/>
              <a:t>They can hallucinate or generate incorrect information when knowledge gaps exist</a:t>
            </a:r>
          </a:p>
          <a:p>
            <a:r>
              <a:rPr lang="en-US" dirty="0"/>
              <a:t>Retrieval systems like search engines can fetch relevant information but do not generate conversational responses.</a:t>
            </a:r>
          </a:p>
          <a:p>
            <a:r>
              <a:rPr lang="en-US" dirty="0"/>
              <a:t>RAG integrates both worlds:</a:t>
            </a:r>
          </a:p>
          <a:p>
            <a:pPr lvl="1"/>
            <a:r>
              <a:rPr lang="en-US" dirty="0"/>
              <a:t>Retrieves relevant documents or facts from a knowledge base</a:t>
            </a:r>
          </a:p>
          <a:p>
            <a:pPr lvl="1"/>
            <a:r>
              <a:rPr lang="en-US" dirty="0"/>
              <a:t>Generates responses grounded in the retrieved information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B1E4E-0627-04B6-CB9A-0342F14AF084}"/>
              </a:ext>
            </a:extLst>
          </p:cNvPr>
          <p:cNvSpPr txBox="1"/>
          <p:nvPr/>
        </p:nvSpPr>
        <p:spPr>
          <a:xfrm>
            <a:off x="1942214" y="173002"/>
            <a:ext cx="886047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RAG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3FC9D-F51E-29FA-3FD2-E7CE76A75A26}"/>
              </a:ext>
            </a:extLst>
          </p:cNvPr>
          <p:cNvSpPr txBox="1"/>
          <p:nvPr/>
        </p:nvSpPr>
        <p:spPr>
          <a:xfrm>
            <a:off x="4330110" y="180459"/>
            <a:ext cx="4580858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Information Retrieval + Language Generation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4997C-E39D-698C-1592-F6CBEDD6D5D8}"/>
              </a:ext>
            </a:extLst>
          </p:cNvPr>
          <p:cNvSpPr txBox="1"/>
          <p:nvPr/>
        </p:nvSpPr>
        <p:spPr>
          <a:xfrm>
            <a:off x="3136162" y="180459"/>
            <a:ext cx="886047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=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11966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F4DC-2491-F410-9C48-3A9840FC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RAG: Core Components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9B3B5-A8BA-F04E-91BC-F583BB22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5409E-AADF-2E9B-EF5E-2A7C394A9875}"/>
              </a:ext>
            </a:extLst>
          </p:cNvPr>
          <p:cNvSpPr txBox="1"/>
          <p:nvPr/>
        </p:nvSpPr>
        <p:spPr>
          <a:xfrm>
            <a:off x="921488" y="1942214"/>
            <a:ext cx="5011479" cy="3139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Retriever</a:t>
            </a:r>
          </a:p>
          <a:p>
            <a:endParaRPr lang="en-IN" dirty="0"/>
          </a:p>
          <a:p>
            <a:r>
              <a:rPr lang="en-GB" dirty="0"/>
              <a:t>Fetches relevant documents or text passages from a large corpus</a:t>
            </a:r>
          </a:p>
          <a:p>
            <a:endParaRPr lang="en-GB" dirty="0"/>
          </a:p>
          <a:p>
            <a:r>
              <a:rPr lang="en-GB" dirty="0"/>
              <a:t>Examples: BM25, dense vector search (FAISS, Elasticsearch), DPR (Dense Passage Retrieval), etc</a:t>
            </a:r>
          </a:p>
          <a:p>
            <a:endParaRPr lang="en-GB" dirty="0"/>
          </a:p>
          <a:p>
            <a:r>
              <a:rPr lang="en-GB" dirty="0"/>
              <a:t>Input: Query or user prompt</a:t>
            </a:r>
          </a:p>
          <a:p>
            <a:endParaRPr lang="en-GB" dirty="0"/>
          </a:p>
          <a:p>
            <a:r>
              <a:rPr lang="en-GB" dirty="0"/>
              <a:t>Output: Top-k relevant documents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674B4-D435-C7C7-93C8-1ED867CDFBA8}"/>
              </a:ext>
            </a:extLst>
          </p:cNvPr>
          <p:cNvSpPr txBox="1"/>
          <p:nvPr/>
        </p:nvSpPr>
        <p:spPr>
          <a:xfrm>
            <a:off x="6096000" y="1942213"/>
            <a:ext cx="5011479" cy="3139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Generator</a:t>
            </a:r>
          </a:p>
          <a:p>
            <a:endParaRPr lang="en-IN" dirty="0"/>
          </a:p>
          <a:p>
            <a:r>
              <a:rPr lang="en-US" dirty="0"/>
              <a:t>A language model (e.g., GPT, BART, T5) that takes the user query and retrieved documents as input</a:t>
            </a:r>
          </a:p>
          <a:p>
            <a:endParaRPr lang="en-US" dirty="0"/>
          </a:p>
          <a:p>
            <a:r>
              <a:rPr lang="en-US" dirty="0"/>
              <a:t>Generates an output that is informed by both the query and the retrieved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57BE8-AF7C-6CC3-9F3D-081764D32DA1}"/>
              </a:ext>
            </a:extLst>
          </p:cNvPr>
          <p:cNvCxnSpPr/>
          <p:nvPr/>
        </p:nvCxnSpPr>
        <p:spPr>
          <a:xfrm>
            <a:off x="4508205" y="4869712"/>
            <a:ext cx="1516911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EA3A40-ADD4-B49C-1530-4DE143F3622F}"/>
              </a:ext>
            </a:extLst>
          </p:cNvPr>
          <p:cNvCxnSpPr>
            <a:cxnSpLocks/>
          </p:cNvCxnSpPr>
          <p:nvPr/>
        </p:nvCxnSpPr>
        <p:spPr>
          <a:xfrm flipV="1">
            <a:off x="6010940" y="2679405"/>
            <a:ext cx="0" cy="2183218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F165F-5C48-24EC-3A3F-856DF4D852AD}"/>
              </a:ext>
            </a:extLst>
          </p:cNvPr>
          <p:cNvCxnSpPr>
            <a:cxnSpLocks/>
          </p:cNvCxnSpPr>
          <p:nvPr/>
        </p:nvCxnSpPr>
        <p:spPr>
          <a:xfrm>
            <a:off x="6003851" y="2679406"/>
            <a:ext cx="205563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63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7AA3C1-5A66-87CA-F078-914CF7AA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DF3C67-034A-5F49-9486-64AC7BCA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OpenAI definition of agents …</a:t>
            </a:r>
          </a:p>
          <a:p>
            <a:r>
              <a:rPr lang="en-IN" dirty="0"/>
              <a:t>“</a:t>
            </a:r>
            <a:r>
              <a:rPr lang="en-US" dirty="0"/>
              <a:t>Agents represent </a:t>
            </a:r>
            <a:r>
              <a:rPr lang="en-US" b="1" dirty="0"/>
              <a:t>systems that intelligently accomplish tasks</a:t>
            </a:r>
            <a:r>
              <a:rPr lang="en-US" dirty="0"/>
              <a:t>, ranging from executing simple workflows to pursuing complex, open-ended objectives.”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Installation: 	</a:t>
            </a:r>
            <a:r>
              <a:rPr lang="en-US" b="1" dirty="0"/>
              <a:t>pip 	install 	</a:t>
            </a:r>
            <a:r>
              <a:rPr lang="en-US" b="1" dirty="0" err="1"/>
              <a:t>openai</a:t>
            </a:r>
            <a:r>
              <a:rPr lang="en-US" b="1" dirty="0"/>
              <a:t>-agents</a:t>
            </a:r>
          </a:p>
          <a:p>
            <a:endParaRPr lang="en-US" b="1" dirty="0"/>
          </a:p>
          <a:p>
            <a:r>
              <a:rPr lang="en-US" dirty="0"/>
              <a:t>Using the Agent API: </a:t>
            </a:r>
            <a:r>
              <a:rPr lang="it-IT" dirty="0"/>
              <a:t>C:\code\agenticai\2_openai_agents\2_1_openai_agent.py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909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E181-2545-8667-9136-1F0EF78C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344"/>
            <a:ext cx="10515600" cy="799698"/>
          </a:xfrm>
        </p:spPr>
        <p:txBody>
          <a:bodyPr>
            <a:normAutofit/>
          </a:bodyPr>
          <a:lstStyle/>
          <a:p>
            <a:r>
              <a:rPr lang="en-IN" dirty="0"/>
              <a:t>RAG: Step-by-Step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9E99A-941A-EF0E-04C2-33806753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56BC77-14C0-6702-A01E-D489D94C4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65965" y="1333439"/>
            <a:ext cx="526693" cy="1054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ED4D2-2627-8B0A-8DE3-DDFDF1D265AE}"/>
              </a:ext>
            </a:extLst>
          </p:cNvPr>
          <p:cNvSpPr txBox="1"/>
          <p:nvPr/>
        </p:nvSpPr>
        <p:spPr>
          <a:xfrm>
            <a:off x="2686876" y="1598501"/>
            <a:ext cx="928577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"What is the capital of France?"</a:t>
            </a:r>
            <a:endParaRPr lang="en-GB" sz="1400" dirty="0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8B225A29-8D43-A1DC-0BDE-B13698E94F66}"/>
              </a:ext>
            </a:extLst>
          </p:cNvPr>
          <p:cNvSpPr/>
          <p:nvPr/>
        </p:nvSpPr>
        <p:spPr>
          <a:xfrm>
            <a:off x="4450611" y="2014942"/>
            <a:ext cx="1077432" cy="708838"/>
          </a:xfrm>
          <a:prstGeom prst="foldedCorner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Retriever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4F67C-2382-FC20-2790-87DED9A97E9A}"/>
              </a:ext>
            </a:extLst>
          </p:cNvPr>
          <p:cNvSpPr txBox="1"/>
          <p:nvPr/>
        </p:nvSpPr>
        <p:spPr>
          <a:xfrm>
            <a:off x="463275" y="3311393"/>
            <a:ext cx="4071731" cy="2062103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Looks into a knowledge base and finds documents or passages related to "France" and "capital."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Example documents retrieved:</a:t>
            </a:r>
          </a:p>
          <a:p>
            <a:r>
              <a:rPr lang="en-US" sz="1600" dirty="0">
                <a:solidFill>
                  <a:schemeClr val="bg1"/>
                </a:solidFill>
              </a:rPr>
              <a:t>"Paris is the capital and largest city of France."</a:t>
            </a:r>
          </a:p>
          <a:p>
            <a:r>
              <a:rPr lang="en-US" sz="1600" dirty="0">
                <a:solidFill>
                  <a:schemeClr val="bg1"/>
                </a:solidFill>
              </a:rPr>
              <a:t>"France is located in Western Europe with Paris as its administrative center."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F5CD0D1-5620-A893-4CCC-C1B822B4E0C7}"/>
              </a:ext>
            </a:extLst>
          </p:cNvPr>
          <p:cNvSpPr/>
          <p:nvPr/>
        </p:nvSpPr>
        <p:spPr>
          <a:xfrm>
            <a:off x="2109280" y="1892779"/>
            <a:ext cx="457199" cy="46783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</a:t>
            </a:r>
            <a:endParaRPr lang="en-GB" sz="1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015F8CB-9779-C1FA-662E-4BA392AFF802}"/>
              </a:ext>
            </a:extLst>
          </p:cNvPr>
          <p:cNvSpPr/>
          <p:nvPr/>
        </p:nvSpPr>
        <p:spPr>
          <a:xfrm>
            <a:off x="3799763" y="1923081"/>
            <a:ext cx="457199" cy="46783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2</a:t>
            </a:r>
            <a:endParaRPr lang="en-GB" sz="14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C5989A9-A632-B69C-F101-907B8E19D08D}"/>
              </a:ext>
            </a:extLst>
          </p:cNvPr>
          <p:cNvSpPr/>
          <p:nvPr/>
        </p:nvSpPr>
        <p:spPr>
          <a:xfrm rot="5400000">
            <a:off x="2304899" y="2881642"/>
            <a:ext cx="435096" cy="38271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3</a:t>
            </a:r>
            <a:endParaRPr lang="en-GB" sz="14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6582C49-FD7E-3DAD-6E1C-88AE66A1D3C4}"/>
              </a:ext>
            </a:extLst>
          </p:cNvPr>
          <p:cNvSpPr/>
          <p:nvPr/>
        </p:nvSpPr>
        <p:spPr>
          <a:xfrm rot="5400000">
            <a:off x="6541405" y="2813734"/>
            <a:ext cx="435096" cy="38271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4</a:t>
            </a:r>
            <a:endParaRPr lang="en-GB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71175B-DB7C-EE06-4154-FA6BD49BFF03}"/>
              </a:ext>
            </a:extLst>
          </p:cNvPr>
          <p:cNvSpPr txBox="1"/>
          <p:nvPr/>
        </p:nvSpPr>
        <p:spPr>
          <a:xfrm>
            <a:off x="4652270" y="3286402"/>
            <a:ext cx="4213366" cy="280076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retrieved documents are combined with the original query.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Input to the generator:</a:t>
            </a:r>
          </a:p>
          <a:p>
            <a:r>
              <a:rPr lang="en-US" sz="1600" dirty="0">
                <a:solidFill>
                  <a:schemeClr val="bg1"/>
                </a:solidFill>
              </a:rPr>
              <a:t>Documents:</a:t>
            </a:r>
          </a:p>
          <a:p>
            <a:r>
              <a:rPr lang="en-US" sz="1600" dirty="0">
                <a:solidFill>
                  <a:schemeClr val="bg1"/>
                </a:solidFill>
              </a:rPr>
              <a:t>1. Paris is the capital and largest city of France.</a:t>
            </a:r>
          </a:p>
          <a:p>
            <a:r>
              <a:rPr lang="en-US" sz="1600" dirty="0">
                <a:solidFill>
                  <a:schemeClr val="bg1"/>
                </a:solidFill>
              </a:rPr>
              <a:t>2. France is located in Western Europe with Paris as its administrative center.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Query:</a:t>
            </a:r>
          </a:p>
          <a:p>
            <a:r>
              <a:rPr lang="en-US" sz="1600" dirty="0">
                <a:solidFill>
                  <a:schemeClr val="bg1"/>
                </a:solidFill>
              </a:rPr>
              <a:t>What is the capital of France?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EE7EE50-A9C5-7F13-E7B3-53018C453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258" y="74557"/>
            <a:ext cx="2627482" cy="2117881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6B450835-AD78-C5B6-7B2B-0627D4BD21A3}"/>
              </a:ext>
            </a:extLst>
          </p:cNvPr>
          <p:cNvSpPr/>
          <p:nvPr/>
        </p:nvSpPr>
        <p:spPr>
          <a:xfrm>
            <a:off x="9046321" y="2190306"/>
            <a:ext cx="457199" cy="46783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5</a:t>
            </a:r>
            <a:endParaRPr lang="en-GB" sz="1400" dirty="0"/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946C1D90-3BB6-A01A-EB82-56A3E1470E99}"/>
              </a:ext>
            </a:extLst>
          </p:cNvPr>
          <p:cNvSpPr/>
          <p:nvPr/>
        </p:nvSpPr>
        <p:spPr>
          <a:xfrm>
            <a:off x="9573421" y="2069756"/>
            <a:ext cx="1194929" cy="708838"/>
          </a:xfrm>
          <a:prstGeom prst="foldedCorne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Generator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43DF9F3-3B49-6D1E-1235-E12AD24F09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0208" y="1125974"/>
            <a:ext cx="821354" cy="8352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7B76456-CAD5-541D-FBB8-10DFEE523C15}"/>
              </a:ext>
            </a:extLst>
          </p:cNvPr>
          <p:cNvSpPr txBox="1"/>
          <p:nvPr/>
        </p:nvSpPr>
        <p:spPr>
          <a:xfrm>
            <a:off x="9130553" y="3286402"/>
            <a:ext cx="2902017" cy="132343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language model processes this context and generates a coherent, accurate response: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"The capital of France is Paris."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F0DE56-2F66-370C-4731-3143CAA43EB1}"/>
              </a:ext>
            </a:extLst>
          </p:cNvPr>
          <p:cNvCxnSpPr/>
          <p:nvPr/>
        </p:nvCxnSpPr>
        <p:spPr>
          <a:xfrm flipH="1">
            <a:off x="2629786" y="2369361"/>
            <a:ext cx="1820825" cy="486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217B1C-875B-3C71-BC43-22F6CCBED797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5528043" y="2369361"/>
            <a:ext cx="1230910" cy="4181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826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BA9B4-9FC5-8B57-67E6-8BEFA17C7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5A90-1DB4-FAE9-3392-91589053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03"/>
            <a:ext cx="10515600" cy="572371"/>
          </a:xfrm>
        </p:spPr>
        <p:txBody>
          <a:bodyPr>
            <a:normAutofit fontScale="90000"/>
          </a:bodyPr>
          <a:lstStyle/>
          <a:p>
            <a:r>
              <a:rPr lang="en-IN" dirty="0"/>
              <a:t>RAG Architecture Types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7B7CE3-B20B-3E54-02F0-8CF90A435A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851579"/>
          <a:ext cx="10595289" cy="450314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793318">
                  <a:extLst>
                    <a:ext uri="{9D8B030D-6E8A-4147-A177-3AD203B41FA5}">
                      <a16:colId xmlns:a16="http://schemas.microsoft.com/office/drawing/2014/main" val="3118692814"/>
                    </a:ext>
                  </a:extLst>
                </a:gridCol>
                <a:gridCol w="3880964">
                  <a:extLst>
                    <a:ext uri="{9D8B030D-6E8A-4147-A177-3AD203B41FA5}">
                      <a16:colId xmlns:a16="http://schemas.microsoft.com/office/drawing/2014/main" val="3279895707"/>
                    </a:ext>
                  </a:extLst>
                </a:gridCol>
                <a:gridCol w="4921007">
                  <a:extLst>
                    <a:ext uri="{9D8B030D-6E8A-4147-A177-3AD203B41FA5}">
                      <a16:colId xmlns:a16="http://schemas.microsoft.com/office/drawing/2014/main" val="2552843818"/>
                    </a:ext>
                  </a:extLst>
                </a:gridCol>
              </a:tblGrid>
              <a:tr h="1945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Aspect</a:t>
                      </a:r>
                      <a:endParaRPr lang="en-GB" sz="1800" dirty="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RAG-Sequence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RAG-Token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1345363908"/>
                  </a:ext>
                </a:extLst>
              </a:tr>
              <a:tr h="4732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How documents are used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Concatenates query and all documents into one sequence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Dynamically attends to different documents at each token generation step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3195045933"/>
                  </a:ext>
                </a:extLst>
              </a:tr>
              <a:tr h="4732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Processing style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Processes the entire sequence in a single pass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Generates output token by token, choosing which documents to attend to at each step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2666711033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Input length handling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Limited by model’s maximum input size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Can handle longer contexts by selectively attending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3945387612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Flexibility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All documents treated equally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800"/>
                        <a:t>Focuses on relevant documents dynamically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2181365631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Accuracy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May include unnecessary or less relevant info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More context-aware, potentially more accurate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1889102895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Computational cost</a:t>
                      </a:r>
                      <a:endParaRPr lang="en-GB" sz="1800" dirty="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Lower, since it processes once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Higher, due to repeated attention computations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642228792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Implementation</a:t>
                      </a:r>
                      <a:endParaRPr lang="en-GB" sz="1800" dirty="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Simpler setup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More complex, requires careful design and tuning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2046220660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Best use case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When speed and simplicity are important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When accuracy and long-context reasoning are needed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421797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327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1D61-0BB9-1880-2A9E-2A3DC399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03"/>
            <a:ext cx="10515600" cy="572371"/>
          </a:xfrm>
        </p:spPr>
        <p:txBody>
          <a:bodyPr>
            <a:normAutofit fontScale="90000"/>
          </a:bodyPr>
          <a:lstStyle/>
          <a:p>
            <a:r>
              <a:rPr lang="en-IN" dirty="0"/>
              <a:t>RAG Architecture Types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F6995F-D831-3831-3672-D68721026B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851579"/>
          <a:ext cx="10595289" cy="454592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793318">
                  <a:extLst>
                    <a:ext uri="{9D8B030D-6E8A-4147-A177-3AD203B41FA5}">
                      <a16:colId xmlns:a16="http://schemas.microsoft.com/office/drawing/2014/main" val="3118692814"/>
                    </a:ext>
                  </a:extLst>
                </a:gridCol>
                <a:gridCol w="3880964">
                  <a:extLst>
                    <a:ext uri="{9D8B030D-6E8A-4147-A177-3AD203B41FA5}">
                      <a16:colId xmlns:a16="http://schemas.microsoft.com/office/drawing/2014/main" val="3279895707"/>
                    </a:ext>
                  </a:extLst>
                </a:gridCol>
                <a:gridCol w="4921007">
                  <a:extLst>
                    <a:ext uri="{9D8B030D-6E8A-4147-A177-3AD203B41FA5}">
                      <a16:colId xmlns:a16="http://schemas.microsoft.com/office/drawing/2014/main" val="2552843818"/>
                    </a:ext>
                  </a:extLst>
                </a:gridCol>
              </a:tblGrid>
              <a:tr h="1945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Aspect</a:t>
                      </a:r>
                      <a:endParaRPr lang="en-GB" sz="1800" dirty="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RAG-Sequence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RAG-Token</a:t>
                      </a:r>
                      <a:endParaRPr lang="en-GB" sz="1800" dirty="0"/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1345363908"/>
                  </a:ext>
                </a:extLst>
              </a:tr>
              <a:tr h="7572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Example input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Query: "What’s the refund policy?"   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      </a:t>
                      </a:r>
                    </a:p>
                    <a:p>
                      <a:pPr>
                        <a:buNone/>
                      </a:pPr>
                      <a:r>
                        <a:rPr lang="en-US" sz="1800" dirty="0"/>
                        <a:t>Docs: "Refund requests must be made within 30 days.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"Online orders are eligible for full refunds if unused."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Same query and documents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3475659579"/>
                  </a:ext>
                </a:extLst>
              </a:tr>
              <a:tr h="7572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Example process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Concatenate: "What’s the refund policy? Refund requests must be made within 30 days… Online orders are eligible…" and process once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At each token generation step, attend to parts of Doc 1 or Doc 2 as needed </a:t>
                      </a:r>
                    </a:p>
                    <a:p>
                      <a:pPr>
                        <a:buNone/>
                      </a:pPr>
                      <a:r>
                        <a:rPr lang="en-US" sz="1800" dirty="0"/>
                        <a:t>e.g. At token 1, model looks at Document 2 (“Online orders …”), adds “and” and then at token 11, it attends more to Document 1 (“Refund requests …”)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1520016856"/>
                  </a:ext>
                </a:extLst>
              </a:tr>
              <a:tr h="6152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Example output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"The refund policy states that online orders can be fully refunded if unused, and requests must be made within 30 days."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"Online orders are eligible for full refunds if unused and the request is made within 30 days of purchase."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3161976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811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4EBF-00AF-8F2E-2386-A3F9AC4C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Service Agent (2_10_openai_agent.py)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1962B-6D8B-F264-60B3-3A08EF25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 </a:t>
            </a:r>
            <a:r>
              <a:rPr lang="en-IN" dirty="0">
                <a:hlinkClick r:id="rId2"/>
              </a:rPr>
              <a:t>https://www.kaggle.com/datasets/kreeshrajani/3k-conversations-dataset-for-chatbot</a:t>
            </a:r>
            <a:r>
              <a:rPr lang="en-IN" dirty="0"/>
              <a:t>) to preload data</a:t>
            </a:r>
          </a:p>
          <a:p>
            <a:r>
              <a:rPr lang="en-IN" dirty="0"/>
              <a:t>Add this to an </a:t>
            </a:r>
            <a:r>
              <a:rPr lang="en-IN" dirty="0" err="1"/>
              <a:t>Sqllite</a:t>
            </a:r>
            <a:r>
              <a:rPr lang="en-IN" dirty="0"/>
              <a:t> database</a:t>
            </a:r>
          </a:p>
          <a:p>
            <a:r>
              <a:rPr lang="en-IN" dirty="0"/>
              <a:t>Simultaneously load the first 500 entries in a local memory LRU cache</a:t>
            </a:r>
          </a:p>
          <a:p>
            <a:r>
              <a:rPr lang="en-IN" dirty="0"/>
              <a:t>When the user sends question to the agent</a:t>
            </a:r>
          </a:p>
          <a:p>
            <a:pPr lvl="1"/>
            <a:r>
              <a:rPr lang="en-IN" dirty="0"/>
              <a:t>First search in the local cache (Short Term Memory)</a:t>
            </a:r>
          </a:p>
          <a:p>
            <a:pPr lvl="1"/>
            <a:r>
              <a:rPr lang="en-IN" dirty="0"/>
              <a:t>If not found, search in the </a:t>
            </a:r>
            <a:r>
              <a:rPr lang="en-IN" dirty="0" err="1"/>
              <a:t>Sqlite</a:t>
            </a:r>
            <a:r>
              <a:rPr lang="en-IN" dirty="0"/>
              <a:t> database (Long Term Memory)</a:t>
            </a:r>
          </a:p>
          <a:p>
            <a:pPr lvl="1"/>
            <a:r>
              <a:rPr lang="en-IN" dirty="0"/>
              <a:t>If found, add the question and answer from Long Term Memory to Short Term Memory</a:t>
            </a:r>
          </a:p>
          <a:p>
            <a:pPr lvl="1"/>
            <a:r>
              <a:rPr lang="en-IN" dirty="0"/>
              <a:t>If not found there also, return an apologetic message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8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5946-4DD0-BD92-AA53-84A0114E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Agents API Basics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5988-D4A7-6685-1814-D5225EC3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87856-73F6-E779-223A-A2ED8DB128DC}"/>
              </a:ext>
            </a:extLst>
          </p:cNvPr>
          <p:cNvSpPr txBox="1"/>
          <p:nvPr/>
        </p:nvSpPr>
        <p:spPr>
          <a:xfrm>
            <a:off x="481630" y="2477955"/>
            <a:ext cx="4997789" cy="18774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1: Defining an Agent</a:t>
            </a:r>
          </a:p>
          <a:p>
            <a:endParaRPr lang="en-GB" dirty="0"/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agent = Agent(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name="Assistant",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instructions=instruction,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model=“gpt-4o-mini” // optional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CACEE-5C36-A4FC-5F88-1B63CE418D68}"/>
              </a:ext>
            </a:extLst>
          </p:cNvPr>
          <p:cNvSpPr txBox="1"/>
          <p:nvPr/>
        </p:nvSpPr>
        <p:spPr>
          <a:xfrm>
            <a:off x="5786542" y="2387379"/>
            <a:ext cx="5193234" cy="1354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Agent: Object representing our intelligent assistant</a:t>
            </a:r>
          </a:p>
          <a:p>
            <a:r>
              <a:rPr lang="en-IN" sz="1600" dirty="0"/>
              <a:t>instructions: Tell the agent how to behave</a:t>
            </a:r>
          </a:p>
          <a:p>
            <a:endParaRPr lang="en-IN" sz="1600" dirty="0"/>
          </a:p>
          <a:p>
            <a:r>
              <a:rPr lang="en-IN" sz="1600" dirty="0"/>
              <a:t>Note: This will create but not run the agent</a:t>
            </a:r>
          </a:p>
          <a:p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FB2CE-B9D9-23AC-8969-ABEDF6A54210}"/>
              </a:ext>
            </a:extLst>
          </p:cNvPr>
          <p:cNvSpPr txBox="1"/>
          <p:nvPr/>
        </p:nvSpPr>
        <p:spPr>
          <a:xfrm>
            <a:off x="481630" y="4368146"/>
            <a:ext cx="4997789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2: Running the Agent</a:t>
            </a:r>
          </a:p>
          <a:p>
            <a:endParaRPr lang="en-GB" dirty="0"/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result =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Runner.run_sync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(agent, message)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7E146-5ACA-6717-0FFB-2F94366438B4}"/>
              </a:ext>
            </a:extLst>
          </p:cNvPr>
          <p:cNvSpPr txBox="1"/>
          <p:nvPr/>
        </p:nvSpPr>
        <p:spPr>
          <a:xfrm>
            <a:off x="5786542" y="3928562"/>
            <a:ext cx="5193234" cy="2616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Runner.run_sync</a:t>
            </a:r>
            <a:r>
              <a:rPr lang="en-US" sz="1600" dirty="0"/>
              <a:t> executes the agent synchronously</a:t>
            </a:r>
          </a:p>
          <a:p>
            <a:endParaRPr lang="en-US" sz="1600" dirty="0"/>
          </a:p>
          <a:p>
            <a:r>
              <a:rPr lang="en-US" sz="1600" dirty="0"/>
              <a:t>Sends the message to the agent along with instructions</a:t>
            </a:r>
          </a:p>
          <a:p>
            <a:endParaRPr lang="en-US" sz="1600" dirty="0"/>
          </a:p>
          <a:p>
            <a:r>
              <a:rPr lang="en-US" sz="1600" dirty="0"/>
              <a:t>Internally:</a:t>
            </a:r>
          </a:p>
          <a:p>
            <a:r>
              <a:rPr lang="en-US" sz="1600" dirty="0"/>
              <a:t>1. The agent formats the message for the LLM</a:t>
            </a:r>
          </a:p>
          <a:p>
            <a:r>
              <a:rPr lang="en-US" sz="1600" dirty="0"/>
              <a:t>2. The LLM generates a response based on the instruction and message</a:t>
            </a:r>
          </a:p>
          <a:p>
            <a:r>
              <a:rPr lang="en-US" sz="1600" dirty="0"/>
              <a:t>3. Runner wraps this execution and stores the final output in result</a:t>
            </a:r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D05C8-12DD-80FE-0A0F-79488B7CAC71}"/>
              </a:ext>
            </a:extLst>
          </p:cNvPr>
          <p:cNvSpPr txBox="1"/>
          <p:nvPr/>
        </p:nvSpPr>
        <p:spPr>
          <a:xfrm>
            <a:off x="838200" y="1348571"/>
            <a:ext cx="9745745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instruction = "You are a helpful customer support analyst.“</a:t>
            </a:r>
          </a:p>
          <a:p>
            <a:endParaRPr lang="en-US" sz="1400" dirty="0"/>
          </a:p>
          <a:p>
            <a:r>
              <a:rPr lang="en-US" sz="1400" dirty="0"/>
              <a:t>message = "Analyze this customer feedback and suggest improvements to the product: 'The packaging is great, but the delivery was delayed by two days.'"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5028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7C96-86DD-FD90-D3E4-8A30CCFA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Agents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01EB-49D5-3EBA-216C-C6339E04C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us to build agentic apps with basic primitives: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025BEE-F3C2-6731-5F43-051E63E968E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62027"/>
          <a:ext cx="10515600" cy="42031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596775">
                  <a:extLst>
                    <a:ext uri="{9D8B030D-6E8A-4147-A177-3AD203B41FA5}">
                      <a16:colId xmlns:a16="http://schemas.microsoft.com/office/drawing/2014/main" val="2469913142"/>
                    </a:ext>
                  </a:extLst>
                </a:gridCol>
                <a:gridCol w="4078841">
                  <a:extLst>
                    <a:ext uri="{9D8B030D-6E8A-4147-A177-3AD203B41FA5}">
                      <a16:colId xmlns:a16="http://schemas.microsoft.com/office/drawing/2014/main" val="1365375933"/>
                    </a:ext>
                  </a:extLst>
                </a:gridCol>
                <a:gridCol w="4839984">
                  <a:extLst>
                    <a:ext uri="{9D8B030D-6E8A-4147-A177-3AD203B41FA5}">
                      <a16:colId xmlns:a16="http://schemas.microsoft.com/office/drawing/2014/main" val="3864009623"/>
                    </a:ext>
                  </a:extLst>
                </a:gridCol>
              </a:tblGrid>
              <a:tr h="4139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Primitive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Description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Example Use Case</a:t>
                      </a:r>
                      <a:endParaRPr lang="en-I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516050"/>
                  </a:ext>
                </a:extLst>
              </a:tr>
              <a:tr h="859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Agents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LLMs equipped with instructions and tools.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A customer support bot that answers FAQs using a knowledge base and function calling.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438369"/>
                  </a:ext>
                </a:extLst>
              </a:tr>
              <a:tr h="859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Handoffs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Allow agents to delegate to other agents for specific tasks.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 general support agent escalates a billing-related query to a specialized billing agent.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061710"/>
                  </a:ext>
                </a:extLst>
              </a:tr>
              <a:tr h="10348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Guardrails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Enable validation of agent inputs and outputs.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Prevent an agent from generating unsafe instructions or validate that output is JSON before returning.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341352"/>
                  </a:ext>
                </a:extLst>
              </a:tr>
              <a:tr h="10348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Sessions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Automatically maintain conversation history across agent runs.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A tutoring agent remembers what topics a student has already covered across multiple sessions.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03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2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D3-4109-4E2D-E4F6-551587E9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Agents API: Sync or Async?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7860-E044-7F56-74A2-7FA1AF36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Agents API supports two modes of operation: </a:t>
            </a:r>
            <a:r>
              <a:rPr lang="en-IN" b="1" dirty="0"/>
              <a:t>synchronous</a:t>
            </a:r>
            <a:r>
              <a:rPr lang="en-IN" dirty="0"/>
              <a:t> and </a:t>
            </a:r>
            <a:r>
              <a:rPr lang="en-IN" b="1" dirty="0"/>
              <a:t>asynchronous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CE6E5B-E743-D5FB-0800-7B2F164CB2E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54883"/>
          <a:ext cx="10679634" cy="393314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240047">
                  <a:extLst>
                    <a:ext uri="{9D8B030D-6E8A-4147-A177-3AD203B41FA5}">
                      <a16:colId xmlns:a16="http://schemas.microsoft.com/office/drawing/2014/main" val="3291926472"/>
                    </a:ext>
                  </a:extLst>
                </a:gridCol>
                <a:gridCol w="3860025">
                  <a:extLst>
                    <a:ext uri="{9D8B030D-6E8A-4147-A177-3AD203B41FA5}">
                      <a16:colId xmlns:a16="http://schemas.microsoft.com/office/drawing/2014/main" val="3225460055"/>
                    </a:ext>
                  </a:extLst>
                </a:gridCol>
                <a:gridCol w="4579562">
                  <a:extLst>
                    <a:ext uri="{9D8B030D-6E8A-4147-A177-3AD203B41FA5}">
                      <a16:colId xmlns:a16="http://schemas.microsoft.com/office/drawing/2014/main" val="612264176"/>
                    </a:ext>
                  </a:extLst>
                </a:gridCol>
              </a:tblGrid>
              <a:tr h="15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Aspect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Synchronous</a:t>
                      </a:r>
                      <a:r>
                        <a:rPr lang="en-GB" sz="1800" b="1" dirty="0"/>
                        <a:t>: </a:t>
                      </a:r>
                      <a:r>
                        <a:rPr lang="en-GB" sz="1800" b="1" dirty="0" err="1"/>
                        <a:t>Runner.run_sync</a:t>
                      </a:r>
                      <a:r>
                        <a:rPr lang="en-GB" sz="1800" b="1" dirty="0"/>
                        <a:t>(...)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Asynchronous</a:t>
                      </a:r>
                      <a:r>
                        <a:rPr lang="en-GB" sz="1800" b="1" dirty="0"/>
                        <a:t>: await </a:t>
                      </a:r>
                      <a:r>
                        <a:rPr lang="en-GB" sz="1800" b="1" dirty="0" err="1"/>
                        <a:t>Runner.run</a:t>
                      </a:r>
                      <a:r>
                        <a:rPr lang="en-GB" sz="1800" b="1" dirty="0"/>
                        <a:t>(...)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3010442310"/>
                  </a:ext>
                </a:extLst>
              </a:tr>
              <a:tr h="270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Programming style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Blocking (runs one task at a time)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Non-blocking (can run multiple tasks concurrently)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619753185"/>
                  </a:ext>
                </a:extLst>
              </a:tr>
              <a:tr h="270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Ease of use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Simpler to write, no async/await needed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Requires </a:t>
                      </a:r>
                      <a:r>
                        <a:rPr lang="en-US" sz="1800" b="1" dirty="0" err="1"/>
                        <a:t>asyncio</a:t>
                      </a:r>
                      <a:r>
                        <a:rPr lang="en-US" sz="1800" dirty="0"/>
                        <a:t> and </a:t>
                      </a:r>
                      <a:r>
                        <a:rPr lang="en-US" sz="1800" b="1" dirty="0"/>
                        <a:t>await </a:t>
                      </a:r>
                      <a:r>
                        <a:rPr lang="en-US" sz="1800" dirty="0"/>
                        <a:t>keywords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494663685"/>
                  </a:ext>
                </a:extLst>
              </a:tr>
              <a:tr h="386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Best for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Quick scripts, one-off calls, debugging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Production apps, web servers, handling multiple sessions or tool calls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778826006"/>
                  </a:ext>
                </a:extLst>
              </a:tr>
              <a:tr h="270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Concurrency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Cannot overlap calls – each waits for the previous to finish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Can run multiple LLM calls or tool calls in parallel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464696240"/>
                  </a:ext>
                </a:extLst>
              </a:tr>
              <a:tr h="270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Performance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Slower if many requests, since they run sequentially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Faster throughput when managing many tasks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043531246"/>
                  </a:ext>
                </a:extLst>
              </a:tr>
              <a:tr h="386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Error handling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Traditional try/except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Async exception handling (</a:t>
                      </a:r>
                      <a:r>
                        <a:rPr lang="en-US" sz="1800" dirty="0" err="1"/>
                        <a:t>asyncio.gather</a:t>
                      </a:r>
                      <a:r>
                        <a:rPr lang="en-US" sz="1800" dirty="0"/>
                        <a:t>, cancellation, timeouts)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437436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02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DF21-85EA-70A8-D331-38C0B964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 versus Async: Sample Code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B4B982-1536-A196-5614-1CC8B2B03B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2359" y="1392855"/>
          <a:ext cx="10515600" cy="4851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320029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95148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Sync Approach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Async Approach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97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from agents import Agent, Runner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agent = Agent(name="Assistant", </a:t>
                      </a:r>
                    </a:p>
                    <a:p>
                      <a:r>
                        <a:rPr lang="en-GB" dirty="0"/>
                        <a:t>                          instructions="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are a helpful customer support analyst.</a:t>
                      </a:r>
                      <a:r>
                        <a:rPr lang="en-GB" dirty="0"/>
                        <a:t>")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result = 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Runner.run_sync</a:t>
                      </a:r>
                      <a:r>
                        <a:rPr lang="en-GB" dirty="0"/>
                        <a:t>(agent,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                    "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 this customer feedback and suggest improvements to the product: 'The packaging is great, but the delivery was delayed by two days.'"</a:t>
                      </a:r>
                    </a:p>
                    <a:p>
                      <a:r>
                        <a:rPr lang="en-GB" dirty="0"/>
                        <a:t>")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print(</a:t>
                      </a:r>
                      <a:r>
                        <a:rPr lang="en-GB" dirty="0" err="1"/>
                        <a:t>result.final_output</a:t>
                      </a:r>
                      <a:r>
                        <a:rPr lang="en-GB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import </a:t>
                      </a:r>
                      <a:r>
                        <a:rPr lang="en-GB" dirty="0" err="1"/>
                        <a:t>asyncio</a:t>
                      </a:r>
                      <a:endParaRPr lang="en-GB" dirty="0"/>
                    </a:p>
                    <a:p>
                      <a:r>
                        <a:rPr lang="en-GB" dirty="0"/>
                        <a:t>from agents import Agent, Runner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agent = Agent(name="Assistant",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                     instructions="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are a helpful customer support analyst.</a:t>
                      </a:r>
                      <a:r>
                        <a:rPr lang="en-GB" dirty="0"/>
                        <a:t>")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async </a:t>
                      </a:r>
                      <a:r>
                        <a:rPr lang="en-GB" dirty="0"/>
                        <a:t>def main():</a:t>
                      </a:r>
                    </a:p>
                    <a:p>
                      <a:r>
                        <a:rPr lang="en-GB" dirty="0"/>
                        <a:t>    result =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await 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Runner.run</a:t>
                      </a:r>
                      <a:r>
                        <a:rPr lang="en-GB" dirty="0"/>
                        <a:t>(agent,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   “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 this customer feedback and suggest improvements to the product: 'The packaging is great, but the delivery was delayed by two days.'"</a:t>
                      </a:r>
                    </a:p>
                    <a:p>
                      <a:r>
                        <a:rPr lang="en-GB" dirty="0"/>
                        <a:t>)</a:t>
                      </a:r>
                    </a:p>
                    <a:p>
                      <a:r>
                        <a:rPr lang="en-GB" dirty="0"/>
                        <a:t>    print(</a:t>
                      </a:r>
                      <a:r>
                        <a:rPr lang="en-GB" dirty="0" err="1"/>
                        <a:t>result.final_output</a:t>
                      </a:r>
                      <a:r>
                        <a:rPr lang="en-GB" dirty="0"/>
                        <a:t>)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asyncio.run</a:t>
                      </a:r>
                      <a:r>
                        <a:rPr lang="en-GB" dirty="0"/>
                        <a:t>(main())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02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30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278B-1E8B-F2C2-9CAE-EC0C73D9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Agent SDK Example (Sync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A2D0-C299-4CE6-136E-7063EDBF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agent = Agent(name="Assistant", instructions="You are a helpful assistant")</a:t>
            </a:r>
          </a:p>
          <a:p>
            <a:pPr lvl="1"/>
            <a:r>
              <a:rPr lang="en-US" dirty="0"/>
              <a:t>Create an Agent object, giving it a name and system prompt (to tell it what role to perform)</a:t>
            </a:r>
          </a:p>
          <a:p>
            <a:r>
              <a:rPr lang="en-US" dirty="0">
                <a:solidFill>
                  <a:srgbClr val="FF0000"/>
                </a:solidFill>
              </a:rPr>
              <a:t>result = </a:t>
            </a:r>
            <a:r>
              <a:rPr lang="en-US" dirty="0" err="1">
                <a:solidFill>
                  <a:srgbClr val="FF0000"/>
                </a:solidFill>
              </a:rPr>
              <a:t>Runner.run_sync</a:t>
            </a:r>
            <a:r>
              <a:rPr lang="en-US" dirty="0">
                <a:solidFill>
                  <a:srgbClr val="FF0000"/>
                </a:solidFill>
              </a:rPr>
              <a:t>(agent, "Write a joke about vibe coding.")</a:t>
            </a:r>
          </a:p>
          <a:p>
            <a:pPr lvl="1"/>
            <a:r>
              <a:rPr lang="en-US" dirty="0"/>
              <a:t>Runner executes a task for the agent</a:t>
            </a:r>
          </a:p>
          <a:p>
            <a:pPr lvl="1"/>
            <a:r>
              <a:rPr lang="en-US" dirty="0"/>
              <a:t>Actual task is mentioned in the method call</a:t>
            </a:r>
          </a:p>
          <a:p>
            <a:pPr lvl="1"/>
            <a:r>
              <a:rPr lang="en-US" dirty="0"/>
              <a:t>_sync part indicates that the program will wait for the LLM to finish its work</a:t>
            </a:r>
          </a:p>
          <a:p>
            <a:pPr lvl="1"/>
            <a:r>
              <a:rPr lang="en-US" dirty="0"/>
              <a:t>Output is stored in the result variable</a:t>
            </a:r>
            <a:endParaRPr lang="en-IN" dirty="0"/>
          </a:p>
          <a:p>
            <a:r>
              <a:rPr lang="en-IN" dirty="0"/>
              <a:t>Code: 2_1_openai_agent.py</a:t>
            </a:r>
          </a:p>
        </p:txBody>
      </p:sp>
    </p:spTree>
    <p:extLst>
      <p:ext uri="{BB962C8B-B14F-4D97-AF65-F5344CB8AC3E}">
        <p14:creationId xmlns:p14="http://schemas.microsoft.com/office/powerpoint/2010/main" val="239375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5A0C-3F7B-9A8E-8C4F-6943C673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asyncio</a:t>
            </a:r>
            <a:r>
              <a:rPr lang="en-IN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9B55-E6CB-4060-5775-D7C133CC0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Normally, Python runs code synchronously (line by line) - If one line is slow (e.g., waiting for a network request), everything else is stuck</a:t>
            </a:r>
          </a:p>
          <a:p>
            <a:r>
              <a:rPr lang="en-US" dirty="0"/>
              <a:t>But with </a:t>
            </a:r>
            <a:r>
              <a:rPr lang="en-US" dirty="0" err="1"/>
              <a:t>asyncio</a:t>
            </a:r>
            <a:r>
              <a:rPr lang="en-US" dirty="0"/>
              <a:t>, we can do something else while waiting</a:t>
            </a:r>
          </a:p>
          <a:p>
            <a:r>
              <a:rPr lang="en-US" dirty="0"/>
              <a:t>Example analogy:</a:t>
            </a:r>
          </a:p>
          <a:p>
            <a:pPr lvl="1"/>
            <a:r>
              <a:rPr lang="en-US" dirty="0"/>
              <a:t>Normal code (sync): We are cooking noodles. We boil water, stand still until it boils, then add noodles.</a:t>
            </a:r>
          </a:p>
          <a:p>
            <a:pPr lvl="1"/>
            <a:r>
              <a:rPr lang="en-US" dirty="0"/>
              <a:t>Async code: While waiting for the water to boil, we cut vegetables and prepare sauce. Nothing is wasted.</a:t>
            </a:r>
          </a:p>
          <a:p>
            <a:r>
              <a:rPr lang="en-US" dirty="0"/>
              <a:t>Code example: Next 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36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9EAE-0294-A462-83C8-D157C0A8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asyncio</a:t>
            </a:r>
            <a:r>
              <a:rPr lang="en-IN" dirty="0"/>
              <a:t> 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E676-170D-1715-4CE6-6FEA3661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asyncio</a:t>
            </a:r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 def task(name, delay):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print(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f"Task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{name} started")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await 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asyncio.sleep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(delay)   # simulate waiting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print(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f"Task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{name} finished after {delay} seconds")</a:t>
            </a:r>
          </a:p>
          <a:p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 def main():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# Run tasks concurrently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await 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asyncio.gather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task("A", 2),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task("B", 1),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task("C", 3),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)</a:t>
            </a:r>
          </a:p>
          <a:p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asyncio.run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(main())</a:t>
            </a:r>
          </a:p>
          <a:p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C194F-8C06-1B4E-AD01-4D5C36318D7A}"/>
              </a:ext>
            </a:extLst>
          </p:cNvPr>
          <p:cNvSpPr txBox="1"/>
          <p:nvPr/>
        </p:nvSpPr>
        <p:spPr>
          <a:xfrm>
            <a:off x="5534346" y="3533878"/>
            <a:ext cx="6044629" cy="317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/>
              <a:t>How to write</a:t>
            </a:r>
          </a:p>
          <a:p>
            <a:endParaRPr lang="en-IN" sz="2000" dirty="0"/>
          </a:p>
          <a:p>
            <a:pPr marL="342900" indent="-342900">
              <a:buAutoNum type="arabicParenBoth"/>
            </a:pPr>
            <a:r>
              <a:rPr lang="en-IN" sz="2000" b="1" dirty="0"/>
              <a:t>Coroutine</a:t>
            </a:r>
            <a:r>
              <a:rPr lang="en-IN" sz="2000" dirty="0"/>
              <a:t>: A special function defined with </a:t>
            </a:r>
            <a:r>
              <a:rPr lang="en-IN" sz="2000" b="1" dirty="0"/>
              <a:t>async def</a:t>
            </a:r>
            <a:r>
              <a:rPr lang="en-IN" sz="2000" dirty="0"/>
              <a:t>, which can be paused (</a:t>
            </a:r>
            <a:r>
              <a:rPr lang="en-IN" sz="2000" b="1" dirty="0"/>
              <a:t>await</a:t>
            </a:r>
            <a:r>
              <a:rPr lang="en-IN" sz="2000" dirty="0"/>
              <a:t>) and resumed later</a:t>
            </a:r>
          </a:p>
          <a:p>
            <a:pPr marL="342900" indent="-342900">
              <a:buAutoNum type="arabicParenBoth"/>
            </a:pPr>
            <a:r>
              <a:rPr lang="en-IN" sz="2000" b="1" dirty="0"/>
              <a:t>Event loop</a:t>
            </a:r>
            <a:r>
              <a:rPr lang="en-IN" sz="2000" dirty="0"/>
              <a:t>: The core of </a:t>
            </a:r>
            <a:r>
              <a:rPr lang="en-IN" sz="2000" b="1" dirty="0" err="1"/>
              <a:t>asyncio</a:t>
            </a:r>
            <a:r>
              <a:rPr lang="en-IN" sz="2000" dirty="0"/>
              <a:t>, which manages all coroutines and usually starts with </a:t>
            </a:r>
            <a:r>
              <a:rPr lang="en-IN" sz="2000" b="1" dirty="0" err="1"/>
              <a:t>asyncio.run</a:t>
            </a:r>
            <a:r>
              <a:rPr lang="en-IN" sz="2000" dirty="0"/>
              <a:t>(function())</a:t>
            </a:r>
          </a:p>
          <a:p>
            <a:pPr marL="342900" indent="-342900">
              <a:buAutoNum type="arabicParenBoth"/>
            </a:pPr>
            <a:r>
              <a:rPr lang="en-IN" sz="2000" b="1" dirty="0"/>
              <a:t>await</a:t>
            </a:r>
            <a:r>
              <a:rPr lang="en-IN" sz="2000" dirty="0"/>
              <a:t>: Used inside </a:t>
            </a:r>
            <a:r>
              <a:rPr lang="en-IN" sz="2000" b="1" dirty="0" err="1"/>
              <a:t>asyncio</a:t>
            </a:r>
            <a:r>
              <a:rPr lang="en-IN" sz="2000" b="1" dirty="0"/>
              <a:t> def </a:t>
            </a:r>
            <a:r>
              <a:rPr lang="en-IN" sz="2000" dirty="0"/>
              <a:t>functions to </a:t>
            </a:r>
            <a:r>
              <a:rPr lang="en-IN" sz="2000" i="1" dirty="0"/>
              <a:t>wait </a:t>
            </a:r>
            <a:r>
              <a:rPr lang="en-IN" sz="2000" dirty="0"/>
              <a:t>for another coroutine … While waiting, Python can run other tasks</a:t>
            </a:r>
          </a:p>
        </p:txBody>
      </p:sp>
    </p:spTree>
    <p:extLst>
      <p:ext uri="{BB962C8B-B14F-4D97-AF65-F5344CB8AC3E}">
        <p14:creationId xmlns:p14="http://schemas.microsoft.com/office/powerpoint/2010/main" val="135990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3297</Words>
  <Application>Microsoft Office PowerPoint</Application>
  <PresentationFormat>Widescreen</PresentationFormat>
  <Paragraphs>414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Cascadia Code</vt:lpstr>
      <vt:lpstr>Cascadia Mono</vt:lpstr>
      <vt:lpstr>Office Theme</vt:lpstr>
      <vt:lpstr>2) OpenAI Agents API</vt:lpstr>
      <vt:lpstr>Agents</vt:lpstr>
      <vt:lpstr>Agents API Basics</vt:lpstr>
      <vt:lpstr>OpenAI Agents SDK</vt:lpstr>
      <vt:lpstr>Agents API: Sync or Async?</vt:lpstr>
      <vt:lpstr>Sync versus Async: Sample Code</vt:lpstr>
      <vt:lpstr>First Agent SDK Example (Sync Approach)</vt:lpstr>
      <vt:lpstr>asyncio in Python</vt:lpstr>
      <vt:lpstr>asyncio Code Example</vt:lpstr>
      <vt:lpstr>Sync Versus Async Processing in Agents</vt:lpstr>
      <vt:lpstr>Creating a Useful Agent</vt:lpstr>
      <vt:lpstr>Function (Tool) Calling Workflow</vt:lpstr>
      <vt:lpstr>Tool Workflow</vt:lpstr>
      <vt:lpstr>Function (Tool) Calling</vt:lpstr>
      <vt:lpstr>Computing Embeddings</vt:lpstr>
      <vt:lpstr>Computing Embeddings</vt:lpstr>
      <vt:lpstr>Comparing Embeddings</vt:lpstr>
      <vt:lpstr>RAG (Retrieval-Augmented Generation)</vt:lpstr>
      <vt:lpstr>RAG: Core Components</vt:lpstr>
      <vt:lpstr>RAG: Step-by-Step</vt:lpstr>
      <vt:lpstr>RAG Architecture Types</vt:lpstr>
      <vt:lpstr>RAG Architecture Types</vt:lpstr>
      <vt:lpstr>Customer Service Agent (2_10_openai_agent.py)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2025-09-25T12:33:45Z</dcterms:created>
  <dcterms:modified xsi:type="dcterms:W3CDTF">2025-09-25T12:37:05Z</dcterms:modified>
</cp:coreProperties>
</file>