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57" r:id="rId3"/>
    <p:sldId id="258" r:id="rId4"/>
    <p:sldId id="259" r:id="rId5"/>
    <p:sldId id="260" r:id="rId6"/>
    <p:sldId id="261" r:id="rId7"/>
    <p:sldId id="263" r:id="rId8"/>
    <p:sldId id="262" r:id="rId9"/>
    <p:sldId id="264" r:id="rId10"/>
    <p:sldId id="265" r:id="rId11"/>
    <p:sldId id="266" r:id="rId12"/>
    <p:sldId id="267" r:id="rId13"/>
    <p:sldId id="269" r:id="rId14"/>
    <p:sldId id="272" r:id="rId1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8" autoAdjust="0"/>
    <p:restoredTop sz="94660"/>
  </p:normalViewPr>
  <p:slideViewPr>
    <p:cSldViewPr snapToGrid="0" showGuides="1">
      <p:cViewPr varScale="1">
        <p:scale>
          <a:sx n="108" d="100"/>
          <a:sy n="108" d="100"/>
        </p:scale>
        <p:origin x="138" y="360"/>
      </p:cViewPr>
      <p:guideLst>
        <p:guide orient="horz" pos="2164"/>
        <p:guide pos="386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1255112"/>
            <a:ext cx="10363200" cy="1470025"/>
          </a:xfrm>
        </p:spPr>
        <p:txBody>
          <a:bodyPr/>
          <a:lstStyle/>
          <a:p>
            <a:r>
              <a:rPr kumimoji="1" lang="en-US" altLang="zh-CN" dirty="0" smtClean="0">
                <a:solidFill>
                  <a:schemeClr val="bg1"/>
                </a:solidFill>
                <a:latin typeface="新宋体" panose="02010609030101010101" charset="-122"/>
                <a:ea typeface="新宋体" panose="02010609030101010101" charset="-122"/>
                <a:cs typeface="新宋体" panose="02010609030101010101" charset="-122"/>
              </a:rPr>
              <a:t>HTML5</a:t>
            </a:r>
            <a:r>
              <a:rPr kumimoji="1" lang="zh-CN" altLang="en-US" dirty="0" smtClean="0">
                <a:solidFill>
                  <a:schemeClr val="bg1"/>
                </a:solidFill>
                <a:latin typeface="新宋体" panose="02010609030101010101" charset="-122"/>
                <a:ea typeface="新宋体" panose="02010609030101010101" charset="-122"/>
                <a:cs typeface="新宋体" panose="02010609030101010101" charset="-122"/>
              </a:rPr>
              <a:t>知识体系</a:t>
            </a:r>
            <a:endParaRPr kumimoji="1" lang="zh-CN" altLang="en-US" dirty="0">
              <a:solidFill>
                <a:schemeClr val="bg1"/>
              </a:solidFill>
              <a:latin typeface="新宋体" panose="02010609030101010101" charset="-122"/>
              <a:ea typeface="新宋体" panose="02010609030101010101" charset="-122"/>
              <a:cs typeface="新宋体" panose="02010609030101010101" charset="-122"/>
            </a:endParaRPr>
          </a:p>
        </p:txBody>
      </p:sp>
      <p:sp>
        <p:nvSpPr>
          <p:cNvPr id="3" name="副标题 2"/>
          <p:cNvSpPr>
            <a:spLocks noGrp="1"/>
          </p:cNvSpPr>
          <p:nvPr>
            <p:ph type="subTitle" idx="1"/>
          </p:nvPr>
        </p:nvSpPr>
        <p:spPr>
          <a:xfrm>
            <a:off x="4465383" y="2737680"/>
            <a:ext cx="3323951" cy="699160"/>
          </a:xfrm>
        </p:spPr>
        <p:txBody>
          <a:bodyPr>
            <a:normAutofit/>
          </a:bodyPr>
          <a:lstStyle/>
          <a:p>
            <a:r>
              <a:rPr kumimoji="1" lang="en-US" altLang="zh-CN" sz="2400" dirty="0" smtClean="0">
                <a:solidFill>
                  <a:srgbClr val="FFFFFF"/>
                </a:solidFill>
              </a:rPr>
              <a:t> </a:t>
            </a:r>
            <a:r>
              <a:rPr kumimoji="1" lang="zh-CN" altLang="en-US" sz="2400" dirty="0" smtClean="0">
                <a:solidFill>
                  <a:srgbClr val="FFFFFF"/>
                </a:solidFill>
              </a:rPr>
              <a:t>陈乾煜</a:t>
            </a:r>
            <a:endParaRPr kumimoji="1" lang="en-US" altLang="zh-CN" sz="2400" dirty="0" smtClean="0">
              <a:solidFill>
                <a:srgbClr val="FFFFFF"/>
              </a:solidFill>
            </a:endParaRPr>
          </a:p>
          <a:p>
            <a:endParaRPr kumimoji="1" lang="zh-CN" altLang="en-US" sz="2400" dirty="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6" name="副标题 5"/>
          <p:cNvSpPr>
            <a:spLocks noGrp="1"/>
          </p:cNvSpPr>
          <p:nvPr>
            <p:ph type="subTitle" idx="1"/>
          </p:nvPr>
        </p:nvSpPr>
        <p:spPr>
          <a:xfrm>
            <a:off x="1323340" y="1925217"/>
            <a:ext cx="5898081" cy="2596458"/>
          </a:xfrm>
          <a:ln w="3175" cmpd="sng">
            <a:noFill/>
          </a:ln>
        </p:spPr>
        <p:txBody>
          <a:bodyPr>
            <a:normAutofit lnSpcReduction="20000"/>
          </a:bodyPr>
          <a:p>
            <a:pPr algn="l"/>
            <a:r>
              <a:rPr lang="zh-TW" altLang="en-US" sz="1600" dirty="0" smtClean="0">
                <a:solidFill>
                  <a:srgbClr val="FFFFFF"/>
                </a:solidFill>
                <a:latin typeface="华文仿宋"/>
                <a:ea typeface="华文仿宋"/>
                <a:cs typeface="华文仿宋"/>
              </a:rPr>
              <a:t>（</a:t>
            </a:r>
            <a:r>
              <a:rPr lang="zh-CN" altLang="zh-TW" sz="1600" dirty="0" smtClean="0">
                <a:solidFill>
                  <a:srgbClr val="FFFFFF"/>
                </a:solidFill>
                <a:latin typeface="华文仿宋"/>
                <a:ea typeface="华文仿宋"/>
                <a:cs typeface="华文仿宋"/>
              </a:rPr>
              <a:t>1</a:t>
            </a:r>
            <a:r>
              <a:rPr lang="zh-TW" altLang="en-US" sz="1600" dirty="0" smtClean="0">
                <a:solidFill>
                  <a:srgbClr val="FFFFFF"/>
                </a:solidFill>
                <a:latin typeface="华文仿宋"/>
                <a:ea typeface="华文仿宋"/>
                <a:cs typeface="华文仿宋"/>
              </a:rPr>
              <a:t>）</a:t>
            </a:r>
            <a:r>
              <a:rPr lang="en-US" altLang="zh-TW" sz="1600" dirty="0" smtClean="0">
                <a:solidFill>
                  <a:srgbClr val="FFFFFF"/>
                </a:solidFill>
                <a:latin typeface="华文仿宋"/>
                <a:ea typeface="华文仿宋"/>
                <a:cs typeface="华文仿宋"/>
              </a:rPr>
              <a:t>Canvas</a:t>
            </a:r>
            <a:r>
              <a:rPr lang="zh-CN" altLang="en-US" sz="1600" dirty="0" smtClean="0">
                <a:solidFill>
                  <a:srgbClr val="FFFFFF"/>
                </a:solidFill>
                <a:latin typeface="华文仿宋"/>
                <a:ea typeface="华文仿宋"/>
                <a:cs typeface="华文仿宋"/>
              </a:rPr>
              <a:t>产生的原因：</a:t>
            </a:r>
            <a:r>
              <a:rPr lang="zh-CN" altLang="en-US" sz="1600" dirty="0">
                <a:solidFill>
                  <a:srgbClr val="FFFFFF"/>
                </a:solidFill>
                <a:latin typeface="华文仿宋"/>
                <a:ea typeface="华文仿宋"/>
                <a:cs typeface="华文仿宋"/>
              </a:rPr>
              <a:t> </a:t>
            </a:r>
            <a:r>
              <a:rPr lang="zh-CN" altLang="en-US" sz="1600" dirty="0" smtClean="0">
                <a:solidFill>
                  <a:srgbClr val="FFFFFF"/>
                </a:solidFill>
                <a:latin typeface="华文仿宋"/>
                <a:ea typeface="华文仿宋"/>
                <a:cs typeface="华文仿宋"/>
              </a:rPr>
              <a:t>释放浏览器</a:t>
            </a:r>
            <a:r>
              <a:rPr lang="en-US" altLang="zh-CN" sz="1600" dirty="0" smtClean="0">
                <a:solidFill>
                  <a:srgbClr val="FFFFFF"/>
                </a:solidFill>
                <a:latin typeface="华文仿宋"/>
                <a:ea typeface="华文仿宋"/>
                <a:cs typeface="华文仿宋"/>
              </a:rPr>
              <a:t>GDI</a:t>
            </a:r>
            <a:endParaRPr lang="zh-CN" altLang="en-US" sz="1600" dirty="0">
              <a:solidFill>
                <a:srgbClr val="FFFFFF"/>
              </a:solidFill>
              <a:latin typeface="华文仿宋"/>
              <a:ea typeface="华文仿宋"/>
              <a:cs typeface="华文仿宋"/>
            </a:endParaRPr>
          </a:p>
          <a:p>
            <a:pPr algn="l"/>
            <a:r>
              <a:rPr lang="zh-CN" altLang="zh-TW" sz="1600" dirty="0" smtClean="0">
                <a:solidFill>
                  <a:srgbClr val="FFFFFF"/>
                </a:solidFill>
                <a:latin typeface="华文仿宋"/>
                <a:ea typeface="华文仿宋"/>
                <a:cs typeface="华文仿宋"/>
              </a:rPr>
              <a:t>（</a:t>
            </a:r>
            <a:r>
              <a:rPr lang="en-US" altLang="zh-CN" sz="1600" dirty="0" smtClean="0">
                <a:solidFill>
                  <a:srgbClr val="FFFFFF"/>
                </a:solidFill>
                <a:latin typeface="华文仿宋"/>
                <a:ea typeface="华文仿宋"/>
                <a:cs typeface="华文仿宋"/>
              </a:rPr>
              <a:t>2</a:t>
            </a:r>
            <a:r>
              <a:rPr lang="zh-CN" altLang="en-US" sz="1600" dirty="0" smtClean="0">
                <a:solidFill>
                  <a:srgbClr val="FFFFFF"/>
                </a:solidFill>
                <a:latin typeface="华文仿宋"/>
                <a:ea typeface="华文仿宋"/>
                <a:cs typeface="华文仿宋"/>
              </a:rPr>
              <a:t>）</a:t>
            </a:r>
            <a:r>
              <a:rPr lang="en-US" altLang="zh-CN" sz="1600" dirty="0" smtClean="0">
                <a:solidFill>
                  <a:srgbClr val="FFFFFF"/>
                </a:solidFill>
                <a:latin typeface="华文仿宋"/>
                <a:ea typeface="华文仿宋"/>
                <a:cs typeface="华文仿宋"/>
              </a:rPr>
              <a:t>Canvas</a:t>
            </a:r>
            <a:r>
              <a:rPr lang="zh-CN" altLang="en-US" sz="1600" dirty="0" smtClean="0">
                <a:solidFill>
                  <a:srgbClr val="FFFFFF"/>
                </a:solidFill>
                <a:latin typeface="华文仿宋"/>
                <a:ea typeface="华文仿宋"/>
                <a:cs typeface="华文仿宋"/>
              </a:rPr>
              <a:t>的优势</a:t>
            </a:r>
            <a:r>
              <a:rPr lang="en-US" altLang="zh-CN" sz="1600" dirty="0" smtClean="0">
                <a:solidFill>
                  <a:srgbClr val="FFFFFF"/>
                </a:solidFill>
                <a:latin typeface="华文仿宋"/>
                <a:ea typeface="华文仿宋"/>
                <a:cs typeface="华文仿宋"/>
              </a:rPr>
              <a:t>: </a:t>
            </a:r>
            <a:r>
              <a:rPr lang="zh-CN" altLang="en-US" sz="1600" dirty="0" smtClean="0">
                <a:solidFill>
                  <a:srgbClr val="FFFFFF"/>
                </a:solidFill>
                <a:latin typeface="华文仿宋"/>
                <a:ea typeface="华文仿宋"/>
                <a:cs typeface="华文仿宋"/>
              </a:rPr>
              <a:t>内存操作</a:t>
            </a:r>
            <a:r>
              <a:rPr lang="en-US" altLang="zh-CN" sz="1600" dirty="0" smtClean="0">
                <a:solidFill>
                  <a:srgbClr val="FFFFFF"/>
                </a:solidFill>
                <a:latin typeface="华文仿宋"/>
                <a:ea typeface="华文仿宋"/>
                <a:cs typeface="华文仿宋"/>
              </a:rPr>
              <a:t> VS </a:t>
            </a:r>
            <a:r>
              <a:rPr lang="zh-CN" altLang="en-US" sz="1600" dirty="0" smtClean="0">
                <a:solidFill>
                  <a:srgbClr val="FFFFFF"/>
                </a:solidFill>
                <a:latin typeface="华文仿宋"/>
                <a:ea typeface="华文仿宋"/>
                <a:cs typeface="华文仿宋"/>
              </a:rPr>
              <a:t> </a:t>
            </a:r>
            <a:r>
              <a:rPr lang="en-US" altLang="zh-CN" sz="1600" dirty="0" smtClean="0">
                <a:solidFill>
                  <a:srgbClr val="FFFFFF"/>
                </a:solidFill>
                <a:latin typeface="华文仿宋"/>
                <a:ea typeface="华文仿宋"/>
                <a:cs typeface="华文仿宋"/>
              </a:rPr>
              <a:t>DOM Render </a:t>
            </a:r>
            <a:r>
              <a:rPr lang="zh-CN" altLang="en-US" sz="1600" dirty="0" smtClean="0">
                <a:solidFill>
                  <a:srgbClr val="FFFFFF"/>
                </a:solidFill>
                <a:latin typeface="华文仿宋"/>
                <a:ea typeface="华文仿宋"/>
                <a:cs typeface="华文仿宋"/>
              </a:rPr>
              <a:t>、</a:t>
            </a:r>
            <a:r>
              <a:rPr lang="en-US" altLang="zh-TW" sz="1600" dirty="0" smtClean="0">
                <a:solidFill>
                  <a:srgbClr val="FFFFFF"/>
                </a:solidFill>
                <a:latin typeface="华文仿宋"/>
                <a:ea typeface="华文仿宋"/>
                <a:cs typeface="华文仿宋"/>
              </a:rPr>
              <a:t>JavaScript </a:t>
            </a:r>
            <a:r>
              <a:rPr lang="zh-CN" altLang="en-US" sz="1600" dirty="0" smtClean="0">
                <a:solidFill>
                  <a:srgbClr val="FFFFFF"/>
                </a:solidFill>
                <a:latin typeface="华文仿宋"/>
                <a:ea typeface="华文仿宋"/>
                <a:cs typeface="华文仿宋"/>
              </a:rPr>
              <a:t>操纵</a:t>
            </a:r>
            <a:endParaRPr lang="en-US" altLang="zh-CN" sz="1600" dirty="0" smtClean="0">
              <a:solidFill>
                <a:srgbClr val="FFFFFF"/>
              </a:solidFill>
              <a:latin typeface="华文仿宋"/>
              <a:ea typeface="华文仿宋"/>
              <a:cs typeface="华文仿宋"/>
            </a:endParaRPr>
          </a:p>
          <a:p>
            <a:pPr algn="l"/>
            <a:r>
              <a:rPr lang="zh-CN" altLang="zh-CN" sz="1600" dirty="0" smtClean="0">
                <a:solidFill>
                  <a:srgbClr val="FFFFFF"/>
                </a:solidFill>
                <a:latin typeface="华文仿宋"/>
                <a:ea typeface="华文仿宋"/>
                <a:cs typeface="华文仿宋"/>
              </a:rPr>
              <a:t>（</a:t>
            </a:r>
            <a:r>
              <a:rPr lang="en-US" altLang="zh-CN" sz="1600" dirty="0">
                <a:solidFill>
                  <a:srgbClr val="FFFFFF"/>
                </a:solidFill>
                <a:latin typeface="华文仿宋"/>
                <a:ea typeface="华文仿宋"/>
                <a:cs typeface="华文仿宋"/>
              </a:rPr>
              <a:t>3</a:t>
            </a:r>
            <a:r>
              <a:rPr lang="zh-CN" altLang="en-US" sz="1600" dirty="0" smtClean="0">
                <a:solidFill>
                  <a:srgbClr val="FFFFFF"/>
                </a:solidFill>
                <a:latin typeface="华文仿宋"/>
                <a:ea typeface="华文仿宋"/>
                <a:cs typeface="华文仿宋"/>
              </a:rPr>
              <a:t>）用途：游戏、地图、大型图表、图片压缩和裁剪等</a:t>
            </a:r>
            <a:endParaRPr lang="en-US" altLang="zh-CN" sz="1600" dirty="0" smtClean="0">
              <a:solidFill>
                <a:srgbClr val="FFFFFF"/>
              </a:solidFill>
              <a:latin typeface="华文仿宋"/>
              <a:ea typeface="华文仿宋"/>
              <a:cs typeface="华文仿宋"/>
            </a:endParaRPr>
          </a:p>
          <a:p>
            <a:pPr algn="l"/>
            <a:r>
              <a:rPr lang="en-US" altLang="zh-CN" sz="1600" dirty="0" smtClean="0">
                <a:solidFill>
                  <a:srgbClr val="FFFFFF"/>
                </a:solidFill>
                <a:latin typeface="华文仿宋"/>
                <a:ea typeface="华文仿宋"/>
                <a:cs typeface="华文仿宋"/>
              </a:rPr>
              <a:t> (4</a:t>
            </a:r>
            <a:r>
              <a:rPr lang="zh-CN" altLang="en-US" sz="1600" dirty="0" smtClean="0">
                <a:solidFill>
                  <a:srgbClr val="FFFFFF"/>
                </a:solidFill>
                <a:latin typeface="华文仿宋"/>
                <a:ea typeface="华文仿宋"/>
                <a:cs typeface="华文仿宋"/>
              </a:rPr>
              <a:t>）</a:t>
            </a:r>
            <a:r>
              <a:rPr lang="en-US" altLang="zh-CN" sz="1600" dirty="0" smtClean="0">
                <a:solidFill>
                  <a:srgbClr val="FFFFFF"/>
                </a:solidFill>
                <a:latin typeface="华文仿宋"/>
                <a:ea typeface="华文仿宋"/>
                <a:cs typeface="华文仿宋"/>
              </a:rPr>
              <a:t>Demo</a:t>
            </a:r>
            <a:r>
              <a:rPr lang="zh-CN" altLang="en-US" sz="1600" dirty="0" smtClean="0">
                <a:solidFill>
                  <a:srgbClr val="FFFFFF"/>
                </a:solidFill>
                <a:latin typeface="华文仿宋"/>
                <a:ea typeface="华文仿宋"/>
                <a:cs typeface="华文仿宋"/>
              </a:rPr>
              <a:t>：</a:t>
            </a:r>
            <a:endParaRPr lang="en-US" altLang="zh-CN" sz="1600" dirty="0">
              <a:solidFill>
                <a:srgbClr val="FFFFFF"/>
              </a:solidFill>
              <a:latin typeface="华文仿宋"/>
              <a:ea typeface="华文仿宋"/>
              <a:cs typeface="华文仿宋"/>
            </a:endParaRPr>
          </a:p>
          <a:p>
            <a:pPr algn="l"/>
            <a:r>
              <a:rPr lang="en-US" altLang="zh-CN" sz="1600" dirty="0">
                <a:solidFill>
                  <a:srgbClr val="FFFFFF"/>
                </a:solidFill>
                <a:latin typeface="华文仿宋"/>
                <a:ea typeface="华文仿宋"/>
                <a:cs typeface="华文仿宋"/>
              </a:rPr>
              <a:t>	</a:t>
            </a:r>
            <a:r>
              <a:rPr lang="en-US" altLang="zh-CN" sz="1600" dirty="0" err="1">
                <a:solidFill>
                  <a:srgbClr val="FFFFFF"/>
                </a:solidFill>
                <a:latin typeface="华文仿宋"/>
                <a:ea typeface="华文仿宋"/>
                <a:cs typeface="华文仿宋"/>
              </a:rPr>
              <a:t>this.canvas.toDataURL</a:t>
            </a:r>
            <a:r>
              <a:rPr lang="en-US" altLang="zh-CN" sz="1600" dirty="0">
                <a:solidFill>
                  <a:srgbClr val="FFFFFF"/>
                </a:solidFill>
                <a:latin typeface="华文仿宋"/>
                <a:ea typeface="华文仿宋"/>
                <a:cs typeface="华文仿宋"/>
              </a:rPr>
              <a:t>('image/' + type, quality);</a:t>
            </a:r>
            <a:endParaRPr lang="en-US" altLang="zh-CN" sz="1600" dirty="0">
              <a:solidFill>
                <a:srgbClr val="FFFFFF"/>
              </a:solidFill>
              <a:latin typeface="华文仿宋"/>
              <a:ea typeface="华文仿宋"/>
              <a:cs typeface="华文仿宋"/>
            </a:endParaRPr>
          </a:p>
          <a:p>
            <a:pPr algn="l"/>
            <a:r>
              <a:rPr lang="en-US" altLang="zh-CN" sz="1600" dirty="0">
                <a:solidFill>
                  <a:srgbClr val="FFFFFF"/>
                </a:solidFill>
                <a:latin typeface="华文仿宋"/>
                <a:ea typeface="华文仿宋"/>
                <a:cs typeface="华文仿宋"/>
              </a:rPr>
              <a:t>	</a:t>
            </a:r>
            <a:r>
              <a:rPr lang="en-US" altLang="zh-CN" sz="1600" dirty="0" err="1">
                <a:solidFill>
                  <a:srgbClr val="FFFFFF"/>
                </a:solidFill>
                <a:latin typeface="华文仿宋"/>
                <a:ea typeface="华文仿宋"/>
                <a:cs typeface="华文仿宋"/>
              </a:rPr>
              <a:t>context.drawImage</a:t>
            </a:r>
            <a:r>
              <a:rPr lang="en-US" altLang="zh-CN" sz="1600" dirty="0">
                <a:solidFill>
                  <a:srgbClr val="FFFFFF"/>
                </a:solidFill>
                <a:latin typeface="华文仿宋"/>
                <a:ea typeface="华文仿宋"/>
                <a:cs typeface="华文仿宋"/>
              </a:rPr>
              <a:t>(</a:t>
            </a:r>
            <a:r>
              <a:rPr lang="en-US" altLang="zh-CN" sz="1600" dirty="0" err="1">
                <a:solidFill>
                  <a:srgbClr val="FFFFFF"/>
                </a:solidFill>
                <a:latin typeface="华文仿宋"/>
                <a:ea typeface="华文仿宋"/>
                <a:cs typeface="华文仿宋"/>
              </a:rPr>
              <a:t>that.image</a:t>
            </a:r>
            <a:r>
              <a:rPr lang="en-US" altLang="zh-CN" sz="1600" dirty="0">
                <a:solidFill>
                  <a:srgbClr val="FFFFFF"/>
                </a:solidFill>
                <a:latin typeface="华文仿宋"/>
                <a:ea typeface="华文仿宋"/>
                <a:cs typeface="华文仿宋"/>
              </a:rPr>
              <a:t>, 0, 0, width, height)</a:t>
            </a:r>
            <a:r>
              <a:rPr lang="en-US" altLang="zh-CN" sz="1600" dirty="0" smtClean="0">
                <a:solidFill>
                  <a:srgbClr val="FFFFFF"/>
                </a:solidFill>
                <a:latin typeface="华文仿宋"/>
                <a:ea typeface="华文仿宋"/>
                <a:cs typeface="华文仿宋"/>
              </a:rPr>
              <a:t>;</a:t>
            </a:r>
            <a:endParaRPr lang="en-US" altLang="zh-CN" sz="1600" dirty="0" smtClean="0">
              <a:solidFill>
                <a:srgbClr val="FFFFFF"/>
              </a:solidFill>
              <a:latin typeface="华文仿宋"/>
              <a:ea typeface="华文仿宋"/>
              <a:cs typeface="华文仿宋"/>
            </a:endParaRPr>
          </a:p>
          <a:p>
            <a:pPr algn="l"/>
            <a:r>
              <a:rPr lang="en-US" altLang="zh-CN" sz="1600" dirty="0" smtClean="0">
                <a:solidFill>
                  <a:srgbClr val="FFFFFF"/>
                </a:solidFill>
                <a:latin typeface="华文仿宋"/>
                <a:ea typeface="华文仿宋"/>
                <a:cs typeface="华文仿宋"/>
              </a:rPr>
              <a:t>  (5)</a:t>
            </a:r>
            <a:r>
              <a:rPr lang="zh-CN" altLang="en-US" sz="1600" dirty="0" smtClean="0">
                <a:solidFill>
                  <a:srgbClr val="FFFFFF"/>
                </a:solidFill>
                <a:latin typeface="华文仿宋"/>
                <a:ea typeface="华文仿宋"/>
                <a:cs typeface="华文仿宋"/>
              </a:rPr>
              <a:t>应用举例：高德地图</a:t>
            </a:r>
            <a:r>
              <a:rPr lang="zh-CN" altLang="zh-CN" sz="1600" dirty="0" smtClean="0">
                <a:solidFill>
                  <a:srgbClr val="FFFFFF"/>
                </a:solidFill>
                <a:latin typeface="华文仿宋"/>
                <a:ea typeface="华文仿宋"/>
                <a:cs typeface="华文仿宋"/>
              </a:rPr>
              <a:t>、</a:t>
            </a:r>
            <a:r>
              <a:rPr lang="en-US" altLang="zh-CN" sz="1600" dirty="0" smtClean="0">
                <a:solidFill>
                  <a:srgbClr val="FFFFFF"/>
                </a:solidFill>
                <a:latin typeface="华文仿宋"/>
                <a:ea typeface="华文仿宋"/>
                <a:cs typeface="华文仿宋"/>
              </a:rPr>
              <a:t>egret</a:t>
            </a:r>
            <a:r>
              <a:rPr lang="zh-CN" altLang="en-US" sz="1600" dirty="0" smtClean="0">
                <a:solidFill>
                  <a:srgbClr val="FFFFFF"/>
                </a:solidFill>
                <a:latin typeface="华文仿宋"/>
                <a:ea typeface="华文仿宋"/>
                <a:cs typeface="华文仿宋"/>
              </a:rPr>
              <a:t>游戏引擎</a:t>
            </a:r>
            <a:r>
              <a:rPr lang="zh-CN" altLang="zh-CN" sz="1600" dirty="0" smtClean="0">
                <a:solidFill>
                  <a:srgbClr val="FFFFFF"/>
                </a:solidFill>
                <a:latin typeface="华文仿宋"/>
                <a:ea typeface="华文仿宋"/>
                <a:cs typeface="华文仿宋"/>
              </a:rPr>
              <a:t>、</a:t>
            </a:r>
            <a:r>
              <a:rPr lang="en-US" altLang="zh-CN" sz="1600" dirty="0" err="1" smtClean="0">
                <a:solidFill>
                  <a:srgbClr val="FFFFFF"/>
                </a:solidFill>
                <a:latin typeface="华文仿宋"/>
                <a:ea typeface="华文仿宋"/>
                <a:cs typeface="华文仿宋"/>
              </a:rPr>
              <a:t>echarts</a:t>
            </a:r>
            <a:r>
              <a:rPr lang="en-US" altLang="zh-CN" sz="1600" dirty="0" smtClean="0">
                <a:solidFill>
                  <a:srgbClr val="FFFFFF"/>
                </a:solidFill>
                <a:latin typeface="华文仿宋"/>
                <a:ea typeface="华文仿宋"/>
                <a:cs typeface="华文仿宋"/>
              </a:rPr>
              <a:t> …</a:t>
            </a:r>
            <a:endParaRPr lang="en-US" altLang="zh-CN" sz="1600" dirty="0">
              <a:solidFill>
                <a:srgbClr val="FFFFFF"/>
              </a:solidFill>
              <a:latin typeface="华文仿宋"/>
              <a:ea typeface="华文仿宋"/>
              <a:cs typeface="华文仿宋"/>
            </a:endParaRPr>
          </a:p>
          <a:p>
            <a:pPr algn="l"/>
            <a:endParaRPr lang="en-US" altLang="zh-TW" sz="1600" dirty="0">
              <a:solidFill>
                <a:srgbClr val="FFFFFF"/>
              </a:solidFill>
              <a:latin typeface="华文仿宋"/>
              <a:ea typeface="华文仿宋"/>
              <a:cs typeface="华文仿宋"/>
            </a:endParaRPr>
          </a:p>
          <a:p>
            <a:pPr algn="l"/>
            <a:endParaRPr lang="en-US" altLang="zh-TW" sz="1800" dirty="0" smtClean="0">
              <a:solidFill>
                <a:srgbClr val="FFFFFF"/>
              </a:solidFill>
              <a:latin typeface="华文仿宋"/>
              <a:ea typeface="华文仿宋"/>
              <a:cs typeface="华文仿宋"/>
            </a:endParaRPr>
          </a:p>
          <a:p>
            <a:pPr algn="l"/>
            <a:endParaRPr lang="en-US" altLang="zh-TW" sz="1800" dirty="0">
              <a:solidFill>
                <a:srgbClr val="FFFFFF"/>
              </a:solidFill>
              <a:latin typeface="华文仿宋"/>
              <a:ea typeface="华文仿宋"/>
              <a:cs typeface="华文仿宋"/>
            </a:endParaRPr>
          </a:p>
          <a:p>
            <a:pPr algn="l"/>
            <a:endParaRPr kumimoji="1" lang="en-US" altLang="zh-CN" sz="1800" dirty="0" smtClean="0">
              <a:solidFill>
                <a:srgbClr val="FFFFFF"/>
              </a:solidFill>
              <a:latin typeface="华文仿宋"/>
              <a:ea typeface="华文仿宋"/>
              <a:cs typeface="华文仿宋"/>
            </a:endParaRPr>
          </a:p>
        </p:txBody>
      </p:sp>
      <p:sp>
        <p:nvSpPr>
          <p:cNvPr id="7" name="文本框 6"/>
          <p:cNvSpPr txBox="1"/>
          <p:nvPr/>
        </p:nvSpPr>
        <p:spPr>
          <a:xfrm>
            <a:off x="1510417" y="710581"/>
            <a:ext cx="2708970" cy="338554"/>
          </a:xfrm>
          <a:prstGeom prst="rect">
            <a:avLst/>
          </a:prstGeom>
          <a:noFill/>
        </p:spPr>
        <p:txBody>
          <a:bodyPr wrap="square" rtlCol="0">
            <a:spAutoFit/>
          </a:bodyPr>
          <a:p>
            <a:r>
              <a:rPr kumimoji="1" lang="en-US" altLang="zh-CN" sz="1600" dirty="0" smtClean="0">
                <a:solidFill>
                  <a:srgbClr val="FFFFFF"/>
                </a:solidFill>
                <a:latin typeface="华文宋体"/>
                <a:ea typeface="华文宋体"/>
                <a:cs typeface="华文宋体"/>
              </a:rPr>
              <a:t>HTML5</a:t>
            </a:r>
            <a:r>
              <a:rPr kumimoji="1" lang="zh-CN" altLang="en-US" sz="1600" dirty="0" smtClean="0">
                <a:solidFill>
                  <a:srgbClr val="FFFFFF"/>
                </a:solidFill>
                <a:latin typeface="华文宋体"/>
                <a:ea typeface="华文宋体"/>
                <a:cs typeface="华文宋体"/>
              </a:rPr>
              <a:t>新特性之</a:t>
            </a:r>
            <a:r>
              <a:rPr kumimoji="1" lang="en-US" altLang="zh-CN" sz="1600" dirty="0" smtClean="0">
                <a:solidFill>
                  <a:srgbClr val="FFFFFF"/>
                </a:solidFill>
                <a:latin typeface="华文宋体"/>
                <a:ea typeface="华文宋体"/>
                <a:cs typeface="华文宋体"/>
              </a:rPr>
              <a:t>Canvas</a:t>
            </a:r>
            <a:endParaRPr kumimoji="1" lang="zh-CN" altLang="en-US" sz="1600" dirty="0">
              <a:solidFill>
                <a:srgbClr val="FFFFFF"/>
              </a:solidFill>
              <a:latin typeface="华文宋体"/>
              <a:ea typeface="华文宋体"/>
              <a:cs typeface="华文宋体"/>
            </a:endParaRPr>
          </a:p>
        </p:txBody>
      </p:sp>
      <p:pic>
        <p:nvPicPr>
          <p:cNvPr id="8" name="图片 7" descr="屏幕快照 2015-09-01 下午11.02.18.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97257" y="1555399"/>
            <a:ext cx="3239875" cy="1166039"/>
          </a:xfrm>
          <a:prstGeom prst="rect">
            <a:avLst/>
          </a:prstGeom>
        </p:spPr>
      </p:pic>
      <p:pic>
        <p:nvPicPr>
          <p:cNvPr id="9" name="图片 8" descr="屏幕快照 2015-09-01 下午11.03.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7257" y="160088"/>
            <a:ext cx="3239875" cy="1298208"/>
          </a:xfrm>
          <a:prstGeom prst="rect">
            <a:avLst/>
          </a:prstGeom>
        </p:spPr>
      </p:pic>
      <p:pic>
        <p:nvPicPr>
          <p:cNvPr id="10" name="图片 9" descr="屏幕快照 2015-09-01 下午11.05.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7256" y="2995851"/>
            <a:ext cx="3239875" cy="1107919"/>
          </a:xfrm>
          <a:prstGeom prst="rect">
            <a:avLst/>
          </a:prstGeom>
        </p:spPr>
      </p:pic>
      <p:pic>
        <p:nvPicPr>
          <p:cNvPr id="11" name="图片 10" descr="122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7536" y="4446764"/>
            <a:ext cx="3239875" cy="118533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6" name="副标题 5"/>
          <p:cNvSpPr>
            <a:spLocks noGrp="1"/>
          </p:cNvSpPr>
          <p:nvPr>
            <p:ph type="subTitle" idx="1"/>
          </p:nvPr>
        </p:nvSpPr>
        <p:spPr>
          <a:xfrm>
            <a:off x="1318953" y="1692732"/>
            <a:ext cx="5154896" cy="3471347"/>
          </a:xfrm>
          <a:ln w="3175" cmpd="sng">
            <a:noFill/>
          </a:ln>
        </p:spPr>
        <p:txBody>
          <a:bodyPr>
            <a:normAutofit lnSpcReduction="20000"/>
          </a:bodyPr>
          <a:p>
            <a:pPr algn="l"/>
            <a:r>
              <a:rPr lang="zh-CN" altLang="zh-CN" sz="1800" b="1" dirty="0" smtClean="0">
                <a:solidFill>
                  <a:srgbClr val="FFFFFF"/>
                </a:solidFill>
              </a:rPr>
              <a:t>1</a:t>
            </a:r>
            <a:r>
              <a:rPr lang="zh-CN" altLang="en-US" sz="1800" b="1" dirty="0">
                <a:solidFill>
                  <a:srgbClr val="FFFFFF"/>
                </a:solidFill>
              </a:rPr>
              <a:t>、</a:t>
            </a:r>
            <a:r>
              <a:rPr kumimoji="1" lang="en-US" altLang="zh-CN" sz="1800" b="1" dirty="0" err="1" smtClean="0">
                <a:solidFill>
                  <a:srgbClr val="FFFFFF"/>
                </a:solidFill>
                <a:latin typeface="华文宋体"/>
                <a:ea typeface="华文宋体"/>
                <a:cs typeface="华文宋体"/>
              </a:rPr>
              <a:t>FileReader</a:t>
            </a:r>
            <a:endParaRPr lang="en-US" altLang="zh-CN" sz="1800" b="1" dirty="0">
              <a:solidFill>
                <a:srgbClr val="FFFFFF"/>
              </a:solidFill>
            </a:endParaRPr>
          </a:p>
          <a:p>
            <a:pPr algn="l"/>
            <a:r>
              <a:rPr lang="en-US" altLang="zh-CN" sz="1600" dirty="0" smtClean="0">
                <a:solidFill>
                  <a:srgbClr val="FFFFFF"/>
                </a:solidFill>
                <a:latin typeface="华文仿宋"/>
                <a:ea typeface="华文仿宋"/>
                <a:cs typeface="华文仿宋"/>
              </a:rPr>
              <a:t>(1)</a:t>
            </a:r>
            <a:r>
              <a:rPr kumimoji="1" lang="en-US" altLang="zh-CN" sz="1600" dirty="0" err="1" smtClean="0">
                <a:solidFill>
                  <a:srgbClr val="FFFFFF"/>
                </a:solidFill>
                <a:latin typeface="华文宋体"/>
                <a:ea typeface="华文宋体"/>
                <a:cs typeface="华文宋体"/>
              </a:rPr>
              <a:t>FileReader</a:t>
            </a:r>
            <a:r>
              <a:rPr lang="zh-CN" altLang="en-US" sz="1600" dirty="0" smtClean="0">
                <a:solidFill>
                  <a:srgbClr val="FFFFFF"/>
                </a:solidFill>
                <a:latin typeface="华文仿宋"/>
                <a:ea typeface="华文仿宋"/>
                <a:cs typeface="华文仿宋"/>
              </a:rPr>
              <a:t>产生的原因：</a:t>
            </a:r>
            <a:r>
              <a:rPr lang="zh-CN" altLang="en-US" sz="1600" dirty="0">
                <a:solidFill>
                  <a:srgbClr val="FFFFFF"/>
                </a:solidFill>
                <a:latin typeface="华文仿宋"/>
                <a:ea typeface="华文仿宋"/>
                <a:cs typeface="华文仿宋"/>
              </a:rPr>
              <a:t> </a:t>
            </a:r>
            <a:r>
              <a:rPr lang="zh-CN" altLang="en-US" sz="1600" dirty="0" smtClean="0">
                <a:solidFill>
                  <a:srgbClr val="FFFFFF"/>
                </a:solidFill>
                <a:latin typeface="华文仿宋"/>
                <a:ea typeface="华文仿宋"/>
                <a:cs typeface="华文仿宋"/>
              </a:rPr>
              <a:t>获取文件的内容和大小</a:t>
            </a:r>
            <a:endParaRPr lang="zh-CN" altLang="en-US" sz="1600" dirty="0">
              <a:solidFill>
                <a:srgbClr val="FFFFFF"/>
              </a:solidFill>
              <a:latin typeface="华文仿宋"/>
              <a:ea typeface="华文仿宋"/>
              <a:cs typeface="华文仿宋"/>
            </a:endParaRPr>
          </a:p>
          <a:p>
            <a:pPr algn="l"/>
            <a:r>
              <a:rPr lang="en-US" altLang="zh-TW" sz="1600" dirty="0" smtClean="0">
                <a:solidFill>
                  <a:srgbClr val="FFFFFF"/>
                </a:solidFill>
                <a:latin typeface="华文仿宋"/>
                <a:ea typeface="华文仿宋"/>
                <a:cs typeface="华文仿宋"/>
              </a:rPr>
              <a:t>(2)</a:t>
            </a:r>
            <a:r>
              <a:rPr lang="zh-CN" altLang="en-US" sz="1600" dirty="0" smtClean="0">
                <a:solidFill>
                  <a:srgbClr val="FFFFFF"/>
                </a:solidFill>
                <a:latin typeface="华文仿宋"/>
                <a:ea typeface="华文仿宋"/>
                <a:cs typeface="华文仿宋"/>
              </a:rPr>
              <a:t>应用场景：文件上传大小前端判断、图片上传预览等</a:t>
            </a:r>
            <a:endParaRPr lang="en-US" altLang="zh-CN" sz="1600" dirty="0">
              <a:solidFill>
                <a:srgbClr val="FFFFFF"/>
              </a:solidFill>
              <a:latin typeface="华文仿宋"/>
              <a:ea typeface="华文仿宋"/>
              <a:cs typeface="华文仿宋"/>
            </a:endParaRPr>
          </a:p>
          <a:p>
            <a:pPr algn="l"/>
            <a:r>
              <a:rPr lang="en-US" altLang="zh-CN" sz="1600" dirty="0" smtClean="0">
                <a:solidFill>
                  <a:srgbClr val="FFFFFF"/>
                </a:solidFill>
                <a:latin typeface="华文仿宋"/>
                <a:ea typeface="华文仿宋"/>
                <a:cs typeface="华文仿宋"/>
              </a:rPr>
              <a:t>(3)Demo</a:t>
            </a:r>
            <a:r>
              <a:rPr lang="zh-CN" altLang="en-US" sz="1600" dirty="0" smtClean="0">
                <a:solidFill>
                  <a:srgbClr val="FFFFFF"/>
                </a:solidFill>
                <a:latin typeface="华文仿宋"/>
                <a:ea typeface="华文仿宋"/>
                <a:cs typeface="华文仿宋"/>
              </a:rPr>
              <a:t>：</a:t>
            </a:r>
            <a:endParaRPr lang="en-US" altLang="zh-CN" sz="1600" dirty="0" smtClean="0">
              <a:solidFill>
                <a:srgbClr val="FFFFFF"/>
              </a:solidFill>
              <a:latin typeface="华文仿宋"/>
              <a:ea typeface="华文仿宋"/>
              <a:cs typeface="华文仿宋"/>
            </a:endParaRPr>
          </a:p>
          <a:p>
            <a:pPr algn="l"/>
            <a:r>
              <a:rPr lang="en-US" altLang="zh-CN" sz="1600" dirty="0" err="1" smtClean="0">
                <a:solidFill>
                  <a:srgbClr val="FFFFFF"/>
                </a:solidFill>
                <a:latin typeface="华文仿宋"/>
                <a:ea typeface="华文仿宋"/>
                <a:cs typeface="华文仿宋"/>
              </a:rPr>
              <a:t>var</a:t>
            </a:r>
            <a:r>
              <a:rPr lang="en-US" altLang="zh-CN" sz="1600" dirty="0" smtClean="0">
                <a:solidFill>
                  <a:srgbClr val="FFFFFF"/>
                </a:solidFill>
                <a:latin typeface="华文仿宋"/>
                <a:ea typeface="华文仿宋"/>
                <a:cs typeface="华文仿宋"/>
              </a:rPr>
              <a:t> reader </a:t>
            </a:r>
            <a:r>
              <a:rPr lang="en-US" altLang="zh-CN" sz="1600" dirty="0">
                <a:solidFill>
                  <a:srgbClr val="FFFFFF"/>
                </a:solidFill>
                <a:latin typeface="华文仿宋"/>
                <a:ea typeface="华文仿宋"/>
                <a:cs typeface="华文仿宋"/>
              </a:rPr>
              <a:t>= new </a:t>
            </a:r>
            <a:r>
              <a:rPr lang="en-US" altLang="zh-CN" sz="1600" dirty="0" err="1">
                <a:solidFill>
                  <a:srgbClr val="FFFFFF"/>
                </a:solidFill>
                <a:latin typeface="华文仿宋"/>
                <a:ea typeface="华文仿宋"/>
                <a:cs typeface="华文仿宋"/>
              </a:rPr>
              <a:t>FileReader</a:t>
            </a:r>
            <a:r>
              <a:rPr lang="en-US" altLang="zh-CN" sz="1600" dirty="0">
                <a:solidFill>
                  <a:srgbClr val="FFFFFF"/>
                </a:solidFill>
                <a:latin typeface="华文仿宋"/>
                <a:ea typeface="华文仿宋"/>
                <a:cs typeface="华文仿宋"/>
              </a:rPr>
              <a:t>();</a:t>
            </a:r>
            <a:endParaRPr lang="en-US" altLang="zh-CN" sz="1600" dirty="0">
              <a:solidFill>
                <a:srgbClr val="FFFFFF"/>
              </a:solidFill>
              <a:latin typeface="华文仿宋"/>
              <a:ea typeface="华文仿宋"/>
              <a:cs typeface="华文仿宋"/>
            </a:endParaRPr>
          </a:p>
          <a:p>
            <a:pPr algn="l"/>
            <a:r>
              <a:rPr lang="en-US" altLang="zh-CN" sz="1600" dirty="0" err="1" smtClean="0">
                <a:solidFill>
                  <a:srgbClr val="FFFFFF"/>
                </a:solidFill>
                <a:latin typeface="华文仿宋"/>
                <a:ea typeface="华文仿宋"/>
                <a:cs typeface="华文仿宋"/>
              </a:rPr>
              <a:t>reader.readAsDataURL</a:t>
            </a:r>
            <a:r>
              <a:rPr lang="en-US" altLang="zh-CN" sz="1600" dirty="0">
                <a:solidFill>
                  <a:srgbClr val="FFFFFF"/>
                </a:solidFill>
                <a:latin typeface="华文仿宋"/>
                <a:ea typeface="华文仿宋"/>
                <a:cs typeface="华文仿宋"/>
              </a:rPr>
              <a:t>(file)</a:t>
            </a:r>
            <a:r>
              <a:rPr lang="en-US" altLang="zh-CN" sz="1600" dirty="0" smtClean="0">
                <a:solidFill>
                  <a:srgbClr val="FFFFFF"/>
                </a:solidFill>
                <a:latin typeface="华文仿宋"/>
                <a:ea typeface="华文仿宋"/>
                <a:cs typeface="华文仿宋"/>
              </a:rPr>
              <a:t>;</a:t>
            </a:r>
            <a:endParaRPr lang="en-US" altLang="zh-CN" sz="1600" dirty="0" smtClean="0">
              <a:solidFill>
                <a:srgbClr val="FFFFFF"/>
              </a:solidFill>
              <a:latin typeface="华文仿宋"/>
              <a:ea typeface="华文仿宋"/>
              <a:cs typeface="华文仿宋"/>
            </a:endParaRPr>
          </a:p>
          <a:p>
            <a:pPr algn="l"/>
            <a:endParaRPr lang="en-US" altLang="zh-CN" sz="1600" dirty="0" smtClean="0">
              <a:solidFill>
                <a:srgbClr val="FFFFFF"/>
              </a:solidFill>
              <a:latin typeface="华文仿宋"/>
              <a:ea typeface="华文仿宋"/>
              <a:cs typeface="华文仿宋"/>
            </a:endParaRPr>
          </a:p>
          <a:p>
            <a:pPr algn="l"/>
            <a:r>
              <a:rPr lang="en-US" altLang="zh-CN" sz="1600" b="1" dirty="0" smtClean="0">
                <a:solidFill>
                  <a:srgbClr val="FFFFFF"/>
                </a:solidFill>
                <a:latin typeface="华文仿宋"/>
                <a:ea typeface="华文仿宋"/>
                <a:cs typeface="华文仿宋"/>
              </a:rPr>
              <a:t>2</a:t>
            </a:r>
            <a:r>
              <a:rPr lang="zh-CN" altLang="en-US" sz="1600" b="1" dirty="0" smtClean="0">
                <a:solidFill>
                  <a:srgbClr val="FFFFFF"/>
                </a:solidFill>
                <a:latin typeface="华文仿宋"/>
                <a:ea typeface="华文仿宋"/>
                <a:cs typeface="华文仿宋"/>
              </a:rPr>
              <a:t>、</a:t>
            </a:r>
            <a:r>
              <a:rPr lang="en-US" altLang="zh-CN" sz="1600" b="1" dirty="0" smtClean="0">
                <a:solidFill>
                  <a:srgbClr val="FFFFFF"/>
                </a:solidFill>
                <a:latin typeface="华文仿宋"/>
                <a:ea typeface="华文仿宋"/>
                <a:cs typeface="华文仿宋"/>
              </a:rPr>
              <a:t>CSS 3</a:t>
            </a:r>
            <a:endParaRPr lang="en-US" altLang="zh-CN" sz="1600" b="1" dirty="0" smtClean="0">
              <a:solidFill>
                <a:srgbClr val="FFFFFF"/>
              </a:solidFill>
              <a:latin typeface="华文仿宋"/>
              <a:ea typeface="华文仿宋"/>
              <a:cs typeface="华文仿宋"/>
            </a:endParaRPr>
          </a:p>
          <a:p>
            <a:pPr algn="l"/>
            <a:r>
              <a:rPr lang="en-US" altLang="zh-CN" sz="1600" dirty="0" smtClean="0">
                <a:solidFill>
                  <a:srgbClr val="FFFFFF"/>
                </a:solidFill>
                <a:latin typeface="华文仿宋"/>
                <a:ea typeface="华文仿宋"/>
                <a:cs typeface="华文仿宋"/>
              </a:rPr>
              <a:t>(1)</a:t>
            </a:r>
            <a:r>
              <a:rPr lang="zh-CN" altLang="en-US" sz="1600" dirty="0" smtClean="0">
                <a:solidFill>
                  <a:srgbClr val="FFFFFF"/>
                </a:solidFill>
                <a:latin typeface="华文仿宋"/>
                <a:ea typeface="华文仿宋"/>
                <a:cs typeface="华文仿宋"/>
              </a:rPr>
              <a:t>解决</a:t>
            </a:r>
            <a:r>
              <a:rPr lang="en-US" altLang="zh-CN" sz="1600" dirty="0" smtClean="0">
                <a:solidFill>
                  <a:srgbClr val="FFFFFF"/>
                </a:solidFill>
                <a:latin typeface="华文仿宋"/>
                <a:ea typeface="华文仿宋"/>
                <a:cs typeface="华文仿宋"/>
              </a:rPr>
              <a:t>UI</a:t>
            </a:r>
            <a:r>
              <a:rPr lang="zh-CN" altLang="en-US" sz="1600" dirty="0" smtClean="0">
                <a:solidFill>
                  <a:srgbClr val="FFFFFF"/>
                </a:solidFill>
                <a:latin typeface="华文仿宋"/>
                <a:ea typeface="华文仿宋"/>
                <a:cs typeface="华文仿宋"/>
              </a:rPr>
              <a:t>展现的缺陷，比如</a:t>
            </a:r>
            <a:r>
              <a:rPr lang="en-US" altLang="zh-CN" sz="1600" dirty="0" smtClean="0">
                <a:solidFill>
                  <a:srgbClr val="FFFFFF"/>
                </a:solidFill>
                <a:latin typeface="华文仿宋"/>
                <a:ea typeface="华文仿宋"/>
                <a:cs typeface="华文仿宋"/>
              </a:rPr>
              <a:t>border-radius</a:t>
            </a:r>
            <a:r>
              <a:rPr lang="zh-CN" altLang="en-US" sz="1600" dirty="0" smtClean="0">
                <a:solidFill>
                  <a:srgbClr val="FFFFFF"/>
                </a:solidFill>
                <a:latin typeface="华文仿宋"/>
                <a:ea typeface="华文仿宋"/>
                <a:cs typeface="华文仿宋"/>
              </a:rPr>
              <a:t>、</a:t>
            </a:r>
            <a:r>
              <a:rPr lang="en-US" altLang="zh-CN" sz="1600" dirty="0" smtClean="0">
                <a:solidFill>
                  <a:srgbClr val="FFFFFF"/>
                </a:solidFill>
                <a:latin typeface="华文仿宋"/>
                <a:ea typeface="华文仿宋"/>
                <a:cs typeface="华文仿宋"/>
              </a:rPr>
              <a:t>transform</a:t>
            </a:r>
            <a:endParaRPr lang="en-US" altLang="zh-CN" sz="1600" dirty="0" smtClean="0">
              <a:solidFill>
                <a:srgbClr val="FFFFFF"/>
              </a:solidFill>
              <a:latin typeface="华文仿宋"/>
              <a:ea typeface="华文仿宋"/>
              <a:cs typeface="华文仿宋"/>
            </a:endParaRPr>
          </a:p>
          <a:p>
            <a:pPr algn="l"/>
            <a:r>
              <a:rPr lang="en-US" altLang="zh-CN" sz="1600" dirty="0" smtClean="0">
                <a:solidFill>
                  <a:srgbClr val="FFFFFF"/>
                </a:solidFill>
                <a:latin typeface="华文仿宋"/>
                <a:ea typeface="华文仿宋"/>
                <a:cs typeface="华文仿宋"/>
              </a:rPr>
              <a:t>(2)</a:t>
            </a:r>
            <a:r>
              <a:rPr lang="zh-CN" altLang="en-US" sz="1600" dirty="0" smtClean="0">
                <a:solidFill>
                  <a:srgbClr val="FFFFFF"/>
                </a:solidFill>
                <a:latin typeface="华文仿宋"/>
                <a:ea typeface="华文仿宋"/>
                <a:cs typeface="华文仿宋"/>
              </a:rPr>
              <a:t>替代了部分</a:t>
            </a:r>
            <a:r>
              <a:rPr lang="en-US" altLang="zh-CN" sz="1600" dirty="0" smtClean="0">
                <a:solidFill>
                  <a:srgbClr val="FFFFFF"/>
                </a:solidFill>
                <a:latin typeface="华文仿宋"/>
                <a:ea typeface="华文仿宋"/>
                <a:cs typeface="华文仿宋"/>
              </a:rPr>
              <a:t>JavaScript UI</a:t>
            </a:r>
            <a:r>
              <a:rPr lang="zh-CN" altLang="en-US" sz="1600" dirty="0" smtClean="0">
                <a:solidFill>
                  <a:srgbClr val="FFFFFF"/>
                </a:solidFill>
                <a:latin typeface="华文仿宋"/>
                <a:ea typeface="华文仿宋"/>
                <a:cs typeface="华文仿宋"/>
              </a:rPr>
              <a:t>层面的动画。</a:t>
            </a:r>
            <a:endParaRPr lang="en-US" altLang="zh-CN" sz="1600" dirty="0">
              <a:solidFill>
                <a:srgbClr val="FFFFFF"/>
              </a:solidFill>
              <a:latin typeface="华文仿宋"/>
              <a:ea typeface="华文仿宋"/>
              <a:cs typeface="华文仿宋"/>
            </a:endParaRPr>
          </a:p>
          <a:p>
            <a:pPr algn="l"/>
            <a:endParaRPr lang="en-US" altLang="zh-CN" sz="1600" dirty="0" smtClean="0">
              <a:solidFill>
                <a:srgbClr val="FFFFFF"/>
              </a:solidFill>
              <a:latin typeface="华文仿宋"/>
              <a:ea typeface="华文仿宋"/>
              <a:cs typeface="华文仿宋"/>
            </a:endParaRPr>
          </a:p>
        </p:txBody>
      </p:sp>
      <p:sp>
        <p:nvSpPr>
          <p:cNvPr id="7" name="文本框 6"/>
          <p:cNvSpPr txBox="1"/>
          <p:nvPr/>
        </p:nvSpPr>
        <p:spPr>
          <a:xfrm>
            <a:off x="1394212" y="1015527"/>
            <a:ext cx="4195340" cy="338554"/>
          </a:xfrm>
          <a:prstGeom prst="rect">
            <a:avLst/>
          </a:prstGeom>
          <a:noFill/>
        </p:spPr>
        <p:txBody>
          <a:bodyPr wrap="square" rtlCol="0">
            <a:spAutoFit/>
          </a:bodyPr>
          <a:p>
            <a:r>
              <a:rPr kumimoji="1" lang="en-US" altLang="zh-CN" sz="1600" dirty="0" smtClean="0">
                <a:solidFill>
                  <a:srgbClr val="FFFFFF"/>
                </a:solidFill>
                <a:latin typeface="华文宋体"/>
                <a:ea typeface="华文宋体"/>
                <a:cs typeface="华文宋体"/>
              </a:rPr>
              <a:t>HTML5</a:t>
            </a:r>
            <a:r>
              <a:rPr kumimoji="1" lang="zh-CN" altLang="en-US" sz="1600" dirty="0" smtClean="0">
                <a:solidFill>
                  <a:srgbClr val="FFFFFF"/>
                </a:solidFill>
                <a:latin typeface="华文宋体"/>
                <a:ea typeface="华文宋体"/>
                <a:cs typeface="华文宋体"/>
              </a:rPr>
              <a:t>新特性之</a:t>
            </a:r>
            <a:r>
              <a:rPr kumimoji="1" lang="en-US" altLang="zh-CN" sz="1600" dirty="0" err="1" smtClean="0">
                <a:solidFill>
                  <a:srgbClr val="FFFFFF"/>
                </a:solidFill>
                <a:latin typeface="华文宋体"/>
                <a:ea typeface="华文宋体"/>
                <a:cs typeface="华文宋体"/>
              </a:rPr>
              <a:t>FileReader</a:t>
            </a:r>
            <a:r>
              <a:rPr kumimoji="1" lang="en-US" altLang="zh-CN" sz="1600" dirty="0" smtClean="0">
                <a:solidFill>
                  <a:srgbClr val="FFFFFF"/>
                </a:solidFill>
                <a:latin typeface="华文宋体"/>
                <a:ea typeface="华文宋体"/>
                <a:cs typeface="华文宋体"/>
              </a:rPr>
              <a:t> &amp; CSS3</a:t>
            </a:r>
            <a:endParaRPr kumimoji="1" lang="zh-CN" altLang="en-US" sz="1600" dirty="0">
              <a:solidFill>
                <a:srgbClr val="FFFFFF"/>
              </a:solidFill>
              <a:latin typeface="华文宋体"/>
              <a:ea typeface="华文宋体"/>
              <a:cs typeface="华文宋体"/>
            </a:endParaRPr>
          </a:p>
        </p:txBody>
      </p:sp>
      <p:sp>
        <p:nvSpPr>
          <p:cNvPr id="8" name="文本框 7"/>
          <p:cNvSpPr txBox="1"/>
          <p:nvPr/>
        </p:nvSpPr>
        <p:spPr>
          <a:xfrm>
            <a:off x="6567915" y="1626883"/>
            <a:ext cx="3878135" cy="3416319"/>
          </a:xfrm>
          <a:prstGeom prst="rect">
            <a:avLst/>
          </a:prstGeom>
          <a:noFill/>
        </p:spPr>
        <p:txBody>
          <a:bodyPr wrap="none" rtlCol="0">
            <a:spAutoFit/>
          </a:bodyPr>
          <a:p>
            <a:r>
              <a:rPr kumimoji="1" lang="en-US" altLang="zh-CN" sz="1200" dirty="0">
                <a:solidFill>
                  <a:schemeClr val="bg1"/>
                </a:solidFill>
                <a:latin typeface="Courier New" panose="02070309020205020404"/>
                <a:cs typeface="Courier New" panose="02070309020205020404"/>
              </a:rPr>
              <a:t>@-</a:t>
            </a:r>
            <a:r>
              <a:rPr kumimoji="1" lang="en-US" altLang="zh-CN" sz="1200" dirty="0" err="1">
                <a:solidFill>
                  <a:schemeClr val="bg1"/>
                </a:solidFill>
                <a:latin typeface="Courier New" panose="02070309020205020404"/>
                <a:cs typeface="Courier New" panose="02070309020205020404"/>
              </a:rPr>
              <a:t>webkit-keyframes</a:t>
            </a:r>
            <a:r>
              <a:rPr kumimoji="1" lang="en-US" altLang="zh-CN" sz="1200" dirty="0">
                <a:solidFill>
                  <a:schemeClr val="bg1"/>
                </a:solidFill>
                <a:latin typeface="Courier New" panose="02070309020205020404"/>
                <a:cs typeface="Courier New" panose="02070309020205020404"/>
              </a:rPr>
              <a:t> flash {</a:t>
            </a:r>
            <a:endParaRPr kumimoji="1" lang="en-US" altLang="zh-CN" sz="1200" dirty="0">
              <a:solidFill>
                <a:schemeClr val="bg1"/>
              </a:solidFill>
              <a:latin typeface="Courier New" panose="02070309020205020404"/>
              <a:cs typeface="Courier New" panose="02070309020205020404"/>
            </a:endParaRPr>
          </a:p>
          <a:p>
            <a:r>
              <a:rPr kumimoji="1" lang="en-US" altLang="zh-CN" sz="1200" dirty="0">
                <a:solidFill>
                  <a:schemeClr val="bg1"/>
                </a:solidFill>
                <a:latin typeface="Courier New" panose="02070309020205020404"/>
                <a:cs typeface="Courier New" panose="02070309020205020404"/>
              </a:rPr>
              <a:t>	0% {</a:t>
            </a:r>
            <a:endParaRPr kumimoji="1" lang="en-US" altLang="zh-CN" sz="1200" dirty="0">
              <a:solidFill>
                <a:schemeClr val="bg1"/>
              </a:solidFill>
              <a:latin typeface="Courier New" panose="02070309020205020404"/>
              <a:cs typeface="Courier New" panose="02070309020205020404"/>
            </a:endParaRPr>
          </a:p>
          <a:p>
            <a:r>
              <a:rPr kumimoji="1" lang="en-US" altLang="zh-CN" sz="1200" dirty="0">
                <a:solidFill>
                  <a:schemeClr val="bg1"/>
                </a:solidFill>
                <a:latin typeface="Courier New" panose="02070309020205020404"/>
                <a:cs typeface="Courier New" panose="02070309020205020404"/>
              </a:rPr>
              <a:t>		opacity: 0;</a:t>
            </a:r>
            <a:endParaRPr kumimoji="1" lang="en-US" altLang="zh-CN" sz="1200" dirty="0">
              <a:solidFill>
                <a:schemeClr val="bg1"/>
              </a:solidFill>
              <a:latin typeface="Courier New" panose="02070309020205020404"/>
              <a:cs typeface="Courier New" panose="02070309020205020404"/>
            </a:endParaRPr>
          </a:p>
          <a:p>
            <a:r>
              <a:rPr kumimoji="1" lang="en-US" altLang="zh-CN" sz="1200" dirty="0">
                <a:solidFill>
                  <a:schemeClr val="bg1"/>
                </a:solidFill>
                <a:latin typeface="Courier New" panose="02070309020205020404"/>
                <a:cs typeface="Courier New" panose="02070309020205020404"/>
              </a:rPr>
              <a:t>	}</a:t>
            </a:r>
            <a:endParaRPr kumimoji="1" lang="en-US" altLang="zh-CN" sz="1200" dirty="0">
              <a:solidFill>
                <a:schemeClr val="bg1"/>
              </a:solidFill>
              <a:latin typeface="Courier New" panose="02070309020205020404"/>
              <a:cs typeface="Courier New" panose="02070309020205020404"/>
            </a:endParaRPr>
          </a:p>
          <a:p>
            <a:r>
              <a:rPr kumimoji="1" lang="en-US" altLang="zh-CN" sz="1200" dirty="0">
                <a:solidFill>
                  <a:schemeClr val="bg1"/>
                </a:solidFill>
                <a:latin typeface="Courier New" panose="02070309020205020404"/>
                <a:cs typeface="Courier New" panose="02070309020205020404"/>
              </a:rPr>
              <a:t>	50% {</a:t>
            </a:r>
            <a:endParaRPr kumimoji="1" lang="en-US" altLang="zh-CN" sz="1200" dirty="0">
              <a:solidFill>
                <a:schemeClr val="bg1"/>
              </a:solidFill>
              <a:latin typeface="Courier New" panose="02070309020205020404"/>
              <a:cs typeface="Courier New" panose="02070309020205020404"/>
            </a:endParaRPr>
          </a:p>
          <a:p>
            <a:r>
              <a:rPr kumimoji="1" lang="en-US" altLang="zh-CN" sz="1200" dirty="0">
                <a:solidFill>
                  <a:schemeClr val="bg1"/>
                </a:solidFill>
                <a:latin typeface="Courier New" panose="02070309020205020404"/>
                <a:cs typeface="Courier New" panose="02070309020205020404"/>
              </a:rPr>
              <a:t>		opacity: 1;</a:t>
            </a:r>
            <a:endParaRPr kumimoji="1" lang="en-US" altLang="zh-CN" sz="1200" dirty="0">
              <a:solidFill>
                <a:schemeClr val="bg1"/>
              </a:solidFill>
              <a:latin typeface="Courier New" panose="02070309020205020404"/>
              <a:cs typeface="Courier New" panose="02070309020205020404"/>
            </a:endParaRPr>
          </a:p>
          <a:p>
            <a:r>
              <a:rPr kumimoji="1" lang="en-US" altLang="zh-CN" sz="1200" dirty="0">
                <a:solidFill>
                  <a:schemeClr val="bg1"/>
                </a:solidFill>
                <a:latin typeface="Courier New" panose="02070309020205020404"/>
                <a:cs typeface="Courier New" panose="02070309020205020404"/>
              </a:rPr>
              <a:t>	}</a:t>
            </a:r>
            <a:endParaRPr kumimoji="1" lang="en-US" altLang="zh-CN" sz="1200" dirty="0">
              <a:solidFill>
                <a:schemeClr val="bg1"/>
              </a:solidFill>
              <a:latin typeface="Courier New" panose="02070309020205020404"/>
              <a:cs typeface="Courier New" panose="02070309020205020404"/>
            </a:endParaRPr>
          </a:p>
          <a:p>
            <a:r>
              <a:rPr kumimoji="1" lang="en-US" altLang="zh-CN" sz="1200" dirty="0">
                <a:solidFill>
                  <a:schemeClr val="bg1"/>
                </a:solidFill>
                <a:latin typeface="Courier New" panose="02070309020205020404"/>
                <a:cs typeface="Courier New" panose="02070309020205020404"/>
              </a:rPr>
              <a:t>	100% {</a:t>
            </a:r>
            <a:endParaRPr kumimoji="1" lang="en-US" altLang="zh-CN" sz="1200" dirty="0">
              <a:solidFill>
                <a:schemeClr val="bg1"/>
              </a:solidFill>
              <a:latin typeface="Courier New" panose="02070309020205020404"/>
              <a:cs typeface="Courier New" panose="02070309020205020404"/>
            </a:endParaRPr>
          </a:p>
          <a:p>
            <a:r>
              <a:rPr kumimoji="1" lang="en-US" altLang="zh-CN" sz="1200" dirty="0">
                <a:solidFill>
                  <a:schemeClr val="bg1"/>
                </a:solidFill>
                <a:latin typeface="Courier New" panose="02070309020205020404"/>
                <a:cs typeface="Courier New" panose="02070309020205020404"/>
              </a:rPr>
              <a:t>		opacity: 0;</a:t>
            </a:r>
            <a:endParaRPr kumimoji="1" lang="en-US" altLang="zh-CN" sz="1200" dirty="0">
              <a:solidFill>
                <a:schemeClr val="bg1"/>
              </a:solidFill>
              <a:latin typeface="Courier New" panose="02070309020205020404"/>
              <a:cs typeface="Courier New" panose="02070309020205020404"/>
            </a:endParaRPr>
          </a:p>
          <a:p>
            <a:r>
              <a:rPr kumimoji="1" lang="en-US" altLang="zh-CN" sz="1200" dirty="0">
                <a:solidFill>
                  <a:schemeClr val="bg1"/>
                </a:solidFill>
                <a:latin typeface="Courier New" panose="02070309020205020404"/>
                <a:cs typeface="Courier New" panose="02070309020205020404"/>
              </a:rPr>
              <a:t>	}</a:t>
            </a:r>
            <a:endParaRPr kumimoji="1" lang="en-US" altLang="zh-CN" sz="1200" dirty="0">
              <a:solidFill>
                <a:schemeClr val="bg1"/>
              </a:solidFill>
              <a:latin typeface="Courier New" panose="02070309020205020404"/>
              <a:cs typeface="Courier New" panose="02070309020205020404"/>
            </a:endParaRPr>
          </a:p>
          <a:p>
            <a:r>
              <a:rPr kumimoji="1" lang="en-US" altLang="zh-CN" sz="1200" dirty="0">
                <a:solidFill>
                  <a:schemeClr val="bg1"/>
                </a:solidFill>
                <a:latin typeface="Courier New" panose="02070309020205020404"/>
                <a:cs typeface="Courier New" panose="02070309020205020404"/>
              </a:rPr>
              <a:t>}</a:t>
            </a:r>
            <a:endParaRPr kumimoji="1" lang="en-US" altLang="zh-CN" sz="1200" dirty="0">
              <a:solidFill>
                <a:schemeClr val="bg1"/>
              </a:solidFill>
              <a:latin typeface="Courier New" panose="02070309020205020404"/>
              <a:cs typeface="Courier New" panose="02070309020205020404"/>
            </a:endParaRPr>
          </a:p>
          <a:p>
            <a:r>
              <a:rPr kumimoji="1" lang="en-US" altLang="zh-CN" sz="1200" dirty="0">
                <a:solidFill>
                  <a:schemeClr val="bg1"/>
                </a:solidFill>
                <a:latin typeface="Courier New" panose="02070309020205020404"/>
                <a:cs typeface="Courier New" panose="02070309020205020404"/>
              </a:rPr>
              <a:t>.</a:t>
            </a:r>
            <a:r>
              <a:rPr kumimoji="1" lang="en-US" altLang="zh-CN" sz="1200" dirty="0" err="1">
                <a:solidFill>
                  <a:schemeClr val="bg1"/>
                </a:solidFill>
                <a:latin typeface="Courier New" panose="02070309020205020404"/>
                <a:cs typeface="Courier New" panose="02070309020205020404"/>
              </a:rPr>
              <a:t>firebug_flash</a:t>
            </a:r>
            <a:r>
              <a:rPr kumimoji="1" lang="en-US" altLang="zh-CN" sz="1200" dirty="0">
                <a:solidFill>
                  <a:schemeClr val="bg1"/>
                </a:solidFill>
                <a:latin typeface="Courier New" panose="02070309020205020404"/>
                <a:cs typeface="Courier New" panose="02070309020205020404"/>
              </a:rPr>
              <a:t> {</a:t>
            </a:r>
            <a:endParaRPr kumimoji="1" lang="en-US" altLang="zh-CN" sz="1200" dirty="0">
              <a:solidFill>
                <a:schemeClr val="bg1"/>
              </a:solidFill>
              <a:latin typeface="Courier New" panose="02070309020205020404"/>
              <a:cs typeface="Courier New" panose="02070309020205020404"/>
            </a:endParaRPr>
          </a:p>
          <a:p>
            <a:r>
              <a:rPr kumimoji="1" lang="en-US" altLang="zh-CN" sz="1200" dirty="0">
                <a:solidFill>
                  <a:schemeClr val="bg1"/>
                </a:solidFill>
                <a:latin typeface="Courier New" panose="02070309020205020404"/>
                <a:cs typeface="Courier New" panose="02070309020205020404"/>
              </a:rPr>
              <a:t>	-</a:t>
            </a:r>
            <a:r>
              <a:rPr kumimoji="1" lang="en-US" altLang="zh-CN" sz="1200" dirty="0" err="1">
                <a:solidFill>
                  <a:schemeClr val="bg1"/>
                </a:solidFill>
                <a:latin typeface="Courier New" panose="02070309020205020404"/>
                <a:cs typeface="Courier New" panose="02070309020205020404"/>
              </a:rPr>
              <a:t>webkit</a:t>
            </a:r>
            <a:r>
              <a:rPr kumimoji="1" lang="en-US" altLang="zh-CN" sz="1200" dirty="0">
                <a:solidFill>
                  <a:schemeClr val="bg1"/>
                </a:solidFill>
                <a:latin typeface="Courier New" panose="02070309020205020404"/>
                <a:cs typeface="Courier New" panose="02070309020205020404"/>
              </a:rPr>
              <a:t>-animation-name: flash;</a:t>
            </a:r>
            <a:endParaRPr kumimoji="1" lang="en-US" altLang="zh-CN" sz="1200" dirty="0">
              <a:solidFill>
                <a:schemeClr val="bg1"/>
              </a:solidFill>
              <a:latin typeface="Courier New" panose="02070309020205020404"/>
              <a:cs typeface="Courier New" panose="02070309020205020404"/>
            </a:endParaRPr>
          </a:p>
          <a:p>
            <a:r>
              <a:rPr kumimoji="1" lang="en-US" altLang="zh-CN" sz="1200" dirty="0">
                <a:solidFill>
                  <a:schemeClr val="bg1"/>
                </a:solidFill>
                <a:latin typeface="Courier New" panose="02070309020205020404"/>
                <a:cs typeface="Courier New" panose="02070309020205020404"/>
              </a:rPr>
              <a:t>	-</a:t>
            </a:r>
            <a:r>
              <a:rPr kumimoji="1" lang="en-US" altLang="zh-CN" sz="1200" dirty="0" err="1">
                <a:solidFill>
                  <a:schemeClr val="bg1"/>
                </a:solidFill>
                <a:latin typeface="Courier New" panose="02070309020205020404"/>
                <a:cs typeface="Courier New" panose="02070309020205020404"/>
              </a:rPr>
              <a:t>webkit</a:t>
            </a:r>
            <a:r>
              <a:rPr kumimoji="1" lang="en-US" altLang="zh-CN" sz="1200" dirty="0">
                <a:solidFill>
                  <a:schemeClr val="bg1"/>
                </a:solidFill>
                <a:latin typeface="Courier New" panose="02070309020205020404"/>
                <a:cs typeface="Courier New" panose="02070309020205020404"/>
              </a:rPr>
              <a:t>-animation-iteration-count</a:t>
            </a:r>
            <a:r>
              <a:rPr kumimoji="1" lang="en-US" altLang="zh-CN" sz="1200" dirty="0" smtClean="0">
                <a:solidFill>
                  <a:schemeClr val="bg1"/>
                </a:solidFill>
                <a:latin typeface="Courier New" panose="02070309020205020404"/>
                <a:cs typeface="Courier New" panose="02070309020205020404"/>
              </a:rPr>
              <a:t>:</a:t>
            </a:r>
            <a:endParaRPr kumimoji="1" lang="en-US" altLang="zh-CN" sz="1200" dirty="0" smtClean="0">
              <a:solidFill>
                <a:schemeClr val="bg1"/>
              </a:solidFill>
              <a:latin typeface="Courier New" panose="02070309020205020404"/>
              <a:cs typeface="Courier New" panose="02070309020205020404"/>
            </a:endParaRPr>
          </a:p>
          <a:p>
            <a:r>
              <a:rPr kumimoji="1" lang="en-US" altLang="zh-CN" sz="1200" dirty="0">
                <a:solidFill>
                  <a:schemeClr val="bg1"/>
                </a:solidFill>
                <a:latin typeface="Courier New" panose="02070309020205020404"/>
                <a:cs typeface="Courier New" panose="02070309020205020404"/>
              </a:rPr>
              <a:t>	</a:t>
            </a:r>
            <a:r>
              <a:rPr kumimoji="1" lang="en-US" altLang="zh-CN" sz="1200" dirty="0" smtClean="0">
                <a:solidFill>
                  <a:schemeClr val="bg1"/>
                </a:solidFill>
                <a:latin typeface="Courier New" panose="02070309020205020404"/>
                <a:cs typeface="Courier New" panose="02070309020205020404"/>
              </a:rPr>
              <a:t>					 </a:t>
            </a:r>
            <a:r>
              <a:rPr kumimoji="1" lang="en-US" altLang="zh-CN" sz="1200" dirty="0">
                <a:solidFill>
                  <a:schemeClr val="bg1"/>
                </a:solidFill>
                <a:latin typeface="Courier New" panose="02070309020205020404"/>
                <a:cs typeface="Courier New" panose="02070309020205020404"/>
              </a:rPr>
              <a:t>infinite;</a:t>
            </a:r>
            <a:endParaRPr kumimoji="1" lang="en-US" altLang="zh-CN" sz="1200" dirty="0">
              <a:solidFill>
                <a:schemeClr val="bg1"/>
              </a:solidFill>
              <a:latin typeface="Courier New" panose="02070309020205020404"/>
              <a:cs typeface="Courier New" panose="02070309020205020404"/>
            </a:endParaRPr>
          </a:p>
          <a:p>
            <a:r>
              <a:rPr kumimoji="1" lang="en-US" altLang="zh-CN" sz="1200" dirty="0">
                <a:solidFill>
                  <a:schemeClr val="bg1"/>
                </a:solidFill>
                <a:latin typeface="Courier New" panose="02070309020205020404"/>
                <a:cs typeface="Courier New" panose="02070309020205020404"/>
              </a:rPr>
              <a:t>	-</a:t>
            </a:r>
            <a:r>
              <a:rPr kumimoji="1" lang="en-US" altLang="zh-CN" sz="1200" dirty="0" err="1">
                <a:solidFill>
                  <a:schemeClr val="bg1"/>
                </a:solidFill>
                <a:latin typeface="Courier New" panose="02070309020205020404"/>
                <a:cs typeface="Courier New" panose="02070309020205020404"/>
              </a:rPr>
              <a:t>webkit</a:t>
            </a:r>
            <a:r>
              <a:rPr kumimoji="1" lang="en-US" altLang="zh-CN" sz="1200" dirty="0">
                <a:solidFill>
                  <a:schemeClr val="bg1"/>
                </a:solidFill>
                <a:latin typeface="Courier New" panose="02070309020205020404"/>
                <a:cs typeface="Courier New" panose="02070309020205020404"/>
              </a:rPr>
              <a:t>-animation-duration: 1s;</a:t>
            </a:r>
            <a:endParaRPr kumimoji="1" lang="en-US" altLang="zh-CN" sz="1200" dirty="0">
              <a:solidFill>
                <a:schemeClr val="bg1"/>
              </a:solidFill>
              <a:latin typeface="Courier New" panose="02070309020205020404"/>
              <a:cs typeface="Courier New" panose="02070309020205020404"/>
            </a:endParaRPr>
          </a:p>
          <a:p>
            <a:r>
              <a:rPr kumimoji="1" lang="en-US" altLang="zh-CN" sz="1200" dirty="0">
                <a:solidFill>
                  <a:schemeClr val="bg1"/>
                </a:solidFill>
                <a:latin typeface="Courier New" panose="02070309020205020404"/>
                <a:cs typeface="Courier New" panose="02070309020205020404"/>
              </a:rPr>
              <a:t>	background-color: #F7001D;</a:t>
            </a:r>
            <a:endParaRPr kumimoji="1" lang="en-US" altLang="zh-CN" sz="1200" dirty="0">
              <a:solidFill>
                <a:schemeClr val="bg1"/>
              </a:solidFill>
              <a:latin typeface="Courier New" panose="02070309020205020404"/>
              <a:cs typeface="Courier New" panose="02070309020205020404"/>
            </a:endParaRPr>
          </a:p>
          <a:p>
            <a:r>
              <a:rPr kumimoji="1" lang="en-US" altLang="zh-CN" sz="1200" dirty="0">
                <a:solidFill>
                  <a:schemeClr val="bg1"/>
                </a:solidFill>
                <a:latin typeface="Courier New" panose="02070309020205020404"/>
                <a:cs typeface="Courier New" panose="02070309020205020404"/>
              </a:rPr>
              <a:t>}</a:t>
            </a:r>
            <a:endParaRPr kumimoji="1" lang="zh-CN" altLang="en-US" sz="1200" dirty="0">
              <a:solidFill>
                <a:schemeClr val="bg1"/>
              </a:solidFill>
              <a:latin typeface="Courier New" panose="02070309020205020404"/>
              <a:cs typeface="Courier New" panose="02070309020205020404"/>
            </a:endParaRPr>
          </a:p>
        </p:txBody>
      </p:sp>
      <p:sp>
        <p:nvSpPr>
          <p:cNvPr id="9" name="文本框 8"/>
          <p:cNvSpPr txBox="1"/>
          <p:nvPr/>
        </p:nvSpPr>
        <p:spPr>
          <a:xfrm>
            <a:off x="1394212" y="5333412"/>
            <a:ext cx="6041787" cy="369332"/>
          </a:xfrm>
          <a:prstGeom prst="rect">
            <a:avLst/>
          </a:prstGeom>
          <a:noFill/>
        </p:spPr>
        <p:txBody>
          <a:bodyPr wrap="none" rtlCol="0">
            <a:spAutoFit/>
          </a:bodyPr>
          <a:p>
            <a:r>
              <a:rPr kumimoji="1" lang="zh-CN" altLang="en-US" dirty="0" smtClean="0">
                <a:solidFill>
                  <a:srgbClr val="FFFFFF"/>
                </a:solidFill>
                <a:latin typeface="华文宋体"/>
                <a:ea typeface="华文宋体"/>
                <a:cs typeface="华文宋体"/>
              </a:rPr>
              <a:t>总结：</a:t>
            </a:r>
            <a:r>
              <a:rPr kumimoji="1" lang="en-US" altLang="zh-CN" dirty="0" smtClean="0">
                <a:solidFill>
                  <a:srgbClr val="FFFFFF"/>
                </a:solidFill>
                <a:latin typeface="华文宋体"/>
                <a:ea typeface="华文宋体"/>
                <a:cs typeface="华文宋体"/>
              </a:rPr>
              <a:t>HTML5</a:t>
            </a:r>
            <a:r>
              <a:rPr kumimoji="1" lang="zh-CN" altLang="en-US" dirty="0" smtClean="0">
                <a:solidFill>
                  <a:srgbClr val="FFFFFF"/>
                </a:solidFill>
                <a:latin typeface="华文宋体"/>
                <a:ea typeface="华文宋体"/>
                <a:cs typeface="华文宋体"/>
              </a:rPr>
              <a:t>将系统功能释放；</a:t>
            </a:r>
            <a:r>
              <a:rPr kumimoji="1" lang="en-US" altLang="zh-CN" dirty="0" smtClean="0">
                <a:solidFill>
                  <a:srgbClr val="FFFFFF"/>
                </a:solidFill>
                <a:latin typeface="华文宋体"/>
                <a:ea typeface="华文宋体"/>
                <a:cs typeface="华文宋体"/>
              </a:rPr>
              <a:t>CSS3</a:t>
            </a:r>
            <a:r>
              <a:rPr kumimoji="1" lang="zh-CN" altLang="en-US" dirty="0" smtClean="0">
                <a:solidFill>
                  <a:srgbClr val="FFFFFF"/>
                </a:solidFill>
                <a:latin typeface="华文宋体"/>
                <a:ea typeface="华文宋体"/>
                <a:cs typeface="华文宋体"/>
              </a:rPr>
              <a:t>更加方便创建更炫</a:t>
            </a:r>
            <a:r>
              <a:rPr kumimoji="1" lang="en-US" altLang="zh-CN" dirty="0" smtClean="0">
                <a:solidFill>
                  <a:srgbClr val="FFFFFF"/>
                </a:solidFill>
                <a:latin typeface="华文宋体"/>
                <a:ea typeface="华文宋体"/>
                <a:cs typeface="华文宋体"/>
              </a:rPr>
              <a:t>UI</a:t>
            </a:r>
            <a:endParaRPr kumimoji="1" lang="zh-CN" altLang="en-US" dirty="0">
              <a:solidFill>
                <a:srgbClr val="FFFFFF"/>
              </a:solidFill>
              <a:latin typeface="华文宋体"/>
              <a:ea typeface="华文宋体"/>
              <a:cs typeface="华文宋体"/>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副标题 3"/>
          <p:cNvSpPr>
            <a:spLocks noGrp="1"/>
          </p:cNvSpPr>
          <p:nvPr>
            <p:ph type="subTitle" idx="1"/>
          </p:nvPr>
        </p:nvSpPr>
        <p:spPr>
          <a:xfrm>
            <a:off x="75622" y="310450"/>
            <a:ext cx="8673267" cy="4757794"/>
          </a:xfrm>
          <a:ln w="3175" cmpd="sng">
            <a:noFill/>
          </a:ln>
        </p:spPr>
        <p:txBody>
          <a:bodyPr>
            <a:noAutofit/>
          </a:bodyPr>
          <a:p>
            <a:pPr algn="l"/>
            <a:r>
              <a:rPr lang="en-US" altLang="zh-TW" sz="1050" dirty="0">
                <a:solidFill>
                  <a:srgbClr val="FFFFFF"/>
                </a:solidFill>
                <a:latin typeface="华文仿宋"/>
                <a:ea typeface="华文仿宋"/>
                <a:cs typeface="华文仿宋"/>
              </a:rPr>
              <a:t>&lt;!--360</a:t>
            </a:r>
            <a:r>
              <a:rPr lang="zh-TW" altLang="en-US" sz="1050" dirty="0">
                <a:solidFill>
                  <a:srgbClr val="FFFFFF"/>
                </a:solidFill>
                <a:latin typeface="华文仿宋"/>
                <a:ea typeface="华文仿宋"/>
                <a:cs typeface="华文仿宋"/>
              </a:rPr>
              <a:t>极速模式</a:t>
            </a:r>
            <a:r>
              <a:rPr lang="en-US" altLang="zh-TW" sz="1050" dirty="0">
                <a:solidFill>
                  <a:srgbClr val="FFFFFF"/>
                </a:solidFill>
                <a:latin typeface="华文仿宋"/>
                <a:ea typeface="华文仿宋"/>
                <a:cs typeface="华文仿宋"/>
              </a:rPr>
              <a:t>--&gt;</a:t>
            </a:r>
            <a:endParaRPr lang="en-US" altLang="zh-TW" sz="1050" dirty="0">
              <a:solidFill>
                <a:srgbClr val="FFFFFF"/>
              </a:solidFill>
              <a:latin typeface="华文仿宋"/>
              <a:ea typeface="华文仿宋"/>
              <a:cs typeface="华文仿宋"/>
            </a:endParaRPr>
          </a:p>
          <a:p>
            <a:pPr algn="l"/>
            <a:r>
              <a:rPr lang="en-US" altLang="zh-CN" sz="1050" dirty="0">
                <a:solidFill>
                  <a:srgbClr val="FFFFFF"/>
                </a:solidFill>
                <a:latin typeface="华文仿宋"/>
                <a:ea typeface="华文仿宋"/>
                <a:cs typeface="华文仿宋"/>
              </a:rPr>
              <a:t>&lt;meta name="renderer" content="</a:t>
            </a:r>
            <a:r>
              <a:rPr lang="en-US" altLang="zh-CN" sz="1050" dirty="0" err="1">
                <a:solidFill>
                  <a:srgbClr val="FFFFFF"/>
                </a:solidFill>
                <a:latin typeface="华文仿宋"/>
                <a:ea typeface="华文仿宋"/>
                <a:cs typeface="华文仿宋"/>
              </a:rPr>
              <a:t>webkit</a:t>
            </a:r>
            <a:r>
              <a:rPr lang="en-US" altLang="zh-CN" sz="1050" dirty="0">
                <a:solidFill>
                  <a:srgbClr val="FFFFFF"/>
                </a:solidFill>
                <a:latin typeface="华文仿宋"/>
                <a:ea typeface="华文仿宋"/>
                <a:cs typeface="华文仿宋"/>
              </a:rPr>
              <a:t>"&gt;</a:t>
            </a:r>
            <a:endParaRPr lang="en-US" altLang="zh-CN" sz="1050" dirty="0">
              <a:solidFill>
                <a:srgbClr val="FFFFFF"/>
              </a:solidFill>
              <a:latin typeface="华文仿宋"/>
              <a:ea typeface="华文仿宋"/>
              <a:cs typeface="华文仿宋"/>
            </a:endParaRPr>
          </a:p>
          <a:p>
            <a:pPr algn="l"/>
            <a:r>
              <a:rPr lang="en-US" altLang="zh-CN" sz="1050" dirty="0">
                <a:solidFill>
                  <a:srgbClr val="FFFFFF"/>
                </a:solidFill>
                <a:latin typeface="华文仿宋"/>
                <a:ea typeface="华文仿宋"/>
                <a:cs typeface="华文仿宋"/>
              </a:rPr>
              <a:t>&lt;meta http-</a:t>
            </a:r>
            <a:r>
              <a:rPr lang="en-US" altLang="zh-CN" sz="1050" dirty="0" err="1">
                <a:solidFill>
                  <a:srgbClr val="FFFFFF"/>
                </a:solidFill>
                <a:latin typeface="华文仿宋"/>
                <a:ea typeface="华文仿宋"/>
                <a:cs typeface="华文仿宋"/>
              </a:rPr>
              <a:t>equiv</a:t>
            </a:r>
            <a:r>
              <a:rPr lang="en-US" altLang="zh-CN" sz="1050" dirty="0">
                <a:solidFill>
                  <a:srgbClr val="FFFFFF"/>
                </a:solidFill>
                <a:latin typeface="华文仿宋"/>
                <a:ea typeface="华文仿宋"/>
                <a:cs typeface="华文仿宋"/>
              </a:rPr>
              <a:t>="X-UA-Compatible" content="IE=</a:t>
            </a:r>
            <a:r>
              <a:rPr lang="en-US" altLang="zh-CN" sz="1050" dirty="0" err="1">
                <a:solidFill>
                  <a:srgbClr val="FFFFFF"/>
                </a:solidFill>
                <a:latin typeface="华文仿宋"/>
                <a:ea typeface="华文仿宋"/>
                <a:cs typeface="华文仿宋"/>
              </a:rPr>
              <a:t>edge,chrome</a:t>
            </a:r>
            <a:r>
              <a:rPr lang="en-US" altLang="zh-CN" sz="1050" dirty="0">
                <a:solidFill>
                  <a:srgbClr val="FFFFFF"/>
                </a:solidFill>
                <a:latin typeface="华文仿宋"/>
                <a:ea typeface="华文仿宋"/>
                <a:cs typeface="华文仿宋"/>
              </a:rPr>
              <a:t>=1"&gt;</a:t>
            </a:r>
            <a:endParaRPr lang="en-US" altLang="zh-CN" sz="1050" dirty="0">
              <a:solidFill>
                <a:srgbClr val="FFFFFF"/>
              </a:solidFill>
              <a:latin typeface="华文仿宋"/>
              <a:ea typeface="华文仿宋"/>
              <a:cs typeface="华文仿宋"/>
            </a:endParaRPr>
          </a:p>
          <a:p>
            <a:pPr algn="l"/>
            <a:r>
              <a:rPr lang="en-US" altLang="zh-CN" sz="1050" dirty="0">
                <a:solidFill>
                  <a:srgbClr val="FFFFFF"/>
                </a:solidFill>
                <a:latin typeface="华文仿宋"/>
                <a:ea typeface="华文仿宋"/>
                <a:cs typeface="华文仿宋"/>
              </a:rPr>
              <a:t>&lt;meta name="format-detection" content="telephone=no" </a:t>
            </a:r>
            <a:r>
              <a:rPr lang="en-US" altLang="zh-CN" sz="1050" dirty="0" err="1">
                <a:solidFill>
                  <a:srgbClr val="FFFFFF"/>
                </a:solidFill>
                <a:latin typeface="华文仿宋"/>
                <a:ea typeface="华文仿宋"/>
                <a:cs typeface="华文仿宋"/>
              </a:rPr>
              <a:t>searchtype</a:t>
            </a:r>
            <a:r>
              <a:rPr lang="en-US" altLang="zh-CN" sz="1050" dirty="0">
                <a:solidFill>
                  <a:srgbClr val="FFFFFF"/>
                </a:solidFill>
                <a:latin typeface="华文仿宋"/>
                <a:ea typeface="华文仿宋"/>
                <a:cs typeface="华文仿宋"/>
              </a:rPr>
              <a:t>="map"&gt;</a:t>
            </a:r>
            <a:endParaRPr lang="en-US" altLang="zh-CN" sz="1050" dirty="0">
              <a:solidFill>
                <a:srgbClr val="FFFFFF"/>
              </a:solidFill>
              <a:latin typeface="华文仿宋"/>
              <a:ea typeface="华文仿宋"/>
              <a:cs typeface="华文仿宋"/>
            </a:endParaRPr>
          </a:p>
          <a:p>
            <a:pPr algn="l"/>
            <a:r>
              <a:rPr lang="en-US" altLang="zh-CN" sz="1050" dirty="0">
                <a:solidFill>
                  <a:srgbClr val="FFFFFF"/>
                </a:solidFill>
                <a:latin typeface="华文仿宋"/>
                <a:ea typeface="华文仿宋"/>
                <a:cs typeface="华文仿宋"/>
              </a:rPr>
              <a:t>&lt;meta name="apple-mobile-web-app-capable" content="yes"&gt;</a:t>
            </a:r>
            <a:endParaRPr lang="en-US" altLang="zh-CN" sz="1050" dirty="0">
              <a:solidFill>
                <a:srgbClr val="FFFFFF"/>
              </a:solidFill>
              <a:latin typeface="华文仿宋"/>
              <a:ea typeface="华文仿宋"/>
              <a:cs typeface="华文仿宋"/>
            </a:endParaRPr>
          </a:p>
          <a:p>
            <a:pPr algn="l"/>
            <a:r>
              <a:rPr lang="en-US" altLang="zh-CN" sz="1050" dirty="0">
                <a:solidFill>
                  <a:srgbClr val="FFFFFF"/>
                </a:solidFill>
                <a:latin typeface="华文仿宋"/>
                <a:ea typeface="华文仿宋"/>
                <a:cs typeface="华文仿宋"/>
              </a:rPr>
              <a:t>&lt;meta name="apple-mobile-web-app-status-bar-style" content="black"&gt;</a:t>
            </a:r>
            <a:endParaRPr lang="en-US" altLang="zh-CN" sz="1050" dirty="0">
              <a:solidFill>
                <a:srgbClr val="FFFFFF"/>
              </a:solidFill>
              <a:latin typeface="华文仿宋"/>
              <a:ea typeface="华文仿宋"/>
              <a:cs typeface="华文仿宋"/>
            </a:endParaRPr>
          </a:p>
          <a:p>
            <a:pPr algn="l"/>
            <a:r>
              <a:rPr lang="en-US" altLang="zh-CN" sz="1050" dirty="0">
                <a:solidFill>
                  <a:srgbClr val="FFFFFF"/>
                </a:solidFill>
                <a:latin typeface="华文仿宋"/>
                <a:ea typeface="华文仿宋"/>
                <a:cs typeface="华文仿宋"/>
              </a:rPr>
              <a:t>&lt;meta http-</a:t>
            </a:r>
            <a:r>
              <a:rPr lang="en-US" altLang="zh-CN" sz="1050" dirty="0" err="1">
                <a:solidFill>
                  <a:srgbClr val="FFFFFF"/>
                </a:solidFill>
                <a:latin typeface="华文仿宋"/>
                <a:ea typeface="华文仿宋"/>
                <a:cs typeface="华文仿宋"/>
              </a:rPr>
              <a:t>equiv</a:t>
            </a:r>
            <a:r>
              <a:rPr lang="en-US" altLang="zh-CN" sz="1050" dirty="0">
                <a:solidFill>
                  <a:srgbClr val="FFFFFF"/>
                </a:solidFill>
                <a:latin typeface="华文仿宋"/>
                <a:ea typeface="华文仿宋"/>
                <a:cs typeface="华文仿宋"/>
              </a:rPr>
              <a:t>="Content-Type" content="text/html; charset=utf-8"&gt;</a:t>
            </a:r>
            <a:endParaRPr lang="en-US" altLang="zh-CN" sz="1050" dirty="0">
              <a:solidFill>
                <a:srgbClr val="FFFFFF"/>
              </a:solidFill>
              <a:latin typeface="华文仿宋"/>
              <a:ea typeface="华文仿宋"/>
              <a:cs typeface="华文仿宋"/>
            </a:endParaRPr>
          </a:p>
          <a:p>
            <a:pPr algn="l"/>
            <a:r>
              <a:rPr lang="en-US" altLang="zh-CN" sz="1050" dirty="0">
                <a:solidFill>
                  <a:srgbClr val="FFFFFF"/>
                </a:solidFill>
                <a:latin typeface="华文仿宋"/>
                <a:ea typeface="华文仿宋"/>
                <a:cs typeface="华文仿宋"/>
              </a:rPr>
              <a:t>&lt;meta name="apple-mobile-web-app-title" content="</a:t>
            </a:r>
            <a:r>
              <a:rPr lang="zh-CN" altLang="en-US" sz="1050" dirty="0">
                <a:solidFill>
                  <a:srgbClr val="FFFFFF"/>
                </a:solidFill>
                <a:latin typeface="华文仿宋"/>
                <a:ea typeface="华文仿宋"/>
                <a:cs typeface="华文仿宋"/>
              </a:rPr>
              <a:t>美途</a:t>
            </a:r>
            <a:r>
              <a:rPr lang="en-US" altLang="zh-CN" sz="1050" dirty="0">
                <a:solidFill>
                  <a:srgbClr val="FFFFFF"/>
                </a:solidFill>
                <a:latin typeface="华文仿宋"/>
                <a:ea typeface="华文仿宋"/>
                <a:cs typeface="华文仿宋"/>
              </a:rPr>
              <a:t>"&gt;</a:t>
            </a:r>
            <a:endParaRPr lang="en-US" altLang="zh-CN" sz="1050" dirty="0">
              <a:solidFill>
                <a:srgbClr val="FFFFFF"/>
              </a:solidFill>
              <a:latin typeface="华文仿宋"/>
              <a:ea typeface="华文仿宋"/>
              <a:cs typeface="华文仿宋"/>
            </a:endParaRPr>
          </a:p>
          <a:p>
            <a:pPr algn="l"/>
            <a:r>
              <a:rPr lang="en-US" altLang="zh-CN" sz="1050" dirty="0">
                <a:solidFill>
                  <a:srgbClr val="FFFFFF"/>
                </a:solidFill>
                <a:latin typeface="华文仿宋"/>
                <a:ea typeface="华文仿宋"/>
                <a:cs typeface="华文仿宋"/>
              </a:rPr>
              <a:t>&lt;!--&lt;meta name="apple-mobile-web-app-status-bar-style" content="black-translucent" /&gt;--&gt;</a:t>
            </a:r>
            <a:endParaRPr lang="en-US" altLang="zh-CN" sz="1050" dirty="0">
              <a:solidFill>
                <a:srgbClr val="FFFFFF"/>
              </a:solidFill>
              <a:latin typeface="华文仿宋"/>
              <a:ea typeface="华文仿宋"/>
              <a:cs typeface="华文仿宋"/>
            </a:endParaRPr>
          </a:p>
          <a:p>
            <a:pPr algn="l"/>
            <a:r>
              <a:rPr lang="en-US" altLang="zh-CN" sz="1050" dirty="0">
                <a:solidFill>
                  <a:srgbClr val="FFFFFF"/>
                </a:solidFill>
                <a:latin typeface="华文仿宋"/>
                <a:ea typeface="华文仿宋"/>
                <a:cs typeface="华文仿宋"/>
              </a:rPr>
              <a:t>&lt;meta name="viewport" content="width=device-</a:t>
            </a:r>
            <a:r>
              <a:rPr lang="en-US" altLang="zh-CN" sz="1050" dirty="0" err="1">
                <a:solidFill>
                  <a:srgbClr val="FFFFFF"/>
                </a:solidFill>
                <a:latin typeface="华文仿宋"/>
                <a:ea typeface="华文仿宋"/>
                <a:cs typeface="华文仿宋"/>
              </a:rPr>
              <a:t>width,initial</a:t>
            </a:r>
            <a:r>
              <a:rPr lang="en-US" altLang="zh-CN" sz="1050" dirty="0">
                <a:solidFill>
                  <a:srgbClr val="FFFFFF"/>
                </a:solidFill>
                <a:latin typeface="华文仿宋"/>
                <a:ea typeface="华文仿宋"/>
                <a:cs typeface="华文仿宋"/>
              </a:rPr>
              <a:t>-scale=1,maximum-scale=1,minimum-scale=1,minimal-ui"&gt;</a:t>
            </a:r>
            <a:endParaRPr lang="en-US" altLang="zh-CN" sz="1050" dirty="0">
              <a:solidFill>
                <a:srgbClr val="FFFFFF"/>
              </a:solidFill>
              <a:latin typeface="华文仿宋"/>
              <a:ea typeface="华文仿宋"/>
              <a:cs typeface="华文仿宋"/>
            </a:endParaRPr>
          </a:p>
          <a:p>
            <a:pPr algn="l"/>
            <a:r>
              <a:rPr lang="en-US" altLang="zh-CN" sz="1050" dirty="0">
                <a:solidFill>
                  <a:srgbClr val="FFFFFF"/>
                </a:solidFill>
                <a:latin typeface="华文仿宋"/>
                <a:ea typeface="华文仿宋"/>
                <a:cs typeface="华文仿宋"/>
              </a:rPr>
              <a:t>&lt;meta name="misapplication-tap-highlight" content="no" /&gt;</a:t>
            </a:r>
            <a:endParaRPr lang="en-US" altLang="zh-CN" sz="1050" dirty="0">
              <a:solidFill>
                <a:srgbClr val="FFFFFF"/>
              </a:solidFill>
              <a:latin typeface="华文仿宋"/>
              <a:ea typeface="华文仿宋"/>
              <a:cs typeface="华文仿宋"/>
            </a:endParaRPr>
          </a:p>
          <a:p>
            <a:pPr algn="l"/>
            <a:r>
              <a:rPr lang="en-US" altLang="zh-TW" sz="1050" dirty="0">
                <a:solidFill>
                  <a:srgbClr val="FFFFFF"/>
                </a:solidFill>
                <a:latin typeface="华文仿宋"/>
                <a:ea typeface="华文仿宋"/>
                <a:cs typeface="华文仿宋"/>
              </a:rPr>
              <a:t>&lt;!-- </a:t>
            </a:r>
            <a:r>
              <a:rPr lang="en-US" altLang="zh-TW" sz="1050" dirty="0" err="1">
                <a:solidFill>
                  <a:srgbClr val="FFFFFF"/>
                </a:solidFill>
                <a:latin typeface="华文仿宋"/>
                <a:ea typeface="华文仿宋"/>
                <a:cs typeface="华文仿宋"/>
              </a:rPr>
              <a:t>uc</a:t>
            </a:r>
            <a:r>
              <a:rPr lang="zh-TW" altLang="en-US" sz="1050" dirty="0">
                <a:solidFill>
                  <a:srgbClr val="FFFFFF"/>
                </a:solidFill>
                <a:latin typeface="华文仿宋"/>
                <a:ea typeface="华文仿宋"/>
                <a:cs typeface="华文仿宋"/>
              </a:rPr>
              <a:t>强制竖屏 </a:t>
            </a:r>
            <a:r>
              <a:rPr lang="en-US" altLang="zh-TW" sz="1050" dirty="0">
                <a:solidFill>
                  <a:srgbClr val="FFFFFF"/>
                </a:solidFill>
                <a:latin typeface="华文仿宋"/>
                <a:ea typeface="华文仿宋"/>
                <a:cs typeface="华文仿宋"/>
              </a:rPr>
              <a:t>--&gt;</a:t>
            </a:r>
            <a:endParaRPr lang="en-US" altLang="zh-TW" sz="1050" dirty="0">
              <a:solidFill>
                <a:srgbClr val="FFFFFF"/>
              </a:solidFill>
              <a:latin typeface="华文仿宋"/>
              <a:ea typeface="华文仿宋"/>
              <a:cs typeface="华文仿宋"/>
            </a:endParaRPr>
          </a:p>
          <a:p>
            <a:pPr algn="l"/>
            <a:r>
              <a:rPr lang="en-US" altLang="zh-CN" sz="1050" dirty="0">
                <a:solidFill>
                  <a:srgbClr val="FFFFFF"/>
                </a:solidFill>
                <a:latin typeface="华文仿宋"/>
                <a:ea typeface="华文仿宋"/>
                <a:cs typeface="华文仿宋"/>
              </a:rPr>
              <a:t>&lt;meta name="screen-orientation" content="portrait"&gt;</a:t>
            </a:r>
            <a:endParaRPr lang="en-US" altLang="zh-CN" sz="1050" dirty="0">
              <a:solidFill>
                <a:srgbClr val="FFFFFF"/>
              </a:solidFill>
              <a:latin typeface="华文仿宋"/>
              <a:ea typeface="华文仿宋"/>
              <a:cs typeface="华文仿宋"/>
            </a:endParaRPr>
          </a:p>
          <a:p>
            <a:pPr algn="l"/>
            <a:r>
              <a:rPr lang="en-US" altLang="zh-TW" sz="1050" dirty="0">
                <a:solidFill>
                  <a:srgbClr val="FFFFFF"/>
                </a:solidFill>
                <a:latin typeface="华文仿宋"/>
                <a:ea typeface="华文仿宋"/>
                <a:cs typeface="华文仿宋"/>
              </a:rPr>
              <a:t>&lt;!-- QQ</a:t>
            </a:r>
            <a:r>
              <a:rPr lang="zh-TW" altLang="en-US" sz="1050" dirty="0">
                <a:solidFill>
                  <a:srgbClr val="FFFFFF"/>
                </a:solidFill>
                <a:latin typeface="华文仿宋"/>
                <a:ea typeface="华文仿宋"/>
                <a:cs typeface="华文仿宋"/>
              </a:rPr>
              <a:t>强制竖屏 </a:t>
            </a:r>
            <a:r>
              <a:rPr lang="en-US" altLang="zh-TW" sz="1050" dirty="0">
                <a:solidFill>
                  <a:srgbClr val="FFFFFF"/>
                </a:solidFill>
                <a:latin typeface="华文仿宋"/>
                <a:ea typeface="华文仿宋"/>
                <a:cs typeface="华文仿宋"/>
              </a:rPr>
              <a:t>--&gt;</a:t>
            </a:r>
            <a:endParaRPr lang="en-US" altLang="zh-TW" sz="1050" dirty="0">
              <a:solidFill>
                <a:srgbClr val="FFFFFF"/>
              </a:solidFill>
              <a:latin typeface="华文仿宋"/>
              <a:ea typeface="华文仿宋"/>
              <a:cs typeface="华文仿宋"/>
            </a:endParaRPr>
          </a:p>
          <a:p>
            <a:pPr algn="l"/>
            <a:r>
              <a:rPr lang="en-US" altLang="zh-CN" sz="1050" dirty="0">
                <a:solidFill>
                  <a:srgbClr val="FFFFFF"/>
                </a:solidFill>
                <a:latin typeface="华文仿宋"/>
                <a:ea typeface="华文仿宋"/>
                <a:cs typeface="华文仿宋"/>
              </a:rPr>
              <a:t>&lt;meta name="x5-orientation" content="portrait"&gt;</a:t>
            </a:r>
            <a:endParaRPr lang="en-US" altLang="zh-CN" sz="1050" dirty="0">
              <a:solidFill>
                <a:srgbClr val="FFFFFF"/>
              </a:solidFill>
              <a:latin typeface="华文仿宋"/>
              <a:ea typeface="华文仿宋"/>
              <a:cs typeface="华文仿宋"/>
            </a:endParaRPr>
          </a:p>
          <a:p>
            <a:pPr algn="l"/>
            <a:r>
              <a:rPr lang="en-US" altLang="zh-TW" sz="1050" dirty="0">
                <a:solidFill>
                  <a:srgbClr val="FFFFFF"/>
                </a:solidFill>
                <a:latin typeface="华文仿宋"/>
                <a:ea typeface="华文仿宋"/>
                <a:cs typeface="华文仿宋"/>
              </a:rPr>
              <a:t>&lt;!-- UC</a:t>
            </a:r>
            <a:r>
              <a:rPr lang="zh-TW" altLang="en-US" sz="1050" dirty="0">
                <a:solidFill>
                  <a:srgbClr val="FFFFFF"/>
                </a:solidFill>
                <a:latin typeface="华文仿宋"/>
                <a:ea typeface="华文仿宋"/>
                <a:cs typeface="华文仿宋"/>
              </a:rPr>
              <a:t>强制全屏 </a:t>
            </a:r>
            <a:r>
              <a:rPr lang="en-US" altLang="zh-TW" sz="1050" dirty="0">
                <a:solidFill>
                  <a:srgbClr val="FFFFFF"/>
                </a:solidFill>
                <a:latin typeface="华文仿宋"/>
                <a:ea typeface="华文仿宋"/>
                <a:cs typeface="华文仿宋"/>
              </a:rPr>
              <a:t>--&gt;</a:t>
            </a:r>
            <a:endParaRPr lang="en-US" altLang="zh-TW" sz="1050" dirty="0">
              <a:solidFill>
                <a:srgbClr val="FFFFFF"/>
              </a:solidFill>
              <a:latin typeface="华文仿宋"/>
              <a:ea typeface="华文仿宋"/>
              <a:cs typeface="华文仿宋"/>
            </a:endParaRPr>
          </a:p>
          <a:p>
            <a:pPr algn="l"/>
            <a:r>
              <a:rPr lang="en-US" altLang="zh-CN" sz="1050" dirty="0">
                <a:solidFill>
                  <a:srgbClr val="FFFFFF"/>
                </a:solidFill>
                <a:latin typeface="华文仿宋"/>
                <a:ea typeface="华文仿宋"/>
                <a:cs typeface="华文仿宋"/>
              </a:rPr>
              <a:t>&lt;meta name="full-screen" content="yes"&gt;</a:t>
            </a:r>
            <a:endParaRPr lang="en-US" altLang="zh-CN" sz="1050" dirty="0">
              <a:solidFill>
                <a:srgbClr val="FFFFFF"/>
              </a:solidFill>
              <a:latin typeface="华文仿宋"/>
              <a:ea typeface="华文仿宋"/>
              <a:cs typeface="华文仿宋"/>
            </a:endParaRPr>
          </a:p>
          <a:p>
            <a:pPr algn="l"/>
            <a:r>
              <a:rPr lang="en-US" altLang="zh-TW" sz="1050" dirty="0">
                <a:solidFill>
                  <a:srgbClr val="FFFFFF"/>
                </a:solidFill>
                <a:latin typeface="华文仿宋"/>
                <a:ea typeface="华文仿宋"/>
                <a:cs typeface="华文仿宋"/>
              </a:rPr>
              <a:t>&lt;!-- QQ</a:t>
            </a:r>
            <a:r>
              <a:rPr lang="zh-TW" altLang="en-US" sz="1050" dirty="0">
                <a:solidFill>
                  <a:srgbClr val="FFFFFF"/>
                </a:solidFill>
                <a:latin typeface="华文仿宋"/>
                <a:ea typeface="华文仿宋"/>
                <a:cs typeface="华文仿宋"/>
              </a:rPr>
              <a:t>强制全屏 </a:t>
            </a:r>
            <a:r>
              <a:rPr lang="en-US" altLang="zh-TW" sz="1050" dirty="0">
                <a:solidFill>
                  <a:srgbClr val="FFFFFF"/>
                </a:solidFill>
                <a:latin typeface="华文仿宋"/>
                <a:ea typeface="华文仿宋"/>
                <a:cs typeface="华文仿宋"/>
              </a:rPr>
              <a:t>--&gt;</a:t>
            </a:r>
            <a:endParaRPr lang="en-US" altLang="zh-TW" sz="1050" dirty="0">
              <a:solidFill>
                <a:srgbClr val="FFFFFF"/>
              </a:solidFill>
              <a:latin typeface="华文仿宋"/>
              <a:ea typeface="华文仿宋"/>
              <a:cs typeface="华文仿宋"/>
            </a:endParaRPr>
          </a:p>
          <a:p>
            <a:pPr algn="l"/>
            <a:r>
              <a:rPr lang="en-US" altLang="zh-CN" sz="1050" dirty="0">
                <a:solidFill>
                  <a:srgbClr val="FFFFFF"/>
                </a:solidFill>
                <a:latin typeface="华文仿宋"/>
                <a:ea typeface="华文仿宋"/>
                <a:cs typeface="华文仿宋"/>
              </a:rPr>
              <a:t>&lt;meta name="x5-fullscreen" content="true"&gt;</a:t>
            </a:r>
            <a:endParaRPr lang="en-US" altLang="zh-CN" sz="1050" dirty="0">
              <a:solidFill>
                <a:srgbClr val="FFFFFF"/>
              </a:solidFill>
              <a:latin typeface="华文仿宋"/>
              <a:ea typeface="华文仿宋"/>
              <a:cs typeface="华文仿宋"/>
            </a:endParaRPr>
          </a:p>
          <a:p>
            <a:pPr algn="l"/>
            <a:r>
              <a:rPr lang="en-US" altLang="zh-TW" sz="1050" dirty="0">
                <a:solidFill>
                  <a:srgbClr val="FFFFFF"/>
                </a:solidFill>
                <a:latin typeface="华文仿宋"/>
                <a:ea typeface="华文仿宋"/>
                <a:cs typeface="华文仿宋"/>
              </a:rPr>
              <a:t>&lt;!-- UC</a:t>
            </a:r>
            <a:r>
              <a:rPr lang="zh-TW" altLang="en-US" sz="1050" dirty="0">
                <a:solidFill>
                  <a:srgbClr val="FFFFFF"/>
                </a:solidFill>
                <a:latin typeface="华文仿宋"/>
                <a:ea typeface="华文仿宋"/>
                <a:cs typeface="华文仿宋"/>
              </a:rPr>
              <a:t>应用模式 </a:t>
            </a:r>
            <a:r>
              <a:rPr lang="en-US" altLang="zh-TW" sz="1050" dirty="0">
                <a:solidFill>
                  <a:srgbClr val="FFFFFF"/>
                </a:solidFill>
                <a:latin typeface="华文仿宋"/>
                <a:ea typeface="华文仿宋"/>
                <a:cs typeface="华文仿宋"/>
              </a:rPr>
              <a:t>--&gt;</a:t>
            </a:r>
            <a:endParaRPr lang="en-US" altLang="zh-TW" sz="1050" dirty="0">
              <a:solidFill>
                <a:srgbClr val="FFFFFF"/>
              </a:solidFill>
              <a:latin typeface="华文仿宋"/>
              <a:ea typeface="华文仿宋"/>
              <a:cs typeface="华文仿宋"/>
            </a:endParaRPr>
          </a:p>
          <a:p>
            <a:pPr algn="l"/>
            <a:r>
              <a:rPr lang="en-US" altLang="zh-CN" sz="1050" dirty="0">
                <a:solidFill>
                  <a:srgbClr val="FFFFFF"/>
                </a:solidFill>
                <a:latin typeface="华文仿宋"/>
                <a:ea typeface="华文仿宋"/>
                <a:cs typeface="华文仿宋"/>
              </a:rPr>
              <a:t>&lt;meta name="</a:t>
            </a:r>
            <a:r>
              <a:rPr lang="en-US" altLang="zh-CN" sz="1050" dirty="0" err="1">
                <a:solidFill>
                  <a:srgbClr val="FFFFFF"/>
                </a:solidFill>
                <a:latin typeface="华文仿宋"/>
                <a:ea typeface="华文仿宋"/>
                <a:cs typeface="华文仿宋"/>
              </a:rPr>
              <a:t>browsermode</a:t>
            </a:r>
            <a:r>
              <a:rPr lang="en-US" altLang="zh-CN" sz="1050" dirty="0">
                <a:solidFill>
                  <a:srgbClr val="FFFFFF"/>
                </a:solidFill>
                <a:latin typeface="华文仿宋"/>
                <a:ea typeface="华文仿宋"/>
                <a:cs typeface="华文仿宋"/>
              </a:rPr>
              <a:t>" content="application"&gt;</a:t>
            </a:r>
            <a:endParaRPr lang="en-US" altLang="zh-CN" sz="1050" dirty="0">
              <a:solidFill>
                <a:srgbClr val="FFFFFF"/>
              </a:solidFill>
              <a:latin typeface="华文仿宋"/>
              <a:ea typeface="华文仿宋"/>
              <a:cs typeface="华文仿宋"/>
            </a:endParaRPr>
          </a:p>
          <a:p>
            <a:pPr algn="l"/>
            <a:r>
              <a:rPr lang="en-US" altLang="zh-TW" sz="1050" dirty="0">
                <a:solidFill>
                  <a:srgbClr val="FFFFFF"/>
                </a:solidFill>
                <a:latin typeface="华文仿宋"/>
                <a:ea typeface="华文仿宋"/>
                <a:cs typeface="华文仿宋"/>
              </a:rPr>
              <a:t>&lt;!-- QQ</a:t>
            </a:r>
            <a:r>
              <a:rPr lang="zh-TW" altLang="en-US" sz="1050" dirty="0">
                <a:solidFill>
                  <a:srgbClr val="FFFFFF"/>
                </a:solidFill>
                <a:latin typeface="华文仿宋"/>
                <a:ea typeface="华文仿宋"/>
                <a:cs typeface="华文仿宋"/>
              </a:rPr>
              <a:t>应用模式 </a:t>
            </a:r>
            <a:r>
              <a:rPr lang="en-US" altLang="zh-TW" sz="1050" dirty="0">
                <a:solidFill>
                  <a:srgbClr val="FFFFFF"/>
                </a:solidFill>
                <a:latin typeface="华文仿宋"/>
                <a:ea typeface="华文仿宋"/>
                <a:cs typeface="华文仿宋"/>
              </a:rPr>
              <a:t>--&gt;</a:t>
            </a:r>
            <a:endParaRPr lang="en-US" altLang="zh-TW" sz="1050" dirty="0">
              <a:solidFill>
                <a:srgbClr val="FFFFFF"/>
              </a:solidFill>
              <a:latin typeface="华文仿宋"/>
              <a:ea typeface="华文仿宋"/>
              <a:cs typeface="华文仿宋"/>
            </a:endParaRPr>
          </a:p>
          <a:p>
            <a:pPr algn="l"/>
            <a:r>
              <a:rPr lang="en-US" altLang="zh-CN" sz="1050" dirty="0">
                <a:solidFill>
                  <a:srgbClr val="FFFFFF"/>
                </a:solidFill>
                <a:latin typeface="华文仿宋"/>
                <a:ea typeface="华文仿宋"/>
                <a:cs typeface="华文仿宋"/>
              </a:rPr>
              <a:t>&lt;meta name="x5-page-mode" content="app"&gt;</a:t>
            </a:r>
            <a:endParaRPr lang="en-US" altLang="zh-CN" sz="1050" dirty="0">
              <a:solidFill>
                <a:srgbClr val="FFFFFF"/>
              </a:solidFill>
              <a:latin typeface="华文仿宋"/>
              <a:ea typeface="华文仿宋"/>
              <a:cs typeface="华文仿宋"/>
            </a:endParaRPr>
          </a:p>
          <a:p>
            <a:pPr algn="l"/>
            <a:r>
              <a:rPr lang="pl-PL" altLang="zh-CN" sz="1050" dirty="0">
                <a:solidFill>
                  <a:srgbClr val="FFFFFF"/>
                </a:solidFill>
                <a:latin typeface="华文仿宋"/>
                <a:ea typeface="华文仿宋"/>
                <a:cs typeface="华文仿宋"/>
              </a:rPr>
              <a:t>&lt;!-- </a:t>
            </a:r>
            <a:r>
              <a:rPr lang="pl-PL" altLang="zh-CN" sz="1050" dirty="0" err="1">
                <a:solidFill>
                  <a:srgbClr val="FFFFFF"/>
                </a:solidFill>
                <a:latin typeface="华文仿宋"/>
                <a:ea typeface="华文仿宋"/>
                <a:cs typeface="华文仿宋"/>
              </a:rPr>
              <a:t>windows</a:t>
            </a:r>
            <a:r>
              <a:rPr lang="pl-PL" altLang="zh-CN" sz="1050" dirty="0">
                <a:solidFill>
                  <a:srgbClr val="FFFFFF"/>
                </a:solidFill>
                <a:latin typeface="华文仿宋"/>
                <a:ea typeface="华文仿宋"/>
                <a:cs typeface="华文仿宋"/>
              </a:rPr>
              <a:t> </a:t>
            </a:r>
            <a:r>
              <a:rPr lang="pl-PL" altLang="zh-CN" sz="1050" dirty="0" err="1">
                <a:solidFill>
                  <a:srgbClr val="FFFFFF"/>
                </a:solidFill>
                <a:latin typeface="华文仿宋"/>
                <a:ea typeface="华文仿宋"/>
                <a:cs typeface="华文仿宋"/>
              </a:rPr>
              <a:t>phone</a:t>
            </a:r>
            <a:r>
              <a:rPr lang="pl-PL" altLang="zh-CN" sz="1050" dirty="0">
                <a:solidFill>
                  <a:srgbClr val="FFFFFF"/>
                </a:solidFill>
                <a:latin typeface="华文仿宋"/>
                <a:ea typeface="华文仿宋"/>
                <a:cs typeface="华文仿宋"/>
              </a:rPr>
              <a:t> </a:t>
            </a:r>
            <a:r>
              <a:rPr lang="zh-CN" altLang="pl-PL" sz="1050" dirty="0">
                <a:solidFill>
                  <a:srgbClr val="FFFFFF"/>
                </a:solidFill>
                <a:latin typeface="华文仿宋"/>
                <a:ea typeface="华文仿宋"/>
                <a:cs typeface="华文仿宋"/>
              </a:rPr>
              <a:t>点击无高光 </a:t>
            </a:r>
            <a:r>
              <a:rPr lang="pl-PL" altLang="zh-CN" sz="1050" dirty="0">
                <a:solidFill>
                  <a:srgbClr val="FFFFFF"/>
                </a:solidFill>
                <a:latin typeface="华文仿宋"/>
                <a:ea typeface="华文仿宋"/>
                <a:cs typeface="华文仿宋"/>
              </a:rPr>
              <a:t>--&gt;</a:t>
            </a:r>
            <a:endParaRPr lang="pl-PL" altLang="zh-CN" sz="1050" dirty="0">
              <a:solidFill>
                <a:srgbClr val="FFFFFF"/>
              </a:solidFill>
              <a:latin typeface="华文仿宋"/>
              <a:ea typeface="华文仿宋"/>
              <a:cs typeface="华文仿宋"/>
            </a:endParaRPr>
          </a:p>
          <a:p>
            <a:pPr algn="l"/>
            <a:r>
              <a:rPr lang="pl-PL" altLang="zh-CN" sz="1050" dirty="0">
                <a:solidFill>
                  <a:srgbClr val="FFFFFF"/>
                </a:solidFill>
                <a:latin typeface="华文仿宋"/>
                <a:ea typeface="华文仿宋"/>
                <a:cs typeface="华文仿宋"/>
              </a:rPr>
              <a:t>&lt;meta </a:t>
            </a:r>
            <a:r>
              <a:rPr lang="pl-PL" altLang="zh-CN" sz="1050" dirty="0" err="1">
                <a:solidFill>
                  <a:srgbClr val="FFFFFF"/>
                </a:solidFill>
                <a:latin typeface="华文仿宋"/>
                <a:ea typeface="华文仿宋"/>
                <a:cs typeface="华文仿宋"/>
              </a:rPr>
              <a:t>name</a:t>
            </a:r>
            <a:r>
              <a:rPr lang="pl-PL" altLang="zh-CN" sz="1050" dirty="0">
                <a:solidFill>
                  <a:srgbClr val="FFFFFF"/>
                </a:solidFill>
                <a:latin typeface="华文仿宋"/>
                <a:ea typeface="华文仿宋"/>
                <a:cs typeface="华文仿宋"/>
              </a:rPr>
              <a:t>="</a:t>
            </a:r>
            <a:r>
              <a:rPr lang="pl-PL" altLang="zh-CN" sz="1050" dirty="0" err="1">
                <a:solidFill>
                  <a:srgbClr val="FFFFFF"/>
                </a:solidFill>
                <a:latin typeface="华文仿宋"/>
                <a:ea typeface="华文仿宋"/>
                <a:cs typeface="华文仿宋"/>
              </a:rPr>
              <a:t>msapplication-tap-highlight</a:t>
            </a:r>
            <a:r>
              <a:rPr lang="pl-PL" altLang="zh-CN" sz="1050" dirty="0">
                <a:solidFill>
                  <a:srgbClr val="FFFFFF"/>
                </a:solidFill>
                <a:latin typeface="华文仿宋"/>
                <a:ea typeface="华文仿宋"/>
                <a:cs typeface="华文仿宋"/>
              </a:rPr>
              <a:t>" </a:t>
            </a:r>
            <a:r>
              <a:rPr lang="pl-PL" altLang="zh-CN" sz="1050" dirty="0" err="1">
                <a:solidFill>
                  <a:srgbClr val="FFFFFF"/>
                </a:solidFill>
                <a:latin typeface="华文仿宋"/>
                <a:ea typeface="华文仿宋"/>
                <a:cs typeface="华文仿宋"/>
              </a:rPr>
              <a:t>content</a:t>
            </a:r>
            <a:r>
              <a:rPr lang="pl-PL" altLang="zh-CN" sz="1050" dirty="0">
                <a:solidFill>
                  <a:srgbClr val="FFFFFF"/>
                </a:solidFill>
                <a:latin typeface="华文仿宋"/>
                <a:ea typeface="华文仿宋"/>
                <a:cs typeface="华文仿宋"/>
              </a:rPr>
              <a:t>="no"&gt;</a:t>
            </a:r>
            <a:endParaRPr lang="en-US" altLang="zh-CN" sz="1050" dirty="0" smtClean="0">
              <a:solidFill>
                <a:srgbClr val="FFFFFF"/>
              </a:solidFill>
              <a:latin typeface="华文仿宋"/>
              <a:ea typeface="华文仿宋"/>
              <a:cs typeface="华文仿宋"/>
            </a:endParaRPr>
          </a:p>
        </p:txBody>
      </p:sp>
      <p:sp>
        <p:nvSpPr>
          <p:cNvPr id="5" name="文本框 4"/>
          <p:cNvSpPr txBox="1"/>
          <p:nvPr/>
        </p:nvSpPr>
        <p:spPr>
          <a:xfrm>
            <a:off x="150882" y="-9290"/>
            <a:ext cx="4195340" cy="338554"/>
          </a:xfrm>
          <a:prstGeom prst="rect">
            <a:avLst/>
          </a:prstGeom>
          <a:noFill/>
        </p:spPr>
        <p:txBody>
          <a:bodyPr wrap="square" rtlCol="0">
            <a:spAutoFit/>
          </a:bodyPr>
          <a:p>
            <a:r>
              <a:rPr kumimoji="1" lang="en-US" altLang="zh-CN" sz="1600" dirty="0" smtClean="0">
                <a:solidFill>
                  <a:srgbClr val="FFFFFF"/>
                </a:solidFill>
                <a:latin typeface="华文宋体"/>
                <a:ea typeface="华文宋体"/>
                <a:cs typeface="华文宋体"/>
              </a:rPr>
              <a:t>HTML5</a:t>
            </a:r>
            <a:r>
              <a:rPr kumimoji="1" lang="zh-CN" altLang="en-US" sz="1600" dirty="0" smtClean="0">
                <a:solidFill>
                  <a:srgbClr val="FFFFFF"/>
                </a:solidFill>
                <a:latin typeface="华文宋体"/>
                <a:ea typeface="华文宋体"/>
                <a:cs typeface="华文宋体"/>
              </a:rPr>
              <a:t>之</a:t>
            </a:r>
            <a:r>
              <a:rPr kumimoji="1" lang="en-US" altLang="zh-CN" sz="1600" dirty="0" smtClean="0">
                <a:solidFill>
                  <a:srgbClr val="FFFFFF"/>
                </a:solidFill>
                <a:latin typeface="华文宋体"/>
                <a:ea typeface="华文宋体"/>
                <a:cs typeface="华文宋体"/>
              </a:rPr>
              <a:t>meta</a:t>
            </a:r>
            <a:r>
              <a:rPr kumimoji="1" lang="zh-CN" altLang="en-US" sz="1600" dirty="0" smtClean="0">
                <a:solidFill>
                  <a:srgbClr val="FFFFFF"/>
                </a:solidFill>
                <a:latin typeface="华文宋体"/>
                <a:ea typeface="华文宋体"/>
                <a:cs typeface="华文宋体"/>
              </a:rPr>
              <a:t>举例</a:t>
            </a:r>
            <a:r>
              <a:rPr kumimoji="1" lang="en-US" altLang="zh-CN" sz="1600" dirty="0" smtClean="0">
                <a:solidFill>
                  <a:srgbClr val="FFFFFF"/>
                </a:solidFill>
                <a:latin typeface="华文宋体"/>
                <a:ea typeface="华文宋体"/>
                <a:cs typeface="华文宋体"/>
              </a:rPr>
              <a:t> &amp; </a:t>
            </a:r>
            <a:r>
              <a:rPr kumimoji="1" lang="zh-CN" altLang="en-US" sz="1600" dirty="0" smtClean="0">
                <a:solidFill>
                  <a:srgbClr val="FFFFFF"/>
                </a:solidFill>
                <a:latin typeface="华文宋体"/>
                <a:ea typeface="华文宋体"/>
                <a:cs typeface="华文宋体"/>
              </a:rPr>
              <a:t>等等</a:t>
            </a:r>
            <a:endParaRPr kumimoji="1" lang="zh-CN" altLang="en-US" sz="1600" dirty="0">
              <a:solidFill>
                <a:srgbClr val="FFFFFF"/>
              </a:solidFill>
              <a:latin typeface="华文宋体"/>
              <a:ea typeface="华文宋体"/>
              <a:cs typeface="华文宋体"/>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5261457" y="2634191"/>
            <a:ext cx="2153932" cy="1589854"/>
          </a:xfrm>
          <a:ln w="3175" cmpd="sng">
            <a:noFill/>
          </a:ln>
        </p:spPr>
        <p:txBody>
          <a:bodyPr>
            <a:normAutofit/>
          </a:bodyPr>
          <a:p>
            <a:pPr algn="l"/>
            <a:r>
              <a:rPr lang="zh-CN" altLang="en-US" sz="6000" b="1" dirty="0" smtClean="0">
                <a:solidFill>
                  <a:srgbClr val="FFFFFF"/>
                </a:solidFill>
                <a:latin typeface="华文隶书"/>
                <a:ea typeface="华文隶书"/>
                <a:cs typeface="华文隶书"/>
              </a:rPr>
              <a:t>谢谢！</a:t>
            </a:r>
            <a:endParaRPr lang="en-US" altLang="zh-CN" sz="6000" b="1" dirty="0" smtClean="0">
              <a:solidFill>
                <a:srgbClr val="FFFFFF"/>
              </a:solidFill>
              <a:latin typeface="华文隶书"/>
              <a:ea typeface="华文隶书"/>
              <a:cs typeface="华文隶书"/>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6" name="标题 5"/>
          <p:cNvSpPr>
            <a:spLocks noGrp="1"/>
          </p:cNvSpPr>
          <p:nvPr>
            <p:ph type="ctrTitle"/>
          </p:nvPr>
        </p:nvSpPr>
        <p:spPr>
          <a:xfrm>
            <a:off x="4339963" y="1089437"/>
            <a:ext cx="3510845" cy="1102519"/>
          </a:xfrm>
        </p:spPr>
        <p:txBody>
          <a:bodyPr>
            <a:normAutofit/>
          </a:bodyPr>
          <a:p>
            <a:r>
              <a:rPr kumimoji="1" lang="zh-CN" altLang="en-US" dirty="0">
                <a:solidFill>
                  <a:schemeClr val="bg1"/>
                </a:solidFill>
                <a:latin typeface="Courier New" panose="02070309020205020404"/>
                <a:ea typeface="黑体" panose="02010609060101010101" charset="-122"/>
                <a:cs typeface="Courier New" panose="02070309020205020404"/>
              </a:rPr>
              <a:t>简述</a:t>
            </a:r>
            <a:endParaRPr kumimoji="1" lang="zh-CN" altLang="en-US" dirty="0">
              <a:solidFill>
                <a:schemeClr val="bg1"/>
              </a:solidFill>
              <a:latin typeface="Courier New" panose="02070309020205020404"/>
              <a:ea typeface="黑体" panose="02010609060101010101" charset="-122"/>
              <a:cs typeface="Courier New" panose="02070309020205020404"/>
            </a:endParaRPr>
          </a:p>
        </p:txBody>
      </p:sp>
      <p:sp>
        <p:nvSpPr>
          <p:cNvPr id="7" name="副标题 2"/>
          <p:cNvSpPr>
            <a:spLocks noGrp="1"/>
          </p:cNvSpPr>
          <p:nvPr/>
        </p:nvSpPr>
        <p:spPr>
          <a:xfrm>
            <a:off x="2614387" y="2730908"/>
            <a:ext cx="6963365" cy="1521546"/>
          </a:xfrm>
          <a:prstGeom prst="rect">
            <a:avLst/>
          </a:prstGeom>
          <a:ln w="3175" cmpd="sng">
            <a:noFill/>
          </a:ln>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r>
              <a:rPr lang="en-US" altLang="zh-CN" sz="1800" dirty="0" smtClean="0">
                <a:solidFill>
                  <a:srgbClr val="FFFFFF"/>
                </a:solidFill>
              </a:rPr>
              <a:t> 最近几年web前端开发领域最热的话题当属HTML5，HTML5从根本上改变了开发商开发web应用的方式，从桌面浏览器到移动应用，这种语言和标准都正在影响并将继续影响着各种操作平台。</a:t>
            </a:r>
            <a:endParaRPr lang="en-US" altLang="zh-CN" sz="1800" dirty="0" smtClean="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220085" y="619125"/>
            <a:ext cx="5487035" cy="1135380"/>
          </a:xfrm>
        </p:spPr>
        <p:txBody>
          <a:bodyPr>
            <a:normAutofit fontScale="90000"/>
          </a:bodyPr>
          <a:lstStyle/>
          <a:p>
            <a:r>
              <a:rPr kumimoji="1" lang="en-US" altLang="zh-CN" sz="2400" dirty="0" smtClean="0">
                <a:solidFill>
                  <a:srgbClr val="FFFFFF"/>
                </a:solidFill>
              </a:rPr>
              <a:t> </a:t>
            </a:r>
            <a:r>
              <a:rPr kumimoji="1" lang="zh-CN" altLang="en-US" sz="2400" dirty="0" smtClean="0">
                <a:solidFill>
                  <a:srgbClr val="FFFFFF"/>
                </a:solidFill>
              </a:rPr>
              <a:t>html5:万维网的核心语言、标准通用标记语言下的一个应用超文本标记语言（HTML）的第五次重大修改,网页前端的标准书写。</a:t>
            </a:r>
            <a:endParaRPr kumimoji="1" lang="zh-CN" altLang="en-US" sz="2400" dirty="0" smtClean="0">
              <a:solidFill>
                <a:srgbClr val="FFFFFF"/>
              </a:solidFill>
            </a:endParaRPr>
          </a:p>
          <a:p>
            <a:endParaRPr kumimoji="1" lang="zh-CN" altLang="en-US" sz="2400" dirty="0">
              <a:solidFill>
                <a:srgbClr val="FFFFFF"/>
              </a:solidFill>
            </a:endParaRPr>
          </a:p>
        </p:txBody>
      </p:sp>
      <p:pic>
        <p:nvPicPr>
          <p:cNvPr id="4" name="图片 3"/>
          <p:cNvPicPr>
            <a:picLocks noChangeAspect="1"/>
          </p:cNvPicPr>
          <p:nvPr/>
        </p:nvPicPr>
        <p:blipFill>
          <a:blip r:embed="rId1"/>
          <a:stretch>
            <a:fillRect/>
          </a:stretch>
        </p:blipFill>
        <p:spPr>
          <a:xfrm>
            <a:off x="3220720" y="2384425"/>
            <a:ext cx="5486400" cy="28041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310867"/>
            <a:ext cx="10363200" cy="1470025"/>
          </a:xfrm>
        </p:spPr>
        <p:txBody>
          <a:bodyPr/>
          <a:lstStyle/>
          <a:p>
            <a:r>
              <a:rPr kumimoji="1" dirty="0" smtClean="0">
                <a:solidFill>
                  <a:schemeClr val="bg1"/>
                </a:solidFill>
                <a:latin typeface="新宋体" panose="02010609030101010101" charset="-122"/>
                <a:ea typeface="新宋体" panose="02010609030101010101" charset="-122"/>
                <a:cs typeface="新宋体" panose="02010609030101010101" charset="-122"/>
              </a:rPr>
              <a:t>HTML5发展前景</a:t>
            </a:r>
            <a:endParaRPr kumimoji="1" dirty="0" smtClean="0">
              <a:solidFill>
                <a:schemeClr val="bg1"/>
              </a:solidFill>
              <a:latin typeface="新宋体" panose="02010609030101010101" charset="-122"/>
              <a:ea typeface="新宋体" panose="02010609030101010101" charset="-122"/>
              <a:cs typeface="新宋体" panose="02010609030101010101" charset="-122"/>
            </a:endParaRPr>
          </a:p>
        </p:txBody>
      </p:sp>
      <p:sp>
        <p:nvSpPr>
          <p:cNvPr id="3" name="副标题 2"/>
          <p:cNvSpPr>
            <a:spLocks noGrp="1"/>
          </p:cNvSpPr>
          <p:nvPr>
            <p:ph type="subTitle" idx="1"/>
          </p:nvPr>
        </p:nvSpPr>
        <p:spPr>
          <a:xfrm>
            <a:off x="2000885" y="2737485"/>
            <a:ext cx="8411845" cy="2636520"/>
          </a:xfrm>
        </p:spPr>
        <p:txBody>
          <a:bodyPr>
            <a:normAutofit fontScale="85000"/>
          </a:bodyPr>
          <a:lstStyle/>
          <a:p>
            <a:r>
              <a:rPr kumimoji="1" lang="en-US" altLang="zh-CN" sz="2400" dirty="0" smtClean="0">
                <a:solidFill>
                  <a:srgbClr val="FFFFFF"/>
                </a:solidFill>
              </a:rPr>
              <a:t> 现在的HTML5就像当年崭露头角时的Ajax，从发布到完善在到标准化，一步步的走来，慢慢的被大众化所接受。2007年，苹果在HTML5上大做文章，而著名的Web设计师Eric Meyer则提出了Web Stacks的概念。 HTML5在快速成长，值得所有人密切关注，最近的一两年，会有很多公司进入这个领域，我们或许会在Chrome应用商店看到一些重量级厂商，我们也有希望在Google TV和Apple TV领域看到一些应用商店的出现。HTML5会像传统的Flash，Flex，Silverlight，Objective-C那样，形成自己的生态系统。HTML5将比Flash,Flex,Silverlight以及Objective-C更容易出现在任何设备。</a:t>
            </a:r>
            <a:endParaRPr kumimoji="1" lang="en-US" altLang="zh-CN" sz="2400" dirty="0" smtClean="0">
              <a:solidFill>
                <a:srgbClr val="FFFFFF"/>
              </a:solidFill>
            </a:endParaRPr>
          </a:p>
          <a:p>
            <a:endParaRPr kumimoji="1" lang="en-US" altLang="zh-CN" sz="2400" dirty="0" smtClean="0">
              <a:solidFill>
                <a:srgbClr val="FFFFFF"/>
              </a:solidFill>
            </a:endParaRPr>
          </a:p>
          <a:p>
            <a:endParaRPr kumimoji="1" lang="zh-CN" altLang="en-US" sz="2400"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3352800" y="427355"/>
            <a:ext cx="5486400" cy="2644140"/>
          </a:xfrm>
          <a:prstGeom prst="rect">
            <a:avLst/>
          </a:prstGeom>
        </p:spPr>
      </p:pic>
      <p:pic>
        <p:nvPicPr>
          <p:cNvPr id="7" name="图片 6"/>
          <p:cNvPicPr>
            <a:picLocks noChangeAspect="1"/>
          </p:cNvPicPr>
          <p:nvPr/>
        </p:nvPicPr>
        <p:blipFill>
          <a:blip r:embed="rId2"/>
          <a:stretch>
            <a:fillRect/>
          </a:stretch>
        </p:blipFill>
        <p:spPr>
          <a:xfrm>
            <a:off x="3352800" y="3493135"/>
            <a:ext cx="5486400" cy="30708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571217"/>
            <a:ext cx="10363200" cy="1470025"/>
          </a:xfrm>
        </p:spPr>
        <p:txBody>
          <a:bodyPr/>
          <a:lstStyle/>
          <a:p>
            <a:r>
              <a:rPr kumimoji="1" lang="en-US" altLang="zh-CN" dirty="0" smtClean="0">
                <a:solidFill>
                  <a:schemeClr val="bg1"/>
                </a:solidFill>
                <a:latin typeface="华文宋体"/>
                <a:ea typeface="华文宋体"/>
                <a:cs typeface="华文宋体"/>
              </a:rPr>
              <a:t>HTML5</a:t>
            </a:r>
            <a:r>
              <a:rPr kumimoji="1" lang="zh-CN" altLang="en-US" dirty="0" smtClean="0">
                <a:solidFill>
                  <a:schemeClr val="bg1"/>
                </a:solidFill>
                <a:latin typeface="Courier New" panose="02070309020205020404"/>
                <a:ea typeface="黑体" panose="02010609060101010101" charset="-122"/>
                <a:cs typeface="Courier New" panose="02070309020205020404"/>
              </a:rPr>
              <a:t>知识体系</a:t>
            </a:r>
            <a:endParaRPr kumimoji="1" lang="zh-CN" altLang="en-US" dirty="0">
              <a:solidFill>
                <a:schemeClr val="bg1"/>
              </a:solidFill>
              <a:latin typeface="Courier New" panose="02070309020205020404"/>
              <a:ea typeface="黑体" panose="02010609060101010101" charset="-122"/>
              <a:cs typeface="Courier New" panose="02070309020205020404"/>
            </a:endParaRPr>
          </a:p>
        </p:txBody>
      </p:sp>
      <p:sp>
        <p:nvSpPr>
          <p:cNvPr id="4" name="副标题 2"/>
          <p:cNvSpPr>
            <a:spLocks noGrp="1"/>
          </p:cNvSpPr>
          <p:nvPr/>
        </p:nvSpPr>
        <p:spPr>
          <a:xfrm>
            <a:off x="570230" y="2302510"/>
            <a:ext cx="11520805" cy="373951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lumMod val="75000"/>
                    <a:lumOff val="25000"/>
                  </a:schemeClr>
                </a:solidFill>
                <a:latin typeface="+mj-lt"/>
                <a:ea typeface="+mj-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kumimoji="1" lang="en-US" altLang="zh-CN" dirty="0" smtClean="0">
                <a:solidFill>
                  <a:srgbClr val="FFFFFF"/>
                </a:solidFill>
              </a:rPr>
              <a:t> 一、</a:t>
            </a:r>
            <a:r>
              <a:rPr kumimoji="1" lang="en-US" altLang="zh-CN" b="1" u="sng" dirty="0" smtClean="0">
                <a:solidFill>
                  <a:srgbClr val="FFFFFF"/>
                </a:solidFill>
              </a:rPr>
              <a:t>HTML5移动优先</a:t>
            </a:r>
            <a:endParaRPr kumimoji="1" lang="en-US" altLang="zh-CN" dirty="0" smtClean="0">
              <a:solidFill>
                <a:srgbClr val="FFFFFF"/>
              </a:solidFill>
            </a:endParaRPr>
          </a:p>
          <a:p>
            <a:pPr algn="l" fontAlgn="auto">
              <a:lnSpc>
                <a:spcPct val="150000"/>
              </a:lnSpc>
            </a:pPr>
            <a:r>
              <a:rPr kumimoji="1" lang="en-US" altLang="zh-CN" sz="1600" dirty="0" smtClean="0">
                <a:solidFill>
                  <a:srgbClr val="FFFFFF"/>
                </a:solidFill>
              </a:rPr>
              <a:t>随着高端手机（Andriod、Iphone、Ipod、winphone）的盛行，移动互联应用开发也越来越受到人们的重视，很大一部分人离开手机已经到没法生活的地步了，移动优先已成趋势，不管是开发什么，都以移动为主，移动应用可以极大的方便人们的生活。所以未来HTML5应该会优先在移动设备上更多的应用。如今已经有一些大企业将HTML5应用于移动开发，表现非常出色，所以终将成为趋势。</a:t>
            </a:r>
            <a:endParaRPr kumimoji="1" lang="en-US" altLang="zh-CN" dirty="0" smtClean="0">
              <a:solidFill>
                <a:srgbClr val="FFFFFF"/>
              </a:solidFill>
            </a:endParaRPr>
          </a:p>
          <a:p>
            <a:pPr algn="l"/>
            <a:r>
              <a:rPr kumimoji="1" lang="en-US" altLang="zh-CN" dirty="0" smtClean="0">
                <a:solidFill>
                  <a:srgbClr val="FFFFFF"/>
                </a:solidFill>
              </a:rPr>
              <a:t>二、</a:t>
            </a:r>
            <a:r>
              <a:rPr kumimoji="1" lang="en-US" altLang="zh-CN" b="1" u="sng" dirty="0" smtClean="0">
                <a:solidFill>
                  <a:srgbClr val="FFFFFF"/>
                </a:solidFill>
              </a:rPr>
              <a:t>HTML5游戏开发</a:t>
            </a:r>
            <a:endParaRPr kumimoji="1" lang="en-US" altLang="zh-CN" dirty="0" smtClean="0">
              <a:solidFill>
                <a:srgbClr val="FFFFFF"/>
              </a:solidFill>
            </a:endParaRPr>
          </a:p>
          <a:p>
            <a:pPr algn="l" fontAlgn="auto">
              <a:lnSpc>
                <a:spcPct val="150000"/>
              </a:lnSpc>
            </a:pPr>
            <a:r>
              <a:rPr kumimoji="1" lang="en-US" altLang="zh-CN" sz="1600" dirty="0" smtClean="0">
                <a:solidFill>
                  <a:srgbClr val="FFFFFF"/>
                </a:solidFill>
              </a:rPr>
              <a:t>HTML5是伟大的,因为它多才多艺的 - 它没有具体针对单一的平台.更重要的是,HTML5是无所不在的. 就我所知的,它在你的PC上,你的手机上,你的平板设备上,甚至在你的厨房电器上. 在编写HTML5游戏的时候，你有太多选择. 像ImpactJS框架, 皆在帮助开发游戏的方方面面, 而像EaselJS框架主要关注图形处理. 最后还是由你来挑选你认为最舒服的框架. 这些可能让人摸不着头脑, 但在JavaScript世界, 确定了框架往往意味着确定了编程风格.。</a:t>
            </a:r>
            <a:endParaRPr kumimoji="1" lang="en-US" altLang="zh-CN" sz="2400" dirty="0" smtClean="0">
              <a:solidFill>
                <a:srgbClr val="FFFFFF"/>
              </a:solidFill>
            </a:endParaRPr>
          </a:p>
          <a:p>
            <a:endParaRPr kumimoji="1" lang="en-US" altLang="zh-CN" sz="2400" dirty="0" smtClean="0">
              <a:solidFill>
                <a:srgbClr val="FFFFFF"/>
              </a:solidFill>
            </a:endParaRPr>
          </a:p>
          <a:p>
            <a:endParaRPr kumimoji="1" lang="en-US" altLang="zh-CN" sz="2400" dirty="0" smtClean="0">
              <a:solidFill>
                <a:srgbClr val="FFFFFF"/>
              </a:solidFill>
            </a:endParaRPr>
          </a:p>
          <a:p>
            <a:endParaRPr kumimoji="1" lang="zh-CN" altLang="en-US" sz="2400" dirty="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501650" y="660400"/>
            <a:ext cx="11520805" cy="4791710"/>
          </a:xfrm>
        </p:spPr>
        <p:txBody>
          <a:bodyPr>
            <a:normAutofit fontScale="90000"/>
          </a:bodyPr>
          <a:lstStyle/>
          <a:p>
            <a:pPr algn="l"/>
            <a:r>
              <a:rPr kumimoji="1" lang="en-US" altLang="zh-CN" dirty="0" smtClean="0">
                <a:solidFill>
                  <a:srgbClr val="FFFFFF"/>
                </a:solidFill>
              </a:rPr>
              <a:t>三、</a:t>
            </a:r>
            <a:r>
              <a:rPr kumimoji="1" lang="en-US" altLang="zh-CN" b="1" u="sng" dirty="0" smtClean="0">
                <a:solidFill>
                  <a:srgbClr val="FFFFFF"/>
                </a:solidFill>
              </a:rPr>
              <a:t>HTML5响应式设计</a:t>
            </a:r>
            <a:endParaRPr kumimoji="1" lang="en-US" altLang="zh-CN" dirty="0" smtClean="0">
              <a:solidFill>
                <a:srgbClr val="FFFFFF"/>
              </a:solidFill>
            </a:endParaRPr>
          </a:p>
          <a:p>
            <a:pPr algn="l" fontAlgn="auto">
              <a:lnSpc>
                <a:spcPct val="150000"/>
              </a:lnSpc>
            </a:pPr>
            <a:r>
              <a:rPr kumimoji="1" lang="en-US" altLang="zh-CN" dirty="0" smtClean="0">
                <a:solidFill>
                  <a:srgbClr val="FFFFFF"/>
                </a:solidFill>
              </a:rPr>
              <a:t>在HTML 5真的改变移动开发平台之前，必须要迈出重要一步，那就是“响应式设计”，也就是屏幕可以根据内容而自动调整大小。响应式设计考量的web站点则提供给用户更好的体验，无论用户通过pc终端还是移动设计打开的站点；HTML5和css3的出现，响应式web设计在更多前段开发者的认知中被广义的认为流畅的设计，弹性的布局设计，易于改变的布局设计，可自动适配的布局设计，垮平台的web设计等等</a:t>
            </a:r>
            <a:endParaRPr kumimoji="1" lang="en-US" altLang="zh-CN" dirty="0" smtClean="0">
              <a:solidFill>
                <a:srgbClr val="FFFFFF"/>
              </a:solidFill>
            </a:endParaRPr>
          </a:p>
          <a:p>
            <a:pPr algn="l"/>
            <a:endParaRPr kumimoji="1" lang="en-US" altLang="zh-CN" dirty="0" smtClean="0">
              <a:solidFill>
                <a:srgbClr val="FFFFFF"/>
              </a:solidFill>
            </a:endParaRPr>
          </a:p>
          <a:p>
            <a:pPr algn="l"/>
            <a:r>
              <a:rPr kumimoji="1" lang="en-US" altLang="zh-CN" dirty="0" smtClean="0">
                <a:solidFill>
                  <a:srgbClr val="FFFFFF"/>
                </a:solidFill>
              </a:rPr>
              <a:t>四、</a:t>
            </a:r>
            <a:r>
              <a:rPr kumimoji="1" lang="en-US" altLang="zh-CN" b="1" u="sng" dirty="0" smtClean="0">
                <a:solidFill>
                  <a:srgbClr val="FFFFFF"/>
                </a:solidFill>
              </a:rPr>
              <a:t>设备访问</a:t>
            </a:r>
            <a:endParaRPr kumimoji="1" lang="en-US" altLang="zh-CN" dirty="0" smtClean="0">
              <a:solidFill>
                <a:srgbClr val="FFFFFF"/>
              </a:solidFill>
            </a:endParaRPr>
          </a:p>
          <a:p>
            <a:pPr algn="l" fontAlgn="auto">
              <a:lnSpc>
                <a:spcPct val="150000"/>
              </a:lnSpc>
            </a:pPr>
            <a:r>
              <a:rPr kumimoji="1" lang="en-US" altLang="zh-CN" dirty="0" smtClean="0">
                <a:solidFill>
                  <a:srgbClr val="FFFFFF"/>
                </a:solidFill>
              </a:rPr>
              <a:t>消除Web应用与原生应用界限的最大障碍就是浏览器访问移动设备基本特性的能力，比如照相机，通讯录，日历，加速器等，利用HTML5实现此能力方面，Mozilla一直在努力通过移动浏览器Fennec来将强设备访问能力。对许多移动开发商来说，提高设备访问能力是HTML5最令人激动的革新，这意味着Web应用能够登陆移动设备而无需做任何PhoneGap式打包，游戏开发商当然最开心，因为某些特性对他们来说是封锁的，比如能整合到游戏中的加速器。这就开启了另一个可能的世界，比如能与云更好地整合并提高游戏可玩性，有了HTML5这个平台，开发商可以不再依赖于Java语言，CSS3，HTML及其它程序语言。</a:t>
            </a:r>
            <a:endParaRPr kumimoji="1" lang="en-US" altLang="zh-CN" dirty="0" smtClean="0">
              <a:solidFill>
                <a:srgbClr val="FFFFFF"/>
              </a:solidFill>
            </a:endParaRPr>
          </a:p>
          <a:p>
            <a:pPr algn="l"/>
            <a:endParaRPr kumimoji="1" lang="en-US" altLang="zh-CN" dirty="0" smtClean="0">
              <a:solidFill>
                <a:srgbClr val="FFFFFF"/>
              </a:solidFill>
            </a:endParaRPr>
          </a:p>
          <a:p>
            <a:endParaRPr kumimoji="1" lang="en-US" altLang="zh-CN" sz="2400" dirty="0" smtClean="0">
              <a:solidFill>
                <a:srgbClr val="FFFFFF"/>
              </a:solidFill>
            </a:endParaRPr>
          </a:p>
          <a:p>
            <a:endParaRPr kumimoji="1" lang="zh-CN" altLang="en-US" sz="2400" dirty="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117827"/>
            <a:ext cx="10363200" cy="1470025"/>
          </a:xfrm>
        </p:spPr>
        <p:txBody>
          <a:bodyPr/>
          <a:lstStyle/>
          <a:p>
            <a:r>
              <a:rPr kumimoji="1" dirty="0" smtClean="0">
                <a:solidFill>
                  <a:schemeClr val="bg1"/>
                </a:solidFill>
                <a:latin typeface="新宋体" panose="02010609030101010101" charset="-122"/>
                <a:ea typeface="新宋体" panose="02010609030101010101" charset="-122"/>
                <a:cs typeface="新宋体" panose="02010609030101010101" charset="-122"/>
              </a:rPr>
              <a:t>HTML5语义化标签</a:t>
            </a:r>
            <a:endParaRPr kumimoji="1" dirty="0" smtClean="0">
              <a:solidFill>
                <a:schemeClr val="bg1"/>
              </a:solidFill>
              <a:latin typeface="新宋体" panose="02010609030101010101" charset="-122"/>
              <a:ea typeface="新宋体" panose="02010609030101010101" charset="-122"/>
              <a:cs typeface="新宋体" panose="02010609030101010101" charset="-122"/>
            </a:endParaRPr>
          </a:p>
        </p:txBody>
      </p:sp>
      <p:sp>
        <p:nvSpPr>
          <p:cNvPr id="6" name="副标题 5"/>
          <p:cNvSpPr>
            <a:spLocks noGrp="1"/>
          </p:cNvSpPr>
          <p:nvPr>
            <p:ph type="subTitle" idx="1"/>
          </p:nvPr>
        </p:nvSpPr>
        <p:spPr>
          <a:xfrm>
            <a:off x="572770" y="1658620"/>
            <a:ext cx="11287760" cy="1135380"/>
          </a:xfrm>
        </p:spPr>
        <p:txBody>
          <a:bodyPr>
            <a:normAutofit/>
          </a:bodyPr>
          <a:p>
            <a:pPr algn="l"/>
            <a:r>
              <a:rPr kumimoji="1" sz="1600" dirty="0" smtClean="0">
                <a:solidFill>
                  <a:srgbClr val="FFFFFF"/>
                </a:solidFill>
              </a:rPr>
              <a:t>在HTML 5出来之前，我们用div来表示页面章节，但是这些div都没有实际意义。（即使我们用css样式的id和class形容这块内容的意义）。这些标签只是我们提供给浏览器的指令，只是定义一个网页的某些部分。但现在，那些之前没“意义”的标签因为因为html5的出现消失了，这就是我们平时说的“语义”。</a:t>
            </a:r>
            <a:endParaRPr kumimoji="1" sz="2400" dirty="0" smtClean="0">
              <a:solidFill>
                <a:srgbClr val="FFFFFF"/>
              </a:solidFill>
            </a:endParaRPr>
          </a:p>
          <a:p>
            <a:endParaRPr kumimoji="1" sz="2400" dirty="0" smtClean="0">
              <a:solidFill>
                <a:srgbClr val="FFFFFF"/>
              </a:solidFill>
            </a:endParaRPr>
          </a:p>
          <a:p>
            <a:endParaRPr kumimoji="1" lang="zh-CN" altLang="en-US" sz="2400" dirty="0">
              <a:solidFill>
                <a:srgbClr val="FFFFFF"/>
              </a:solidFill>
            </a:endParaRPr>
          </a:p>
        </p:txBody>
      </p:sp>
      <p:pic>
        <p:nvPicPr>
          <p:cNvPr id="7" name="图片 6"/>
          <p:cNvPicPr>
            <a:picLocks noChangeAspect="1"/>
          </p:cNvPicPr>
          <p:nvPr/>
        </p:nvPicPr>
        <p:blipFill>
          <a:blip r:embed="rId1"/>
          <a:stretch>
            <a:fillRect/>
          </a:stretch>
        </p:blipFill>
        <p:spPr>
          <a:xfrm>
            <a:off x="759460" y="3053715"/>
            <a:ext cx="3886200" cy="3025140"/>
          </a:xfrm>
          <a:prstGeom prst="rect">
            <a:avLst/>
          </a:prstGeom>
        </p:spPr>
      </p:pic>
      <p:pic>
        <p:nvPicPr>
          <p:cNvPr id="8" name="图片 7"/>
          <p:cNvPicPr>
            <a:picLocks noChangeAspect="1"/>
          </p:cNvPicPr>
          <p:nvPr/>
        </p:nvPicPr>
        <p:blipFill>
          <a:blip r:embed="rId2"/>
          <a:stretch>
            <a:fillRect/>
          </a:stretch>
        </p:blipFill>
        <p:spPr>
          <a:xfrm>
            <a:off x="7744460" y="3053715"/>
            <a:ext cx="3916680" cy="30403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903605" y="517525"/>
            <a:ext cx="10385425" cy="1879600"/>
          </a:xfrm>
        </p:spPr>
        <p:txBody>
          <a:bodyPr>
            <a:normAutofit fontScale="75000"/>
          </a:bodyPr>
          <a:lstStyle/>
          <a:p>
            <a:pPr algn="l"/>
            <a:r>
              <a:rPr kumimoji="1" sz="2400" dirty="0" smtClean="0">
                <a:solidFill>
                  <a:srgbClr val="FFFFFF"/>
                </a:solidFill>
              </a:rPr>
              <a:t>但是也不要因为html5新标签的出现，而随意用之，错误的使用肯定会事与愿违。所以有些地方还是要用div的，就是因为div没有任何意义的元素，他只是一个标签，仅仅是用来构建外观和结构。因此是最适合做容器的标签。W3C定义了这些语义标签，不可能完全符合我们有时的设计目标，就像制定出来的法律不可能流传100年都不改变，更何况它才制定没多久，不可能这些语义标签对所以设计目标的适应。只是一定程度上的“通用”，我们的目标是让爬虫读懂重要的东西就够了。</a:t>
            </a:r>
            <a:endParaRPr kumimoji="1" sz="2400" dirty="0" smtClean="0">
              <a:solidFill>
                <a:srgbClr val="FFFFFF"/>
              </a:solidFill>
            </a:endParaRPr>
          </a:p>
          <a:p>
            <a:pPr algn="l"/>
            <a:r>
              <a:rPr kumimoji="1" sz="2400" b="1" u="sng" dirty="0" smtClean="0">
                <a:solidFill>
                  <a:srgbClr val="FFFFFF"/>
                </a:solidFill>
              </a:rPr>
              <a:t>结论</a:t>
            </a:r>
            <a:r>
              <a:rPr kumimoji="1" sz="2400" dirty="0" smtClean="0">
                <a:solidFill>
                  <a:srgbClr val="FFFFFF"/>
                </a:solidFill>
              </a:rPr>
              <a:t>：不能因为有了HTML 5标签就弃用了div，每个事物都有它的独有作用的。</a:t>
            </a:r>
            <a:endParaRPr kumimoji="1" sz="2400" dirty="0" smtClean="0">
              <a:solidFill>
                <a:srgbClr val="FFFFFF"/>
              </a:solidFill>
            </a:endParaRPr>
          </a:p>
          <a:p>
            <a:endParaRPr kumimoji="1" sz="2400" dirty="0" smtClean="0">
              <a:solidFill>
                <a:srgbClr val="FFFFFF"/>
              </a:solidFill>
            </a:endParaRPr>
          </a:p>
          <a:p>
            <a:endParaRPr kumimoji="1" sz="2400" dirty="0" smtClean="0">
              <a:solidFill>
                <a:srgbClr val="FFFFFF"/>
              </a:solidFill>
            </a:endParaRPr>
          </a:p>
          <a:p>
            <a:endParaRPr kumimoji="1" lang="zh-CN" altLang="en-US" sz="2400" dirty="0">
              <a:solidFill>
                <a:srgbClr val="FFFFFF"/>
              </a:solidFill>
            </a:endParaRPr>
          </a:p>
        </p:txBody>
      </p:sp>
    </p:spTree>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7308"/>
</p:tagLst>
</file>

<file path=ppt/tags/tag2.xml><?xml version="1.0" encoding="utf-8"?>
<p:tagLst xmlns:p="http://schemas.openxmlformats.org/presentationml/2006/main">
  <p:tag name="KSO_WM_TAG_VERSION" val="1.0"/>
  <p:tag name="KSO_WM_TEMPLATE_CATEGORY" val="custom"/>
  <p:tag name="KSO_WM_TEMPLATE_INDEX" val="20187308"/>
</p:tagLst>
</file>

<file path=ppt/tags/tag3.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3791</Words>
  <Application>WPS 演示</Application>
  <PresentationFormat>宽屏</PresentationFormat>
  <Paragraphs>128</Paragraphs>
  <Slides>13</Slides>
  <Notes>1</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13</vt:i4>
      </vt:variant>
    </vt:vector>
  </HeadingPairs>
  <TitlesOfParts>
    <vt:vector size="35" baseType="lpstr">
      <vt:lpstr>Arial</vt:lpstr>
      <vt:lpstr>宋体</vt:lpstr>
      <vt:lpstr>Wingdings</vt:lpstr>
      <vt:lpstr>微软雅黑</vt:lpstr>
      <vt:lpstr>Arial Unicode MS</vt:lpstr>
      <vt:lpstr>等线</vt:lpstr>
      <vt:lpstr>华文宋体</vt:lpstr>
      <vt:lpstr>Courier New</vt:lpstr>
      <vt:lpstr>黑体</vt:lpstr>
      <vt:lpstr>华文仿宋</vt:lpstr>
      <vt:lpstr>仿宋</vt:lpstr>
      <vt:lpstr>Arial</vt:lpstr>
      <vt:lpstr>MS PGothic</vt:lpstr>
      <vt:lpstr>微软雅黑 Light</vt:lpstr>
      <vt:lpstr>等线 Light</vt:lpstr>
      <vt:lpstr>Segoe UI Black</vt:lpstr>
      <vt:lpstr>楷体</vt:lpstr>
      <vt:lpstr>新宋体</vt:lpstr>
      <vt:lpstr>Microsoft YaHei UI</vt:lpstr>
      <vt:lpstr>Impact</vt:lpstr>
      <vt:lpstr>华文隶书</vt:lpstr>
      <vt:lpstr>Office 主题​​</vt:lpstr>
      <vt:lpstr>HTML5知识体系</vt:lpstr>
      <vt:lpstr>系列课程</vt:lpstr>
      <vt:lpstr>HTML5知识体系</vt:lpstr>
      <vt:lpstr>HTML5知识体系</vt:lpstr>
      <vt:lpstr>HTML5知识体系</vt:lpstr>
      <vt:lpstr>HTML5知识体系</vt:lpstr>
      <vt:lpstr>HTML5知识体系</vt:lpstr>
      <vt:lpstr>HTML5知识体系</vt:lpstr>
      <vt:lpstr>HTML5知识体系</vt:lpstr>
      <vt:lpstr>HTML5知识体系</vt:lpstr>
      <vt:lpstr>HTML5知识体系</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It's Blitz!</cp:lastModifiedBy>
  <cp:revision>391</cp:revision>
  <dcterms:created xsi:type="dcterms:W3CDTF">2017-08-03T09:01:00Z</dcterms:created>
  <dcterms:modified xsi:type="dcterms:W3CDTF">2018-07-15T12:18:04Z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2052-11.1.0.7693</vt:lpwstr>
  </property>
</Properties>
</file>