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58B7-3587-4DCB-B73B-CA9ABCC98BFB}" type="datetimeFigureOut">
              <a:rPr lang="ru-RU" smtClean="0"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6709-8862-4FA6-BF27-EC8D3137192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Абоненты информационных услуг и каналы передачи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191184" cy="538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21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Облачные сервисы для абонентов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FORD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6616"/>
            <a:ext cx="7369467" cy="56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6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Выноска-облако 37"/>
          <p:cNvSpPr/>
          <p:nvPr/>
        </p:nvSpPr>
        <p:spPr>
          <a:xfrm>
            <a:off x="1259632" y="4077072"/>
            <a:ext cx="3456384" cy="2376264"/>
          </a:xfrm>
          <a:prstGeom prst="cloudCallout">
            <a:avLst>
              <a:gd name="adj1" fmla="val 17482"/>
              <a:gd name="adj2" fmla="val -2519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96069" y="188640"/>
            <a:ext cx="7698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Схема взаимодействия объектов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однораноговой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гетерогенной </a:t>
            </a:r>
          </a:p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сети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 облачной средой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555776" y="5544616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339752" y="5400600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419872" y="5040560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3203848" y="4896544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1835696" y="4968552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1619672" y="4320480"/>
            <a:ext cx="1512168" cy="8400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2699792" y="4464496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2483768" y="4968552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2699792" y="4824536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3203848" y="5544616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3419872" y="5400600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691680" y="4896544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2627784" y="4392488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2411760" y="5472608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3347864" y="4968552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2555776" y="4869160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3275856" y="5472608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2483768" y="5112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923928" y="56612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2627784" y="59046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2771800" y="42484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 rot="19965173">
            <a:off x="1841166" y="5155433"/>
            <a:ext cx="205086" cy="73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 rot="19965173">
            <a:off x="2633252" y="4579369"/>
            <a:ext cx="205086" cy="73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 rot="19965173">
            <a:off x="3353333" y="5155433"/>
            <a:ext cx="205086" cy="73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 rot="19805892">
            <a:off x="2128422" y="4992754"/>
            <a:ext cx="205086" cy="73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95936" y="5112568"/>
            <a:ext cx="7234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VANET1</a:t>
            </a:r>
            <a:endParaRPr lang="ru-RU" sz="1300" dirty="0"/>
          </a:p>
        </p:txBody>
      </p:sp>
      <p:sp>
        <p:nvSpPr>
          <p:cNvPr id="140" name="Выноска-облако 139"/>
          <p:cNvSpPr/>
          <p:nvPr/>
        </p:nvSpPr>
        <p:spPr>
          <a:xfrm>
            <a:off x="4572000" y="2060848"/>
            <a:ext cx="3456384" cy="2304256"/>
          </a:xfrm>
          <a:prstGeom prst="cloudCallout">
            <a:avLst>
              <a:gd name="adj1" fmla="val -23579"/>
              <a:gd name="adj2" fmla="val 168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 flipH="1">
            <a:off x="5868144" y="3501008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H="1">
            <a:off x="5652120" y="3356992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H="1">
            <a:off x="6732240" y="2996952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flipH="1">
            <a:off x="6516216" y="2852936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flipH="1">
            <a:off x="5148064" y="2924944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H="1">
            <a:off x="6012160" y="2420888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H="1" flipV="1">
            <a:off x="5796136" y="2924944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flipH="1" flipV="1">
            <a:off x="6012160" y="2780928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H="1" flipV="1">
            <a:off x="6516216" y="3501008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flipH="1" flipV="1">
            <a:off x="6732240" y="3356992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5004048" y="2852936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 flipH="1">
            <a:off x="5940152" y="2348880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H="1">
            <a:off x="5724128" y="3429000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H="1">
            <a:off x="6660232" y="2924944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H="1" flipV="1">
            <a:off x="5940152" y="2852936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H="1" flipV="1">
            <a:off x="6588224" y="3429000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Овал 157"/>
          <p:cNvSpPr/>
          <p:nvPr/>
        </p:nvSpPr>
        <p:spPr>
          <a:xfrm>
            <a:off x="5868144" y="2420888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Овал 159"/>
          <p:cNvSpPr/>
          <p:nvPr/>
        </p:nvSpPr>
        <p:spPr>
          <a:xfrm>
            <a:off x="6588224" y="3789040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Овал 160"/>
          <p:cNvSpPr/>
          <p:nvPr/>
        </p:nvSpPr>
        <p:spPr>
          <a:xfrm>
            <a:off x="6516216" y="2924944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61"/>
          <p:cNvSpPr/>
          <p:nvPr/>
        </p:nvSpPr>
        <p:spPr>
          <a:xfrm rot="19965173">
            <a:off x="5153534" y="3111825"/>
            <a:ext cx="205086" cy="73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3" name="Прямоугольник 162"/>
          <p:cNvSpPr/>
          <p:nvPr/>
        </p:nvSpPr>
        <p:spPr>
          <a:xfrm rot="19965173">
            <a:off x="5873612" y="3687888"/>
            <a:ext cx="205086" cy="73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4" name="Прямоугольник 163"/>
          <p:cNvSpPr/>
          <p:nvPr/>
        </p:nvSpPr>
        <p:spPr>
          <a:xfrm rot="19965173">
            <a:off x="6665701" y="3111825"/>
            <a:ext cx="205086" cy="73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5" name="Прямоугольник 164"/>
          <p:cNvSpPr/>
          <p:nvPr/>
        </p:nvSpPr>
        <p:spPr>
          <a:xfrm rot="19805892">
            <a:off x="5440790" y="2949146"/>
            <a:ext cx="205086" cy="73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08304" y="3068960"/>
            <a:ext cx="7234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VANET2</a:t>
            </a:r>
            <a:endParaRPr lang="ru-RU" sz="1300" dirty="0"/>
          </a:p>
        </p:txBody>
      </p:sp>
      <p:sp>
        <p:nvSpPr>
          <p:cNvPr id="305" name="Прямоугольник 304"/>
          <p:cNvSpPr/>
          <p:nvPr/>
        </p:nvSpPr>
        <p:spPr>
          <a:xfrm rot="2457108">
            <a:off x="6161644" y="3183832"/>
            <a:ext cx="205086" cy="73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6" name="Прямоугольник 305"/>
          <p:cNvSpPr/>
          <p:nvPr/>
        </p:nvSpPr>
        <p:spPr>
          <a:xfrm rot="2404683">
            <a:off x="3575215" y="5845691"/>
            <a:ext cx="205086" cy="73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4" name="Выноска-облако 333"/>
          <p:cNvSpPr/>
          <p:nvPr/>
        </p:nvSpPr>
        <p:spPr>
          <a:xfrm>
            <a:off x="4716016" y="4365104"/>
            <a:ext cx="3456384" cy="2376264"/>
          </a:xfrm>
          <a:prstGeom prst="cloudCallout">
            <a:avLst>
              <a:gd name="adj1" fmla="val -15587"/>
              <a:gd name="adj2" fmla="val -131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9" name="TextBox 358"/>
          <p:cNvSpPr txBox="1"/>
          <p:nvPr/>
        </p:nvSpPr>
        <p:spPr>
          <a:xfrm>
            <a:off x="7452320" y="5373216"/>
            <a:ext cx="7163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VANETn</a:t>
            </a:r>
            <a:endParaRPr lang="ru-RU" sz="1300" dirty="0"/>
          </a:p>
        </p:txBody>
      </p:sp>
      <p:cxnSp>
        <p:nvCxnSpPr>
          <p:cNvPr id="361" name="Прямая соединительная линия 360"/>
          <p:cNvCxnSpPr/>
          <p:nvPr/>
        </p:nvCxnSpPr>
        <p:spPr>
          <a:xfrm flipH="1">
            <a:off x="5004048" y="2780928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единительная линия 361"/>
          <p:cNvCxnSpPr/>
          <p:nvPr/>
        </p:nvCxnSpPr>
        <p:spPr>
          <a:xfrm flipH="1">
            <a:off x="5868144" y="2276872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/>
          <p:cNvCxnSpPr/>
          <p:nvPr/>
        </p:nvCxnSpPr>
        <p:spPr>
          <a:xfrm flipH="1" flipV="1">
            <a:off x="5292080" y="2492896"/>
            <a:ext cx="360040" cy="2880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единительная линия 363"/>
          <p:cNvCxnSpPr/>
          <p:nvPr/>
        </p:nvCxnSpPr>
        <p:spPr>
          <a:xfrm flipH="1" flipV="1">
            <a:off x="5508104" y="2348880"/>
            <a:ext cx="360040" cy="2880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/>
          <p:cNvCxnSpPr/>
          <p:nvPr/>
        </p:nvCxnSpPr>
        <p:spPr>
          <a:xfrm flipH="1" flipV="1">
            <a:off x="5364088" y="2420888"/>
            <a:ext cx="360040" cy="288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/>
          <p:cNvCxnSpPr/>
          <p:nvPr/>
        </p:nvCxnSpPr>
        <p:spPr>
          <a:xfrm flipH="1">
            <a:off x="5799524" y="5373216"/>
            <a:ext cx="1944216" cy="115212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единительная линия 371"/>
          <p:cNvCxnSpPr/>
          <p:nvPr/>
        </p:nvCxnSpPr>
        <p:spPr>
          <a:xfrm flipH="1">
            <a:off x="6663620" y="5301208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/>
          <p:cNvCxnSpPr/>
          <p:nvPr/>
        </p:nvCxnSpPr>
        <p:spPr>
          <a:xfrm flipH="1" flipV="1">
            <a:off x="5943540" y="5373216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/>
          <p:cNvCxnSpPr/>
          <p:nvPr/>
        </p:nvCxnSpPr>
        <p:spPr>
          <a:xfrm flipH="1" flipV="1">
            <a:off x="6159564" y="5229200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/>
          <p:cNvCxnSpPr/>
          <p:nvPr/>
        </p:nvCxnSpPr>
        <p:spPr>
          <a:xfrm flipH="1">
            <a:off x="5871532" y="5949280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единительная линия 375"/>
          <p:cNvCxnSpPr/>
          <p:nvPr/>
        </p:nvCxnSpPr>
        <p:spPr>
          <a:xfrm flipH="1">
            <a:off x="6807636" y="5373216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единительная линия 376"/>
          <p:cNvCxnSpPr/>
          <p:nvPr/>
        </p:nvCxnSpPr>
        <p:spPr>
          <a:xfrm flipH="1" flipV="1">
            <a:off x="6015548" y="5301208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единительная линия 377"/>
          <p:cNvCxnSpPr/>
          <p:nvPr/>
        </p:nvCxnSpPr>
        <p:spPr>
          <a:xfrm flipH="1">
            <a:off x="5799524" y="5805264"/>
            <a:ext cx="648072" cy="360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единительная линия 379"/>
          <p:cNvCxnSpPr/>
          <p:nvPr/>
        </p:nvCxnSpPr>
        <p:spPr>
          <a:xfrm flipH="1" flipV="1">
            <a:off x="6807636" y="4869160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/>
          <p:cNvCxnSpPr/>
          <p:nvPr/>
        </p:nvCxnSpPr>
        <p:spPr>
          <a:xfrm flipH="1" flipV="1">
            <a:off x="6951652" y="4725144"/>
            <a:ext cx="786834" cy="6480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единительная линия 381"/>
          <p:cNvCxnSpPr/>
          <p:nvPr/>
        </p:nvCxnSpPr>
        <p:spPr>
          <a:xfrm flipH="1" flipV="1">
            <a:off x="6879644" y="4797152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/>
          <p:cNvCxnSpPr/>
          <p:nvPr/>
        </p:nvCxnSpPr>
        <p:spPr>
          <a:xfrm flipH="1" flipV="1">
            <a:off x="5007436" y="5877272"/>
            <a:ext cx="792088" cy="6480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/>
          <p:cNvCxnSpPr/>
          <p:nvPr/>
        </p:nvCxnSpPr>
        <p:spPr>
          <a:xfrm flipH="1" flipV="1">
            <a:off x="5295468" y="5733256"/>
            <a:ext cx="504056" cy="4320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/>
          <p:cNvCxnSpPr/>
          <p:nvPr/>
        </p:nvCxnSpPr>
        <p:spPr>
          <a:xfrm flipH="1" flipV="1">
            <a:off x="5151452" y="5805264"/>
            <a:ext cx="576064" cy="5040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Овал 393"/>
          <p:cNvSpPr/>
          <p:nvPr/>
        </p:nvSpPr>
        <p:spPr>
          <a:xfrm>
            <a:off x="5652120" y="5805264"/>
            <a:ext cx="144016" cy="1440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5" name="Овал 394"/>
          <p:cNvSpPr/>
          <p:nvPr/>
        </p:nvSpPr>
        <p:spPr>
          <a:xfrm>
            <a:off x="7023660" y="5949280"/>
            <a:ext cx="144016" cy="1440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6" name="Овал 395"/>
          <p:cNvSpPr/>
          <p:nvPr/>
        </p:nvSpPr>
        <p:spPr>
          <a:xfrm>
            <a:off x="7383700" y="4869160"/>
            <a:ext cx="144016" cy="1440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7" name="Прямоугольник 396"/>
          <p:cNvSpPr/>
          <p:nvPr/>
        </p:nvSpPr>
        <p:spPr>
          <a:xfrm rot="19965173">
            <a:off x="5877000" y="6136161"/>
            <a:ext cx="205086" cy="73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8" name="Прямоугольник 397"/>
          <p:cNvSpPr/>
          <p:nvPr/>
        </p:nvSpPr>
        <p:spPr>
          <a:xfrm rot="19965173">
            <a:off x="6597080" y="5848129"/>
            <a:ext cx="205086" cy="73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9" name="Прямоугольник 398"/>
          <p:cNvSpPr/>
          <p:nvPr/>
        </p:nvSpPr>
        <p:spPr>
          <a:xfrm rot="19965173">
            <a:off x="6741096" y="5616798"/>
            <a:ext cx="205086" cy="73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0" name="Прямоугольник 399"/>
          <p:cNvSpPr/>
          <p:nvPr/>
        </p:nvSpPr>
        <p:spPr>
          <a:xfrm rot="19805892">
            <a:off x="7172369" y="5347431"/>
            <a:ext cx="205086" cy="73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1" name="Прямоугольник 400"/>
          <p:cNvSpPr/>
          <p:nvPr/>
        </p:nvSpPr>
        <p:spPr>
          <a:xfrm rot="2404683">
            <a:off x="6947875" y="4998548"/>
            <a:ext cx="205086" cy="73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3" name="Скругленный прямоугольник 402"/>
          <p:cNvSpPr/>
          <p:nvPr/>
        </p:nvSpPr>
        <p:spPr>
          <a:xfrm>
            <a:off x="1259632" y="1268760"/>
            <a:ext cx="3240360" cy="2304256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4" name="TextBox 403"/>
          <p:cNvSpPr txBox="1"/>
          <p:nvPr/>
        </p:nvSpPr>
        <p:spPr>
          <a:xfrm>
            <a:off x="1403648" y="1268760"/>
            <a:ext cx="1107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Облачная среда</a:t>
            </a:r>
            <a:endParaRPr lang="ru-RU" sz="1050" dirty="0"/>
          </a:p>
        </p:txBody>
      </p:sp>
      <p:sp>
        <p:nvSpPr>
          <p:cNvPr id="405" name="TextBox 404"/>
          <p:cNvSpPr txBox="1"/>
          <p:nvPr/>
        </p:nvSpPr>
        <p:spPr>
          <a:xfrm>
            <a:off x="4572001" y="1268760"/>
            <a:ext cx="201622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Виды соединений:</a:t>
            </a:r>
          </a:p>
          <a:p>
            <a:r>
              <a:rPr lang="ru-RU" sz="1200" dirty="0" smtClean="0"/>
              <a:t>- автомобиль – автомобиль</a:t>
            </a:r>
          </a:p>
          <a:p>
            <a:r>
              <a:rPr lang="ru-RU" sz="1200" dirty="0" smtClean="0"/>
              <a:t>- облако – автомобиль</a:t>
            </a:r>
          </a:p>
          <a:p>
            <a:r>
              <a:rPr lang="ru-RU" sz="1200" dirty="0" smtClean="0"/>
              <a:t>- автомобиль - облако</a:t>
            </a:r>
            <a:endParaRPr lang="ru-RU" sz="1200" dirty="0"/>
          </a:p>
        </p:txBody>
      </p:sp>
      <p:sp>
        <p:nvSpPr>
          <p:cNvPr id="406" name="TextBox 405"/>
          <p:cNvSpPr txBox="1"/>
          <p:nvPr/>
        </p:nvSpPr>
        <p:spPr>
          <a:xfrm>
            <a:off x="6588224" y="1268760"/>
            <a:ext cx="1800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Виды трафика:</a:t>
            </a:r>
          </a:p>
          <a:p>
            <a:pPr>
              <a:buFontTx/>
              <a:buChar char="-"/>
            </a:pPr>
            <a:r>
              <a:rPr lang="ru-RU" sz="1200" dirty="0" smtClean="0"/>
              <a:t> одиночные сообщения</a:t>
            </a:r>
          </a:p>
          <a:p>
            <a:pPr>
              <a:buFontTx/>
              <a:buChar char="-"/>
            </a:pPr>
            <a:r>
              <a:rPr lang="ru-RU" sz="1200" dirty="0" smtClean="0"/>
              <a:t> потоковые данные</a:t>
            </a:r>
            <a:endParaRPr lang="ru-RU" sz="1200" dirty="0"/>
          </a:p>
        </p:txBody>
      </p:sp>
      <p:sp>
        <p:nvSpPr>
          <p:cNvPr id="407" name="Скругленный прямоугольник 406"/>
          <p:cNvSpPr/>
          <p:nvPr/>
        </p:nvSpPr>
        <p:spPr>
          <a:xfrm>
            <a:off x="2699792" y="2996952"/>
            <a:ext cx="172819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Коммуникационная среда</a:t>
            </a:r>
            <a:endParaRPr lang="ru-RU" sz="1200" dirty="0"/>
          </a:p>
        </p:txBody>
      </p:sp>
      <p:sp>
        <p:nvSpPr>
          <p:cNvPr id="408" name="Прямоугольник 407"/>
          <p:cNvSpPr/>
          <p:nvPr/>
        </p:nvSpPr>
        <p:spPr>
          <a:xfrm>
            <a:off x="1475656" y="3284984"/>
            <a:ext cx="1008112" cy="2160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Сервис 1</a:t>
            </a:r>
            <a:endParaRPr lang="ru-RU" sz="1000" dirty="0"/>
          </a:p>
        </p:txBody>
      </p:sp>
      <p:sp>
        <p:nvSpPr>
          <p:cNvPr id="409" name="Прямоугольник 408"/>
          <p:cNvSpPr/>
          <p:nvPr/>
        </p:nvSpPr>
        <p:spPr>
          <a:xfrm>
            <a:off x="1691680" y="2996952"/>
            <a:ext cx="792088" cy="2160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Сервис 2</a:t>
            </a:r>
            <a:endParaRPr lang="ru-RU" sz="1000" dirty="0"/>
          </a:p>
        </p:txBody>
      </p:sp>
      <p:sp>
        <p:nvSpPr>
          <p:cNvPr id="413" name="Прямоугольник 412"/>
          <p:cNvSpPr/>
          <p:nvPr/>
        </p:nvSpPr>
        <p:spPr>
          <a:xfrm rot="16200000">
            <a:off x="2447763" y="2240867"/>
            <a:ext cx="864096" cy="2160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Сервис 3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1475656" y="1556792"/>
            <a:ext cx="1080120" cy="122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Среда хранения данных</a:t>
            </a:r>
            <a:endParaRPr lang="ru-RU" sz="1200" dirty="0"/>
          </a:p>
        </p:txBody>
      </p:sp>
      <p:sp>
        <p:nvSpPr>
          <p:cNvPr id="418" name="Прямоугольник 417"/>
          <p:cNvSpPr/>
          <p:nvPr/>
        </p:nvSpPr>
        <p:spPr>
          <a:xfrm rot="16200000">
            <a:off x="2807804" y="2168860"/>
            <a:ext cx="1008112" cy="2160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Сервис 4</a:t>
            </a:r>
          </a:p>
        </p:txBody>
      </p:sp>
      <p:sp>
        <p:nvSpPr>
          <p:cNvPr id="419" name="Прямоугольник 418"/>
          <p:cNvSpPr/>
          <p:nvPr/>
        </p:nvSpPr>
        <p:spPr>
          <a:xfrm rot="16200000">
            <a:off x="3527885" y="2024844"/>
            <a:ext cx="1296145" cy="21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Сервис </a:t>
            </a:r>
            <a:r>
              <a:rPr lang="en-US" sz="1000" dirty="0" smtClean="0"/>
              <a:t>N</a:t>
            </a:r>
            <a:endParaRPr lang="ru-RU" sz="1000" dirty="0" smtClean="0"/>
          </a:p>
        </p:txBody>
      </p:sp>
      <p:cxnSp>
        <p:nvCxnSpPr>
          <p:cNvPr id="421" name="Прямая со стрелкой 420"/>
          <p:cNvCxnSpPr/>
          <p:nvPr/>
        </p:nvCxnSpPr>
        <p:spPr>
          <a:xfrm flipV="1">
            <a:off x="1547664" y="2780928"/>
            <a:ext cx="0" cy="504056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 стрелкой 424"/>
          <p:cNvCxnSpPr/>
          <p:nvPr/>
        </p:nvCxnSpPr>
        <p:spPr>
          <a:xfrm flipV="1">
            <a:off x="2267744" y="2780928"/>
            <a:ext cx="0" cy="216024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/>
          <p:nvPr/>
        </p:nvCxnSpPr>
        <p:spPr>
          <a:xfrm flipH="1">
            <a:off x="2483768" y="3068960"/>
            <a:ext cx="216024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/>
          <p:cNvCxnSpPr/>
          <p:nvPr/>
        </p:nvCxnSpPr>
        <p:spPr>
          <a:xfrm flipH="1">
            <a:off x="2555776" y="1844824"/>
            <a:ext cx="648072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/>
          <p:cNvCxnSpPr/>
          <p:nvPr/>
        </p:nvCxnSpPr>
        <p:spPr>
          <a:xfrm flipH="1">
            <a:off x="2555776" y="1628800"/>
            <a:ext cx="1512168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 стрелкой 437"/>
          <p:cNvCxnSpPr/>
          <p:nvPr/>
        </p:nvCxnSpPr>
        <p:spPr>
          <a:xfrm flipV="1">
            <a:off x="2843808" y="2780928"/>
            <a:ext cx="0" cy="216024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/>
          <p:cNvCxnSpPr/>
          <p:nvPr/>
        </p:nvCxnSpPr>
        <p:spPr>
          <a:xfrm flipV="1">
            <a:off x="3275856" y="2780928"/>
            <a:ext cx="0" cy="216024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 стрелкой 448"/>
          <p:cNvCxnSpPr/>
          <p:nvPr/>
        </p:nvCxnSpPr>
        <p:spPr>
          <a:xfrm flipV="1">
            <a:off x="4139952" y="2780928"/>
            <a:ext cx="0" cy="216024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/>
          <p:cNvCxnSpPr/>
          <p:nvPr/>
        </p:nvCxnSpPr>
        <p:spPr>
          <a:xfrm flipH="1">
            <a:off x="2483768" y="3429000"/>
            <a:ext cx="216024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Дуга 469"/>
          <p:cNvSpPr/>
          <p:nvPr/>
        </p:nvSpPr>
        <p:spPr>
          <a:xfrm rot="17588941">
            <a:off x="2122638" y="4603922"/>
            <a:ext cx="914400" cy="914400"/>
          </a:xfrm>
          <a:prstGeom prst="arc">
            <a:avLst>
              <a:gd name="adj1" fmla="val 15540521"/>
              <a:gd name="adj2" fmla="val 20015468"/>
            </a:avLst>
          </a:prstGeom>
          <a:ln w="12700">
            <a:solidFill>
              <a:srgbClr val="FF000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1" name="Дуга 470"/>
          <p:cNvSpPr/>
          <p:nvPr/>
        </p:nvSpPr>
        <p:spPr>
          <a:xfrm>
            <a:off x="2483768" y="4581128"/>
            <a:ext cx="1008112" cy="936104"/>
          </a:xfrm>
          <a:prstGeom prst="arc">
            <a:avLst>
              <a:gd name="adj1" fmla="val 15492254"/>
              <a:gd name="adj2" fmla="val 0"/>
            </a:avLst>
          </a:prstGeom>
          <a:ln w="12700">
            <a:solidFill>
              <a:srgbClr val="FF000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2" name="Дуга 471"/>
          <p:cNvSpPr/>
          <p:nvPr/>
        </p:nvSpPr>
        <p:spPr>
          <a:xfrm rot="15227030">
            <a:off x="2559918" y="4316116"/>
            <a:ext cx="468178" cy="360040"/>
          </a:xfrm>
          <a:prstGeom prst="arc">
            <a:avLst/>
          </a:prstGeom>
          <a:ln w="12700">
            <a:solidFill>
              <a:srgbClr val="FF000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3" name="Дуга 472"/>
          <p:cNvSpPr/>
          <p:nvPr/>
        </p:nvSpPr>
        <p:spPr>
          <a:xfrm>
            <a:off x="2843808" y="3284984"/>
            <a:ext cx="3312368" cy="1418456"/>
          </a:xfrm>
          <a:prstGeom prst="arc">
            <a:avLst>
              <a:gd name="adj1" fmla="val 15980201"/>
              <a:gd name="adj2" fmla="val 20725015"/>
            </a:avLst>
          </a:prstGeom>
          <a:ln w="12700" cmpd="sng">
            <a:solidFill>
              <a:srgbClr val="7030A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474" name="Дуга 473"/>
          <p:cNvSpPr/>
          <p:nvPr/>
        </p:nvSpPr>
        <p:spPr>
          <a:xfrm>
            <a:off x="2843808" y="3068960"/>
            <a:ext cx="3312368" cy="1418456"/>
          </a:xfrm>
          <a:prstGeom prst="arc">
            <a:avLst>
              <a:gd name="adj1" fmla="val 15980201"/>
              <a:gd name="adj2" fmla="val 18750292"/>
            </a:avLst>
          </a:prstGeom>
          <a:ln w="12700" cmpd="sng">
            <a:solidFill>
              <a:srgbClr val="7030A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475" name="Дуга 474"/>
          <p:cNvSpPr/>
          <p:nvPr/>
        </p:nvSpPr>
        <p:spPr>
          <a:xfrm rot="4755396">
            <a:off x="304116" y="2374554"/>
            <a:ext cx="4661337" cy="3087628"/>
          </a:xfrm>
          <a:prstGeom prst="arc">
            <a:avLst>
              <a:gd name="adj1" fmla="val 15980201"/>
              <a:gd name="adj2" fmla="val 20496980"/>
            </a:avLst>
          </a:prstGeom>
          <a:ln w="12700" cmpd="sng">
            <a:solidFill>
              <a:srgbClr val="7030A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478" name="Дуга 477"/>
          <p:cNvSpPr/>
          <p:nvPr/>
        </p:nvSpPr>
        <p:spPr>
          <a:xfrm>
            <a:off x="3779912" y="3140968"/>
            <a:ext cx="3312368" cy="1418456"/>
          </a:xfrm>
          <a:prstGeom prst="arc">
            <a:avLst>
              <a:gd name="adj1" fmla="val 15980201"/>
              <a:gd name="adj2" fmla="val 19239248"/>
            </a:avLst>
          </a:prstGeom>
          <a:ln w="12700" cmpd="sng">
            <a:solidFill>
              <a:srgbClr val="7030A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479" name="Дуга 478"/>
          <p:cNvSpPr/>
          <p:nvPr/>
        </p:nvSpPr>
        <p:spPr>
          <a:xfrm>
            <a:off x="5796136" y="3861048"/>
            <a:ext cx="1656184" cy="1944216"/>
          </a:xfrm>
          <a:prstGeom prst="arc">
            <a:avLst>
              <a:gd name="adj1" fmla="val 16745696"/>
              <a:gd name="adj2" fmla="val 0"/>
            </a:avLst>
          </a:prstGeom>
          <a:ln>
            <a:solidFill>
              <a:srgbClr val="00206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81" name="Дуга 480"/>
          <p:cNvSpPr/>
          <p:nvPr/>
        </p:nvSpPr>
        <p:spPr>
          <a:xfrm>
            <a:off x="3203848" y="5733256"/>
            <a:ext cx="2664296" cy="720080"/>
          </a:xfrm>
          <a:prstGeom prst="arc">
            <a:avLst>
              <a:gd name="adj1" fmla="val 12979126"/>
              <a:gd name="adj2" fmla="val 21000565"/>
            </a:avLst>
          </a:prstGeom>
          <a:ln>
            <a:solidFill>
              <a:srgbClr val="00206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83" name="Дуга 482"/>
          <p:cNvSpPr/>
          <p:nvPr/>
        </p:nvSpPr>
        <p:spPr>
          <a:xfrm>
            <a:off x="5652120" y="5949280"/>
            <a:ext cx="288032" cy="576064"/>
          </a:xfrm>
          <a:prstGeom prst="arc">
            <a:avLst>
              <a:gd name="adj1" fmla="val 16539763"/>
              <a:gd name="adj2" fmla="val 19078555"/>
            </a:avLst>
          </a:prstGeom>
          <a:ln>
            <a:solidFill>
              <a:srgbClr val="00206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84" name="Дуга 483"/>
          <p:cNvSpPr/>
          <p:nvPr/>
        </p:nvSpPr>
        <p:spPr>
          <a:xfrm rot="7202718" flipV="1">
            <a:off x="7119551" y="5008990"/>
            <a:ext cx="609861" cy="82051"/>
          </a:xfrm>
          <a:prstGeom prst="arc">
            <a:avLst>
              <a:gd name="adj1" fmla="val 15760598"/>
              <a:gd name="adj2" fmla="val 0"/>
            </a:avLst>
          </a:prstGeom>
          <a:ln>
            <a:solidFill>
              <a:srgbClr val="00206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85" name="Дуга 484"/>
          <p:cNvSpPr/>
          <p:nvPr/>
        </p:nvSpPr>
        <p:spPr>
          <a:xfrm rot="4755396">
            <a:off x="1096362" y="2605757"/>
            <a:ext cx="4367054" cy="2404501"/>
          </a:xfrm>
          <a:prstGeom prst="arc">
            <a:avLst>
              <a:gd name="adj1" fmla="val 15887860"/>
              <a:gd name="adj2" fmla="val 20882066"/>
            </a:avLst>
          </a:prstGeom>
          <a:ln w="12700" cmpd="sng">
            <a:solidFill>
              <a:srgbClr val="002060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50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Model of interaction between the MESH and the cloud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23790" y="1556792"/>
            <a:ext cx="2565658" cy="3525188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63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27929" y="1563241"/>
            <a:ext cx="628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ns-3</a:t>
            </a:r>
            <a:endParaRPr lang="ru-RU" sz="20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393304" y="2777724"/>
            <a:ext cx="0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376035" y="3857844"/>
            <a:ext cx="0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1393791" y="4937964"/>
            <a:ext cx="0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547942" y="2057644"/>
            <a:ext cx="1709457" cy="694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062" y="3137764"/>
            <a:ext cx="170945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21306" y="4225532"/>
            <a:ext cx="170945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39062" y="5298004"/>
            <a:ext cx="170945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2257399" y="2392068"/>
            <a:ext cx="1152129" cy="12808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59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88752" y="1985636"/>
            <a:ext cx="320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, TCP IP, 802.11s (MESH), </a:t>
            </a:r>
          </a:p>
          <a:p>
            <a:pPr algn="ctr"/>
            <a:r>
              <a:rPr lang="en-US" dirty="0" smtClean="0"/>
              <a:t>mobility models, traffic models, </a:t>
            </a:r>
          </a:p>
          <a:p>
            <a:pPr algn="ctr"/>
            <a:r>
              <a:rPr lang="en-US" dirty="0" smtClean="0"/>
              <a:t>environment model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2257400" y="3542455"/>
            <a:ext cx="1152128" cy="11677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59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98004" y="3209772"/>
            <a:ext cx="258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 attributes, values, </a:t>
            </a:r>
          </a:p>
          <a:p>
            <a:pPr algn="ctr"/>
            <a:r>
              <a:rPr lang="en-US" dirty="0" smtClean="0"/>
              <a:t>random distributions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257400" y="4595474"/>
            <a:ext cx="1152129" cy="12808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59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63210" y="4424616"/>
            <a:ext cx="31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Experiment planning, scheduler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2257400" y="5658044"/>
            <a:ext cx="1152129" cy="12808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59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31840" y="5301208"/>
            <a:ext cx="351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Optimal network parameters, protocols optimization</a:t>
            </a:r>
          </a:p>
          <a:p>
            <a:pPr algn="ctr"/>
            <a:endParaRPr lang="ru-RU" dirty="0"/>
          </a:p>
        </p:txBody>
      </p:sp>
      <p:pic>
        <p:nvPicPr>
          <p:cNvPr id="1028" name="Picture 4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83" y="1763296"/>
            <a:ext cx="888340" cy="8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2901">
            <a:off x="8160357" y="5785158"/>
            <a:ext cx="741954" cy="4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loud"/>
          <p:cNvSpPr>
            <a:spLocks noChangeAspect="1" noEditPoints="1" noChangeArrowheads="1"/>
          </p:cNvSpPr>
          <p:nvPr/>
        </p:nvSpPr>
        <p:spPr bwMode="auto">
          <a:xfrm>
            <a:off x="7330732" y="3086497"/>
            <a:ext cx="1306041" cy="875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72740">
            <a:off x="6859367" y="4679117"/>
            <a:ext cx="740057" cy="464661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904">
            <a:off x="8300466" y="4755987"/>
            <a:ext cx="740057" cy="464661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1121">
            <a:off x="6939231" y="5797016"/>
            <a:ext cx="741954" cy="4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Полилиния 51"/>
          <p:cNvSpPr/>
          <p:nvPr/>
        </p:nvSpPr>
        <p:spPr>
          <a:xfrm>
            <a:off x="7599285" y="6445188"/>
            <a:ext cx="701336" cy="186505"/>
          </a:xfrm>
          <a:custGeom>
            <a:avLst/>
            <a:gdLst>
              <a:gd name="connsiteX0" fmla="*/ 701336 w 701336"/>
              <a:gd name="connsiteY0" fmla="*/ 17756 h 186505"/>
              <a:gd name="connsiteX1" fmla="*/ 408373 w 701336"/>
              <a:gd name="connsiteY1" fmla="*/ 186431 h 186505"/>
              <a:gd name="connsiteX2" fmla="*/ 0 w 701336"/>
              <a:gd name="connsiteY2" fmla="*/ 0 h 18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336" h="186505">
                <a:moveTo>
                  <a:pt x="701336" y="17756"/>
                </a:moveTo>
                <a:cubicBezTo>
                  <a:pt x="613299" y="103573"/>
                  <a:pt x="525262" y="189390"/>
                  <a:pt x="408373" y="186431"/>
                </a:cubicBezTo>
                <a:cubicBezTo>
                  <a:pt x="291484" y="183472"/>
                  <a:pt x="69542" y="13317"/>
                  <a:pt x="0" y="0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>
            <a:off x="7613964" y="4128380"/>
            <a:ext cx="371192" cy="443771"/>
          </a:xfrm>
          <a:custGeom>
            <a:avLst/>
            <a:gdLst>
              <a:gd name="connsiteX0" fmla="*/ 0 w 371192"/>
              <a:gd name="connsiteY0" fmla="*/ 443620 h 443771"/>
              <a:gd name="connsiteX1" fmla="*/ 271604 w 371192"/>
              <a:gd name="connsiteY1" fmla="*/ 371192 h 443771"/>
              <a:gd name="connsiteX2" fmla="*/ 371192 w 371192"/>
              <a:gd name="connsiteY2" fmla="*/ 0 h 4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192" h="443771">
                <a:moveTo>
                  <a:pt x="0" y="443620"/>
                </a:moveTo>
                <a:cubicBezTo>
                  <a:pt x="104869" y="444374"/>
                  <a:pt x="209739" y="445129"/>
                  <a:pt x="271604" y="371192"/>
                </a:cubicBezTo>
                <a:cubicBezTo>
                  <a:pt x="333469" y="297255"/>
                  <a:pt x="371192" y="0"/>
                  <a:pt x="371192" y="0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олилиния 59"/>
          <p:cNvSpPr/>
          <p:nvPr/>
        </p:nvSpPr>
        <p:spPr>
          <a:xfrm>
            <a:off x="8904539" y="5355708"/>
            <a:ext cx="115474" cy="346229"/>
          </a:xfrm>
          <a:custGeom>
            <a:avLst/>
            <a:gdLst>
              <a:gd name="connsiteX0" fmla="*/ 0 w 115474"/>
              <a:gd name="connsiteY0" fmla="*/ 0 h 346229"/>
              <a:gd name="connsiteX1" fmla="*/ 115410 w 115474"/>
              <a:gd name="connsiteY1" fmla="*/ 133165 h 346229"/>
              <a:gd name="connsiteX2" fmla="*/ 17755 w 115474"/>
              <a:gd name="connsiteY2" fmla="*/ 346229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74" h="346229">
                <a:moveTo>
                  <a:pt x="0" y="0"/>
                </a:moveTo>
                <a:cubicBezTo>
                  <a:pt x="56225" y="37730"/>
                  <a:pt x="112451" y="75460"/>
                  <a:pt x="115410" y="133165"/>
                </a:cubicBezTo>
                <a:cubicBezTo>
                  <a:pt x="118369" y="190870"/>
                  <a:pt x="17755" y="346229"/>
                  <a:pt x="17755" y="346229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олилиния 63"/>
          <p:cNvSpPr/>
          <p:nvPr/>
        </p:nvSpPr>
        <p:spPr>
          <a:xfrm>
            <a:off x="6979497" y="5301208"/>
            <a:ext cx="112783" cy="423160"/>
          </a:xfrm>
          <a:custGeom>
            <a:avLst/>
            <a:gdLst>
              <a:gd name="connsiteX0" fmla="*/ 0 w 115474"/>
              <a:gd name="connsiteY0" fmla="*/ 0 h 346229"/>
              <a:gd name="connsiteX1" fmla="*/ 115410 w 115474"/>
              <a:gd name="connsiteY1" fmla="*/ 133165 h 346229"/>
              <a:gd name="connsiteX2" fmla="*/ 17755 w 115474"/>
              <a:gd name="connsiteY2" fmla="*/ 346229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74" h="346229">
                <a:moveTo>
                  <a:pt x="0" y="0"/>
                </a:moveTo>
                <a:cubicBezTo>
                  <a:pt x="56225" y="37730"/>
                  <a:pt x="112451" y="75460"/>
                  <a:pt x="115410" y="133165"/>
                </a:cubicBezTo>
                <a:cubicBezTo>
                  <a:pt x="118369" y="190870"/>
                  <a:pt x="17755" y="346229"/>
                  <a:pt x="17755" y="346229"/>
                </a:cubicBezTo>
              </a:path>
            </a:pathLst>
          </a:custGeom>
          <a:noFill/>
          <a:ln>
            <a:headEnd type="arrow"/>
            <a:tailEnd type="arrow"/>
          </a:ln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олилиния 60"/>
          <p:cNvSpPr/>
          <p:nvPr/>
        </p:nvSpPr>
        <p:spPr>
          <a:xfrm>
            <a:off x="8060924" y="2610035"/>
            <a:ext cx="17756" cy="381740"/>
          </a:xfrm>
          <a:custGeom>
            <a:avLst/>
            <a:gdLst>
              <a:gd name="connsiteX0" fmla="*/ 17756 w 17756"/>
              <a:gd name="connsiteY0" fmla="*/ 0 h 381740"/>
              <a:gd name="connsiteX1" fmla="*/ 0 w 17756"/>
              <a:gd name="connsiteY1" fmla="*/ 381740 h 38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6" h="381740">
                <a:moveTo>
                  <a:pt x="17756" y="0"/>
                </a:moveTo>
                <a:lnTo>
                  <a:pt x="0" y="381740"/>
                </a:ln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72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115</Words>
  <Application>Microsoft Office PowerPoint</Application>
  <PresentationFormat>Экран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Абоненты информационных услуг и каналы передачи данных</vt:lpstr>
      <vt:lpstr>Облачные сервисы для абонентов FORD</vt:lpstr>
      <vt:lpstr>Презентация PowerPoint</vt:lpstr>
      <vt:lpstr>Model of interaction between the MESH and the cloud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Serge</dc:creator>
  <cp:lastModifiedBy>Serge Popov</cp:lastModifiedBy>
  <cp:revision>353</cp:revision>
  <dcterms:created xsi:type="dcterms:W3CDTF">2013-01-16T06:36:44Z</dcterms:created>
  <dcterms:modified xsi:type="dcterms:W3CDTF">2013-01-23T19:35:00Z</dcterms:modified>
</cp:coreProperties>
</file>