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wmf" ContentType="image/x-wmf"/>
  <Override PartName="/ppt/media/image4.wmf" ContentType="image/x-wmf"/>
  <Override PartName="/ppt/media/image5.wmf" ContentType="image/x-wmf"/>
  <Override PartName="/ppt/media/image1.png" ContentType="image/png"/>
  <Override PartName="/ppt/media/image6.wmf" ContentType="image/x-wmf"/>
  <Override PartName="/ppt/media/image3.wmf" ContentType="image/x-wmf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16.2.13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DB66EEC-673B-4C5B-ABCE-A5D7B99CCA31}" type="slidenum">
              <a:rPr lang="ru-RU">
                <a:solidFill>
                  <a:srgbClr val="000000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16.2.13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AA8DA62-23D2-4474-87C2-7234B202B846}" type="slidenum">
              <a:rPr lang="ru-RU">
                <a:solidFill>
                  <a:srgbClr val="000000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725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</a:rPr>
              <a:t>Абоненты информационных услуг и каналы передачи данных</a:t>
            </a:r>
            <a:endParaRPr/>
          </a:p>
        </p:txBody>
      </p:sp>
      <p:pic>
        <p:nvPicPr>
          <p:cNvPr descr="" id="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1285920"/>
            <a:ext cx="7191000" cy="53895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725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</a:rPr>
              <a:t>Облачные сервисы для абонентов FORD</a:t>
            </a:r>
            <a:endParaRPr/>
          </a:p>
        </p:txBody>
      </p:sp>
      <p:pic>
        <p:nvPicPr>
          <p:cNvPr descr="" id="7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1146600"/>
            <a:ext cx="7369200" cy="56397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077000"/>
            <a:ext cx="3456000" cy="2376000"/>
          </a:xfrm>
          <a:prstGeom prst="cloudCallout">
            <a:avLst>
              <a:gd fmla="val 17482" name="adj1"/>
              <a:gd fmla="val -25199" name="adj2"/>
            </a:avLst>
          </a:prstGeom>
          <a:solidFill>
            <a:srgbClr val="f2f2f2"/>
          </a:solidFill>
          <a:ln w="12600">
            <a:solidFill>
              <a:srgbClr val="8eb4e3"/>
            </a:solidFill>
            <a:round/>
          </a:ln>
        </p:spPr>
      </p:sp>
      <p:sp>
        <p:nvSpPr>
          <p:cNvPr id="79" name="CustomShape 2"/>
          <p:cNvSpPr/>
          <p:nvPr/>
        </p:nvSpPr>
        <p:spPr>
          <a:xfrm>
            <a:off x="1529640" y="188640"/>
            <a:ext cx="6045480" cy="7002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</a:rPr>
              <a:t>Interaction of the P2P heterogenous network agents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</a:rPr>
              <a:t>with cloud environment</a:t>
            </a:r>
            <a:endParaRPr/>
          </a:p>
        </p:txBody>
      </p:sp>
      <p:sp>
        <p:nvSpPr>
          <p:cNvPr id="80" name="Line 3"/>
          <p:cNvSpPr/>
          <p:nvPr/>
        </p:nvSpPr>
        <p:spPr>
          <a:xfrm flipH="1">
            <a:off x="2555640" y="5544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1" name="Line 4"/>
          <p:cNvSpPr/>
          <p:nvPr/>
        </p:nvSpPr>
        <p:spPr>
          <a:xfrm flipH="1">
            <a:off x="2339640" y="5400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2" name="Line 5"/>
          <p:cNvSpPr/>
          <p:nvPr/>
        </p:nvSpPr>
        <p:spPr>
          <a:xfrm flipH="1">
            <a:off x="3419640" y="5040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3" name="Line 6"/>
          <p:cNvSpPr/>
          <p:nvPr/>
        </p:nvSpPr>
        <p:spPr>
          <a:xfrm flipH="1">
            <a:off x="3203640" y="4896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4" name="Line 7"/>
          <p:cNvSpPr/>
          <p:nvPr/>
        </p:nvSpPr>
        <p:spPr>
          <a:xfrm flipH="1">
            <a:off x="1835640" y="4968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5" name="Line 8"/>
          <p:cNvSpPr/>
          <p:nvPr/>
        </p:nvSpPr>
        <p:spPr>
          <a:xfrm flipH="1">
            <a:off x="1619640" y="4320360"/>
            <a:ext cx="1512000" cy="839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6" name="Line 9"/>
          <p:cNvSpPr/>
          <p:nvPr/>
        </p:nvSpPr>
        <p:spPr>
          <a:xfrm flipH="1">
            <a:off x="2699640" y="4464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7" name="Line 10"/>
          <p:cNvSpPr/>
          <p:nvPr/>
        </p:nvSpPr>
        <p:spPr>
          <a:xfrm flipH="1" flipV="1">
            <a:off x="2483640" y="496836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8" name="Line 11"/>
          <p:cNvSpPr/>
          <p:nvPr/>
        </p:nvSpPr>
        <p:spPr>
          <a:xfrm flipH="1" flipV="1">
            <a:off x="2699640" y="482436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9" name="Line 12"/>
          <p:cNvSpPr/>
          <p:nvPr/>
        </p:nvSpPr>
        <p:spPr>
          <a:xfrm flipH="1" flipV="1">
            <a:off x="3203640" y="554436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90" name="Line 13"/>
          <p:cNvSpPr/>
          <p:nvPr/>
        </p:nvSpPr>
        <p:spPr>
          <a:xfrm flipH="1" flipV="1">
            <a:off x="3419640" y="540036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91" name="Line 14"/>
          <p:cNvSpPr/>
          <p:nvPr/>
        </p:nvSpPr>
        <p:spPr>
          <a:xfrm flipH="1">
            <a:off x="1691640" y="4896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2" name="Line 15"/>
          <p:cNvSpPr/>
          <p:nvPr/>
        </p:nvSpPr>
        <p:spPr>
          <a:xfrm flipH="1">
            <a:off x="2627640" y="4392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3" name="Line 16"/>
          <p:cNvSpPr/>
          <p:nvPr/>
        </p:nvSpPr>
        <p:spPr>
          <a:xfrm flipH="1">
            <a:off x="2411640" y="5472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4" name="Line 17"/>
          <p:cNvSpPr/>
          <p:nvPr/>
        </p:nvSpPr>
        <p:spPr>
          <a:xfrm flipH="1">
            <a:off x="3347640" y="496836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5" name="Line 18"/>
          <p:cNvSpPr/>
          <p:nvPr/>
        </p:nvSpPr>
        <p:spPr>
          <a:xfrm flipH="1" flipV="1">
            <a:off x="2555640" y="4869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6" name="Line 19"/>
          <p:cNvSpPr/>
          <p:nvPr/>
        </p:nvSpPr>
        <p:spPr>
          <a:xfrm flipH="1" flipV="1">
            <a:off x="3275640" y="547236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7" name="CustomShape 20"/>
          <p:cNvSpPr/>
          <p:nvPr/>
        </p:nvSpPr>
        <p:spPr>
          <a:xfrm>
            <a:off x="2483640" y="5112720"/>
            <a:ext cx="143640" cy="14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21"/>
          <p:cNvSpPr/>
          <p:nvPr/>
        </p:nvSpPr>
        <p:spPr>
          <a:xfrm>
            <a:off x="3924000" y="5661360"/>
            <a:ext cx="143640" cy="14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22"/>
          <p:cNvSpPr/>
          <p:nvPr/>
        </p:nvSpPr>
        <p:spPr>
          <a:xfrm>
            <a:off x="2627640" y="5904720"/>
            <a:ext cx="143640" cy="14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23"/>
          <p:cNvSpPr/>
          <p:nvPr/>
        </p:nvSpPr>
        <p:spPr>
          <a:xfrm>
            <a:off x="2771640" y="4248360"/>
            <a:ext cx="143640" cy="14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24"/>
          <p:cNvSpPr/>
          <p:nvPr/>
        </p:nvSpPr>
        <p:spPr>
          <a:xfrm>
            <a:off x="1835640" y="5206320"/>
            <a:ext cx="204840" cy="7308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02" name="CustomShape 25"/>
          <p:cNvSpPr/>
          <p:nvPr/>
        </p:nvSpPr>
        <p:spPr>
          <a:xfrm>
            <a:off x="2627640" y="4630320"/>
            <a:ext cx="204840" cy="7308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03" name="CustomShape 26"/>
          <p:cNvSpPr/>
          <p:nvPr/>
        </p:nvSpPr>
        <p:spPr>
          <a:xfrm>
            <a:off x="3348000" y="5206320"/>
            <a:ext cx="204840" cy="7308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04" name="CustomShape 27"/>
          <p:cNvSpPr/>
          <p:nvPr/>
        </p:nvSpPr>
        <p:spPr>
          <a:xfrm>
            <a:off x="2123640" y="5048640"/>
            <a:ext cx="204840" cy="7308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05" name="CustomShape 28"/>
          <p:cNvSpPr/>
          <p:nvPr/>
        </p:nvSpPr>
        <p:spPr>
          <a:xfrm>
            <a:off x="3944160" y="5112720"/>
            <a:ext cx="827280" cy="288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1300">
                <a:solidFill>
                  <a:srgbClr val="000000"/>
                </a:solidFill>
                <a:latin typeface="Calibri"/>
              </a:rPr>
              <a:t>VANET1</a:t>
            </a:r>
            <a:endParaRPr/>
          </a:p>
        </p:txBody>
      </p:sp>
      <p:sp>
        <p:nvSpPr>
          <p:cNvPr id="106" name="CustomShape 29"/>
          <p:cNvSpPr/>
          <p:nvPr/>
        </p:nvSpPr>
        <p:spPr>
          <a:xfrm>
            <a:off x="4572000" y="2061000"/>
            <a:ext cx="3456000" cy="2304000"/>
          </a:xfrm>
          <a:prstGeom prst="cloudCallout">
            <a:avLst>
              <a:gd fmla="val -23579" name="adj1"/>
              <a:gd fmla="val 16890" name="adj2"/>
            </a:avLst>
          </a:prstGeom>
          <a:solidFill>
            <a:srgbClr val="f2f2f2"/>
          </a:solidFill>
          <a:ln w="12600">
            <a:solidFill>
              <a:srgbClr val="8eb4e3"/>
            </a:solidFill>
            <a:round/>
          </a:ln>
        </p:spPr>
      </p:sp>
      <p:sp>
        <p:nvSpPr>
          <p:cNvPr id="107" name="Line 30"/>
          <p:cNvSpPr/>
          <p:nvPr/>
        </p:nvSpPr>
        <p:spPr>
          <a:xfrm flipH="1">
            <a:off x="5868000" y="350100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8" name="Line 31"/>
          <p:cNvSpPr/>
          <p:nvPr/>
        </p:nvSpPr>
        <p:spPr>
          <a:xfrm flipH="1">
            <a:off x="5652000" y="3356640"/>
            <a:ext cx="648000" cy="36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9" name="Line 32"/>
          <p:cNvSpPr/>
          <p:nvPr/>
        </p:nvSpPr>
        <p:spPr>
          <a:xfrm flipH="1">
            <a:off x="6732000" y="2996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0" name="Line 33"/>
          <p:cNvSpPr/>
          <p:nvPr/>
        </p:nvSpPr>
        <p:spPr>
          <a:xfrm flipH="1">
            <a:off x="6516000" y="2852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1" name="Line 34"/>
          <p:cNvSpPr/>
          <p:nvPr/>
        </p:nvSpPr>
        <p:spPr>
          <a:xfrm flipH="1">
            <a:off x="5148000" y="2924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2" name="Line 35"/>
          <p:cNvSpPr/>
          <p:nvPr/>
        </p:nvSpPr>
        <p:spPr>
          <a:xfrm flipH="1">
            <a:off x="6012000" y="2420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3" name="Line 36"/>
          <p:cNvSpPr/>
          <p:nvPr/>
        </p:nvSpPr>
        <p:spPr>
          <a:xfrm flipH="1" flipV="1">
            <a:off x="5796000" y="292464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4" name="Line 37"/>
          <p:cNvSpPr/>
          <p:nvPr/>
        </p:nvSpPr>
        <p:spPr>
          <a:xfrm flipH="1" flipV="1">
            <a:off x="6012000" y="278064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5" name="Line 38"/>
          <p:cNvSpPr/>
          <p:nvPr/>
        </p:nvSpPr>
        <p:spPr>
          <a:xfrm flipH="1" flipV="1">
            <a:off x="6516000" y="3501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6" name="Line 39"/>
          <p:cNvSpPr/>
          <p:nvPr/>
        </p:nvSpPr>
        <p:spPr>
          <a:xfrm flipH="1" flipV="1">
            <a:off x="6732000" y="3356640"/>
            <a:ext cx="504000" cy="432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7" name="Line 40"/>
          <p:cNvSpPr/>
          <p:nvPr/>
        </p:nvSpPr>
        <p:spPr>
          <a:xfrm flipH="1">
            <a:off x="5004000" y="2852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18" name="Line 41"/>
          <p:cNvSpPr/>
          <p:nvPr/>
        </p:nvSpPr>
        <p:spPr>
          <a:xfrm flipH="1">
            <a:off x="5940000" y="2348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19" name="Line 42"/>
          <p:cNvSpPr/>
          <p:nvPr/>
        </p:nvSpPr>
        <p:spPr>
          <a:xfrm flipH="1">
            <a:off x="5724000" y="342900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0" name="Line 43"/>
          <p:cNvSpPr/>
          <p:nvPr/>
        </p:nvSpPr>
        <p:spPr>
          <a:xfrm flipH="1">
            <a:off x="6660000" y="2924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1" name="Line 44"/>
          <p:cNvSpPr/>
          <p:nvPr/>
        </p:nvSpPr>
        <p:spPr>
          <a:xfrm flipH="1" flipV="1">
            <a:off x="5940000" y="285264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2" name="Line 45"/>
          <p:cNvSpPr/>
          <p:nvPr/>
        </p:nvSpPr>
        <p:spPr>
          <a:xfrm flipH="1" flipV="1">
            <a:off x="6588000" y="3429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3" name="CustomShape 46"/>
          <p:cNvSpPr/>
          <p:nvPr/>
        </p:nvSpPr>
        <p:spPr>
          <a:xfrm>
            <a:off x="5868000" y="2421000"/>
            <a:ext cx="143640" cy="143640"/>
          </a:xfrm>
          <a:prstGeom prst="ellipse">
            <a:avLst/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</p:sp>
      <p:sp>
        <p:nvSpPr>
          <p:cNvPr id="124" name="CustomShape 47"/>
          <p:cNvSpPr/>
          <p:nvPr/>
        </p:nvSpPr>
        <p:spPr>
          <a:xfrm>
            <a:off x="6588360" y="3789000"/>
            <a:ext cx="143640" cy="143640"/>
          </a:xfrm>
          <a:prstGeom prst="ellipse">
            <a:avLst/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</p:sp>
      <p:sp>
        <p:nvSpPr>
          <p:cNvPr id="125" name="CustomShape 48"/>
          <p:cNvSpPr/>
          <p:nvPr/>
        </p:nvSpPr>
        <p:spPr>
          <a:xfrm>
            <a:off x="6516360" y="2925000"/>
            <a:ext cx="143640" cy="143640"/>
          </a:xfrm>
          <a:prstGeom prst="ellipse">
            <a:avLst/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</p:sp>
      <p:sp>
        <p:nvSpPr>
          <p:cNvPr id="126" name="CustomShape 49"/>
          <p:cNvSpPr/>
          <p:nvPr/>
        </p:nvSpPr>
        <p:spPr>
          <a:xfrm>
            <a:off x="5148000" y="3162960"/>
            <a:ext cx="204840" cy="73080"/>
          </a:xfrm>
          <a:prstGeom prst="rect">
            <a:avLst/>
          </a:prstGeom>
          <a:solidFill>
            <a:srgbClr val="d99694"/>
          </a:solidFill>
          <a:ln w="25560">
            <a:solidFill>
              <a:srgbClr val="953735"/>
            </a:solidFill>
            <a:round/>
          </a:ln>
        </p:spPr>
      </p:sp>
      <p:sp>
        <p:nvSpPr>
          <p:cNvPr id="127" name="CustomShape 50"/>
          <p:cNvSpPr/>
          <p:nvPr/>
        </p:nvSpPr>
        <p:spPr>
          <a:xfrm>
            <a:off x="5868000" y="3738960"/>
            <a:ext cx="204840" cy="73080"/>
          </a:xfrm>
          <a:prstGeom prst="rect">
            <a:avLst/>
          </a:prstGeom>
          <a:solidFill>
            <a:srgbClr val="d99694"/>
          </a:solidFill>
          <a:ln w="25560">
            <a:solidFill>
              <a:srgbClr val="953735"/>
            </a:solidFill>
            <a:round/>
          </a:ln>
        </p:spPr>
      </p:sp>
      <p:sp>
        <p:nvSpPr>
          <p:cNvPr id="128" name="CustomShape 51"/>
          <p:cNvSpPr/>
          <p:nvPr/>
        </p:nvSpPr>
        <p:spPr>
          <a:xfrm>
            <a:off x="6660360" y="3162960"/>
            <a:ext cx="204840" cy="73080"/>
          </a:xfrm>
          <a:prstGeom prst="rect">
            <a:avLst/>
          </a:prstGeom>
          <a:solidFill>
            <a:srgbClr val="d99694"/>
          </a:solidFill>
          <a:ln w="25560">
            <a:solidFill>
              <a:srgbClr val="953735"/>
            </a:solidFill>
            <a:round/>
          </a:ln>
        </p:spPr>
      </p:sp>
      <p:sp>
        <p:nvSpPr>
          <p:cNvPr id="129" name="CustomShape 52"/>
          <p:cNvSpPr/>
          <p:nvPr/>
        </p:nvSpPr>
        <p:spPr>
          <a:xfrm>
            <a:off x="5436000" y="3005280"/>
            <a:ext cx="204840" cy="73080"/>
          </a:xfrm>
          <a:prstGeom prst="rect">
            <a:avLst/>
          </a:prstGeom>
          <a:solidFill>
            <a:srgbClr val="d99694"/>
          </a:solidFill>
          <a:ln w="25560">
            <a:solidFill>
              <a:srgbClr val="953735"/>
            </a:solidFill>
            <a:round/>
          </a:ln>
        </p:spPr>
      </p:sp>
      <p:sp>
        <p:nvSpPr>
          <p:cNvPr id="130" name="CustomShape 53"/>
          <p:cNvSpPr/>
          <p:nvPr/>
        </p:nvSpPr>
        <p:spPr>
          <a:xfrm>
            <a:off x="7256520" y="3069000"/>
            <a:ext cx="827280" cy="288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1300">
                <a:solidFill>
                  <a:srgbClr val="000000"/>
                </a:solidFill>
                <a:latin typeface="Calibri"/>
              </a:rPr>
              <a:t>VANET2</a:t>
            </a:r>
            <a:endParaRPr/>
          </a:p>
        </p:txBody>
      </p:sp>
      <p:sp>
        <p:nvSpPr>
          <p:cNvPr id="131" name="CustomShape 54"/>
          <p:cNvSpPr/>
          <p:nvPr/>
        </p:nvSpPr>
        <p:spPr>
          <a:xfrm>
            <a:off x="6210720" y="3125520"/>
            <a:ext cx="204840" cy="73080"/>
          </a:xfrm>
          <a:prstGeom prst="rect">
            <a:avLst/>
          </a:prstGeom>
          <a:solidFill>
            <a:srgbClr val="d99694"/>
          </a:solidFill>
          <a:ln w="25560">
            <a:solidFill>
              <a:srgbClr val="953735"/>
            </a:solidFill>
            <a:round/>
          </a:ln>
        </p:spPr>
      </p:sp>
      <p:sp>
        <p:nvSpPr>
          <p:cNvPr id="132" name="CustomShape 55"/>
          <p:cNvSpPr/>
          <p:nvPr/>
        </p:nvSpPr>
        <p:spPr>
          <a:xfrm>
            <a:off x="3623040" y="5788440"/>
            <a:ext cx="204840" cy="7308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33" name="CustomShape 56"/>
          <p:cNvSpPr/>
          <p:nvPr/>
        </p:nvSpPr>
        <p:spPr>
          <a:xfrm>
            <a:off x="4716000" y="4365000"/>
            <a:ext cx="3456000" cy="2376000"/>
          </a:xfrm>
          <a:prstGeom prst="cloudCallout">
            <a:avLst>
              <a:gd fmla="val -15587" name="adj1"/>
              <a:gd fmla="val -13174" name="adj2"/>
            </a:avLst>
          </a:prstGeom>
          <a:solidFill>
            <a:srgbClr val="f2f2f2"/>
          </a:solidFill>
          <a:ln w="12600">
            <a:solidFill>
              <a:srgbClr val="8eb4e3"/>
            </a:solidFill>
            <a:round/>
          </a:ln>
        </p:spPr>
      </p:sp>
      <p:sp>
        <p:nvSpPr>
          <p:cNvPr id="134" name="CustomShape 57"/>
          <p:cNvSpPr/>
          <p:nvPr/>
        </p:nvSpPr>
        <p:spPr>
          <a:xfrm>
            <a:off x="7397640" y="5373360"/>
            <a:ext cx="825840" cy="2883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1300">
                <a:solidFill>
                  <a:srgbClr val="000000"/>
                </a:solidFill>
                <a:latin typeface="Calibri"/>
              </a:rPr>
              <a:t>VANETn</a:t>
            </a:r>
            <a:endParaRPr/>
          </a:p>
        </p:txBody>
      </p:sp>
      <p:sp>
        <p:nvSpPr>
          <p:cNvPr id="135" name="Line 58"/>
          <p:cNvSpPr/>
          <p:nvPr/>
        </p:nvSpPr>
        <p:spPr>
          <a:xfrm flipH="1">
            <a:off x="5004000" y="2780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6" name="Line 59"/>
          <p:cNvSpPr/>
          <p:nvPr/>
        </p:nvSpPr>
        <p:spPr>
          <a:xfrm flipH="1">
            <a:off x="5868000" y="227664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7" name="Line 60"/>
          <p:cNvSpPr/>
          <p:nvPr/>
        </p:nvSpPr>
        <p:spPr>
          <a:xfrm flipH="1" flipV="1">
            <a:off x="5292000" y="2492640"/>
            <a:ext cx="360000" cy="28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8" name="Line 61"/>
          <p:cNvSpPr/>
          <p:nvPr/>
        </p:nvSpPr>
        <p:spPr>
          <a:xfrm flipH="1" flipV="1">
            <a:off x="5508000" y="2348640"/>
            <a:ext cx="360000" cy="28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9" name="Line 62"/>
          <p:cNvSpPr/>
          <p:nvPr/>
        </p:nvSpPr>
        <p:spPr>
          <a:xfrm flipH="1" flipV="1">
            <a:off x="5364000" y="2420640"/>
            <a:ext cx="360000" cy="288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0" name="Line 63"/>
          <p:cNvSpPr/>
          <p:nvPr/>
        </p:nvSpPr>
        <p:spPr>
          <a:xfrm flipH="1">
            <a:off x="5799240" y="5373000"/>
            <a:ext cx="1944360" cy="115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1" name="Line 64"/>
          <p:cNvSpPr/>
          <p:nvPr/>
        </p:nvSpPr>
        <p:spPr>
          <a:xfrm flipH="1">
            <a:off x="6663600" y="530100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2" name="Line 65"/>
          <p:cNvSpPr/>
          <p:nvPr/>
        </p:nvSpPr>
        <p:spPr>
          <a:xfrm flipH="1" flipV="1">
            <a:off x="5943240" y="5373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3" name="Line 66"/>
          <p:cNvSpPr/>
          <p:nvPr/>
        </p:nvSpPr>
        <p:spPr>
          <a:xfrm flipH="1" flipV="1">
            <a:off x="6159240" y="5229000"/>
            <a:ext cx="50436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4" name="Line 67"/>
          <p:cNvSpPr/>
          <p:nvPr/>
        </p:nvSpPr>
        <p:spPr>
          <a:xfrm flipH="1">
            <a:off x="5871240" y="5949000"/>
            <a:ext cx="64836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5" name="Line 68"/>
          <p:cNvSpPr/>
          <p:nvPr/>
        </p:nvSpPr>
        <p:spPr>
          <a:xfrm flipH="1">
            <a:off x="6807600" y="537300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6" name="Line 69"/>
          <p:cNvSpPr/>
          <p:nvPr/>
        </p:nvSpPr>
        <p:spPr>
          <a:xfrm flipH="1" flipV="1">
            <a:off x="6015240" y="5301000"/>
            <a:ext cx="50436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7" name="Line 70"/>
          <p:cNvSpPr/>
          <p:nvPr/>
        </p:nvSpPr>
        <p:spPr>
          <a:xfrm flipH="1">
            <a:off x="5799240" y="5805000"/>
            <a:ext cx="648000" cy="36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8" name="Line 71"/>
          <p:cNvSpPr/>
          <p:nvPr/>
        </p:nvSpPr>
        <p:spPr>
          <a:xfrm flipH="1" flipV="1">
            <a:off x="6807600" y="4869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9" name="Line 72"/>
          <p:cNvSpPr/>
          <p:nvPr/>
        </p:nvSpPr>
        <p:spPr>
          <a:xfrm flipH="1" flipV="1">
            <a:off x="6951600" y="4725000"/>
            <a:ext cx="786600" cy="64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0" name="Line 73"/>
          <p:cNvSpPr/>
          <p:nvPr/>
        </p:nvSpPr>
        <p:spPr>
          <a:xfrm flipH="1" flipV="1">
            <a:off x="6879600" y="4797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" name="Line 74"/>
          <p:cNvSpPr/>
          <p:nvPr/>
        </p:nvSpPr>
        <p:spPr>
          <a:xfrm flipH="1" flipV="1">
            <a:off x="5007240" y="5877000"/>
            <a:ext cx="792000" cy="648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2" name="Line 75"/>
          <p:cNvSpPr/>
          <p:nvPr/>
        </p:nvSpPr>
        <p:spPr>
          <a:xfrm flipH="1" flipV="1">
            <a:off x="5295240" y="5733000"/>
            <a:ext cx="504000" cy="432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3" name="Line 76"/>
          <p:cNvSpPr/>
          <p:nvPr/>
        </p:nvSpPr>
        <p:spPr>
          <a:xfrm flipH="1" flipV="1">
            <a:off x="5151240" y="5805000"/>
            <a:ext cx="576000" cy="50400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4" name="CustomShape 77"/>
          <p:cNvSpPr/>
          <p:nvPr/>
        </p:nvSpPr>
        <p:spPr>
          <a:xfrm>
            <a:off x="5652000" y="5805360"/>
            <a:ext cx="143640" cy="1436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31859c"/>
            </a:solidFill>
            <a:round/>
          </a:ln>
        </p:spPr>
      </p:sp>
      <p:sp>
        <p:nvSpPr>
          <p:cNvPr id="155" name="CustomShape 78"/>
          <p:cNvSpPr/>
          <p:nvPr/>
        </p:nvSpPr>
        <p:spPr>
          <a:xfrm>
            <a:off x="7023600" y="5949360"/>
            <a:ext cx="143640" cy="1436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31859c"/>
            </a:solidFill>
            <a:round/>
          </a:ln>
        </p:spPr>
      </p:sp>
      <p:sp>
        <p:nvSpPr>
          <p:cNvPr id="156" name="CustomShape 79"/>
          <p:cNvSpPr/>
          <p:nvPr/>
        </p:nvSpPr>
        <p:spPr>
          <a:xfrm>
            <a:off x="7383600" y="4869000"/>
            <a:ext cx="143640" cy="14364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31859c"/>
            </a:solidFill>
            <a:round/>
          </a:ln>
        </p:spPr>
      </p:sp>
      <p:sp>
        <p:nvSpPr>
          <p:cNvPr id="157" name="CustomShape 80"/>
          <p:cNvSpPr/>
          <p:nvPr/>
        </p:nvSpPr>
        <p:spPr>
          <a:xfrm>
            <a:off x="5871600" y="6187320"/>
            <a:ext cx="204840" cy="73080"/>
          </a:xfrm>
          <a:prstGeom prst="rect">
            <a:avLst/>
          </a:prstGeom>
          <a:solidFill>
            <a:srgbClr val="fac090"/>
          </a:solidFill>
          <a:ln w="25560">
            <a:solidFill>
              <a:srgbClr val="e46c0a"/>
            </a:solidFill>
            <a:round/>
          </a:ln>
        </p:spPr>
      </p:sp>
      <p:sp>
        <p:nvSpPr>
          <p:cNvPr id="158" name="CustomShape 81"/>
          <p:cNvSpPr/>
          <p:nvPr/>
        </p:nvSpPr>
        <p:spPr>
          <a:xfrm>
            <a:off x="6591600" y="5899320"/>
            <a:ext cx="204840" cy="73080"/>
          </a:xfrm>
          <a:prstGeom prst="rect">
            <a:avLst/>
          </a:prstGeom>
          <a:solidFill>
            <a:srgbClr val="fac090"/>
          </a:solidFill>
          <a:ln w="25560">
            <a:solidFill>
              <a:srgbClr val="e46c0a"/>
            </a:solidFill>
            <a:round/>
          </a:ln>
        </p:spPr>
      </p:sp>
      <p:sp>
        <p:nvSpPr>
          <p:cNvPr id="159" name="CustomShape 82"/>
          <p:cNvSpPr/>
          <p:nvPr/>
        </p:nvSpPr>
        <p:spPr>
          <a:xfrm>
            <a:off x="6735600" y="5667840"/>
            <a:ext cx="204840" cy="73080"/>
          </a:xfrm>
          <a:prstGeom prst="rect">
            <a:avLst/>
          </a:prstGeom>
          <a:solidFill>
            <a:srgbClr val="fac090"/>
          </a:solidFill>
          <a:ln w="25560">
            <a:solidFill>
              <a:srgbClr val="e46c0a"/>
            </a:solidFill>
            <a:round/>
          </a:ln>
        </p:spPr>
      </p:sp>
      <p:sp>
        <p:nvSpPr>
          <p:cNvPr id="160" name="CustomShape 83"/>
          <p:cNvSpPr/>
          <p:nvPr/>
        </p:nvSpPr>
        <p:spPr>
          <a:xfrm>
            <a:off x="7167600" y="5403600"/>
            <a:ext cx="204840" cy="73080"/>
          </a:xfrm>
          <a:prstGeom prst="rect">
            <a:avLst/>
          </a:prstGeom>
          <a:solidFill>
            <a:srgbClr val="fac090"/>
          </a:solidFill>
          <a:ln w="25560">
            <a:solidFill>
              <a:srgbClr val="e46c0a"/>
            </a:solidFill>
            <a:round/>
          </a:ln>
        </p:spPr>
      </p:sp>
      <p:sp>
        <p:nvSpPr>
          <p:cNvPr id="161" name="CustomShape 84"/>
          <p:cNvSpPr/>
          <p:nvPr/>
        </p:nvSpPr>
        <p:spPr>
          <a:xfrm>
            <a:off x="6995520" y="4941000"/>
            <a:ext cx="204840" cy="73080"/>
          </a:xfrm>
          <a:prstGeom prst="rect">
            <a:avLst/>
          </a:prstGeom>
          <a:solidFill>
            <a:srgbClr val="fac090"/>
          </a:solidFill>
          <a:ln w="25560">
            <a:solidFill>
              <a:srgbClr val="e46c0a"/>
            </a:solidFill>
            <a:round/>
          </a:ln>
        </p:spPr>
      </p:sp>
      <p:sp>
        <p:nvSpPr>
          <p:cNvPr id="162" name="CustomShape 85"/>
          <p:cNvSpPr/>
          <p:nvPr/>
        </p:nvSpPr>
        <p:spPr>
          <a:xfrm>
            <a:off x="1259640" y="1268640"/>
            <a:ext cx="3240000" cy="2304000"/>
          </a:xfrm>
          <a:prstGeom prst="roundRect">
            <a:avLst>
              <a:gd fmla="val 6000" name="adj"/>
            </a:avLst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163" name="CustomShape 86"/>
          <p:cNvSpPr/>
          <p:nvPr/>
        </p:nvSpPr>
        <p:spPr>
          <a:xfrm>
            <a:off x="1680120" y="1268640"/>
            <a:ext cx="1919880" cy="25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1050">
                <a:solidFill>
                  <a:srgbClr val="000000"/>
                </a:solidFill>
                <a:latin typeface="Calibri"/>
              </a:rPr>
              <a:t>Cloud environment (SaaS)</a:t>
            </a:r>
            <a:endParaRPr/>
          </a:p>
        </p:txBody>
      </p:sp>
      <p:sp>
        <p:nvSpPr>
          <p:cNvPr id="164" name="CustomShape 87"/>
          <p:cNvSpPr/>
          <p:nvPr/>
        </p:nvSpPr>
        <p:spPr>
          <a:xfrm>
            <a:off x="4572000" y="1268640"/>
            <a:ext cx="2016000" cy="835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300">
                <a:solidFill>
                  <a:srgbClr val="000000"/>
                </a:solidFill>
                <a:latin typeface="Calibri"/>
              </a:rPr>
              <a:t>Connection types: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- vehicle – </a:t>
            </a:r>
            <a:r>
              <a:rPr lang="ru-RU" sz="1200">
                <a:solidFill>
                  <a:srgbClr val="000000"/>
                </a:solidFill>
                <a:latin typeface="Calibri"/>
              </a:rPr>
              <a:t>vehicle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- cloud – </a:t>
            </a:r>
            <a:r>
              <a:rPr lang="ru-RU" sz="1200">
                <a:solidFill>
                  <a:srgbClr val="000000"/>
                </a:solidFill>
                <a:latin typeface="Calibri"/>
              </a:rPr>
              <a:t>vehicle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1200">
                <a:solidFill>
                  <a:srgbClr val="000000"/>
                </a:solidFill>
                <a:latin typeface="Calibri"/>
              </a:rPr>
              <a:t>vehicle</a:t>
            </a:r>
            <a:r>
              <a:rPr lang="ru-RU" sz="120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1200">
                <a:solidFill>
                  <a:srgbClr val="000000"/>
                </a:solidFill>
                <a:latin typeface="Calibri"/>
              </a:rPr>
              <a:t>cloud</a:t>
            </a:r>
            <a:endParaRPr/>
          </a:p>
        </p:txBody>
      </p:sp>
      <p:sp>
        <p:nvSpPr>
          <p:cNvPr id="165" name="CustomShape 88"/>
          <p:cNvSpPr/>
          <p:nvPr/>
        </p:nvSpPr>
        <p:spPr>
          <a:xfrm>
            <a:off x="6588360" y="1268640"/>
            <a:ext cx="1800000" cy="653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ru-RU" sz="1300">
                <a:solidFill>
                  <a:srgbClr val="000000"/>
                </a:solidFill>
                <a:latin typeface="Calibri"/>
              </a:rPr>
              <a:t>Traffic types: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ru-RU" sz="1200">
                <a:solidFill>
                  <a:srgbClr val="000000"/>
                </a:solidFill>
                <a:latin typeface="Calibri"/>
              </a:rPr>
              <a:t>simple messages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ru-RU" sz="1200">
                <a:solidFill>
                  <a:srgbClr val="000000"/>
                </a:solidFill>
                <a:latin typeface="Calibri"/>
              </a:rPr>
              <a:t>stream data</a:t>
            </a:r>
            <a:endParaRPr/>
          </a:p>
        </p:txBody>
      </p:sp>
      <p:sp>
        <p:nvSpPr>
          <p:cNvPr id="166" name="CustomShape 89"/>
          <p:cNvSpPr/>
          <p:nvPr/>
        </p:nvSpPr>
        <p:spPr>
          <a:xfrm>
            <a:off x="2699640" y="2997000"/>
            <a:ext cx="1728000" cy="5036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Communication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environment</a:t>
            </a:r>
            <a:endParaRPr/>
          </a:p>
        </p:txBody>
      </p:sp>
      <p:sp>
        <p:nvSpPr>
          <p:cNvPr id="167" name="CustomShape 90"/>
          <p:cNvSpPr/>
          <p:nvPr/>
        </p:nvSpPr>
        <p:spPr>
          <a:xfrm>
            <a:off x="1475640" y="3285000"/>
            <a:ext cx="1007640" cy="2156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80808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000">
                <a:solidFill>
                  <a:srgbClr val="000000"/>
                </a:solidFill>
                <a:latin typeface="Calibri"/>
              </a:rPr>
              <a:t>Service 1</a:t>
            </a:r>
            <a:endParaRPr/>
          </a:p>
        </p:txBody>
      </p:sp>
      <p:sp>
        <p:nvSpPr>
          <p:cNvPr id="168" name="CustomShape 91"/>
          <p:cNvSpPr/>
          <p:nvPr/>
        </p:nvSpPr>
        <p:spPr>
          <a:xfrm>
            <a:off x="1691640" y="2997000"/>
            <a:ext cx="791640" cy="2156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80808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000">
                <a:solidFill>
                  <a:srgbClr val="000000"/>
                </a:solidFill>
                <a:latin typeface="Calibri"/>
              </a:rPr>
              <a:t>Service</a:t>
            </a:r>
            <a:r>
              <a:rPr lang="ru-RU" sz="1000">
                <a:solidFill>
                  <a:srgbClr val="000000"/>
                </a:solidFill>
                <a:latin typeface="Calibri"/>
              </a:rPr>
              <a:t> 2</a:t>
            </a:r>
            <a:endParaRPr/>
          </a:p>
        </p:txBody>
      </p:sp>
      <p:sp>
        <p:nvSpPr>
          <p:cNvPr id="169" name="CustomShape 92"/>
          <p:cNvSpPr/>
          <p:nvPr/>
        </p:nvSpPr>
        <p:spPr>
          <a:xfrm>
            <a:off x="2771640" y="2781000"/>
            <a:ext cx="863640" cy="2156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0"/>
          </a:gradFill>
          <a:ln w="9360">
            <a:solidFill>
              <a:srgbClr val="80808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000">
                <a:solidFill>
                  <a:srgbClr val="000000"/>
                </a:solidFill>
                <a:latin typeface="Calibri"/>
              </a:rPr>
              <a:t>Service</a:t>
            </a:r>
            <a:r>
              <a:rPr lang="ru-RU" sz="1000">
                <a:solidFill>
                  <a:srgbClr val="000000"/>
                </a:solidFill>
                <a:latin typeface="Calibri"/>
              </a:rPr>
              <a:t> 3</a:t>
            </a:r>
            <a:endParaRPr/>
          </a:p>
        </p:txBody>
      </p:sp>
      <p:sp>
        <p:nvSpPr>
          <p:cNvPr id="170" name="CustomShape 93"/>
          <p:cNvSpPr/>
          <p:nvPr/>
        </p:nvSpPr>
        <p:spPr>
          <a:xfrm>
            <a:off x="1475640" y="1556640"/>
            <a:ext cx="1079640" cy="122364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</a:rPr>
              <a:t>Storage</a:t>
            </a:r>
            <a:endParaRPr/>
          </a:p>
        </p:txBody>
      </p:sp>
      <p:sp>
        <p:nvSpPr>
          <p:cNvPr id="171" name="CustomShape 94"/>
          <p:cNvSpPr/>
          <p:nvPr/>
        </p:nvSpPr>
        <p:spPr>
          <a:xfrm>
            <a:off x="3204000" y="2781000"/>
            <a:ext cx="1007640" cy="2156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0"/>
          </a:gradFill>
          <a:ln w="9360">
            <a:solidFill>
              <a:srgbClr val="80808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000">
                <a:solidFill>
                  <a:srgbClr val="000000"/>
                </a:solidFill>
                <a:latin typeface="Calibri"/>
              </a:rPr>
              <a:t>Service</a:t>
            </a:r>
            <a:r>
              <a:rPr lang="ru-RU" sz="1000">
                <a:solidFill>
                  <a:srgbClr val="000000"/>
                </a:solidFill>
                <a:latin typeface="Calibri"/>
              </a:rPr>
              <a:t> 4</a:t>
            </a:r>
            <a:endParaRPr/>
          </a:p>
        </p:txBody>
      </p:sp>
      <p:sp>
        <p:nvSpPr>
          <p:cNvPr id="172" name="CustomShape 95"/>
          <p:cNvSpPr/>
          <p:nvPr/>
        </p:nvSpPr>
        <p:spPr>
          <a:xfrm>
            <a:off x="4068000" y="2781000"/>
            <a:ext cx="1295640" cy="2156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0"/>
          </a:gradFill>
          <a:ln w="9360">
            <a:solidFill>
              <a:srgbClr val="80808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 sz="1000">
                <a:solidFill>
                  <a:srgbClr val="000000"/>
                </a:solidFill>
                <a:latin typeface="Calibri"/>
              </a:rPr>
              <a:t>Service</a:t>
            </a:r>
            <a:r>
              <a:rPr lang="ru-RU" sz="1000">
                <a:solidFill>
                  <a:srgbClr val="000000"/>
                </a:solidFill>
                <a:latin typeface="Calibri"/>
              </a:rPr>
              <a:t> N</a:t>
            </a:r>
            <a:endParaRPr/>
          </a:p>
        </p:txBody>
      </p:sp>
      <p:sp>
        <p:nvSpPr>
          <p:cNvPr id="173" name="CustomShape 96"/>
          <p:cNvSpPr/>
          <p:nvPr/>
        </p:nvSpPr>
        <p:spPr>
          <a:xfrm flipV="1">
            <a:off x="1547640" y="2780280"/>
            <a:ext cx="360" cy="503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4" name="CustomShape 97"/>
          <p:cNvSpPr/>
          <p:nvPr/>
        </p:nvSpPr>
        <p:spPr>
          <a:xfrm flipV="1">
            <a:off x="2267640" y="2780280"/>
            <a:ext cx="360" cy="215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5" name="CustomShape 98"/>
          <p:cNvSpPr/>
          <p:nvPr/>
        </p:nvSpPr>
        <p:spPr>
          <a:xfrm flipH="1">
            <a:off x="2482920" y="3069000"/>
            <a:ext cx="21564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6" name="CustomShape 99"/>
          <p:cNvSpPr/>
          <p:nvPr/>
        </p:nvSpPr>
        <p:spPr>
          <a:xfrm flipH="1">
            <a:off x="2554920" y="1845000"/>
            <a:ext cx="64764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7" name="CustomShape 100"/>
          <p:cNvSpPr/>
          <p:nvPr/>
        </p:nvSpPr>
        <p:spPr>
          <a:xfrm flipH="1">
            <a:off x="2554920" y="1628640"/>
            <a:ext cx="151164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8" name="CustomShape 101"/>
          <p:cNvSpPr/>
          <p:nvPr/>
        </p:nvSpPr>
        <p:spPr>
          <a:xfrm flipV="1">
            <a:off x="2843640" y="2780280"/>
            <a:ext cx="360" cy="215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79" name="CustomShape 102"/>
          <p:cNvSpPr/>
          <p:nvPr/>
        </p:nvSpPr>
        <p:spPr>
          <a:xfrm flipV="1">
            <a:off x="3276000" y="2780280"/>
            <a:ext cx="360" cy="215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80" name="CustomShape 103"/>
          <p:cNvSpPr/>
          <p:nvPr/>
        </p:nvSpPr>
        <p:spPr>
          <a:xfrm flipV="1">
            <a:off x="4140000" y="2780280"/>
            <a:ext cx="360" cy="215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81" name="CustomShape 104"/>
          <p:cNvSpPr/>
          <p:nvPr/>
        </p:nvSpPr>
        <p:spPr>
          <a:xfrm flipH="1">
            <a:off x="2482920" y="3429000"/>
            <a:ext cx="21564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82" name="CustomShape 105"/>
          <p:cNvSpPr/>
          <p:nvPr/>
        </p:nvSpPr>
        <p:spPr>
          <a:xfrm>
            <a:off x="1979640" y="5301720"/>
            <a:ext cx="914040" cy="914040"/>
          </a:xfrm>
          <a:prstGeom prst="arc">
            <a:avLst>
              <a:gd fmla="val 15540521" name="adj1"/>
              <a:gd fmla="val 20015468" name="adj2"/>
            </a:avLst>
          </a:prstGeom>
          <a:ln w="126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3" name="CustomShape 106"/>
          <p:cNvSpPr/>
          <p:nvPr/>
        </p:nvSpPr>
        <p:spPr>
          <a:xfrm>
            <a:off x="2483640" y="4581000"/>
            <a:ext cx="1007640" cy="935640"/>
          </a:xfrm>
          <a:prstGeom prst="arc">
            <a:avLst>
              <a:gd fmla="val 15492254" name="adj1"/>
              <a:gd fmla="val 0" name="adj2"/>
            </a:avLst>
          </a:prstGeom>
          <a:ln w="126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4" name="CustomShape 107"/>
          <p:cNvSpPr/>
          <p:nvPr/>
        </p:nvSpPr>
        <p:spPr>
          <a:xfrm>
            <a:off x="2686680" y="4771080"/>
            <a:ext cx="467640" cy="359640"/>
          </a:xfrm>
          <a:prstGeom prst="arc">
            <a:avLst>
              <a:gd fmla="val 16200000" name="adj1"/>
              <a:gd fmla="val 0" name="adj2"/>
            </a:avLst>
          </a:prstGeom>
          <a:ln w="126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5" name="CustomShape 108"/>
          <p:cNvSpPr/>
          <p:nvPr/>
        </p:nvSpPr>
        <p:spPr>
          <a:xfrm>
            <a:off x="2843640" y="3285000"/>
            <a:ext cx="3312000" cy="1418040"/>
          </a:xfrm>
          <a:prstGeom prst="arc">
            <a:avLst>
              <a:gd fmla="val 15980201" name="adj1"/>
              <a:gd fmla="val 20725015" name="adj2"/>
            </a:avLst>
          </a:prstGeom>
          <a:ln w="1260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6" name="CustomShape 109"/>
          <p:cNvSpPr/>
          <p:nvPr/>
        </p:nvSpPr>
        <p:spPr>
          <a:xfrm>
            <a:off x="2843640" y="3069000"/>
            <a:ext cx="3312000" cy="1418040"/>
          </a:xfrm>
          <a:prstGeom prst="arc">
            <a:avLst>
              <a:gd fmla="val 15980201" name="adj1"/>
              <a:gd fmla="val 18750292" name="adj2"/>
            </a:avLst>
          </a:prstGeom>
          <a:ln w="1260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7" name="CustomShape 110"/>
          <p:cNvSpPr/>
          <p:nvPr/>
        </p:nvSpPr>
        <p:spPr>
          <a:xfrm>
            <a:off x="3717000" y="1340640"/>
            <a:ext cx="4660920" cy="3087360"/>
          </a:xfrm>
          <a:prstGeom prst="arc">
            <a:avLst>
              <a:gd fmla="val 15980201" name="adj1"/>
              <a:gd fmla="val 20496980" name="adj2"/>
            </a:avLst>
          </a:prstGeom>
          <a:ln w="1260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8" name="CustomShape 111"/>
          <p:cNvSpPr/>
          <p:nvPr/>
        </p:nvSpPr>
        <p:spPr>
          <a:xfrm>
            <a:off x="3780000" y="3141000"/>
            <a:ext cx="3312000" cy="1418040"/>
          </a:xfrm>
          <a:prstGeom prst="arc">
            <a:avLst>
              <a:gd fmla="val 15980201" name="adj1"/>
              <a:gd fmla="val 19239248" name="adj2"/>
            </a:avLst>
          </a:prstGeom>
          <a:ln w="12600">
            <a:solidFill>
              <a:srgbClr val="7030a0"/>
            </a:solidFill>
            <a:round/>
            <a:headEnd len="med" type="triangle" w="med"/>
            <a:tailEnd len="med" type="triangle" w="med"/>
          </a:ln>
        </p:spPr>
      </p:sp>
      <p:sp>
        <p:nvSpPr>
          <p:cNvPr id="189" name="CustomShape 112"/>
          <p:cNvSpPr/>
          <p:nvPr/>
        </p:nvSpPr>
        <p:spPr>
          <a:xfrm>
            <a:off x="5796000" y="3861000"/>
            <a:ext cx="1656000" cy="1944000"/>
          </a:xfrm>
          <a:prstGeom prst="arc">
            <a:avLst>
              <a:gd fmla="val 16745696" name="adj1"/>
              <a:gd fmla="val 0" name="adj2"/>
            </a:avLst>
          </a:prstGeom>
          <a:ln w="9360">
            <a:solidFill>
              <a:srgbClr val="002060"/>
            </a:solidFill>
            <a:round/>
            <a:headEnd len="med" type="triangle" w="med"/>
            <a:tailEnd len="med" type="triangle" w="med"/>
          </a:ln>
        </p:spPr>
      </p:sp>
      <p:sp>
        <p:nvSpPr>
          <p:cNvPr id="190" name="CustomShape 113"/>
          <p:cNvSpPr/>
          <p:nvPr/>
        </p:nvSpPr>
        <p:spPr>
          <a:xfrm>
            <a:off x="3204000" y="5733360"/>
            <a:ext cx="2664000" cy="719640"/>
          </a:xfrm>
          <a:prstGeom prst="arc">
            <a:avLst>
              <a:gd fmla="val 12979126" name="adj1"/>
              <a:gd fmla="val 21000565" name="adj2"/>
            </a:avLst>
          </a:prstGeom>
          <a:ln w="9360">
            <a:solidFill>
              <a:srgbClr val="002060"/>
            </a:solidFill>
            <a:round/>
            <a:headEnd len="med" type="triangle" w="med"/>
            <a:tailEnd len="med" type="triangle" w="med"/>
          </a:ln>
        </p:spPr>
      </p:sp>
      <p:sp>
        <p:nvSpPr>
          <p:cNvPr id="191" name="CustomShape 114"/>
          <p:cNvSpPr/>
          <p:nvPr/>
        </p:nvSpPr>
        <p:spPr>
          <a:xfrm>
            <a:off x="5652000" y="5949360"/>
            <a:ext cx="287640" cy="575640"/>
          </a:xfrm>
          <a:prstGeom prst="arc">
            <a:avLst>
              <a:gd fmla="val 16539763" name="adj1"/>
              <a:gd fmla="val 19078555" name="adj2"/>
            </a:avLst>
          </a:prstGeom>
          <a:ln w="9360">
            <a:solidFill>
              <a:srgbClr val="002060"/>
            </a:solidFill>
            <a:round/>
            <a:headEnd len="med" type="triangle" w="med"/>
            <a:tailEnd len="med" type="triangle" w="med"/>
          </a:ln>
        </p:spPr>
      </p:sp>
      <p:sp>
        <p:nvSpPr>
          <p:cNvPr id="192" name="CustomShape 115"/>
          <p:cNvSpPr/>
          <p:nvPr/>
        </p:nvSpPr>
        <p:spPr>
          <a:xfrm flipV="1">
            <a:off x="7612560" y="4806000"/>
            <a:ext cx="609480" cy="81360"/>
          </a:xfrm>
          <a:prstGeom prst="arc">
            <a:avLst>
              <a:gd fmla="val 15760598" name="adj1"/>
              <a:gd fmla="val 0" name="adj2"/>
            </a:avLst>
          </a:prstGeom>
          <a:ln w="9360">
            <a:solidFill>
              <a:srgbClr val="002060"/>
            </a:solidFill>
            <a:round/>
            <a:headEnd len="med" type="triangle" w="med"/>
            <a:tailEnd len="med" type="triangle" w="med"/>
          </a:ln>
        </p:spPr>
      </p:sp>
      <p:sp>
        <p:nvSpPr>
          <p:cNvPr id="193" name="CustomShape 116"/>
          <p:cNvSpPr/>
          <p:nvPr/>
        </p:nvSpPr>
        <p:spPr>
          <a:xfrm>
            <a:off x="4053960" y="1438560"/>
            <a:ext cx="4366800" cy="2404080"/>
          </a:xfrm>
          <a:prstGeom prst="arc">
            <a:avLst>
              <a:gd fmla="val 15887860" name="adj1"/>
              <a:gd fmla="val 20882066" name="adj2"/>
            </a:avLst>
          </a:prstGeom>
          <a:ln w="12600">
            <a:solidFill>
              <a:srgbClr val="002060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Arial"/>
              </a:rPr>
              <a:t>Model of interaction between the MESH and the cloud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23840" y="1556640"/>
            <a:ext cx="2565360" cy="352476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custDash>
              <a:ds d="568000" sp="213000"/>
            </a:custDash>
            <a:round/>
          </a:ln>
        </p:spPr>
      </p:sp>
      <p:sp>
        <p:nvSpPr>
          <p:cNvPr id="196" name="CustomShape 3"/>
          <p:cNvSpPr/>
          <p:nvPr/>
        </p:nvSpPr>
        <p:spPr>
          <a:xfrm>
            <a:off x="578520" y="1563120"/>
            <a:ext cx="7268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ns-3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393200" y="2777760"/>
            <a:ext cx="360" cy="359640"/>
          </a:xfrm>
          <a:prstGeom prst="straightConnector1">
            <a:avLst/>
          </a:prstGeom>
          <a:ln w="22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98" name="CustomShape 5"/>
          <p:cNvSpPr/>
          <p:nvPr/>
        </p:nvSpPr>
        <p:spPr>
          <a:xfrm>
            <a:off x="1375920" y="3857760"/>
            <a:ext cx="360" cy="359640"/>
          </a:xfrm>
          <a:prstGeom prst="straightConnector1">
            <a:avLst/>
          </a:prstGeom>
          <a:ln w="22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99" name="CustomShape 6"/>
          <p:cNvSpPr/>
          <p:nvPr/>
        </p:nvSpPr>
        <p:spPr>
          <a:xfrm>
            <a:off x="1393920" y="4938120"/>
            <a:ext cx="360" cy="359640"/>
          </a:xfrm>
          <a:prstGeom prst="straightConnector1">
            <a:avLst/>
          </a:prstGeom>
          <a:ln w="22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0" name="CustomShape 7"/>
          <p:cNvSpPr/>
          <p:nvPr/>
        </p:nvSpPr>
        <p:spPr>
          <a:xfrm>
            <a:off x="547920" y="2057760"/>
            <a:ext cx="1708920" cy="69408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Models</a:t>
            </a:r>
            <a:endParaRPr/>
          </a:p>
        </p:txBody>
      </p:sp>
      <p:sp>
        <p:nvSpPr>
          <p:cNvPr id="201" name="CustomShape 8"/>
          <p:cNvSpPr/>
          <p:nvPr/>
        </p:nvSpPr>
        <p:spPr>
          <a:xfrm>
            <a:off x="538920" y="3137760"/>
            <a:ext cx="1708920" cy="71964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Configuration</a:t>
            </a:r>
            <a:endParaRPr/>
          </a:p>
        </p:txBody>
      </p:sp>
      <p:sp>
        <p:nvSpPr>
          <p:cNvPr id="202" name="CustomShape 9"/>
          <p:cNvSpPr/>
          <p:nvPr/>
        </p:nvSpPr>
        <p:spPr>
          <a:xfrm>
            <a:off x="521280" y="4225680"/>
            <a:ext cx="1708920" cy="71964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</p:txBody>
      </p:sp>
      <p:sp>
        <p:nvSpPr>
          <p:cNvPr id="203" name="CustomShape 10"/>
          <p:cNvSpPr/>
          <p:nvPr/>
        </p:nvSpPr>
        <p:spPr>
          <a:xfrm>
            <a:off x="538920" y="5298120"/>
            <a:ext cx="1708920" cy="71964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Analysis,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statistics</a:t>
            </a:r>
            <a:endParaRPr/>
          </a:p>
        </p:txBody>
      </p:sp>
      <p:sp>
        <p:nvSpPr>
          <p:cNvPr id="204" name="CustomShape 11"/>
          <p:cNvSpPr/>
          <p:nvPr/>
        </p:nvSpPr>
        <p:spPr>
          <a:xfrm>
            <a:off x="2257560" y="2392200"/>
            <a:ext cx="1151640" cy="12600"/>
          </a:xfrm>
          <a:prstGeom prst="straightConnector1">
            <a:avLst/>
          </a:prstGeom>
          <a:ln w="2232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205" name="CustomShape 12"/>
          <p:cNvSpPr/>
          <p:nvPr/>
        </p:nvSpPr>
        <p:spPr>
          <a:xfrm>
            <a:off x="3049920" y="1985760"/>
            <a:ext cx="38800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WiFi, TCP IP, 802.11s (MESH), 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mobility models, traffic models, 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environment model</a:t>
            </a:r>
            <a:endParaRPr/>
          </a:p>
        </p:txBody>
      </p:sp>
      <p:sp>
        <p:nvSpPr>
          <p:cNvPr id="206" name="CustomShape 13"/>
          <p:cNvSpPr/>
          <p:nvPr/>
        </p:nvSpPr>
        <p:spPr>
          <a:xfrm>
            <a:off x="2257560" y="3542400"/>
            <a:ext cx="1151640" cy="11160"/>
          </a:xfrm>
          <a:prstGeom prst="straightConnector1">
            <a:avLst/>
          </a:prstGeom>
          <a:ln w="2232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207" name="CustomShape 14"/>
          <p:cNvSpPr/>
          <p:nvPr/>
        </p:nvSpPr>
        <p:spPr>
          <a:xfrm>
            <a:off x="3414960" y="3209760"/>
            <a:ext cx="31500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Object attributes, values, 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random distributions</a:t>
            </a:r>
            <a:endParaRPr/>
          </a:p>
        </p:txBody>
      </p:sp>
      <p:sp>
        <p:nvSpPr>
          <p:cNvPr id="208" name="CustomShape 15"/>
          <p:cNvSpPr/>
          <p:nvPr/>
        </p:nvSpPr>
        <p:spPr>
          <a:xfrm>
            <a:off x="2257560" y="4595400"/>
            <a:ext cx="1151640" cy="12600"/>
          </a:xfrm>
          <a:prstGeom prst="straightConnector1">
            <a:avLst/>
          </a:prstGeom>
          <a:ln w="2232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209" name="CustomShape 16"/>
          <p:cNvSpPr/>
          <p:nvPr/>
        </p:nvSpPr>
        <p:spPr>
          <a:xfrm>
            <a:off x="3227760" y="4424760"/>
            <a:ext cx="3829680" cy="36468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Experiment planning, scheduler</a:t>
            </a:r>
            <a:endParaRPr/>
          </a:p>
        </p:txBody>
      </p:sp>
      <p:sp>
        <p:nvSpPr>
          <p:cNvPr id="210" name="CustomShape 17"/>
          <p:cNvSpPr/>
          <p:nvPr/>
        </p:nvSpPr>
        <p:spPr>
          <a:xfrm>
            <a:off x="2257560" y="5658120"/>
            <a:ext cx="1151640" cy="12600"/>
          </a:xfrm>
          <a:prstGeom prst="straightConnector1">
            <a:avLst/>
          </a:prstGeom>
          <a:ln w="2232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211" name="CustomShape 18"/>
          <p:cNvSpPr/>
          <p:nvPr/>
        </p:nvSpPr>
        <p:spPr>
          <a:xfrm>
            <a:off x="3132000" y="5301360"/>
            <a:ext cx="3518280" cy="1186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Optimal network parameters, protocols optimization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21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05640" y="1763280"/>
            <a:ext cx="888120" cy="814680"/>
          </a:xfrm>
          <a:prstGeom prst="rect">
            <a:avLst/>
          </a:prstGeom>
        </p:spPr>
      </p:pic>
      <p:pic>
        <p:nvPicPr>
          <p:cNvPr descr="" id="21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00360" y="6096600"/>
            <a:ext cx="741600" cy="465480"/>
          </a:xfrm>
          <a:prstGeom prst="rect">
            <a:avLst/>
          </a:prstGeom>
        </p:spPr>
      </p:pic>
      <p:sp>
        <p:nvSpPr>
          <p:cNvPr id="214" name="CustomShape 19"/>
          <p:cNvSpPr/>
          <p:nvPr/>
        </p:nvSpPr>
        <p:spPr>
          <a:xfrm>
            <a:off x="7330680" y="3086640"/>
            <a:ext cx="1305720" cy="874800"/>
          </a:xfrm>
          <a:prstGeom prst="rect">
            <a:avLst/>
          </a:prstGeom>
          <a:solidFill>
            <a:srgbClr val="ffbe7d"/>
          </a:solidFill>
          <a:ln w="9360">
            <a:solidFill>
              <a:srgbClr val="000000"/>
            </a:solidFill>
            <a:miter/>
          </a:ln>
        </p:spPr>
      </p:sp>
      <p:pic>
        <p:nvPicPr>
          <p:cNvPr descr="" id="21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360" y="5012280"/>
            <a:ext cx="739800" cy="464400"/>
          </a:xfrm>
          <a:prstGeom prst="rect">
            <a:avLst/>
          </a:prstGeom>
        </p:spPr>
      </p:pic>
      <p:pic>
        <p:nvPicPr>
          <p:cNvPr descr="" id="21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501040" y="4585680"/>
            <a:ext cx="739800" cy="464400"/>
          </a:xfrm>
          <a:prstGeom prst="rect">
            <a:avLst/>
          </a:prstGeom>
        </p:spPr>
      </p:pic>
      <p:pic>
        <p:nvPicPr>
          <p:cNvPr descr="" id="217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7197840" y="5606640"/>
            <a:ext cx="741600" cy="465480"/>
          </a:xfrm>
          <a:prstGeom prst="rect">
            <a:avLst/>
          </a:prstGeom>
        </p:spPr>
      </p:pic>
      <p:sp>
        <p:nvSpPr>
          <p:cNvPr id="218" name="CustomShape 20"/>
          <p:cNvSpPr/>
          <p:nvPr/>
        </p:nvSpPr>
        <p:spPr>
          <a:xfrm>
            <a:off x="7599240" y="6445080"/>
            <a:ext cx="700920" cy="186120"/>
          </a:xfrm>
          <a:prstGeom prst="rect">
            <a:avLst/>
          </a:prstGeom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</p:sp>
      <p:sp>
        <p:nvSpPr>
          <p:cNvPr id="219" name="CustomShape 21"/>
          <p:cNvSpPr/>
          <p:nvPr/>
        </p:nvSpPr>
        <p:spPr>
          <a:xfrm>
            <a:off x="7614000" y="4128480"/>
            <a:ext cx="370800" cy="443520"/>
          </a:xfrm>
          <a:prstGeom prst="rect">
            <a:avLst/>
          </a:prstGeom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</p:sp>
      <p:sp>
        <p:nvSpPr>
          <p:cNvPr id="220" name="CustomShape 22"/>
          <p:cNvSpPr/>
          <p:nvPr/>
        </p:nvSpPr>
        <p:spPr>
          <a:xfrm>
            <a:off x="8904600" y="5355720"/>
            <a:ext cx="115200" cy="345960"/>
          </a:xfrm>
          <a:prstGeom prst="rect">
            <a:avLst/>
          </a:prstGeom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</p:sp>
      <p:sp>
        <p:nvSpPr>
          <p:cNvPr id="221" name="CustomShape 23"/>
          <p:cNvSpPr/>
          <p:nvPr/>
        </p:nvSpPr>
        <p:spPr>
          <a:xfrm>
            <a:off x="6979320" y="5301360"/>
            <a:ext cx="112320" cy="422640"/>
          </a:xfrm>
          <a:prstGeom prst="rect">
            <a:avLst/>
          </a:prstGeom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</p:sp>
      <p:sp>
        <p:nvSpPr>
          <p:cNvPr id="222" name="CustomShape 24"/>
          <p:cNvSpPr/>
          <p:nvPr/>
        </p:nvSpPr>
        <p:spPr>
          <a:xfrm>
            <a:off x="8060760" y="2610000"/>
            <a:ext cx="17280" cy="381240"/>
          </a:xfrm>
          <a:prstGeom prst="rect">
            <a:avLst/>
          </a:prstGeom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