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1"/>
  </p:notesMasterIdLst>
  <p:sldIdLst>
    <p:sldId id="256" r:id="rId2"/>
    <p:sldId id="306" r:id="rId3"/>
    <p:sldId id="261" r:id="rId4"/>
    <p:sldId id="308" r:id="rId5"/>
    <p:sldId id="297" r:id="rId6"/>
    <p:sldId id="298" r:id="rId7"/>
    <p:sldId id="303" r:id="rId8"/>
    <p:sldId id="311" r:id="rId9"/>
    <p:sldId id="310" r:id="rId10"/>
  </p:sldIdLst>
  <p:sldSz cx="9144000" cy="5143500" type="screen16x9"/>
  <p:notesSz cx="6858000" cy="9144000"/>
  <p:embeddedFontLst>
    <p:embeddedFont>
      <p:font typeface="Exo 2" panose="020B0600000101010101" charset="0"/>
      <p:regular r:id="rId12"/>
      <p:bold r:id="rId13"/>
      <p:italic r:id="rId14"/>
      <p:boldItalic r:id="rId15"/>
    </p:embeddedFont>
    <p:embeddedFont>
      <p:font typeface="Roboto Condensed Light" panose="020B0600000101010101" charset="0"/>
      <p:regular r:id="rId16"/>
      <p:bold r:id="rId17"/>
      <p:italic r:id="rId18"/>
      <p:boldItalic r:id="rId19"/>
    </p:embeddedFont>
    <p:embeddedFont>
      <p:font typeface="Squada One" panose="020B0600000101010101" charset="0"/>
      <p:regular r:id="rId20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ewfull10@gmail.com" initials="n" lastIdx="2" clrIdx="0">
    <p:extLst>
      <p:ext uri="{19B8F6BF-5375-455C-9EA6-DF929625EA0E}">
        <p15:presenceInfo xmlns:p15="http://schemas.microsoft.com/office/powerpoint/2012/main" userId="bc10a79c4c2b07d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0000"/>
    <a:srgbClr val="C59A70"/>
    <a:srgbClr val="FCE1C7"/>
    <a:srgbClr val="FCDFDA"/>
    <a:srgbClr val="659AAF"/>
    <a:srgbClr val="C6EAFF"/>
    <a:srgbClr val="FCFCFE"/>
    <a:srgbClr val="FCFC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93B6009-C2E1-4C52-A73C-A736215D9544}">
  <a:tblStyle styleId="{393B6009-C2E1-4C52-A73C-A736215D954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1abfbaf28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1abfbaf28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26262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1abfbaf28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1abfbaf28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1abfbaf28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1abfbaf28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2508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1abfbaf28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1abfbaf28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0693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8d3b44f08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8d3b44f08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3859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419515fe0b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419515fe0b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8226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419515fe0b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419515fe0b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788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419515fe0b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419515fe0b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0409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15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photo">
  <p:cSld name="CUSTOM_23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ctrTitle"/>
          </p:nvPr>
        </p:nvSpPr>
        <p:spPr>
          <a:xfrm>
            <a:off x="1600733" y="985228"/>
            <a:ext cx="26736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ubTitle" idx="1"/>
          </p:nvPr>
        </p:nvSpPr>
        <p:spPr>
          <a:xfrm>
            <a:off x="1179233" y="3058425"/>
            <a:ext cx="30951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ctrTitle" idx="2"/>
          </p:nvPr>
        </p:nvSpPr>
        <p:spPr>
          <a:xfrm>
            <a:off x="1932090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CUSTOM_25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ctrTitle" idx="2"/>
          </p:nvPr>
        </p:nvSpPr>
        <p:spPr>
          <a:xfrm>
            <a:off x="464478" y="18065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subTitle" idx="1"/>
          </p:nvPr>
        </p:nvSpPr>
        <p:spPr>
          <a:xfrm>
            <a:off x="616128" y="2100749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ctrTitle" idx="3"/>
          </p:nvPr>
        </p:nvSpPr>
        <p:spPr>
          <a:xfrm>
            <a:off x="2077426" y="18065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ubTitle" idx="4"/>
          </p:nvPr>
        </p:nvSpPr>
        <p:spPr>
          <a:xfrm>
            <a:off x="2229076" y="2100749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ctrTitle" idx="5"/>
          </p:nvPr>
        </p:nvSpPr>
        <p:spPr>
          <a:xfrm>
            <a:off x="3690375" y="18065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subTitle" idx="6"/>
          </p:nvPr>
        </p:nvSpPr>
        <p:spPr>
          <a:xfrm>
            <a:off x="3842025" y="2100749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ctrTitle" idx="7"/>
          </p:nvPr>
        </p:nvSpPr>
        <p:spPr>
          <a:xfrm>
            <a:off x="3707117" y="3549862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ubTitle" idx="8"/>
          </p:nvPr>
        </p:nvSpPr>
        <p:spPr>
          <a:xfrm>
            <a:off x="3858772" y="3890201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ctrTitle" idx="9"/>
          </p:nvPr>
        </p:nvSpPr>
        <p:spPr>
          <a:xfrm>
            <a:off x="5343519" y="3549862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ubTitle" idx="13"/>
          </p:nvPr>
        </p:nvSpPr>
        <p:spPr>
          <a:xfrm>
            <a:off x="5500261" y="3890201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ctrTitle" idx="14"/>
          </p:nvPr>
        </p:nvSpPr>
        <p:spPr>
          <a:xfrm>
            <a:off x="6979921" y="3549862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subTitle" idx="15"/>
          </p:nvPr>
        </p:nvSpPr>
        <p:spPr>
          <a:xfrm>
            <a:off x="7141750" y="3890201"/>
            <a:ext cx="14568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33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 dpi="0" rotWithShape="1">
          <a:blip r:embed="rId7">
            <a:alphaModFix amt="40000"/>
            <a:lum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6498"/>
                    </a14:imgEffect>
                    <a14:imgEffect>
                      <a14:saturation sat="14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8" r:id="rId4"/>
    <p:sldLayoutId id="2147483671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microsoft.com/office/2007/relationships/hdphoto" Target="../media/hdphoto4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Sae</a:t>
            </a:r>
            <a:r>
              <a:rPr lang="en-US" dirty="0"/>
              <a:t>-Chan Oh</a:t>
            </a:r>
            <a:endParaRPr dirty="0"/>
          </a:p>
        </p:txBody>
      </p:sp>
      <p:sp>
        <p:nvSpPr>
          <p:cNvPr id="137" name="Google Shape;137;p28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34343"/>
                </a:solidFill>
              </a:rPr>
              <a:t>Deep Learning</a:t>
            </a:r>
            <a:br>
              <a:rPr lang="en-US" dirty="0">
                <a:solidFill>
                  <a:srgbClr val="434343"/>
                </a:solidFill>
              </a:rPr>
            </a:br>
            <a:r>
              <a:rPr lang="en-US" dirty="0" err="1">
                <a:solidFill>
                  <a:srgbClr val="434343"/>
                </a:solidFill>
              </a:rPr>
              <a:t>ChatBot</a:t>
            </a:r>
            <a:endParaRPr lang="en-US" dirty="0">
              <a:solidFill>
                <a:srgbClr val="434343"/>
              </a:solidFill>
            </a:endParaRPr>
          </a:p>
        </p:txBody>
      </p:sp>
      <p:cxnSp>
        <p:nvCxnSpPr>
          <p:cNvPr id="138" name="Google Shape;138;p28"/>
          <p:cNvCxnSpPr/>
          <p:nvPr/>
        </p:nvCxnSpPr>
        <p:spPr>
          <a:xfrm>
            <a:off x="7145675" y="3176000"/>
            <a:ext cx="2086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F55BB7C0-5F98-4732-B7BA-2049FA25D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600" y="904968"/>
            <a:ext cx="6534150" cy="1381125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E7015E0-F7B8-4321-B72F-4E05A323E06D}"/>
              </a:ext>
            </a:extLst>
          </p:cNvPr>
          <p:cNvCxnSpPr/>
          <p:nvPr/>
        </p:nvCxnSpPr>
        <p:spPr>
          <a:xfrm>
            <a:off x="1380930" y="1474233"/>
            <a:ext cx="191277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F9E4B30D-E6F7-4707-BF19-48F8AE3771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6932" y="2662721"/>
            <a:ext cx="6534150" cy="1771650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AA8B947-46AF-4E7B-8981-CA86F6CB5D52}"/>
              </a:ext>
            </a:extLst>
          </p:cNvPr>
          <p:cNvCxnSpPr>
            <a:cxnSpLocks/>
          </p:cNvCxnSpPr>
          <p:nvPr/>
        </p:nvCxnSpPr>
        <p:spPr>
          <a:xfrm>
            <a:off x="1343606" y="3754013"/>
            <a:ext cx="38255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Google Shape;175;p31">
            <a:extLst>
              <a:ext uri="{FF2B5EF4-FFF2-40B4-BE49-F238E27FC236}">
                <a16:creationId xmlns:a16="http://schemas.microsoft.com/office/drawing/2014/main" id="{FA1EEA4E-0B63-46C9-A8CB-FE3629424D9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158605" y="146009"/>
            <a:ext cx="2164717" cy="3671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Intro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2913605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2C6E3ED0-6678-4DA2-BF9A-AB3D965A1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77" y="669237"/>
            <a:ext cx="6089677" cy="3805026"/>
          </a:xfrm>
          <a:prstGeom prst="rect">
            <a:avLst/>
          </a:prstGeom>
        </p:spPr>
      </p:pic>
      <p:sp>
        <p:nvSpPr>
          <p:cNvPr id="23" name="Google Shape;175;p31">
            <a:extLst>
              <a:ext uri="{FF2B5EF4-FFF2-40B4-BE49-F238E27FC236}">
                <a16:creationId xmlns:a16="http://schemas.microsoft.com/office/drawing/2014/main" id="{BF61C88A-D362-4837-8910-873D8A56FC1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6792670" y="1610915"/>
            <a:ext cx="2164717" cy="3671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dirty="0"/>
              <a:t>Anyone</a:t>
            </a:r>
            <a:endParaRPr sz="2000" b="0" dirty="0"/>
          </a:p>
        </p:txBody>
      </p:sp>
      <p:sp>
        <p:nvSpPr>
          <p:cNvPr id="24" name="Google Shape;175;p31">
            <a:extLst>
              <a:ext uri="{FF2B5EF4-FFF2-40B4-BE49-F238E27FC236}">
                <a16:creationId xmlns:a16="http://schemas.microsoft.com/office/drawing/2014/main" id="{D99B6C68-DD7A-40B4-9AA1-794B54B1D09B}"/>
              </a:ext>
            </a:extLst>
          </p:cNvPr>
          <p:cNvSpPr txBox="1">
            <a:spLocks/>
          </p:cNvSpPr>
          <p:nvPr/>
        </p:nvSpPr>
        <p:spPr>
          <a:xfrm flipH="1">
            <a:off x="6792669" y="2301380"/>
            <a:ext cx="2164717" cy="36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l"/>
            <a:r>
              <a:rPr lang="en-US" sz="2000" b="0" dirty="0"/>
              <a:t>Anywhere</a:t>
            </a:r>
          </a:p>
        </p:txBody>
      </p:sp>
      <p:sp>
        <p:nvSpPr>
          <p:cNvPr id="25" name="Google Shape;175;p31">
            <a:extLst>
              <a:ext uri="{FF2B5EF4-FFF2-40B4-BE49-F238E27FC236}">
                <a16:creationId xmlns:a16="http://schemas.microsoft.com/office/drawing/2014/main" id="{B449E61D-E907-44C3-ADDF-1B431FBEFE3F}"/>
              </a:ext>
            </a:extLst>
          </p:cNvPr>
          <p:cNvSpPr txBox="1">
            <a:spLocks/>
          </p:cNvSpPr>
          <p:nvPr/>
        </p:nvSpPr>
        <p:spPr>
          <a:xfrm flipH="1">
            <a:off x="6792668" y="2991845"/>
            <a:ext cx="2164717" cy="36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l"/>
            <a:r>
              <a:rPr lang="en-US" sz="2000" b="0" dirty="0" err="1"/>
              <a:t>Anywhen</a:t>
            </a:r>
            <a:endParaRPr lang="en-US" sz="2000" b="0" dirty="0"/>
          </a:p>
        </p:txBody>
      </p:sp>
      <p:sp>
        <p:nvSpPr>
          <p:cNvPr id="27" name="Google Shape;175;p31">
            <a:extLst>
              <a:ext uri="{FF2B5EF4-FFF2-40B4-BE49-F238E27FC236}">
                <a16:creationId xmlns:a16="http://schemas.microsoft.com/office/drawing/2014/main" id="{DA194F81-B766-4B5E-A0B6-77AAECF20DE4}"/>
              </a:ext>
            </a:extLst>
          </p:cNvPr>
          <p:cNvSpPr txBox="1">
            <a:spLocks/>
          </p:cNvSpPr>
          <p:nvPr/>
        </p:nvSpPr>
        <p:spPr>
          <a:xfrm flipH="1">
            <a:off x="158605" y="146009"/>
            <a:ext cx="2164717" cy="36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l"/>
            <a:r>
              <a:rPr lang="en-US" sz="2000" dirty="0"/>
              <a:t>Demo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E45819E-5B29-4ADE-B56F-6C5AFE5C2A12}"/>
              </a:ext>
            </a:extLst>
          </p:cNvPr>
          <p:cNvSpPr/>
          <p:nvPr/>
        </p:nvSpPr>
        <p:spPr>
          <a:xfrm>
            <a:off x="867748" y="1649768"/>
            <a:ext cx="1604866" cy="1843963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Google Shape;175;p31">
            <a:extLst>
              <a:ext uri="{FF2B5EF4-FFF2-40B4-BE49-F238E27FC236}">
                <a16:creationId xmlns:a16="http://schemas.microsoft.com/office/drawing/2014/main" id="{6D0E3B2F-E134-46D6-83EB-8FB46008258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1001291" y="2272931"/>
            <a:ext cx="1337779" cy="5976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dirty="0"/>
              <a:t>Data Crawling</a:t>
            </a:r>
            <a:endParaRPr sz="2000" b="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E0BF220-3E88-4C57-AB50-CCBAD9CBDB7F}"/>
              </a:ext>
            </a:extLst>
          </p:cNvPr>
          <p:cNvCxnSpPr>
            <a:cxnSpLocks/>
          </p:cNvCxnSpPr>
          <p:nvPr/>
        </p:nvCxnSpPr>
        <p:spPr>
          <a:xfrm>
            <a:off x="2789853" y="2571748"/>
            <a:ext cx="70912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E693E4B-94C4-45E4-9193-0AD5A4DE586E}"/>
              </a:ext>
            </a:extLst>
          </p:cNvPr>
          <p:cNvSpPr/>
          <p:nvPr/>
        </p:nvSpPr>
        <p:spPr>
          <a:xfrm>
            <a:off x="3816219" y="1649768"/>
            <a:ext cx="1604866" cy="1843963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Google Shape;175;p31">
            <a:extLst>
              <a:ext uri="{FF2B5EF4-FFF2-40B4-BE49-F238E27FC236}">
                <a16:creationId xmlns:a16="http://schemas.microsoft.com/office/drawing/2014/main" id="{8EA5CA71-6B85-4064-B311-9EE4EBC79919}"/>
              </a:ext>
            </a:extLst>
          </p:cNvPr>
          <p:cNvSpPr txBox="1">
            <a:spLocks/>
          </p:cNvSpPr>
          <p:nvPr/>
        </p:nvSpPr>
        <p:spPr>
          <a:xfrm flipH="1">
            <a:off x="3949762" y="2272931"/>
            <a:ext cx="1337779" cy="597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z="2000" b="0" dirty="0"/>
              <a:t>Model Training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1EA66D3-1A43-469E-BB27-3CC7C91CAB61}"/>
              </a:ext>
            </a:extLst>
          </p:cNvPr>
          <p:cNvCxnSpPr>
            <a:cxnSpLocks/>
          </p:cNvCxnSpPr>
          <p:nvPr/>
        </p:nvCxnSpPr>
        <p:spPr>
          <a:xfrm>
            <a:off x="5738324" y="2571748"/>
            <a:ext cx="70912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3B8F0D9-B4D7-4711-BEF3-B0B2F6DCFD83}"/>
              </a:ext>
            </a:extLst>
          </p:cNvPr>
          <p:cNvSpPr/>
          <p:nvPr/>
        </p:nvSpPr>
        <p:spPr>
          <a:xfrm>
            <a:off x="6764690" y="1649766"/>
            <a:ext cx="1604866" cy="1843963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Google Shape;175;p31">
            <a:extLst>
              <a:ext uri="{FF2B5EF4-FFF2-40B4-BE49-F238E27FC236}">
                <a16:creationId xmlns:a16="http://schemas.microsoft.com/office/drawing/2014/main" id="{57606716-D2AD-4C54-A128-8ED9785EF610}"/>
              </a:ext>
            </a:extLst>
          </p:cNvPr>
          <p:cNvSpPr txBox="1">
            <a:spLocks/>
          </p:cNvSpPr>
          <p:nvPr/>
        </p:nvSpPr>
        <p:spPr>
          <a:xfrm flipH="1">
            <a:off x="6783354" y="2084686"/>
            <a:ext cx="1604864" cy="974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z="2000" b="0" dirty="0"/>
              <a:t>Build </a:t>
            </a:r>
          </a:p>
          <a:p>
            <a:r>
              <a:rPr lang="en-US" sz="2000" b="0" dirty="0" err="1"/>
              <a:t>Kakao</a:t>
            </a:r>
            <a:r>
              <a:rPr lang="en-US" sz="2000" b="0" dirty="0"/>
              <a:t> talk</a:t>
            </a:r>
          </a:p>
          <a:p>
            <a:r>
              <a:rPr lang="en-US" sz="2000" b="0" dirty="0"/>
              <a:t>chatbot</a:t>
            </a:r>
          </a:p>
        </p:txBody>
      </p:sp>
      <p:sp>
        <p:nvSpPr>
          <p:cNvPr id="15" name="Google Shape;175;p31">
            <a:extLst>
              <a:ext uri="{FF2B5EF4-FFF2-40B4-BE49-F238E27FC236}">
                <a16:creationId xmlns:a16="http://schemas.microsoft.com/office/drawing/2014/main" id="{16529775-3382-42CC-B680-1802006DB305}"/>
              </a:ext>
            </a:extLst>
          </p:cNvPr>
          <p:cNvSpPr txBox="1">
            <a:spLocks/>
          </p:cNvSpPr>
          <p:nvPr/>
        </p:nvSpPr>
        <p:spPr>
          <a:xfrm flipH="1">
            <a:off x="158605" y="146009"/>
            <a:ext cx="2164717" cy="36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l"/>
            <a:r>
              <a:rPr lang="en-US" sz="2000" dirty="0"/>
              <a:t>Abstract</a:t>
            </a:r>
          </a:p>
        </p:txBody>
      </p:sp>
    </p:spTree>
    <p:extLst>
      <p:ext uri="{BB962C8B-B14F-4D97-AF65-F5344CB8AC3E}">
        <p14:creationId xmlns:p14="http://schemas.microsoft.com/office/powerpoint/2010/main" val="2399731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4FF72FC-1BA8-4A42-8008-25BBC5BF22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14531" y="972474"/>
            <a:ext cx="4378305" cy="305726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6AA0C8D-82BB-4CB8-8E7B-A813C82AED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741" y="972474"/>
            <a:ext cx="4431157" cy="3057264"/>
          </a:xfrm>
          <a:prstGeom prst="rect">
            <a:avLst/>
          </a:prstGeom>
        </p:spPr>
      </p:pic>
      <p:sp>
        <p:nvSpPr>
          <p:cNvPr id="2" name="Google Shape;175;p31">
            <a:extLst>
              <a:ext uri="{FF2B5EF4-FFF2-40B4-BE49-F238E27FC236}">
                <a16:creationId xmlns:a16="http://schemas.microsoft.com/office/drawing/2014/main" id="{CA6FB1CE-FC5D-4733-94C4-E7CAFA33EB96}"/>
              </a:ext>
            </a:extLst>
          </p:cNvPr>
          <p:cNvSpPr txBox="1">
            <a:spLocks/>
          </p:cNvSpPr>
          <p:nvPr/>
        </p:nvSpPr>
        <p:spPr>
          <a:xfrm flipH="1">
            <a:off x="158605" y="146009"/>
            <a:ext cx="2164717" cy="36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l"/>
            <a:r>
              <a:rPr lang="en-US" sz="2000" dirty="0"/>
              <a:t>Crawling Target</a:t>
            </a:r>
          </a:p>
        </p:txBody>
      </p:sp>
    </p:spTree>
    <p:extLst>
      <p:ext uri="{BB962C8B-B14F-4D97-AF65-F5344CB8AC3E}">
        <p14:creationId xmlns:p14="http://schemas.microsoft.com/office/powerpoint/2010/main" val="1171003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D199817-9403-4B12-AF51-8EEBBF4D70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2000"/>
                    </a14:imgEffect>
                    <a14:imgEffect>
                      <a14:brightnessContrast bright="-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5748" y="957216"/>
            <a:ext cx="2814524" cy="3229067"/>
          </a:xfrm>
          <a:prstGeom prst="rect">
            <a:avLst/>
          </a:prstGeom>
        </p:spPr>
      </p:pic>
      <p:sp>
        <p:nvSpPr>
          <p:cNvPr id="7" name="Google Shape;175;p31">
            <a:extLst>
              <a:ext uri="{FF2B5EF4-FFF2-40B4-BE49-F238E27FC236}">
                <a16:creationId xmlns:a16="http://schemas.microsoft.com/office/drawing/2014/main" id="{31D9F8DF-0B62-406B-8EFF-5DCA37BBDEC0}"/>
              </a:ext>
            </a:extLst>
          </p:cNvPr>
          <p:cNvSpPr txBox="1">
            <a:spLocks/>
          </p:cNvSpPr>
          <p:nvPr/>
        </p:nvSpPr>
        <p:spPr>
          <a:xfrm flipH="1">
            <a:off x="158605" y="146009"/>
            <a:ext cx="2164717" cy="36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l"/>
            <a:r>
              <a:rPr lang="en-US" sz="2000" dirty="0"/>
              <a:t>Model Info</a:t>
            </a:r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B90DFA96-2DB0-4DF1-9D0C-E6E082216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614" y="957216"/>
            <a:ext cx="4359349" cy="3229067"/>
          </a:xfrm>
        </p:spPr>
        <p:txBody>
          <a:bodyPr/>
          <a:lstStyle/>
          <a:p>
            <a:pPr algn="l"/>
            <a:r>
              <a:rPr lang="en-US" altLang="ko-KR" sz="1800" b="0" i="0" dirty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GPT2</a:t>
            </a:r>
            <a:r>
              <a:rPr lang="ko-KR" altLang="en-US" sz="1800" b="0" i="0" dirty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800" b="0" i="0" dirty="0" err="1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OpenAI</a:t>
            </a:r>
            <a:r>
              <a:rPr lang="ko-KR" altLang="en-US" sz="1800" b="0" i="0" dirty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 만든 딥러닝 언어모델</a:t>
            </a:r>
            <a:r>
              <a:rPr lang="en-US" altLang="ko-KR" sz="1800" b="0" i="0" dirty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br>
              <a:rPr lang="en-US" altLang="ko-KR" sz="1800" b="0" i="0" dirty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800" b="0" i="0" dirty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800" b="0" i="0" dirty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800" b="0" i="0" dirty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처음 몇 문장을 작성하면</a:t>
            </a:r>
            <a:r>
              <a:rPr lang="en-US" altLang="ko-KR" sz="1800" b="0" i="0" dirty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0" i="0" dirty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그 이후에 연결되는 </a:t>
            </a:r>
            <a:r>
              <a:rPr lang="ko-KR" altLang="en-US" sz="1800" b="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문장을 생성</a:t>
            </a:r>
            <a:br>
              <a:rPr lang="en-US" altLang="ko-KR" sz="1800" b="0" i="0" dirty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800" b="0" i="0" dirty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br>
              <a:rPr lang="en-US" altLang="ko-KR" sz="1800" b="0" i="0" dirty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800" b="0" i="0" dirty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800" b="0" i="0" dirty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학습한 데이터에 없는 문장도 문맥이 이어질 정도로 일반화 가능</a:t>
            </a:r>
            <a:br>
              <a:rPr lang="en-US" altLang="ko-KR" sz="1800" b="0" i="0" dirty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800" b="0" i="0" dirty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012663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0000"/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498"/>
                    </a14:imgEffect>
                    <a14:imgEffect>
                      <a14:saturation sat="14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5;p31">
            <a:extLst>
              <a:ext uri="{FF2B5EF4-FFF2-40B4-BE49-F238E27FC236}">
                <a16:creationId xmlns:a16="http://schemas.microsoft.com/office/drawing/2014/main" id="{CA6A3F62-5B69-410C-B196-60CEFA5D2115}"/>
              </a:ext>
            </a:extLst>
          </p:cNvPr>
          <p:cNvSpPr txBox="1">
            <a:spLocks/>
          </p:cNvSpPr>
          <p:nvPr/>
        </p:nvSpPr>
        <p:spPr>
          <a:xfrm flipH="1">
            <a:off x="158605" y="146009"/>
            <a:ext cx="2164717" cy="36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l"/>
            <a:r>
              <a:rPr lang="en-US" sz="2000" dirty="0"/>
              <a:t>Model Info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4C24BE-8BE0-4359-B74B-53BEEB4058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3092" y="1909312"/>
            <a:ext cx="1502228" cy="15022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29116E4-B3CD-4A74-AA6B-C053749EB1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1361" y="1909311"/>
            <a:ext cx="1418251" cy="1418251"/>
          </a:xfrm>
          <a:prstGeom prst="rect">
            <a:avLst/>
          </a:prstGeom>
        </p:spPr>
      </p:pic>
      <p:sp>
        <p:nvSpPr>
          <p:cNvPr id="13" name="제목 8">
            <a:extLst>
              <a:ext uri="{FF2B5EF4-FFF2-40B4-BE49-F238E27FC236}">
                <a16:creationId xmlns:a16="http://schemas.microsoft.com/office/drawing/2014/main" id="{A32E888C-CC1D-4194-AB17-581B0D515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0175" y="1749201"/>
            <a:ext cx="1751877" cy="320221"/>
          </a:xfrm>
        </p:spPr>
        <p:txBody>
          <a:bodyPr/>
          <a:lstStyle/>
          <a:p>
            <a:pPr algn="l"/>
            <a:r>
              <a:rPr lang="ko-KR" altLang="en-US" sz="1600" i="0" dirty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시계줄 </a:t>
            </a:r>
            <a:r>
              <a:rPr lang="ko-KR" altLang="en-US" sz="1600" i="0" dirty="0" err="1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바꿔야지</a:t>
            </a:r>
            <a:endParaRPr lang="ko-KR" altLang="en-US" sz="1600" dirty="0"/>
          </a:p>
        </p:txBody>
      </p:sp>
      <p:sp>
        <p:nvSpPr>
          <p:cNvPr id="16" name="제목 8">
            <a:extLst>
              <a:ext uri="{FF2B5EF4-FFF2-40B4-BE49-F238E27FC236}">
                <a16:creationId xmlns:a16="http://schemas.microsoft.com/office/drawing/2014/main" id="{65F9FB23-7F71-428A-8EE9-FC5FAAE5206C}"/>
              </a:ext>
            </a:extLst>
          </p:cNvPr>
          <p:cNvSpPr txBox="1">
            <a:spLocks/>
          </p:cNvSpPr>
          <p:nvPr/>
        </p:nvSpPr>
        <p:spPr>
          <a:xfrm>
            <a:off x="3328436" y="3009166"/>
            <a:ext cx="2195283" cy="320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l"/>
            <a:r>
              <a:rPr lang="ko-KR" altLang="en-US" sz="1600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소소한 변화도 삶의 원동력이에요</a:t>
            </a:r>
            <a:endParaRPr lang="ko-KR" altLang="en-US" sz="16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B776F4F-8972-439A-A618-C3E021C0CDA7}"/>
              </a:ext>
            </a:extLst>
          </p:cNvPr>
          <p:cNvCxnSpPr/>
          <p:nvPr/>
        </p:nvCxnSpPr>
        <p:spPr>
          <a:xfrm>
            <a:off x="2891104" y="2204488"/>
            <a:ext cx="293447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CEDA7B9-F0FE-4CA6-9835-4C7D6DB8B2FA}"/>
              </a:ext>
            </a:extLst>
          </p:cNvPr>
          <p:cNvCxnSpPr>
            <a:cxnSpLocks/>
          </p:cNvCxnSpPr>
          <p:nvPr/>
        </p:nvCxnSpPr>
        <p:spPr>
          <a:xfrm flipH="1">
            <a:off x="2891104" y="3001930"/>
            <a:ext cx="293447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593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5;p31">
            <a:extLst>
              <a:ext uri="{FF2B5EF4-FFF2-40B4-BE49-F238E27FC236}">
                <a16:creationId xmlns:a16="http://schemas.microsoft.com/office/drawing/2014/main" id="{CA6A3F62-5B69-410C-B196-60CEFA5D2115}"/>
              </a:ext>
            </a:extLst>
          </p:cNvPr>
          <p:cNvSpPr txBox="1">
            <a:spLocks/>
          </p:cNvSpPr>
          <p:nvPr/>
        </p:nvSpPr>
        <p:spPr>
          <a:xfrm flipH="1">
            <a:off x="158605" y="146009"/>
            <a:ext cx="2164717" cy="36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l"/>
            <a:r>
              <a:rPr lang="en-US" sz="2000" dirty="0"/>
              <a:t>Flow Chart</a:t>
            </a:r>
          </a:p>
        </p:txBody>
      </p:sp>
      <p:sp>
        <p:nvSpPr>
          <p:cNvPr id="10" name="순서도: 판단 9">
            <a:extLst>
              <a:ext uri="{FF2B5EF4-FFF2-40B4-BE49-F238E27FC236}">
                <a16:creationId xmlns:a16="http://schemas.microsoft.com/office/drawing/2014/main" id="{794E5E9F-F4F4-4A82-AE49-0AC1949BC84C}"/>
              </a:ext>
            </a:extLst>
          </p:cNvPr>
          <p:cNvSpPr/>
          <p:nvPr/>
        </p:nvSpPr>
        <p:spPr>
          <a:xfrm>
            <a:off x="2567894" y="2542068"/>
            <a:ext cx="1329037" cy="793031"/>
          </a:xfrm>
          <a:prstGeom prst="flowChartDecision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3" name="순서도: 대체 처리 12">
            <a:extLst>
              <a:ext uri="{FF2B5EF4-FFF2-40B4-BE49-F238E27FC236}">
                <a16:creationId xmlns:a16="http://schemas.microsoft.com/office/drawing/2014/main" id="{6E880DEA-0CC7-4242-9B51-80AEFB6199CC}"/>
              </a:ext>
            </a:extLst>
          </p:cNvPr>
          <p:cNvSpPr/>
          <p:nvPr/>
        </p:nvSpPr>
        <p:spPr>
          <a:xfrm>
            <a:off x="2652812" y="887466"/>
            <a:ext cx="1130596" cy="448754"/>
          </a:xfrm>
          <a:prstGeom prst="flowChartAlternateProcess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Exo 2"/>
                <a:sym typeface="Exo 2"/>
              </a:rPr>
              <a:t>Start</a:t>
            </a:r>
            <a:endParaRPr lang="ko-KR" altLang="en-US" dirty="0"/>
          </a:p>
        </p:txBody>
      </p:sp>
      <p:sp>
        <p:nvSpPr>
          <p:cNvPr id="50" name="Google Shape;175;p31">
            <a:extLst>
              <a:ext uri="{FF2B5EF4-FFF2-40B4-BE49-F238E27FC236}">
                <a16:creationId xmlns:a16="http://schemas.microsoft.com/office/drawing/2014/main" id="{C545496B-43FD-448A-BA4B-A3714F06CB0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2727294" y="2702899"/>
            <a:ext cx="1043887" cy="4784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dirty="0"/>
              <a:t>Is it working well?</a:t>
            </a:r>
            <a:endParaRPr sz="1100" b="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83737C-130C-4B4C-AB60-79C2491A436E}"/>
              </a:ext>
            </a:extLst>
          </p:cNvPr>
          <p:cNvSpPr/>
          <p:nvPr/>
        </p:nvSpPr>
        <p:spPr>
          <a:xfrm>
            <a:off x="2667113" y="1721855"/>
            <a:ext cx="1130596" cy="44875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Google Shape;175;p31">
            <a:extLst>
              <a:ext uri="{FF2B5EF4-FFF2-40B4-BE49-F238E27FC236}">
                <a16:creationId xmlns:a16="http://schemas.microsoft.com/office/drawing/2014/main" id="{8626C858-9E7F-49F9-B200-3A4A36641D36}"/>
              </a:ext>
            </a:extLst>
          </p:cNvPr>
          <p:cNvSpPr txBox="1">
            <a:spLocks/>
          </p:cNvSpPr>
          <p:nvPr/>
        </p:nvSpPr>
        <p:spPr>
          <a:xfrm flipH="1">
            <a:off x="2838727" y="1688631"/>
            <a:ext cx="758765" cy="478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z="1100" b="0"/>
              <a:t>Data Crawling</a:t>
            </a:r>
            <a:endParaRPr lang="en-US" sz="1100" b="0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9F343212-C71A-4E6C-AD03-5C56DF09A47C}"/>
              </a:ext>
            </a:extLst>
          </p:cNvPr>
          <p:cNvCxnSpPr>
            <a:cxnSpLocks/>
          </p:cNvCxnSpPr>
          <p:nvPr/>
        </p:nvCxnSpPr>
        <p:spPr>
          <a:xfrm>
            <a:off x="3242150" y="1354858"/>
            <a:ext cx="0" cy="36699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4CD50F52-69B8-4F33-8DE6-7FEB5846C894}"/>
              </a:ext>
            </a:extLst>
          </p:cNvPr>
          <p:cNvCxnSpPr>
            <a:cxnSpLocks/>
          </p:cNvCxnSpPr>
          <p:nvPr/>
        </p:nvCxnSpPr>
        <p:spPr>
          <a:xfrm>
            <a:off x="3235062" y="2182159"/>
            <a:ext cx="0" cy="36699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1026B24-240C-456A-9541-0D1EF3E97EFA}"/>
              </a:ext>
            </a:extLst>
          </p:cNvPr>
          <p:cNvSpPr/>
          <p:nvPr/>
        </p:nvSpPr>
        <p:spPr>
          <a:xfrm>
            <a:off x="1042998" y="2707771"/>
            <a:ext cx="1130596" cy="44875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Google Shape;175;p31">
            <a:extLst>
              <a:ext uri="{FF2B5EF4-FFF2-40B4-BE49-F238E27FC236}">
                <a16:creationId xmlns:a16="http://schemas.microsoft.com/office/drawing/2014/main" id="{D713ADA3-402A-4790-A37F-D7F082E7EF0F}"/>
              </a:ext>
            </a:extLst>
          </p:cNvPr>
          <p:cNvSpPr txBox="1">
            <a:spLocks/>
          </p:cNvSpPr>
          <p:nvPr/>
        </p:nvSpPr>
        <p:spPr>
          <a:xfrm flipH="1">
            <a:off x="1101352" y="2678069"/>
            <a:ext cx="980034" cy="478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z="1100" b="0" dirty="0"/>
              <a:t>Use another tool</a:t>
            </a: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0F8E7A3-4F52-4881-8C2C-7290AFE93940}"/>
              </a:ext>
            </a:extLst>
          </p:cNvPr>
          <p:cNvCxnSpPr>
            <a:cxnSpLocks/>
          </p:cNvCxnSpPr>
          <p:nvPr/>
        </p:nvCxnSpPr>
        <p:spPr>
          <a:xfrm flipH="1" flipV="1">
            <a:off x="2173594" y="2932148"/>
            <a:ext cx="414794" cy="49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8CFBAA4-10B5-4023-9EBA-DFA33D1A60A3}"/>
              </a:ext>
            </a:extLst>
          </p:cNvPr>
          <p:cNvCxnSpPr>
            <a:cxnSpLocks/>
          </p:cNvCxnSpPr>
          <p:nvPr/>
        </p:nvCxnSpPr>
        <p:spPr>
          <a:xfrm>
            <a:off x="1594877" y="1945331"/>
            <a:ext cx="0" cy="75048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1AFB07C7-5E2C-4E84-81CA-1C5B47D8DA50}"/>
              </a:ext>
            </a:extLst>
          </p:cNvPr>
          <p:cNvCxnSpPr>
            <a:cxnSpLocks/>
          </p:cNvCxnSpPr>
          <p:nvPr/>
        </p:nvCxnSpPr>
        <p:spPr>
          <a:xfrm>
            <a:off x="1587789" y="1952419"/>
            <a:ext cx="106354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97876F2E-CE88-4AFA-B51E-DB0262E94953}"/>
              </a:ext>
            </a:extLst>
          </p:cNvPr>
          <p:cNvCxnSpPr>
            <a:cxnSpLocks/>
          </p:cNvCxnSpPr>
          <p:nvPr/>
        </p:nvCxnSpPr>
        <p:spPr>
          <a:xfrm>
            <a:off x="3231519" y="3319839"/>
            <a:ext cx="0" cy="36699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Google Shape;175;p31">
            <a:extLst>
              <a:ext uri="{FF2B5EF4-FFF2-40B4-BE49-F238E27FC236}">
                <a16:creationId xmlns:a16="http://schemas.microsoft.com/office/drawing/2014/main" id="{D2A0D928-4F44-406D-AB12-21A70FE9CCB1}"/>
              </a:ext>
            </a:extLst>
          </p:cNvPr>
          <p:cNvSpPr txBox="1">
            <a:spLocks/>
          </p:cNvSpPr>
          <p:nvPr/>
        </p:nvSpPr>
        <p:spPr>
          <a:xfrm flipH="1">
            <a:off x="2088474" y="2724163"/>
            <a:ext cx="616732" cy="216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z="900" b="0" dirty="0"/>
              <a:t>No</a:t>
            </a:r>
          </a:p>
        </p:txBody>
      </p:sp>
      <p:sp>
        <p:nvSpPr>
          <p:cNvPr id="35" name="Google Shape;175;p31">
            <a:extLst>
              <a:ext uri="{FF2B5EF4-FFF2-40B4-BE49-F238E27FC236}">
                <a16:creationId xmlns:a16="http://schemas.microsoft.com/office/drawing/2014/main" id="{0ADA7155-BC3F-4C53-960C-FD06E151E8CF}"/>
              </a:ext>
            </a:extLst>
          </p:cNvPr>
          <p:cNvSpPr txBox="1">
            <a:spLocks/>
          </p:cNvSpPr>
          <p:nvPr/>
        </p:nvSpPr>
        <p:spPr>
          <a:xfrm flipH="1">
            <a:off x="3056039" y="3387111"/>
            <a:ext cx="616732" cy="216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z="900" b="0" dirty="0"/>
              <a:t>Yes</a:t>
            </a:r>
          </a:p>
        </p:txBody>
      </p:sp>
      <p:sp>
        <p:nvSpPr>
          <p:cNvPr id="40" name="순서도: 데이터 39">
            <a:extLst>
              <a:ext uri="{FF2B5EF4-FFF2-40B4-BE49-F238E27FC236}">
                <a16:creationId xmlns:a16="http://schemas.microsoft.com/office/drawing/2014/main" id="{342A20E4-FD41-4438-8321-E8318ACA46BC}"/>
              </a:ext>
            </a:extLst>
          </p:cNvPr>
          <p:cNvSpPr/>
          <p:nvPr/>
        </p:nvSpPr>
        <p:spPr>
          <a:xfrm>
            <a:off x="4735064" y="304478"/>
            <a:ext cx="1329032" cy="473876"/>
          </a:xfrm>
          <a:prstGeom prst="flowChartInputOutpu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Google Shape;175;p31">
            <a:extLst>
              <a:ext uri="{FF2B5EF4-FFF2-40B4-BE49-F238E27FC236}">
                <a16:creationId xmlns:a16="http://schemas.microsoft.com/office/drawing/2014/main" id="{B0318855-CE2D-4D58-A205-771BA74F11E8}"/>
              </a:ext>
            </a:extLst>
          </p:cNvPr>
          <p:cNvSpPr txBox="1">
            <a:spLocks/>
          </p:cNvSpPr>
          <p:nvPr/>
        </p:nvSpPr>
        <p:spPr>
          <a:xfrm flipH="1">
            <a:off x="4922848" y="302188"/>
            <a:ext cx="980034" cy="478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z="1100" b="0" dirty="0"/>
              <a:t>Train </a:t>
            </a:r>
            <a:r>
              <a:rPr lang="en-US" altLang="ko-KR" sz="1100" b="0" dirty="0"/>
              <a:t>Model</a:t>
            </a:r>
            <a:endParaRPr lang="en-US" sz="1100" b="0" dirty="0"/>
          </a:p>
        </p:txBody>
      </p:sp>
      <p:sp>
        <p:nvSpPr>
          <p:cNvPr id="82" name="순서도: 판단 81">
            <a:extLst>
              <a:ext uri="{FF2B5EF4-FFF2-40B4-BE49-F238E27FC236}">
                <a16:creationId xmlns:a16="http://schemas.microsoft.com/office/drawing/2014/main" id="{86ACE8D0-01B4-41B9-AFF2-9B8579BF82CE}"/>
              </a:ext>
            </a:extLst>
          </p:cNvPr>
          <p:cNvSpPr/>
          <p:nvPr/>
        </p:nvSpPr>
        <p:spPr>
          <a:xfrm>
            <a:off x="2556500" y="3690617"/>
            <a:ext cx="1329037" cy="793031"/>
          </a:xfrm>
          <a:prstGeom prst="flowChartDecision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83" name="Google Shape;175;p31">
            <a:extLst>
              <a:ext uri="{FF2B5EF4-FFF2-40B4-BE49-F238E27FC236}">
                <a16:creationId xmlns:a16="http://schemas.microsoft.com/office/drawing/2014/main" id="{35D3C94D-DE5E-4033-B04E-13D80F235F07}"/>
              </a:ext>
            </a:extLst>
          </p:cNvPr>
          <p:cNvSpPr txBox="1">
            <a:spLocks/>
          </p:cNvSpPr>
          <p:nvPr/>
        </p:nvSpPr>
        <p:spPr>
          <a:xfrm flipH="1">
            <a:off x="2701723" y="3808919"/>
            <a:ext cx="1043887" cy="478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z="1100" b="0" dirty="0"/>
              <a:t>Is data insufficient?</a:t>
            </a: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45B038FD-9A36-4163-A208-BD56CFE9B302}"/>
              </a:ext>
            </a:extLst>
          </p:cNvPr>
          <p:cNvCxnSpPr>
            <a:cxnSpLocks/>
          </p:cNvCxnSpPr>
          <p:nvPr/>
        </p:nvCxnSpPr>
        <p:spPr>
          <a:xfrm flipH="1">
            <a:off x="3885538" y="4087132"/>
            <a:ext cx="24266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C92EFB7B-826F-4CEB-82D9-5BA1D05B976A}"/>
              </a:ext>
            </a:extLst>
          </p:cNvPr>
          <p:cNvCxnSpPr>
            <a:cxnSpLocks/>
          </p:cNvCxnSpPr>
          <p:nvPr/>
        </p:nvCxnSpPr>
        <p:spPr>
          <a:xfrm>
            <a:off x="4128198" y="480415"/>
            <a:ext cx="0" cy="361384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7" name="Google Shape;175;p31">
            <a:extLst>
              <a:ext uri="{FF2B5EF4-FFF2-40B4-BE49-F238E27FC236}">
                <a16:creationId xmlns:a16="http://schemas.microsoft.com/office/drawing/2014/main" id="{61FF6445-7419-44BB-B9C6-35EDA8C158A0}"/>
              </a:ext>
            </a:extLst>
          </p:cNvPr>
          <p:cNvSpPr txBox="1">
            <a:spLocks/>
          </p:cNvSpPr>
          <p:nvPr/>
        </p:nvSpPr>
        <p:spPr>
          <a:xfrm flipH="1">
            <a:off x="3694035" y="3878751"/>
            <a:ext cx="616732" cy="216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z="900" b="0" dirty="0"/>
              <a:t>No</a:t>
            </a:r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B68F8CCE-1A5F-4646-A115-8BC8AAB60A33}"/>
              </a:ext>
            </a:extLst>
          </p:cNvPr>
          <p:cNvCxnSpPr>
            <a:cxnSpLocks/>
          </p:cNvCxnSpPr>
          <p:nvPr/>
        </p:nvCxnSpPr>
        <p:spPr>
          <a:xfrm>
            <a:off x="5368663" y="778354"/>
            <a:ext cx="0" cy="36699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Google Shape;175;p31">
            <a:extLst>
              <a:ext uri="{FF2B5EF4-FFF2-40B4-BE49-F238E27FC236}">
                <a16:creationId xmlns:a16="http://schemas.microsoft.com/office/drawing/2014/main" id="{1C28C988-C0C7-4989-84B4-20A5EF2A7161}"/>
              </a:ext>
            </a:extLst>
          </p:cNvPr>
          <p:cNvSpPr txBox="1">
            <a:spLocks/>
          </p:cNvSpPr>
          <p:nvPr/>
        </p:nvSpPr>
        <p:spPr>
          <a:xfrm flipH="1">
            <a:off x="2091726" y="3876275"/>
            <a:ext cx="616732" cy="216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z="900" b="0" dirty="0"/>
              <a:t>Yes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AD4E1819-0FFD-4590-AB9D-981E0D3C7D28}"/>
              </a:ext>
            </a:extLst>
          </p:cNvPr>
          <p:cNvSpPr/>
          <p:nvPr/>
        </p:nvSpPr>
        <p:spPr>
          <a:xfrm>
            <a:off x="1048087" y="3877606"/>
            <a:ext cx="1130596" cy="44875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Google Shape;175;p31">
            <a:extLst>
              <a:ext uri="{FF2B5EF4-FFF2-40B4-BE49-F238E27FC236}">
                <a16:creationId xmlns:a16="http://schemas.microsoft.com/office/drawing/2014/main" id="{D091A8CC-57CD-4D22-B698-C86AEFD5E856}"/>
              </a:ext>
            </a:extLst>
          </p:cNvPr>
          <p:cNvSpPr txBox="1">
            <a:spLocks/>
          </p:cNvSpPr>
          <p:nvPr/>
        </p:nvSpPr>
        <p:spPr>
          <a:xfrm flipH="1">
            <a:off x="1078089" y="3847904"/>
            <a:ext cx="1072242" cy="478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z="1100" b="0" dirty="0"/>
              <a:t>Text Paraphrasing</a:t>
            </a:r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5AFCCE97-5818-4FFC-9595-033E78EE7D90}"/>
              </a:ext>
            </a:extLst>
          </p:cNvPr>
          <p:cNvCxnSpPr>
            <a:cxnSpLocks/>
          </p:cNvCxnSpPr>
          <p:nvPr/>
        </p:nvCxnSpPr>
        <p:spPr>
          <a:xfrm flipH="1">
            <a:off x="2178684" y="4095898"/>
            <a:ext cx="174562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C6F39D30-90FA-4778-BEC7-F99D582E4478}"/>
              </a:ext>
            </a:extLst>
          </p:cNvPr>
          <p:cNvCxnSpPr>
            <a:cxnSpLocks/>
          </p:cNvCxnSpPr>
          <p:nvPr/>
        </p:nvCxnSpPr>
        <p:spPr>
          <a:xfrm>
            <a:off x="1587789" y="3582690"/>
            <a:ext cx="0" cy="27939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ACDDDE13-C46F-43F7-822F-31A1199016F8}"/>
              </a:ext>
            </a:extLst>
          </p:cNvPr>
          <p:cNvCxnSpPr>
            <a:cxnSpLocks/>
          </p:cNvCxnSpPr>
          <p:nvPr/>
        </p:nvCxnSpPr>
        <p:spPr>
          <a:xfrm>
            <a:off x="1580701" y="3584179"/>
            <a:ext cx="165081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F10060E7-DC4B-4F5C-B926-9697F1A87205}"/>
              </a:ext>
            </a:extLst>
          </p:cNvPr>
          <p:cNvCxnSpPr>
            <a:cxnSpLocks/>
          </p:cNvCxnSpPr>
          <p:nvPr/>
        </p:nvCxnSpPr>
        <p:spPr>
          <a:xfrm flipH="1" flipV="1">
            <a:off x="2173594" y="4091794"/>
            <a:ext cx="414794" cy="49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67B1A019-1264-4043-93D9-822292B35B6D}"/>
              </a:ext>
            </a:extLst>
          </p:cNvPr>
          <p:cNvCxnSpPr>
            <a:cxnSpLocks/>
          </p:cNvCxnSpPr>
          <p:nvPr/>
        </p:nvCxnSpPr>
        <p:spPr>
          <a:xfrm>
            <a:off x="4128198" y="492050"/>
            <a:ext cx="73441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순서도: 판단 36">
            <a:extLst>
              <a:ext uri="{FF2B5EF4-FFF2-40B4-BE49-F238E27FC236}">
                <a16:creationId xmlns:a16="http://schemas.microsoft.com/office/drawing/2014/main" id="{7090E654-9D77-4ED2-922F-365F751EA501}"/>
              </a:ext>
            </a:extLst>
          </p:cNvPr>
          <p:cNvSpPr/>
          <p:nvPr/>
        </p:nvSpPr>
        <p:spPr>
          <a:xfrm>
            <a:off x="4697056" y="1144856"/>
            <a:ext cx="1329037" cy="793031"/>
          </a:xfrm>
          <a:prstGeom prst="flowChartDecision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38" name="Google Shape;175;p31">
            <a:extLst>
              <a:ext uri="{FF2B5EF4-FFF2-40B4-BE49-F238E27FC236}">
                <a16:creationId xmlns:a16="http://schemas.microsoft.com/office/drawing/2014/main" id="{4930AEAA-957B-4E28-9642-52D59795821D}"/>
              </a:ext>
            </a:extLst>
          </p:cNvPr>
          <p:cNvSpPr txBox="1">
            <a:spLocks/>
          </p:cNvSpPr>
          <p:nvPr/>
        </p:nvSpPr>
        <p:spPr>
          <a:xfrm flipH="1">
            <a:off x="4828102" y="1270246"/>
            <a:ext cx="1111935" cy="478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z="1100" b="0" dirty="0"/>
              <a:t>Does model learn enough?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480636F-BF29-4DE8-9B7E-D0B49D5F8740}"/>
              </a:ext>
            </a:extLst>
          </p:cNvPr>
          <p:cNvCxnSpPr>
            <a:cxnSpLocks/>
          </p:cNvCxnSpPr>
          <p:nvPr/>
        </p:nvCxnSpPr>
        <p:spPr>
          <a:xfrm>
            <a:off x="5362571" y="1952751"/>
            <a:ext cx="0" cy="36699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005E4B57-C11B-47D7-BACD-00AF9F72D7EF}"/>
              </a:ext>
            </a:extLst>
          </p:cNvPr>
          <p:cNvCxnSpPr>
            <a:cxnSpLocks/>
          </p:cNvCxnSpPr>
          <p:nvPr/>
        </p:nvCxnSpPr>
        <p:spPr>
          <a:xfrm>
            <a:off x="6953685" y="513314"/>
            <a:ext cx="0" cy="779657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21579622-1341-4BC8-84AB-41E7E0B55FC5}"/>
              </a:ext>
            </a:extLst>
          </p:cNvPr>
          <p:cNvCxnSpPr>
            <a:cxnSpLocks/>
          </p:cNvCxnSpPr>
          <p:nvPr/>
        </p:nvCxnSpPr>
        <p:spPr>
          <a:xfrm flipH="1">
            <a:off x="5958615" y="513314"/>
            <a:ext cx="99507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Google Shape;175;p31">
            <a:extLst>
              <a:ext uri="{FF2B5EF4-FFF2-40B4-BE49-F238E27FC236}">
                <a16:creationId xmlns:a16="http://schemas.microsoft.com/office/drawing/2014/main" id="{2EB9B466-5925-4F7C-A49E-31F3A047F2F8}"/>
              </a:ext>
            </a:extLst>
          </p:cNvPr>
          <p:cNvSpPr txBox="1">
            <a:spLocks/>
          </p:cNvSpPr>
          <p:nvPr/>
        </p:nvSpPr>
        <p:spPr>
          <a:xfrm flipH="1">
            <a:off x="5199293" y="1973138"/>
            <a:ext cx="616732" cy="216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z="900" b="0" dirty="0"/>
              <a:t>Yes</a:t>
            </a:r>
          </a:p>
        </p:txBody>
      </p:sp>
      <p:sp>
        <p:nvSpPr>
          <p:cNvPr id="9" name="Google Shape;175;p31">
            <a:extLst>
              <a:ext uri="{FF2B5EF4-FFF2-40B4-BE49-F238E27FC236}">
                <a16:creationId xmlns:a16="http://schemas.microsoft.com/office/drawing/2014/main" id="{DB5470AE-9E84-48E3-97DF-8802C5F27518}"/>
              </a:ext>
            </a:extLst>
          </p:cNvPr>
          <p:cNvSpPr txBox="1">
            <a:spLocks/>
          </p:cNvSpPr>
          <p:nvPr/>
        </p:nvSpPr>
        <p:spPr>
          <a:xfrm flipH="1">
            <a:off x="5869636" y="1340682"/>
            <a:ext cx="616732" cy="216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z="900" b="0" dirty="0"/>
              <a:t>No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6382163-981B-4ECA-B9F3-D9B718335122}"/>
              </a:ext>
            </a:extLst>
          </p:cNvPr>
          <p:cNvSpPr/>
          <p:nvPr/>
        </p:nvSpPr>
        <p:spPr>
          <a:xfrm>
            <a:off x="6389097" y="1292860"/>
            <a:ext cx="1130596" cy="44875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Google Shape;175;p31">
            <a:extLst>
              <a:ext uri="{FF2B5EF4-FFF2-40B4-BE49-F238E27FC236}">
                <a16:creationId xmlns:a16="http://schemas.microsoft.com/office/drawing/2014/main" id="{C514CC3B-C205-452E-AF98-BD4855A3B5FD}"/>
              </a:ext>
            </a:extLst>
          </p:cNvPr>
          <p:cNvSpPr txBox="1">
            <a:spLocks/>
          </p:cNvSpPr>
          <p:nvPr/>
        </p:nvSpPr>
        <p:spPr>
          <a:xfrm flipH="1">
            <a:off x="6319866" y="1263158"/>
            <a:ext cx="1275155" cy="478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z="1100" b="0" dirty="0"/>
              <a:t>Hyper parameter tuning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D3039EC-FDFE-469E-82F5-615F5B21A5E5}"/>
              </a:ext>
            </a:extLst>
          </p:cNvPr>
          <p:cNvSpPr/>
          <p:nvPr/>
        </p:nvSpPr>
        <p:spPr>
          <a:xfrm>
            <a:off x="4823833" y="2349450"/>
            <a:ext cx="1130596" cy="44875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Google Shape;175;p31">
            <a:extLst>
              <a:ext uri="{FF2B5EF4-FFF2-40B4-BE49-F238E27FC236}">
                <a16:creationId xmlns:a16="http://schemas.microsoft.com/office/drawing/2014/main" id="{BCC8AA58-B82C-4C72-8760-4993640D4CF1}"/>
              </a:ext>
            </a:extLst>
          </p:cNvPr>
          <p:cNvSpPr txBox="1">
            <a:spLocks/>
          </p:cNvSpPr>
          <p:nvPr/>
        </p:nvSpPr>
        <p:spPr>
          <a:xfrm flipH="1">
            <a:off x="4754602" y="2319748"/>
            <a:ext cx="1275155" cy="478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z="1100" b="0" dirty="0"/>
              <a:t>Build </a:t>
            </a:r>
            <a:r>
              <a:rPr lang="en-US" sz="1100" b="0" dirty="0" err="1"/>
              <a:t>Kakao</a:t>
            </a:r>
            <a:r>
              <a:rPr lang="en-US" sz="1100" b="0" dirty="0"/>
              <a:t> Chatbot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09F15D8D-BBEB-466D-877E-035BAB467204}"/>
              </a:ext>
            </a:extLst>
          </p:cNvPr>
          <p:cNvCxnSpPr>
            <a:cxnSpLocks/>
          </p:cNvCxnSpPr>
          <p:nvPr/>
        </p:nvCxnSpPr>
        <p:spPr>
          <a:xfrm>
            <a:off x="5368888" y="2815895"/>
            <a:ext cx="0" cy="36699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순서도: 판단 60">
            <a:extLst>
              <a:ext uri="{FF2B5EF4-FFF2-40B4-BE49-F238E27FC236}">
                <a16:creationId xmlns:a16="http://schemas.microsoft.com/office/drawing/2014/main" id="{BE78BAB7-1CDD-4083-8027-287976B36A54}"/>
              </a:ext>
            </a:extLst>
          </p:cNvPr>
          <p:cNvSpPr/>
          <p:nvPr/>
        </p:nvSpPr>
        <p:spPr>
          <a:xfrm>
            <a:off x="4701495" y="3187153"/>
            <a:ext cx="1329037" cy="793031"/>
          </a:xfrm>
          <a:prstGeom prst="flowChartDecision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62" name="Google Shape;175;p31">
            <a:extLst>
              <a:ext uri="{FF2B5EF4-FFF2-40B4-BE49-F238E27FC236}">
                <a16:creationId xmlns:a16="http://schemas.microsoft.com/office/drawing/2014/main" id="{E38EBD69-03A1-4A4A-AD89-83B229ED483D}"/>
              </a:ext>
            </a:extLst>
          </p:cNvPr>
          <p:cNvSpPr txBox="1">
            <a:spLocks/>
          </p:cNvSpPr>
          <p:nvPr/>
        </p:nvSpPr>
        <p:spPr>
          <a:xfrm flipH="1">
            <a:off x="4860895" y="3347984"/>
            <a:ext cx="1043887" cy="478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z="1100" b="0" dirty="0"/>
              <a:t>Is model to big to run in builder?</a:t>
            </a:r>
          </a:p>
        </p:txBody>
      </p:sp>
      <p:sp>
        <p:nvSpPr>
          <p:cNvPr id="19" name="Google Shape;175;p31">
            <a:extLst>
              <a:ext uri="{FF2B5EF4-FFF2-40B4-BE49-F238E27FC236}">
                <a16:creationId xmlns:a16="http://schemas.microsoft.com/office/drawing/2014/main" id="{1057B6B9-5B77-4A32-BC44-5402C4ED3E95}"/>
              </a:ext>
            </a:extLst>
          </p:cNvPr>
          <p:cNvSpPr txBox="1">
            <a:spLocks/>
          </p:cNvSpPr>
          <p:nvPr/>
        </p:nvSpPr>
        <p:spPr>
          <a:xfrm flipH="1">
            <a:off x="6371457" y="3355875"/>
            <a:ext cx="1275155" cy="478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z="1100" b="0" dirty="0"/>
              <a:t>Use cloud server or local server</a:t>
            </a:r>
          </a:p>
        </p:txBody>
      </p:sp>
      <p:sp>
        <p:nvSpPr>
          <p:cNvPr id="68" name="Google Shape;175;p31">
            <a:extLst>
              <a:ext uri="{FF2B5EF4-FFF2-40B4-BE49-F238E27FC236}">
                <a16:creationId xmlns:a16="http://schemas.microsoft.com/office/drawing/2014/main" id="{1571BDBF-56B7-4075-8C82-ED90509BCDAB}"/>
              </a:ext>
            </a:extLst>
          </p:cNvPr>
          <p:cNvSpPr txBox="1">
            <a:spLocks/>
          </p:cNvSpPr>
          <p:nvPr/>
        </p:nvSpPr>
        <p:spPr>
          <a:xfrm flipH="1">
            <a:off x="5896507" y="3385349"/>
            <a:ext cx="616732" cy="216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z="900" b="0" dirty="0"/>
              <a:t>No</a:t>
            </a: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7AF95B9B-6397-4EBC-8589-E76CB466F963}"/>
              </a:ext>
            </a:extLst>
          </p:cNvPr>
          <p:cNvCxnSpPr>
            <a:cxnSpLocks/>
          </p:cNvCxnSpPr>
          <p:nvPr/>
        </p:nvCxnSpPr>
        <p:spPr>
          <a:xfrm>
            <a:off x="6026093" y="1543676"/>
            <a:ext cx="36505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E22D91D2-5C9C-4499-94BF-41F9A2197733}"/>
              </a:ext>
            </a:extLst>
          </p:cNvPr>
          <p:cNvCxnSpPr>
            <a:cxnSpLocks/>
          </p:cNvCxnSpPr>
          <p:nvPr/>
        </p:nvCxnSpPr>
        <p:spPr>
          <a:xfrm>
            <a:off x="6045311" y="3583311"/>
            <a:ext cx="36505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순서도: 준비 22">
            <a:extLst>
              <a:ext uri="{FF2B5EF4-FFF2-40B4-BE49-F238E27FC236}">
                <a16:creationId xmlns:a16="http://schemas.microsoft.com/office/drawing/2014/main" id="{749FD139-1882-4DD1-B500-C412AE10ABA5}"/>
              </a:ext>
            </a:extLst>
          </p:cNvPr>
          <p:cNvSpPr/>
          <p:nvPr/>
        </p:nvSpPr>
        <p:spPr>
          <a:xfrm>
            <a:off x="6368419" y="2261976"/>
            <a:ext cx="1283298" cy="576125"/>
          </a:xfrm>
          <a:prstGeom prst="flowChartPreparation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A8BB3DA-C2D4-46AF-80C9-CF88EB4F5C6E}"/>
              </a:ext>
            </a:extLst>
          </p:cNvPr>
          <p:cNvSpPr/>
          <p:nvPr/>
        </p:nvSpPr>
        <p:spPr>
          <a:xfrm>
            <a:off x="6443736" y="3379134"/>
            <a:ext cx="1130596" cy="44875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Google Shape;175;p31">
            <a:extLst>
              <a:ext uri="{FF2B5EF4-FFF2-40B4-BE49-F238E27FC236}">
                <a16:creationId xmlns:a16="http://schemas.microsoft.com/office/drawing/2014/main" id="{E6FC536C-F3BB-48B7-A202-E8B3634DE5D8}"/>
              </a:ext>
            </a:extLst>
          </p:cNvPr>
          <p:cNvSpPr txBox="1">
            <a:spLocks/>
          </p:cNvSpPr>
          <p:nvPr/>
        </p:nvSpPr>
        <p:spPr>
          <a:xfrm flipH="1">
            <a:off x="6385822" y="2297417"/>
            <a:ext cx="1275155" cy="478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z="1100" b="0" dirty="0"/>
              <a:t>Make API server</a:t>
            </a: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5BFF9037-4E22-41A9-9E05-8196A2456400}"/>
              </a:ext>
            </a:extLst>
          </p:cNvPr>
          <p:cNvCxnSpPr>
            <a:cxnSpLocks/>
            <a:stCxn id="29" idx="0"/>
            <a:endCxn id="23" idx="2"/>
          </p:cNvCxnSpPr>
          <p:nvPr/>
        </p:nvCxnSpPr>
        <p:spPr>
          <a:xfrm flipV="1">
            <a:off x="7009034" y="2838101"/>
            <a:ext cx="1034" cy="54103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6C4D71AC-9607-4524-9224-24391F8ACD6C}"/>
              </a:ext>
            </a:extLst>
          </p:cNvPr>
          <p:cNvCxnSpPr>
            <a:cxnSpLocks/>
          </p:cNvCxnSpPr>
          <p:nvPr/>
        </p:nvCxnSpPr>
        <p:spPr>
          <a:xfrm flipH="1" flipV="1">
            <a:off x="5932956" y="2545574"/>
            <a:ext cx="414794" cy="49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B6943BC4-C156-474C-8E69-505A71486287}"/>
              </a:ext>
            </a:extLst>
          </p:cNvPr>
          <p:cNvCxnSpPr>
            <a:cxnSpLocks/>
          </p:cNvCxnSpPr>
          <p:nvPr/>
        </p:nvCxnSpPr>
        <p:spPr>
          <a:xfrm>
            <a:off x="5368108" y="3980627"/>
            <a:ext cx="0" cy="36699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순서도: 대체 처리 79">
            <a:extLst>
              <a:ext uri="{FF2B5EF4-FFF2-40B4-BE49-F238E27FC236}">
                <a16:creationId xmlns:a16="http://schemas.microsoft.com/office/drawing/2014/main" id="{4E948232-AD35-45E9-B804-BAFB850A6A99}"/>
              </a:ext>
            </a:extLst>
          </p:cNvPr>
          <p:cNvSpPr/>
          <p:nvPr/>
        </p:nvSpPr>
        <p:spPr>
          <a:xfrm>
            <a:off x="4802810" y="4365087"/>
            <a:ext cx="1130596" cy="448754"/>
          </a:xfrm>
          <a:prstGeom prst="flowChartAlternateProcess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Exo 2"/>
                <a:sym typeface="Exo 2"/>
              </a:rPr>
              <a:t>End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0038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5;p31">
            <a:extLst>
              <a:ext uri="{FF2B5EF4-FFF2-40B4-BE49-F238E27FC236}">
                <a16:creationId xmlns:a16="http://schemas.microsoft.com/office/drawing/2014/main" id="{CA6A3F62-5B69-410C-B196-60CEFA5D2115}"/>
              </a:ext>
            </a:extLst>
          </p:cNvPr>
          <p:cNvSpPr txBox="1">
            <a:spLocks/>
          </p:cNvSpPr>
          <p:nvPr/>
        </p:nvSpPr>
        <p:spPr>
          <a:xfrm flipH="1">
            <a:off x="158605" y="146009"/>
            <a:ext cx="2164717" cy="36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xo 2"/>
              <a:buNone/>
              <a:defRPr sz="2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l"/>
            <a:r>
              <a:rPr lang="en-US" sz="2000" dirty="0"/>
              <a:t>Progress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5527F6F-F400-49DF-83F6-781AEEEAA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496" y="1000559"/>
            <a:ext cx="5611008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652421"/>
      </p:ext>
    </p:extLst>
  </p:cSld>
  <p:clrMapOvr>
    <a:masterClrMapping/>
  </p:clrMapOvr>
</p:sld>
</file>

<file path=ppt/theme/theme1.xml><?xml version="1.0" encoding="utf-8"?>
<a:theme xmlns:a="http://schemas.openxmlformats.org/drawingml/2006/main" name="Tech Newsletter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</TotalTime>
  <Words>126</Words>
  <Application>Microsoft Office PowerPoint</Application>
  <PresentationFormat>화면 슬라이드 쇼(16:9)</PresentationFormat>
  <Paragraphs>42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Exo 2</vt:lpstr>
      <vt:lpstr>맑은 고딕</vt:lpstr>
      <vt:lpstr>Arial</vt:lpstr>
      <vt:lpstr>Roboto Condensed Light</vt:lpstr>
      <vt:lpstr>Squada One</vt:lpstr>
      <vt:lpstr>Tech Newsletter by Slidesgo</vt:lpstr>
      <vt:lpstr>Deep Learning ChatBot</vt:lpstr>
      <vt:lpstr>Intro</vt:lpstr>
      <vt:lpstr>Anyone</vt:lpstr>
      <vt:lpstr>Data Crawling</vt:lpstr>
      <vt:lpstr>PowerPoint 프레젠테이션</vt:lpstr>
      <vt:lpstr>GPT2는 OpenAI가 만든 딥러닝 언어모델    처음 몇 문장을 작성하면, 그 이후에 연결되는 문장을 생성    학습한 데이터에 없는 문장도 문맥이 이어질 정도로 일반화 가능  </vt:lpstr>
      <vt:lpstr>시계줄 바꿔야지</vt:lpstr>
      <vt:lpstr>Is it working well?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ChatBot</dc:title>
  <dc:creator>newfu</dc:creator>
  <cp:lastModifiedBy>newfull10@gmail.com</cp:lastModifiedBy>
  <cp:revision>43</cp:revision>
  <dcterms:modified xsi:type="dcterms:W3CDTF">2020-08-17T04:09:11Z</dcterms:modified>
</cp:coreProperties>
</file>