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57" r:id="rId3"/>
    <p:sldId id="319" r:id="rId4"/>
    <p:sldId id="356" r:id="rId5"/>
    <p:sldId id="320" r:id="rId6"/>
    <p:sldId id="358" r:id="rId7"/>
    <p:sldId id="322" r:id="rId8"/>
    <p:sldId id="323" r:id="rId9"/>
    <p:sldId id="359" r:id="rId10"/>
    <p:sldId id="361" r:id="rId11"/>
    <p:sldId id="3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8"/>
    <a:srgbClr val="44517B"/>
    <a:srgbClr val="FBFBFB"/>
    <a:srgbClr val="8FDA39"/>
    <a:srgbClr val="D1F7FF"/>
    <a:srgbClr val="FFF2F0"/>
    <a:srgbClr val="8FECFE"/>
    <a:srgbClr val="5FFBD9"/>
    <a:srgbClr val="4C51F7"/>
    <a:srgbClr val="80C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Web_Crawlling/JDC%ED%81%AC%EB%A1%A4%EB%A7%81.ipynb" TargetMode="External"/><Relationship Id="rId2" Type="http://schemas.openxmlformats.org/officeDocument/2006/relationships/hyperlink" Target="http://13.124.116.158:80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3384" y="2774462"/>
            <a:ext cx="3185229" cy="102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오로라하우스 프로젝트 마무리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5D037-F038-44E4-A0C6-E54316B95A7E}"/>
              </a:ext>
            </a:extLst>
          </p:cNvPr>
          <p:cNvSpPr txBox="1"/>
          <p:nvPr/>
        </p:nvSpPr>
        <p:spPr>
          <a:xfrm>
            <a:off x="397565" y="443035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 성공률 통계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E6565E-82CF-437F-A982-CCAD62B910E8}"/>
              </a:ext>
            </a:extLst>
          </p:cNvPr>
          <p:cNvSpPr/>
          <p:nvPr/>
        </p:nvSpPr>
        <p:spPr>
          <a:xfrm>
            <a:off x="2423491" y="1218483"/>
            <a:ext cx="73450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(2020.02.28 15:36 기준)</a:t>
            </a:r>
          </a:p>
          <a:p>
            <a:endParaRPr lang="ko-KR" altLang="en-US" dirty="0"/>
          </a:p>
          <a:p>
            <a:r>
              <a:rPr lang="ko-KR" altLang="en-US" dirty="0"/>
              <a:t>전체 게시글 50개</a:t>
            </a:r>
          </a:p>
          <a:p>
            <a:r>
              <a:rPr lang="ko-KR" altLang="en-US" dirty="0"/>
              <a:t>추출에 성공한 게시글 33개</a:t>
            </a:r>
          </a:p>
          <a:p>
            <a:r>
              <a:rPr lang="ko-KR" altLang="en-US" dirty="0"/>
              <a:t>하나도 추출하지 못한 게시글 18개</a:t>
            </a:r>
          </a:p>
          <a:p>
            <a:endParaRPr lang="ko-KR" altLang="en-US" dirty="0"/>
          </a:p>
          <a:p>
            <a:r>
              <a:rPr lang="ko-KR" altLang="en-US" dirty="0"/>
              <a:t>각 항목에서</a:t>
            </a:r>
          </a:p>
          <a:p>
            <a:r>
              <a:rPr lang="ko-KR" altLang="en-US" dirty="0" err="1"/>
              <a:t>topic</a:t>
            </a:r>
            <a:r>
              <a:rPr lang="ko-KR" altLang="en-US" dirty="0"/>
              <a:t> 실패 38개</a:t>
            </a:r>
          </a:p>
          <a:p>
            <a:r>
              <a:rPr lang="ko-KR" altLang="en-US" dirty="0" err="1"/>
              <a:t>date</a:t>
            </a:r>
            <a:r>
              <a:rPr lang="ko-KR" altLang="en-US" dirty="0"/>
              <a:t> 실패 20개</a:t>
            </a:r>
          </a:p>
          <a:p>
            <a:r>
              <a:rPr lang="ko-KR" altLang="en-US" dirty="0" err="1"/>
              <a:t>howto</a:t>
            </a:r>
            <a:r>
              <a:rPr lang="ko-KR" altLang="en-US" dirty="0"/>
              <a:t> 실패 27개</a:t>
            </a:r>
          </a:p>
          <a:p>
            <a:r>
              <a:rPr lang="ko-KR" altLang="en-US" dirty="0" err="1"/>
              <a:t>palce</a:t>
            </a:r>
            <a:r>
              <a:rPr lang="ko-KR" altLang="en-US" dirty="0"/>
              <a:t> 실패 36개</a:t>
            </a:r>
          </a:p>
          <a:p>
            <a:r>
              <a:rPr lang="ko-KR" altLang="en-US" dirty="0" err="1"/>
              <a:t>targeter</a:t>
            </a:r>
            <a:r>
              <a:rPr lang="ko-KR" altLang="en-US" dirty="0"/>
              <a:t> 실패 34개</a:t>
            </a:r>
          </a:p>
          <a:p>
            <a:endParaRPr lang="ko-KR" altLang="en-US" dirty="0"/>
          </a:p>
          <a:p>
            <a:r>
              <a:rPr lang="ko-KR" altLang="en-US" dirty="0"/>
              <a:t>추출 불가능 게시글(첨부파일, 이미지) 13개</a:t>
            </a:r>
          </a:p>
          <a:p>
            <a:r>
              <a:rPr lang="ko-KR" altLang="en-US" dirty="0"/>
              <a:t>결과발표 혹은 </a:t>
            </a:r>
            <a:r>
              <a:rPr lang="ko-KR" altLang="en-US" dirty="0" err="1"/>
              <a:t>감사인사,기념사,취소안내,위험안내</a:t>
            </a:r>
            <a:r>
              <a:rPr lang="ko-KR" altLang="en-US" dirty="0"/>
              <a:t> 등 5개</a:t>
            </a:r>
          </a:p>
          <a:p>
            <a:endParaRPr lang="ko-KR" altLang="en-US" dirty="0"/>
          </a:p>
          <a:p>
            <a:r>
              <a:rPr lang="ko-KR" altLang="en-US" dirty="0"/>
              <a:t>전체 게시글 중 파싱에 성공한 경우 66.0% (33/50)</a:t>
            </a:r>
          </a:p>
          <a:p>
            <a:r>
              <a:rPr lang="ko-KR" altLang="en-US" dirty="0"/>
              <a:t>추출이 가능한 </a:t>
            </a:r>
            <a:r>
              <a:rPr lang="ko-KR" altLang="en-US" dirty="0" err="1"/>
              <a:t>게시글중</a:t>
            </a:r>
            <a:r>
              <a:rPr lang="ko-KR" altLang="en-US" dirty="0"/>
              <a:t> 파싱에 성공한 경우 89.1% (33/37)</a:t>
            </a:r>
          </a:p>
        </p:txBody>
      </p:sp>
    </p:spTree>
    <p:extLst>
      <p:ext uri="{BB962C8B-B14F-4D97-AF65-F5344CB8AC3E}">
        <p14:creationId xmlns:p14="http://schemas.microsoft.com/office/powerpoint/2010/main" val="14355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5D037-F038-44E4-A0C6-E54316B95A7E}"/>
              </a:ext>
            </a:extLst>
          </p:cNvPr>
          <p:cNvSpPr txBox="1"/>
          <p:nvPr/>
        </p:nvSpPr>
        <p:spPr>
          <a:xfrm>
            <a:off x="4116781" y="2269676"/>
            <a:ext cx="395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 그럼 시연하겠습니다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87DE1A-EE6F-4D24-B16A-20B1B3A201A0}"/>
              </a:ext>
            </a:extLst>
          </p:cNvPr>
          <p:cNvSpPr/>
          <p:nvPr/>
        </p:nvSpPr>
        <p:spPr>
          <a:xfrm>
            <a:off x="4590721" y="4065104"/>
            <a:ext cx="2424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http://13.124.116.158:8080/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A95EA0-C129-455E-A1C5-5E556C65EAE0}"/>
              </a:ext>
            </a:extLst>
          </p:cNvPr>
          <p:cNvSpPr/>
          <p:nvPr/>
        </p:nvSpPr>
        <p:spPr>
          <a:xfrm>
            <a:off x="3048000" y="47193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http://localhost:8889/notebooks/Web_Crawlling/JDC%ED%81%AC%EB%A1%A4%EB%A7%81.ipynb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560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D31E9-E684-4821-9325-3CE88C1DF227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55667-6F6F-44B8-B272-B22E8D3DD0A4}"/>
              </a:ext>
            </a:extLst>
          </p:cNvPr>
          <p:cNvSpPr txBox="1"/>
          <p:nvPr/>
        </p:nvSpPr>
        <p:spPr>
          <a:xfrm>
            <a:off x="4162835" y="1270383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11EDA-EC68-4D72-9EC9-747B6CD15725}"/>
              </a:ext>
            </a:extLst>
          </p:cNvPr>
          <p:cNvSpPr txBox="1"/>
          <p:nvPr/>
        </p:nvSpPr>
        <p:spPr>
          <a:xfrm>
            <a:off x="4162836" y="2000413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45F1B-1611-43B7-9E48-60A0F7F09C85}"/>
              </a:ext>
            </a:extLst>
          </p:cNvPr>
          <p:cNvSpPr txBox="1"/>
          <p:nvPr/>
        </p:nvSpPr>
        <p:spPr>
          <a:xfrm>
            <a:off x="4162835" y="2730443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파싱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BCDC5-1F6D-4746-A209-06E78FE11800}"/>
              </a:ext>
            </a:extLst>
          </p:cNvPr>
          <p:cNvSpPr txBox="1"/>
          <p:nvPr/>
        </p:nvSpPr>
        <p:spPr>
          <a:xfrm>
            <a:off x="4162835" y="3466969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8A1F2-5CCD-475B-BA46-E2CA96473ADD}"/>
              </a:ext>
            </a:extLst>
          </p:cNvPr>
          <p:cNvSpPr txBox="1"/>
          <p:nvPr/>
        </p:nvSpPr>
        <p:spPr>
          <a:xfrm>
            <a:off x="4162835" y="4203495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 성공률 통계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B0D28-2F85-4CCA-83D5-6B9BB803BF33}"/>
              </a:ext>
            </a:extLst>
          </p:cNvPr>
          <p:cNvSpPr txBox="1"/>
          <p:nvPr/>
        </p:nvSpPr>
        <p:spPr>
          <a:xfrm>
            <a:off x="4242350" y="5017629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69083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C53CFD-3DF2-4076-ACD9-0457D0986A64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0E3B3-1994-4FEF-9DA6-AE0271879557}"/>
              </a:ext>
            </a:extLst>
          </p:cNvPr>
          <p:cNvSpPr txBox="1"/>
          <p:nvPr/>
        </p:nvSpPr>
        <p:spPr>
          <a:xfrm>
            <a:off x="7338688" y="1822431"/>
            <a:ext cx="41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제주도에서 진행되는 지원사업 모음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2C2C6-49AF-4EE6-8FAF-334C511CAA17}"/>
              </a:ext>
            </a:extLst>
          </p:cNvPr>
          <p:cNvSpPr txBox="1"/>
          <p:nvPr/>
        </p:nvSpPr>
        <p:spPr>
          <a:xfrm>
            <a:off x="7338687" y="2740743"/>
            <a:ext cx="41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개인 혹은 다수의 관심 분야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4709D-874D-4DF4-8BB4-4E95E09A52C4}"/>
              </a:ext>
            </a:extLst>
          </p:cNvPr>
          <p:cNvSpPr txBox="1"/>
          <p:nvPr/>
        </p:nvSpPr>
        <p:spPr>
          <a:xfrm>
            <a:off x="7338687" y="3681096"/>
            <a:ext cx="41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해당 지원사업 추천 및 자동접수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EC8F58-4696-4359-8B72-DB4AE6F24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83" y="1371529"/>
            <a:ext cx="1176068" cy="1176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971FE8-3B06-4EFF-AE10-15DC9A5B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65" y="3145595"/>
            <a:ext cx="1176068" cy="11760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ACCCC5-96B2-43A1-8121-98387213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65" y="4860567"/>
            <a:ext cx="1176068" cy="117606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034F07-0C34-4832-9465-58D3E37B6538}"/>
              </a:ext>
            </a:extLst>
          </p:cNvPr>
          <p:cNvSpPr/>
          <p:nvPr/>
        </p:nvSpPr>
        <p:spPr>
          <a:xfrm>
            <a:off x="737755" y="1371529"/>
            <a:ext cx="1257300" cy="14268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C1C96-1AA0-4A07-8F6B-C66A7C2D66D3}"/>
              </a:ext>
            </a:extLst>
          </p:cNvPr>
          <p:cNvSpPr txBox="1"/>
          <p:nvPr/>
        </p:nvSpPr>
        <p:spPr>
          <a:xfrm>
            <a:off x="883228" y="1510701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노인보철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9AC24-4331-4899-A7A8-FF80B2E1BDCA}"/>
              </a:ext>
            </a:extLst>
          </p:cNvPr>
          <p:cNvSpPr txBox="1"/>
          <p:nvPr/>
        </p:nvSpPr>
        <p:spPr>
          <a:xfrm>
            <a:off x="883228" y="1834539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지원사업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090DF-6A4D-4A7B-AAE0-4D99A828975F}"/>
              </a:ext>
            </a:extLst>
          </p:cNvPr>
          <p:cNvSpPr txBox="1"/>
          <p:nvPr/>
        </p:nvSpPr>
        <p:spPr>
          <a:xfrm>
            <a:off x="852055" y="2302050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JDC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8BF57-39C9-4A18-B983-199628067EF5}"/>
              </a:ext>
            </a:extLst>
          </p:cNvPr>
          <p:cNvSpPr/>
          <p:nvPr/>
        </p:nvSpPr>
        <p:spPr>
          <a:xfrm>
            <a:off x="743177" y="3111802"/>
            <a:ext cx="1257300" cy="14268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9B6C2-6258-4A71-BC2B-DA2C035A0AFC}"/>
              </a:ext>
            </a:extLst>
          </p:cNvPr>
          <p:cNvSpPr txBox="1"/>
          <p:nvPr/>
        </p:nvSpPr>
        <p:spPr>
          <a:xfrm>
            <a:off x="888650" y="3250974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신중년</a:t>
            </a:r>
            <a:endParaRPr lang="ko-KR" alt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E81C9-171E-4EB7-AD6D-DE723A641282}"/>
              </a:ext>
            </a:extLst>
          </p:cNvPr>
          <p:cNvSpPr txBox="1"/>
          <p:nvPr/>
        </p:nvSpPr>
        <p:spPr>
          <a:xfrm>
            <a:off x="888650" y="3574812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A098B-3DEC-4794-878A-B091A556C75E}"/>
              </a:ext>
            </a:extLst>
          </p:cNvPr>
          <p:cNvSpPr txBox="1"/>
          <p:nvPr/>
        </p:nvSpPr>
        <p:spPr>
          <a:xfrm>
            <a:off x="857477" y="4042323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연금공단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C6441F4-E859-47F9-BAD4-1906E78C3BA2}"/>
              </a:ext>
            </a:extLst>
          </p:cNvPr>
          <p:cNvSpPr/>
          <p:nvPr/>
        </p:nvSpPr>
        <p:spPr>
          <a:xfrm>
            <a:off x="758537" y="4896660"/>
            <a:ext cx="1257300" cy="14268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D41EE-6183-4663-A3E9-8A6D3867FA73}"/>
              </a:ext>
            </a:extLst>
          </p:cNvPr>
          <p:cNvSpPr txBox="1"/>
          <p:nvPr/>
        </p:nvSpPr>
        <p:spPr>
          <a:xfrm>
            <a:off x="904010" y="5035832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F210D-3513-40AB-B98C-1AC25B98E494}"/>
              </a:ext>
            </a:extLst>
          </p:cNvPr>
          <p:cNvSpPr txBox="1"/>
          <p:nvPr/>
        </p:nvSpPr>
        <p:spPr>
          <a:xfrm>
            <a:off x="904010" y="5359670"/>
            <a:ext cx="10183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창업지원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D6EFB-A7CD-4BDE-876B-87474620B889}"/>
              </a:ext>
            </a:extLst>
          </p:cNvPr>
          <p:cNvSpPr txBox="1"/>
          <p:nvPr/>
        </p:nvSpPr>
        <p:spPr>
          <a:xfrm>
            <a:off x="872837" y="5827181"/>
            <a:ext cx="101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ABAA13-024E-488E-8748-51894CABE028}"/>
              </a:ext>
            </a:extLst>
          </p:cNvPr>
          <p:cNvCxnSpPr>
            <a:cxnSpLocks/>
          </p:cNvCxnSpPr>
          <p:nvPr/>
        </p:nvCxnSpPr>
        <p:spPr>
          <a:xfrm flipV="1">
            <a:off x="2244436" y="1992307"/>
            <a:ext cx="2721452" cy="174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875BDA-5CB5-4B4F-B5A6-410F86A8CA6B}"/>
              </a:ext>
            </a:extLst>
          </p:cNvPr>
          <p:cNvCxnSpPr>
            <a:cxnSpLocks/>
          </p:cNvCxnSpPr>
          <p:nvPr/>
        </p:nvCxnSpPr>
        <p:spPr>
          <a:xfrm flipV="1">
            <a:off x="2244436" y="3780262"/>
            <a:ext cx="2721452" cy="1718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B067D1-FE9F-4EA0-8FAC-AF6B50A6D69D}"/>
              </a:ext>
            </a:extLst>
          </p:cNvPr>
          <p:cNvCxnSpPr>
            <a:cxnSpLocks/>
          </p:cNvCxnSpPr>
          <p:nvPr/>
        </p:nvCxnSpPr>
        <p:spPr>
          <a:xfrm>
            <a:off x="2187286" y="2135521"/>
            <a:ext cx="2847666" cy="325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0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8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AD2EB2-6322-46FE-A8F8-3E6FA3A9EB2C}"/>
              </a:ext>
            </a:extLst>
          </p:cNvPr>
          <p:cNvCxnSpPr/>
          <p:nvPr/>
        </p:nvCxnSpPr>
        <p:spPr>
          <a:xfrm>
            <a:off x="2063750" y="1835217"/>
            <a:ext cx="0" cy="445611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1FBEC-8B6F-4A34-91F0-2E4507D14917}"/>
              </a:ext>
            </a:extLst>
          </p:cNvPr>
          <p:cNvCxnSpPr/>
          <p:nvPr/>
        </p:nvCxnSpPr>
        <p:spPr>
          <a:xfrm>
            <a:off x="4079875" y="1835217"/>
            <a:ext cx="0" cy="445611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0E8C40-A652-4278-A736-6C3BB9006FAD}"/>
              </a:ext>
            </a:extLst>
          </p:cNvPr>
          <p:cNvCxnSpPr/>
          <p:nvPr/>
        </p:nvCxnSpPr>
        <p:spPr>
          <a:xfrm>
            <a:off x="8328025" y="1835217"/>
            <a:ext cx="0" cy="445611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A5526-6D56-4B29-AB2E-5628C0D3AE8B}"/>
              </a:ext>
            </a:extLst>
          </p:cNvPr>
          <p:cNvCxnSpPr/>
          <p:nvPr/>
        </p:nvCxnSpPr>
        <p:spPr>
          <a:xfrm>
            <a:off x="10272713" y="1835217"/>
            <a:ext cx="0" cy="445611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7A581C-06C9-4858-B8F6-73EEDB7B0050}"/>
              </a:ext>
            </a:extLst>
          </p:cNvPr>
          <p:cNvSpPr/>
          <p:nvPr/>
        </p:nvSpPr>
        <p:spPr>
          <a:xfrm>
            <a:off x="1524001" y="1439929"/>
            <a:ext cx="1090613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2B8F6F-820B-453D-A82D-A084CC9BF53D}"/>
              </a:ext>
            </a:extLst>
          </p:cNvPr>
          <p:cNvSpPr/>
          <p:nvPr/>
        </p:nvSpPr>
        <p:spPr>
          <a:xfrm>
            <a:off x="3533775" y="1439929"/>
            <a:ext cx="1092200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3D18EB-6946-43F7-9E2B-DA7711EF8B1E}"/>
              </a:ext>
            </a:extLst>
          </p:cNvPr>
          <p:cNvCxnSpPr/>
          <p:nvPr/>
        </p:nvCxnSpPr>
        <p:spPr>
          <a:xfrm>
            <a:off x="6311900" y="1835217"/>
            <a:ext cx="0" cy="445611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0E384D-974B-40C3-94F3-5AC4A1191436}"/>
              </a:ext>
            </a:extLst>
          </p:cNvPr>
          <p:cNvSpPr/>
          <p:nvPr/>
        </p:nvSpPr>
        <p:spPr>
          <a:xfrm>
            <a:off x="7781925" y="1439929"/>
            <a:ext cx="1092200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JDC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661D4-060D-4510-9221-96A0E4C8632B}"/>
              </a:ext>
            </a:extLst>
          </p:cNvPr>
          <p:cNvSpPr/>
          <p:nvPr/>
        </p:nvSpPr>
        <p:spPr>
          <a:xfrm>
            <a:off x="9551988" y="1439929"/>
            <a:ext cx="1092200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지역산업체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161D70-BAB9-4FF8-ACDA-244ED2996AD6}"/>
              </a:ext>
            </a:extLst>
          </p:cNvPr>
          <p:cNvSpPr/>
          <p:nvPr/>
        </p:nvSpPr>
        <p:spPr>
          <a:xfrm>
            <a:off x="5807076" y="1439929"/>
            <a:ext cx="1090613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A0A3CB-C9AB-4E06-A00F-9492F46AEB10}"/>
              </a:ext>
            </a:extLst>
          </p:cNvPr>
          <p:cNvCxnSpPr>
            <a:cxnSpLocks/>
          </p:cNvCxnSpPr>
          <p:nvPr/>
        </p:nvCxnSpPr>
        <p:spPr>
          <a:xfrm flipV="1">
            <a:off x="2179638" y="2160654"/>
            <a:ext cx="178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24620A-D9C2-47FF-A828-E79998A93853}"/>
              </a:ext>
            </a:extLst>
          </p:cNvPr>
          <p:cNvSpPr txBox="1"/>
          <p:nvPr/>
        </p:nvSpPr>
        <p:spPr>
          <a:xfrm>
            <a:off x="2179639" y="1879667"/>
            <a:ext cx="13541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APP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실행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BD97A2E-11A1-4C82-ABB3-D7DB5D9F9F9E}"/>
              </a:ext>
            </a:extLst>
          </p:cNvPr>
          <p:cNvCxnSpPr>
            <a:cxnSpLocks/>
          </p:cNvCxnSpPr>
          <p:nvPr/>
        </p:nvCxnSpPr>
        <p:spPr>
          <a:xfrm flipV="1">
            <a:off x="2179638" y="2630554"/>
            <a:ext cx="178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A15CCB-7C9E-48BA-BC66-E9C8E64E8598}"/>
              </a:ext>
            </a:extLst>
          </p:cNvPr>
          <p:cNvSpPr txBox="1"/>
          <p:nvPr/>
        </p:nvSpPr>
        <p:spPr>
          <a:xfrm>
            <a:off x="2179639" y="2349567"/>
            <a:ext cx="13541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8BB855-93E2-48B6-BB60-0189EBE70A0C}"/>
              </a:ext>
            </a:extLst>
          </p:cNvPr>
          <p:cNvCxnSpPr>
            <a:cxnSpLocks/>
          </p:cNvCxnSpPr>
          <p:nvPr/>
        </p:nvCxnSpPr>
        <p:spPr>
          <a:xfrm flipV="1">
            <a:off x="4322763" y="2474979"/>
            <a:ext cx="178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B055C1-CE92-449C-93B0-638F920AE3D8}"/>
              </a:ext>
            </a:extLst>
          </p:cNvPr>
          <p:cNvSpPr txBox="1"/>
          <p:nvPr/>
        </p:nvSpPr>
        <p:spPr>
          <a:xfrm>
            <a:off x="4322764" y="2193992"/>
            <a:ext cx="13541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정보 등록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DCDE8A-CE92-410F-A0A8-09C74520A808}"/>
              </a:ext>
            </a:extLst>
          </p:cNvPr>
          <p:cNvCxnSpPr>
            <a:cxnSpLocks/>
          </p:cNvCxnSpPr>
          <p:nvPr/>
        </p:nvCxnSpPr>
        <p:spPr>
          <a:xfrm flipV="1">
            <a:off x="4322763" y="2940117"/>
            <a:ext cx="1784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C4AEEC-6ADC-4235-8063-D98CC2C51282}"/>
              </a:ext>
            </a:extLst>
          </p:cNvPr>
          <p:cNvSpPr txBox="1"/>
          <p:nvPr/>
        </p:nvSpPr>
        <p:spPr>
          <a:xfrm>
            <a:off x="4322764" y="2660717"/>
            <a:ext cx="1354137" cy="252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켐피인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BB57A3-0FFF-45B7-85E4-23B674F31A27}"/>
              </a:ext>
            </a:extLst>
          </p:cNvPr>
          <p:cNvCxnSpPr>
            <a:cxnSpLocks/>
          </p:cNvCxnSpPr>
          <p:nvPr/>
        </p:nvCxnSpPr>
        <p:spPr>
          <a:xfrm flipV="1">
            <a:off x="4335464" y="3441767"/>
            <a:ext cx="178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4A599E-E533-4BFB-8E66-89E04DF81203}"/>
              </a:ext>
            </a:extLst>
          </p:cNvPr>
          <p:cNvSpPr txBox="1"/>
          <p:nvPr/>
        </p:nvSpPr>
        <p:spPr>
          <a:xfrm>
            <a:off x="4295775" y="3160779"/>
            <a:ext cx="19764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등록된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켐피인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AE5E0F-67F2-4B66-BF09-2CAEEC4C40A4}"/>
              </a:ext>
            </a:extLst>
          </p:cNvPr>
          <p:cNvSpPr txBox="1"/>
          <p:nvPr/>
        </p:nvSpPr>
        <p:spPr>
          <a:xfrm>
            <a:off x="2120901" y="4011679"/>
            <a:ext cx="1795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켐페인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제공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276874-FD29-44BB-B4D7-CD7E23447ABF}"/>
              </a:ext>
            </a:extLst>
          </p:cNvPr>
          <p:cNvCxnSpPr>
            <a:cxnSpLocks/>
          </p:cNvCxnSpPr>
          <p:nvPr/>
        </p:nvCxnSpPr>
        <p:spPr>
          <a:xfrm flipH="1" flipV="1">
            <a:off x="2116139" y="4305367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01398B-7BDE-488F-AF43-6EA801DFF22E}"/>
              </a:ext>
            </a:extLst>
          </p:cNvPr>
          <p:cNvSpPr txBox="1"/>
          <p:nvPr/>
        </p:nvSpPr>
        <p:spPr>
          <a:xfrm>
            <a:off x="2133601" y="4459354"/>
            <a:ext cx="1355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8) APP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C27090-45C7-4847-92EF-E36A32F884F9}"/>
              </a:ext>
            </a:extLst>
          </p:cNvPr>
          <p:cNvCxnSpPr>
            <a:cxnSpLocks/>
          </p:cNvCxnSpPr>
          <p:nvPr/>
        </p:nvCxnSpPr>
        <p:spPr>
          <a:xfrm flipH="1" flipV="1">
            <a:off x="2130426" y="4753042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58E9F04-EF06-4179-9F1C-11B973913BEF}"/>
              </a:ext>
            </a:extLst>
          </p:cNvPr>
          <p:cNvCxnSpPr>
            <a:cxnSpLocks/>
          </p:cNvCxnSpPr>
          <p:nvPr/>
        </p:nvCxnSpPr>
        <p:spPr>
          <a:xfrm flipV="1">
            <a:off x="2166938" y="3887854"/>
            <a:ext cx="39290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FB353A3-6933-4E5D-9334-B1A158FCE23D}"/>
              </a:ext>
            </a:extLst>
          </p:cNvPr>
          <p:cNvSpPr txBox="1"/>
          <p:nvPr/>
        </p:nvSpPr>
        <p:spPr>
          <a:xfrm>
            <a:off x="2166939" y="3606867"/>
            <a:ext cx="1355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로그분석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3B6D4B-5AED-4D9B-B613-FD978043BF2E}"/>
              </a:ext>
            </a:extLst>
          </p:cNvPr>
          <p:cNvCxnSpPr>
            <a:cxnSpLocks/>
          </p:cNvCxnSpPr>
          <p:nvPr/>
        </p:nvCxnSpPr>
        <p:spPr>
          <a:xfrm flipV="1">
            <a:off x="8389939" y="5030854"/>
            <a:ext cx="178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3575A85-A6DD-432F-AFDA-E0E7B5059686}"/>
              </a:ext>
            </a:extLst>
          </p:cNvPr>
          <p:cNvSpPr txBox="1"/>
          <p:nvPr/>
        </p:nvSpPr>
        <p:spPr>
          <a:xfrm>
            <a:off x="8389939" y="4749867"/>
            <a:ext cx="1355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열람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955FA9-4795-411B-93EB-BE5659DB66BF}"/>
              </a:ext>
            </a:extLst>
          </p:cNvPr>
          <p:cNvSpPr txBox="1"/>
          <p:nvPr/>
        </p:nvSpPr>
        <p:spPr>
          <a:xfrm>
            <a:off x="8328026" y="5275329"/>
            <a:ext cx="2079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10)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하여 데이터 수집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40D6607-CE42-43BC-AF60-26768CBFFC28}"/>
              </a:ext>
            </a:extLst>
          </p:cNvPr>
          <p:cNvCxnSpPr>
            <a:cxnSpLocks/>
          </p:cNvCxnSpPr>
          <p:nvPr/>
        </p:nvCxnSpPr>
        <p:spPr>
          <a:xfrm flipH="1" flipV="1">
            <a:off x="8389939" y="5569017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91CC5F-E564-4961-A87A-7021116198FB}"/>
              </a:ext>
            </a:extLst>
          </p:cNvPr>
          <p:cNvSpPr txBox="1"/>
          <p:nvPr/>
        </p:nvSpPr>
        <p:spPr>
          <a:xfrm>
            <a:off x="6357939" y="5754754"/>
            <a:ext cx="2079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크롤링한 데이터 분별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6B76152-C089-4162-ADEA-961CC5D5D9DD}"/>
              </a:ext>
            </a:extLst>
          </p:cNvPr>
          <p:cNvCxnSpPr>
            <a:cxnSpLocks/>
          </p:cNvCxnSpPr>
          <p:nvPr/>
        </p:nvCxnSpPr>
        <p:spPr>
          <a:xfrm flipH="1" flipV="1">
            <a:off x="6419851" y="6048442"/>
            <a:ext cx="1800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5CC5A7-B271-4960-BCFD-FEC086C837D1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-0.24375 -0.3960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198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2418 -0.3488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96" y="-1745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8021 -0.2946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3" grpId="0" animBg="1"/>
      <p:bldP spid="34" grpId="0" animBg="1"/>
      <p:bldP spid="35" grpId="0" animBg="1"/>
      <p:bldP spid="7" grpId="0"/>
      <p:bldP spid="40" grpId="0"/>
      <p:bldP spid="42" grpId="0"/>
      <p:bldP spid="44" grpId="0"/>
      <p:bldP spid="47" grpId="0"/>
      <p:bldP spid="54" grpId="0"/>
      <p:bldP spid="56" grpId="0"/>
      <p:bldP spid="59" grpId="0"/>
      <p:bldP spid="64" grpId="0"/>
      <p:bldP spid="66" grpId="0"/>
      <p:bldP spid="68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F0D04CC-6930-482D-A2D3-C454D116037F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ACA6907-F9D2-4643-945D-31A65B30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80" y="1113310"/>
            <a:ext cx="8873640" cy="55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F0D04CC-6930-482D-A2D3-C454D116037F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0E84C3-4374-4406-8920-E342524D2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4" y="843145"/>
            <a:ext cx="6880940" cy="55718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BE41A5-913D-456B-B140-6C312BB7C4AF}"/>
              </a:ext>
            </a:extLst>
          </p:cNvPr>
          <p:cNvSpPr/>
          <p:nvPr/>
        </p:nvSpPr>
        <p:spPr>
          <a:xfrm>
            <a:off x="581824" y="924791"/>
            <a:ext cx="5850149" cy="1143000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0AE880-1071-408C-B985-7A6731E3C09E}"/>
              </a:ext>
            </a:extLst>
          </p:cNvPr>
          <p:cNvCxnSpPr/>
          <p:nvPr/>
        </p:nvCxnSpPr>
        <p:spPr>
          <a:xfrm>
            <a:off x="6431973" y="1517073"/>
            <a:ext cx="1496291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95E2D-433C-480C-961B-458D488CCEFC}"/>
              </a:ext>
            </a:extLst>
          </p:cNvPr>
          <p:cNvSpPr txBox="1"/>
          <p:nvPr/>
        </p:nvSpPr>
        <p:spPr>
          <a:xfrm>
            <a:off x="8032173" y="1257300"/>
            <a:ext cx="35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Selenium </a:t>
            </a:r>
            <a:r>
              <a:rPr lang="ko-KR" altLang="en-US" dirty="0"/>
              <a:t>라이브러리를 세팅 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42964C-D2EA-4112-95AA-C16BA222AC70}"/>
              </a:ext>
            </a:extLst>
          </p:cNvPr>
          <p:cNvSpPr/>
          <p:nvPr/>
        </p:nvSpPr>
        <p:spPr>
          <a:xfrm>
            <a:off x="498764" y="2317172"/>
            <a:ext cx="6785263" cy="4097765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357D44-AEB5-4BBE-BB54-8E2D372094ED}"/>
              </a:ext>
            </a:extLst>
          </p:cNvPr>
          <p:cNvCxnSpPr>
            <a:cxnSpLocks/>
          </p:cNvCxnSpPr>
          <p:nvPr/>
        </p:nvCxnSpPr>
        <p:spPr>
          <a:xfrm>
            <a:off x="7284027" y="2909455"/>
            <a:ext cx="955964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589490-263E-490D-BB99-BADF2CC5A2FD}"/>
              </a:ext>
            </a:extLst>
          </p:cNvPr>
          <p:cNvSpPr txBox="1"/>
          <p:nvPr/>
        </p:nvSpPr>
        <p:spPr>
          <a:xfrm>
            <a:off x="8291946" y="2586289"/>
            <a:ext cx="331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JDC</a:t>
            </a:r>
            <a:r>
              <a:rPr lang="ko-KR" altLang="en-US" dirty="0"/>
              <a:t> 페이지를 넘겨가며 탐색하는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46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542523-6E9F-4674-A524-C64E0AC70BFC}"/>
              </a:ext>
            </a:extLst>
          </p:cNvPr>
          <p:cNvSpPr txBox="1"/>
          <p:nvPr/>
        </p:nvSpPr>
        <p:spPr>
          <a:xfrm>
            <a:off x="397566" y="443035"/>
            <a:ext cx="239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3F2D8F-654C-434B-9580-7F80A1D0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292086"/>
            <a:ext cx="7593479" cy="47162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B985D0-391C-4D12-B5FD-06293270CB32}"/>
              </a:ext>
            </a:extLst>
          </p:cNvPr>
          <p:cNvSpPr/>
          <p:nvPr/>
        </p:nvSpPr>
        <p:spPr>
          <a:xfrm>
            <a:off x="397566" y="1868557"/>
            <a:ext cx="7346440" cy="755374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1A97BE-2EAF-47BE-9EE3-F5AF66AF4A2E}"/>
              </a:ext>
            </a:extLst>
          </p:cNvPr>
          <p:cNvCxnSpPr>
            <a:cxnSpLocks/>
          </p:cNvCxnSpPr>
          <p:nvPr/>
        </p:nvCxnSpPr>
        <p:spPr>
          <a:xfrm>
            <a:off x="7744006" y="2182995"/>
            <a:ext cx="823524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191C5A-1236-488A-8106-8B9C891F629D}"/>
              </a:ext>
            </a:extLst>
          </p:cNvPr>
          <p:cNvSpPr txBox="1"/>
          <p:nvPr/>
        </p:nvSpPr>
        <p:spPr>
          <a:xfrm>
            <a:off x="8567530" y="1938130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게시글을 선택하는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329B96-AE8B-4390-A5F1-4A43743B246A}"/>
              </a:ext>
            </a:extLst>
          </p:cNvPr>
          <p:cNvSpPr/>
          <p:nvPr/>
        </p:nvSpPr>
        <p:spPr>
          <a:xfrm>
            <a:off x="397566" y="2673626"/>
            <a:ext cx="7346440" cy="2892288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4A43B-719D-48D6-960D-00EA4ABABEE7}"/>
              </a:ext>
            </a:extLst>
          </p:cNvPr>
          <p:cNvCxnSpPr>
            <a:cxnSpLocks/>
          </p:cNvCxnSpPr>
          <p:nvPr/>
        </p:nvCxnSpPr>
        <p:spPr>
          <a:xfrm>
            <a:off x="7744006" y="2988064"/>
            <a:ext cx="823524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F9894E-94CD-4091-ACF2-FF36EC61C994}"/>
              </a:ext>
            </a:extLst>
          </p:cNvPr>
          <p:cNvSpPr txBox="1"/>
          <p:nvPr/>
        </p:nvSpPr>
        <p:spPr>
          <a:xfrm>
            <a:off x="8567530" y="2673626"/>
            <a:ext cx="3369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게시글의 전문을 크롤링하는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Div</a:t>
            </a:r>
            <a:r>
              <a:rPr lang="ko-KR" altLang="en-US" dirty="0"/>
              <a:t>태그 안에 </a:t>
            </a:r>
            <a:r>
              <a:rPr lang="en-US" altLang="ko-KR" dirty="0"/>
              <a:t>text</a:t>
            </a:r>
            <a:r>
              <a:rPr lang="ko-KR" altLang="en-US" dirty="0"/>
              <a:t>를 모아 </a:t>
            </a:r>
            <a:r>
              <a:rPr lang="en-US" altLang="ko-KR" dirty="0"/>
              <a:t>body</a:t>
            </a:r>
            <a:r>
              <a:rPr lang="ko-KR" altLang="en-US" dirty="0"/>
              <a:t>배열에 삽입합니다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BeautifulSoup4 </a:t>
            </a:r>
            <a:r>
              <a:rPr lang="ko-KR" altLang="en-US" dirty="0"/>
              <a:t>라이브러리를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5D037-F038-44E4-A0C6-E54316B95A7E}"/>
              </a:ext>
            </a:extLst>
          </p:cNvPr>
          <p:cNvSpPr txBox="1"/>
          <p:nvPr/>
        </p:nvSpPr>
        <p:spPr>
          <a:xfrm>
            <a:off x="397565" y="443035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파싱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CA1BF-BF8C-4066-A653-93AA8CCF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1124444"/>
            <a:ext cx="8358809" cy="47601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1ECCEB-A2DE-4924-85C5-B54C979F37E4}"/>
              </a:ext>
            </a:extLst>
          </p:cNvPr>
          <p:cNvSpPr/>
          <p:nvPr/>
        </p:nvSpPr>
        <p:spPr>
          <a:xfrm>
            <a:off x="397566" y="3041375"/>
            <a:ext cx="7346440" cy="755374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F1EFAD-2225-4A4B-BCA5-1A8047D303C6}"/>
              </a:ext>
            </a:extLst>
          </p:cNvPr>
          <p:cNvCxnSpPr>
            <a:cxnSpLocks/>
          </p:cNvCxnSpPr>
          <p:nvPr/>
        </p:nvCxnSpPr>
        <p:spPr>
          <a:xfrm>
            <a:off x="7744006" y="3355813"/>
            <a:ext cx="535290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93E52-84A5-4538-BC86-588DE01CC20D}"/>
              </a:ext>
            </a:extLst>
          </p:cNvPr>
          <p:cNvSpPr txBox="1"/>
          <p:nvPr/>
        </p:nvSpPr>
        <p:spPr>
          <a:xfrm>
            <a:off x="8756374" y="1366486"/>
            <a:ext cx="3127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정규식</a:t>
            </a:r>
            <a:r>
              <a:rPr lang="ko-KR" altLang="en-US" dirty="0"/>
              <a:t> 세팅입니다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부분의 경우</a:t>
            </a:r>
            <a:endParaRPr lang="en-US" altLang="ko-KR" dirty="0"/>
          </a:p>
          <a:p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공백</a:t>
            </a:r>
            <a:r>
              <a:rPr lang="en-US" altLang="ko-KR" dirty="0"/>
              <a:t>+</a:t>
            </a:r>
            <a:r>
              <a:rPr lang="ko-KR" altLang="en-US" dirty="0"/>
              <a:t>글자</a:t>
            </a:r>
            <a:r>
              <a:rPr lang="en-US" altLang="ko-KR" dirty="0"/>
              <a:t>+</a:t>
            </a:r>
            <a:r>
              <a:rPr lang="ko-KR" altLang="en-US" dirty="0"/>
              <a:t>숫자의</a:t>
            </a:r>
            <a:r>
              <a:rPr lang="en-US" altLang="ko-KR" dirty="0"/>
              <a:t> </a:t>
            </a:r>
            <a:r>
              <a:rPr lang="ko-KR" altLang="en-US" dirty="0"/>
              <a:t>조합이면서</a:t>
            </a:r>
            <a:r>
              <a:rPr lang="en-US" altLang="ko-KR" dirty="0"/>
              <a:t>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일시</a:t>
            </a:r>
            <a:r>
              <a:rPr lang="en-US" altLang="ko-KR" dirty="0"/>
              <a:t>, </a:t>
            </a:r>
            <a:r>
              <a:rPr lang="ko-KR" altLang="en-US" dirty="0"/>
              <a:t>접수일</a:t>
            </a:r>
            <a:r>
              <a:rPr lang="en-US" altLang="ko-KR" dirty="0"/>
              <a:t> </a:t>
            </a:r>
            <a:r>
              <a:rPr lang="ko-KR" altLang="en-US" dirty="0"/>
              <a:t>등의 텍스트가 포함되어 있다면 해당 텍스트를 한 줄 </a:t>
            </a:r>
            <a:r>
              <a:rPr lang="ko-KR" altLang="en-US" dirty="0" err="1"/>
              <a:t>파싱합니다</a:t>
            </a:r>
            <a:r>
              <a:rPr lang="en-US" altLang="ko-KR" dirty="0"/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CD3EC1-E630-4517-BC87-F98FE6D1C635}"/>
              </a:ext>
            </a:extLst>
          </p:cNvPr>
          <p:cNvCxnSpPr>
            <a:cxnSpLocks/>
          </p:cNvCxnSpPr>
          <p:nvPr/>
        </p:nvCxnSpPr>
        <p:spPr>
          <a:xfrm flipV="1">
            <a:off x="8280718" y="1679713"/>
            <a:ext cx="0" cy="1674888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E495FF-7201-449F-88C6-4CCDE306E2F1}"/>
              </a:ext>
            </a:extLst>
          </p:cNvPr>
          <p:cNvCxnSpPr>
            <a:cxnSpLocks/>
          </p:cNvCxnSpPr>
          <p:nvPr/>
        </p:nvCxnSpPr>
        <p:spPr>
          <a:xfrm>
            <a:off x="8280719" y="1689652"/>
            <a:ext cx="535290" cy="0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1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9B45886-8FDF-4CE2-9975-008F3094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6" y="843145"/>
            <a:ext cx="6423675" cy="5883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5D037-F038-44E4-A0C6-E54316B95A7E}"/>
              </a:ext>
            </a:extLst>
          </p:cNvPr>
          <p:cNvSpPr txBox="1"/>
          <p:nvPr/>
        </p:nvSpPr>
        <p:spPr>
          <a:xfrm>
            <a:off x="397565" y="443035"/>
            <a:ext cx="274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F1EFAD-2225-4A4B-BCA5-1A8047D303C6}"/>
              </a:ext>
            </a:extLst>
          </p:cNvPr>
          <p:cNvCxnSpPr>
            <a:cxnSpLocks/>
          </p:cNvCxnSpPr>
          <p:nvPr/>
        </p:nvCxnSpPr>
        <p:spPr>
          <a:xfrm>
            <a:off x="5516217" y="3353388"/>
            <a:ext cx="2633870" cy="1212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F93E52-84A5-4538-BC86-588DE01CC20D}"/>
              </a:ext>
            </a:extLst>
          </p:cNvPr>
          <p:cNvSpPr txBox="1"/>
          <p:nvPr/>
        </p:nvSpPr>
        <p:spPr>
          <a:xfrm>
            <a:off x="8209725" y="2754436"/>
            <a:ext cx="3127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포멧입니다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양식에 맞추어 </a:t>
            </a:r>
            <a:r>
              <a:rPr lang="en-US" altLang="ko-KR" dirty="0"/>
              <a:t>data</a:t>
            </a:r>
            <a:r>
              <a:rPr lang="ko-KR" altLang="en-US" dirty="0"/>
              <a:t>를 세팅합니다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1ECCEB-A2DE-4924-85C5-B54C979F37E4}"/>
              </a:ext>
            </a:extLst>
          </p:cNvPr>
          <p:cNvSpPr/>
          <p:nvPr/>
        </p:nvSpPr>
        <p:spPr>
          <a:xfrm>
            <a:off x="584836" y="1366486"/>
            <a:ext cx="4931381" cy="4648363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0BB551-0855-44D4-AB68-7652DC8163BD}"/>
              </a:ext>
            </a:extLst>
          </p:cNvPr>
          <p:cNvCxnSpPr>
            <a:cxnSpLocks/>
          </p:cNvCxnSpPr>
          <p:nvPr/>
        </p:nvCxnSpPr>
        <p:spPr>
          <a:xfrm>
            <a:off x="5516217" y="1065751"/>
            <a:ext cx="2633870" cy="1212"/>
          </a:xfrm>
          <a:prstGeom prst="line">
            <a:avLst/>
          </a:prstGeom>
          <a:ln w="19050">
            <a:solidFill>
              <a:srgbClr val="D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FF78DF-045C-436A-A039-E3BA30274A8F}"/>
              </a:ext>
            </a:extLst>
          </p:cNvPr>
          <p:cNvSpPr txBox="1"/>
          <p:nvPr/>
        </p:nvSpPr>
        <p:spPr>
          <a:xfrm>
            <a:off x="8209724" y="687792"/>
            <a:ext cx="312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호출을 위한 </a:t>
            </a:r>
            <a:r>
              <a:rPr lang="en-US" altLang="ko-KR" dirty="0" err="1"/>
              <a:t>Rquests</a:t>
            </a:r>
            <a:r>
              <a:rPr lang="en-US" altLang="ko-KR" dirty="0"/>
              <a:t> </a:t>
            </a:r>
            <a:r>
              <a:rPr lang="ko-KR" altLang="en-US" dirty="0"/>
              <a:t>라이브러리입니다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EF200-339C-41D4-B8F9-0A07E232EDCE}"/>
              </a:ext>
            </a:extLst>
          </p:cNvPr>
          <p:cNvSpPr/>
          <p:nvPr/>
        </p:nvSpPr>
        <p:spPr>
          <a:xfrm>
            <a:off x="584836" y="840721"/>
            <a:ext cx="4931381" cy="340475"/>
          </a:xfrm>
          <a:prstGeom prst="rect">
            <a:avLst/>
          </a:prstGeom>
          <a:noFill/>
          <a:ln w="19050">
            <a:solidFill>
              <a:srgbClr val="D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7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357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82108</cp:lastModifiedBy>
  <cp:revision>196</cp:revision>
  <dcterms:created xsi:type="dcterms:W3CDTF">2017-07-14T07:37:38Z</dcterms:created>
  <dcterms:modified xsi:type="dcterms:W3CDTF">2020-02-28T06:59:03Z</dcterms:modified>
</cp:coreProperties>
</file>