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실제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</a:t>
            </a:r>
            <a:r>
              <a:rPr lang="en-US" altLang="ko-KR" dirty="0" smtClean="0"/>
              <a:t>(weight, w)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9786" y="25779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7665" y="3406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4949" y="39890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11679" y="468342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28539" y="48244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2677" y="54717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21020" y="27946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69075" y="33650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15589" y="39287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10582" y="43695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83796" y="51424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86122" y="53183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16766" y="37325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86339" y="47195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3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47651" y="2568632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47651" y="4641272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246808" y="3485112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11" idx="2"/>
          </p:cNvCxnSpPr>
          <p:nvPr/>
        </p:nvCxnSpPr>
        <p:spPr>
          <a:xfrm>
            <a:off x="1963881" y="3277293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1" idx="2"/>
          </p:cNvCxnSpPr>
          <p:nvPr/>
        </p:nvCxnSpPr>
        <p:spPr>
          <a:xfrm flipV="1">
            <a:off x="1963880" y="4042065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553" y="1295182"/>
            <a:ext cx="7773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가중치</a:t>
            </a:r>
            <a:r>
              <a:rPr lang="en-US" altLang="ko-KR" sz="2400" dirty="0" smtClean="0"/>
              <a:t>(Weight, W)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이전 노드가 얼마만큼의 중요도를 가지는가에 대한 수치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38284" y="327729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01573" y="45442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84923" y="29988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20803" y="49136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395" y="29988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3897" y="55705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73459" y="3857398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(60*0.4) + (90*0.55) = 73.5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88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</a:t>
            </a:r>
            <a:r>
              <a:rPr lang="en-US" altLang="ko-KR" dirty="0" smtClean="0"/>
              <a:t>(weight, w)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</a:t>
            </a:r>
            <a:r>
              <a:rPr lang="en-US" altLang="ko-KR" sz="1200" dirty="0" smtClean="0"/>
              <a:t>*w1)+(</a:t>
            </a:r>
            <a:r>
              <a:rPr lang="ko-KR" altLang="en-US" sz="1200" dirty="0" smtClean="0"/>
              <a:t>기</a:t>
            </a:r>
            <a:r>
              <a:rPr lang="en-US" altLang="ko-KR" sz="1200" dirty="0" smtClean="0"/>
              <a:t>*w4)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</a:t>
            </a:r>
            <a:r>
              <a:rPr lang="en-US" altLang="ko-KR" sz="1200" dirty="0" smtClean="0"/>
              <a:t>*w2)+(</a:t>
            </a:r>
            <a:r>
              <a:rPr lang="ko-KR" altLang="en-US" sz="1200" dirty="0" smtClean="0"/>
              <a:t>기</a:t>
            </a:r>
            <a:r>
              <a:rPr lang="en-US" altLang="ko-KR" sz="1200" dirty="0" smtClean="0"/>
              <a:t>*w5)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</a:t>
            </a:r>
            <a:r>
              <a:rPr lang="en-US" altLang="ko-KR" sz="1200" dirty="0" smtClean="0"/>
              <a:t>*w3)+(</a:t>
            </a:r>
            <a:r>
              <a:rPr lang="ko-KR" altLang="en-US" sz="1200" dirty="0" smtClean="0"/>
              <a:t>기</a:t>
            </a:r>
            <a:r>
              <a:rPr lang="en-US" altLang="ko-KR" sz="1200" dirty="0" smtClean="0"/>
              <a:t>*w6)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9786" y="25779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7665" y="3406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4949" y="39890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11679" y="468342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28539" y="48244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2677" y="54717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21020" y="27946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69075" y="33650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15589" y="39287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10582" y="43695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83796" y="51424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86122" y="53183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16766" y="37325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86339" y="47195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4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</a:t>
            </a:r>
            <a:r>
              <a:rPr lang="en-US" altLang="ko-KR" dirty="0" smtClean="0"/>
              <a:t>(weight, w)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9786" y="25779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7665" y="3406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4949" y="39890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11679" y="468342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28539" y="48244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2677" y="54717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21020" y="27946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69075" y="33650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15589" y="39287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10582" y="43695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83796" y="51424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86122" y="53183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16766" y="37325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86339" y="47195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W14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57142" y="2526267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(h1*w7)+(h2*w9)+(h3*w11)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96802" y="5823063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(h1*w8)+(h2*w10)+(h3*w12)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2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</a:t>
            </a:r>
            <a:r>
              <a:rPr lang="en-US" altLang="ko-KR" dirty="0" smtClean="0"/>
              <a:t>(weight, w)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9786" y="25779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7665" y="3406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4949" y="39890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11679" y="468342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28539" y="48244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2677" y="54717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21020" y="27946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69075" y="33650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15589" y="39287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10582" y="43695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83796" y="51424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86122" y="53183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16766" y="37325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86339" y="47195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W14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879127" y="3269453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(h4*w13)+(h5*w14)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활성화 함수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1026" name="Picture 2" descr="07-01 퍼셉트론(Perceptron) - 딥 러닝을 이용한 자연어 처리 입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5" y="1475510"/>
            <a:ext cx="6164561" cy="31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370" y="4816010"/>
            <a:ext cx="85234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단층 </a:t>
            </a:r>
            <a:r>
              <a:rPr lang="ko-KR" altLang="en-US" sz="2800" dirty="0" err="1" smtClean="0"/>
              <a:t>퍼셉트론은</a:t>
            </a:r>
            <a:r>
              <a:rPr lang="ko-KR" altLang="en-US" sz="2800" dirty="0" smtClean="0"/>
              <a:t> 한 번에 하나의 </a:t>
            </a:r>
            <a:r>
              <a:rPr lang="ko-KR" altLang="en-US" sz="2800" dirty="0" err="1" smtClean="0"/>
              <a:t>직선값을</a:t>
            </a:r>
            <a:r>
              <a:rPr lang="ko-KR" altLang="en-US" sz="2800" dirty="0" smtClean="0"/>
              <a:t> 가진다</a:t>
            </a:r>
            <a:r>
              <a:rPr lang="en-US" altLang="ko-KR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나눌 수 있는 영역은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</a:t>
            </a:r>
            <a:endParaRPr lang="en-US" altLang="ko-KR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407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구조의 문제점</a:t>
            </a:r>
            <a:endParaRPr lang="ko-KR" altLang="en-US" dirty="0"/>
          </a:p>
        </p:txBody>
      </p:sp>
      <p:pic>
        <p:nvPicPr>
          <p:cNvPr id="2050" name="Picture 2" descr="2.3.8 신경망(딥러닝) | 텐서 플로우 블로그 (Tensor ≈ Blog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0" y="1977796"/>
            <a:ext cx="5615921" cy="38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363" y="5547530"/>
            <a:ext cx="11626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다층 </a:t>
            </a:r>
            <a:r>
              <a:rPr lang="ko-KR" altLang="en-US" sz="2800" dirty="0" err="1" smtClean="0"/>
              <a:t>퍼셉트론을</a:t>
            </a:r>
            <a:r>
              <a:rPr lang="ko-KR" altLang="en-US" sz="2800" dirty="0" smtClean="0"/>
              <a:t> 써도 </a:t>
            </a:r>
            <a:r>
              <a:rPr lang="en-US" altLang="ko-KR" sz="2800" dirty="0" smtClean="0"/>
              <a:t>N</a:t>
            </a:r>
            <a:r>
              <a:rPr lang="ko-KR" altLang="en-US" sz="2800" dirty="0" smtClean="0"/>
              <a:t>개의 데이터를 나누기 위해서는 </a:t>
            </a:r>
            <a:r>
              <a:rPr lang="en-US" altLang="ko-KR" sz="2800" dirty="0" smtClean="0"/>
              <a:t>N-1</a:t>
            </a:r>
            <a:r>
              <a:rPr lang="ko-KR" altLang="en-US" sz="2800" dirty="0" smtClean="0"/>
              <a:t>개가 필요</a:t>
            </a: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55408" y="2057401"/>
            <a:ext cx="4185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 err="1" smtClean="0">
                <a:solidFill>
                  <a:srgbClr val="FF0000"/>
                </a:solidFill>
              </a:rPr>
              <a:t>퍼셉트론</a:t>
            </a:r>
            <a:r>
              <a:rPr lang="ko-KR" altLang="en-US" sz="2800" dirty="0" smtClean="0">
                <a:solidFill>
                  <a:srgbClr val="FF0000"/>
                </a:solidFill>
              </a:rPr>
              <a:t> 구조의 근본적인 문제점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2814" y="3167549"/>
            <a:ext cx="418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직선값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선형적 구조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40879" y="4017909"/>
            <a:ext cx="484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비선형적 구조로 변경이 필요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268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함수의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 smtClean="0"/>
              <a:t>선형적인 구조를 비선형적인 구조로 변경해주는 역할</a:t>
            </a:r>
            <a:endParaRPr lang="en-US" altLang="ko-KR" sz="2800" dirty="0" smtClean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2600" dirty="0" smtClean="0"/>
              <a:t>Sigmoid </a:t>
            </a:r>
            <a:r>
              <a:rPr lang="ko-KR" altLang="en-US" sz="2600" dirty="0" smtClean="0"/>
              <a:t>함수</a:t>
            </a:r>
            <a:endParaRPr lang="en-US" altLang="ko-KR" sz="2600" dirty="0" smtClean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2600" dirty="0" smtClean="0"/>
              <a:t>Hyperbolic Tangent </a:t>
            </a:r>
            <a:r>
              <a:rPr lang="ko-KR" altLang="en-US" sz="2600" dirty="0" smtClean="0"/>
              <a:t>함수</a:t>
            </a:r>
            <a:endParaRPr lang="en-US" altLang="ko-KR" sz="2600" dirty="0" smtClean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2600" dirty="0" err="1" smtClean="0"/>
              <a:t>ReLU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함수</a:t>
            </a:r>
            <a:endParaRPr lang="en-US" altLang="ko-KR" sz="2600" dirty="0" smtClean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2600" dirty="0" smtClean="0"/>
              <a:t>ELU </a:t>
            </a:r>
            <a:r>
              <a:rPr lang="ko-KR" altLang="en-US" sz="2600" dirty="0" smtClean="0"/>
              <a:t>함수</a:t>
            </a:r>
            <a:endParaRPr lang="en-US" altLang="ko-KR" sz="2600" dirty="0" smtClean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2600" dirty="0" err="1" smtClean="0"/>
              <a:t>Maxout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함수</a:t>
            </a:r>
            <a:endParaRPr lang="en-US" altLang="ko-KR" sz="2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600" dirty="0" smtClean="0"/>
              <a:t>…..</a:t>
            </a:r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65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Sigmoid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074" name="Picture 2" descr="Machine learning (7) Logistic Regression(2) - Sigmoid fun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9" y="1999212"/>
            <a:ext cx="6754351" cy="44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(DNN)</a:t>
            </a:r>
            <a:endParaRPr lang="ko-KR" altLang="en-US" dirty="0"/>
          </a:p>
        </p:txBody>
      </p:sp>
      <p:pic>
        <p:nvPicPr>
          <p:cNvPr id="1026" name="Picture 2" descr="Training Deep Neural Networks. Deep Learning Accessories | by Ravindra  Parmar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54" y="2193925"/>
            <a:ext cx="9173291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hyperbolic tangent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098" name="Picture 2" descr="The hyperbolic tangent activation function | Applied Deep Learning and  Computer Vision for Self-Driving Ca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9" y="2310303"/>
            <a:ext cx="7582558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yperbolic Tangent Function - an overview | ScienceDirect Top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02" y="1595010"/>
            <a:ext cx="7246602" cy="461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122" name="Picture 2" descr="What is ReLU and Sigmoid activation function? - Nomid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04" y="2187890"/>
            <a:ext cx="6570874" cy="417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활성화 함수</a:t>
            </a:r>
            <a:endParaRPr lang="ko-KR" altLang="en-US" dirty="0"/>
          </a:p>
        </p:txBody>
      </p:sp>
      <p:pic>
        <p:nvPicPr>
          <p:cNvPr id="6146" name="Picture 2" descr="Activation Functions in Neural Networks [12 Types &amp; Use Cases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" y="368830"/>
            <a:ext cx="6741340" cy="62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순전파</a:t>
            </a:r>
            <a:r>
              <a:rPr lang="en-US" altLang="ko-KR" dirty="0" smtClean="0"/>
              <a:t>(Forward propagation)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9786" y="25779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7665" y="3406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4949" y="39890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11679" y="468342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28539" y="48244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42677" y="54717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21020" y="27946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69075" y="33650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15589" y="39287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10582" y="43695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83796" y="51424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86122" y="53183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16766" y="37325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86339" y="47195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4752" y="1906385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각 </a:t>
            </a:r>
            <a:r>
              <a:rPr lang="ko-KR" altLang="en-US" sz="2400" dirty="0" err="1"/>
              <a:t>노드간의</a:t>
            </a:r>
            <a:r>
              <a:rPr lang="ko-KR" altLang="en-US" sz="2400" dirty="0"/>
              <a:t> 가중치를 연산해서 값을 예측하는 </a:t>
            </a:r>
            <a:r>
              <a:rPr lang="ko-KR" altLang="en-US" sz="2400" dirty="0" smtClean="0"/>
              <a:t>것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503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모델의 학습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순전파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각 </a:t>
            </a:r>
            <a:r>
              <a:rPr lang="ko-KR" altLang="en-US" sz="2800" dirty="0" err="1" smtClean="0"/>
              <a:t>노드간의</a:t>
            </a:r>
            <a:r>
              <a:rPr lang="ko-KR" altLang="en-US" sz="2800" dirty="0" smtClean="0"/>
              <a:t> 가중치를 연산해서 값을 예측하는 것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err="1" smtClean="0"/>
              <a:t>손실함수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모델이 추론한 결과를 </a:t>
            </a:r>
            <a:r>
              <a:rPr lang="ko-KR" altLang="en-US" sz="2800" dirty="0" err="1" smtClean="0"/>
              <a:t>실제값과</a:t>
            </a:r>
            <a:r>
              <a:rPr lang="ko-KR" altLang="en-US" sz="2800" dirty="0" smtClean="0"/>
              <a:t> 비교해 얼마나 틀렸는지를 알려주는 함수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err="1" smtClean="0"/>
              <a:t>역전파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</a:t>
            </a:r>
            <a:r>
              <a:rPr lang="ko-KR" altLang="en-US" dirty="0" smtClean="0"/>
              <a:t>예측 모델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</a:t>
            </a:r>
            <a:r>
              <a:rPr lang="ko-KR" altLang="en-US" dirty="0" smtClean="0"/>
              <a:t>예측 모델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85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65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49586" y="4954968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그런데 실제 점수는 </a:t>
            </a:r>
            <a:r>
              <a:rPr lang="en-US" altLang="ko-KR" dirty="0" smtClean="0"/>
              <a:t>71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24154" y="5575761"/>
            <a:ext cx="285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실제점수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예측점수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= 6</a:t>
            </a:r>
          </a:p>
          <a:p>
            <a:endParaRPr lang="en-US" altLang="ko-KR" dirty="0"/>
          </a:p>
          <a:p>
            <a:r>
              <a:rPr lang="ko-KR" altLang="en-US" dirty="0" smtClean="0"/>
              <a:t>차이는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</a:t>
            </a:r>
            <a:r>
              <a:rPr lang="ko-KR" altLang="en-US" dirty="0" smtClean="0"/>
              <a:t>예측 모델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74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43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63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49586" y="4954968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그런데 실제 점수는 </a:t>
            </a:r>
            <a:r>
              <a:rPr lang="en-US" altLang="ko-KR" dirty="0" smtClean="0"/>
              <a:t>68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24154" y="5575761"/>
            <a:ext cx="285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실제점수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예측점수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</a:t>
            </a:r>
          </a:p>
          <a:p>
            <a:endParaRPr lang="en-US" altLang="ko-KR" dirty="0"/>
          </a:p>
          <a:p>
            <a:r>
              <a:rPr lang="ko-KR" altLang="en-US" dirty="0" smtClean="0"/>
              <a:t>차이는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1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예측 모델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04983"/>
              </p:ext>
            </p:extLst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53470490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36433061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80724866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87357109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65953852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618484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</a:t>
                      </a:r>
                      <a:r>
                        <a:rPr lang="ko-KR" altLang="en-US" baseline="0" dirty="0" smtClean="0"/>
                        <a:t>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기말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 err="1" smtClean="0"/>
                        <a:t>성적값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ko-KR" altLang="en-US" dirty="0" err="1" smtClean="0"/>
                        <a:t>예측값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2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9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8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698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84080" y="1945179"/>
            <a:ext cx="1722120" cy="344978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9943" y="5602778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이것을 손실</a:t>
            </a:r>
            <a:r>
              <a:rPr lang="en-US" altLang="ko-KR" dirty="0" smtClean="0"/>
              <a:t>(Loss)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값을 최소화하면 할수록</a:t>
            </a:r>
            <a:endParaRPr lang="en-US" altLang="ko-KR" dirty="0" smtClean="0"/>
          </a:p>
          <a:p>
            <a:r>
              <a:rPr lang="ko-KR" altLang="en-US" dirty="0" smtClean="0"/>
              <a:t>좋은 모델이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1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예측 모델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53470490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36433061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80724866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87357109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65953852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618484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</a:t>
                      </a:r>
                      <a:r>
                        <a:rPr lang="ko-KR" altLang="en-US" baseline="0" dirty="0" smtClean="0"/>
                        <a:t>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기말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 err="1" smtClean="0"/>
                        <a:t>성적값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ko-KR" altLang="en-US" dirty="0" err="1" smtClean="0"/>
                        <a:t>예측값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2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9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8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698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84080" y="1945179"/>
            <a:ext cx="1722120" cy="344978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9696" y="5531484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손실의 평균을 구하면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19034" y="5903116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0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531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모델과 가중치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손실함수들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 smtClean="0"/>
              <a:t>MSE(Mean Squared Error)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 smtClean="0"/>
              <a:t>RMSE(Root Mean Squared Error)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 smtClean="0"/>
              <a:t>Binary </a:t>
            </a:r>
            <a:r>
              <a:rPr lang="en-US" altLang="ko-KR" sz="2800" dirty="0" err="1" smtClean="0"/>
              <a:t>Crossentorpy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 smtClean="0"/>
              <a:t>Categorical </a:t>
            </a:r>
            <a:r>
              <a:rPr lang="en-US" altLang="ko-KR" sz="2800" dirty="0" err="1" smtClean="0"/>
              <a:t>Crossentropy</a:t>
            </a:r>
            <a:endParaRPr lang="en-US" altLang="ko-KR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smtClean="0"/>
              <a:t>….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47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2672556"/>
            <a:ext cx="8324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Rmse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12" y="2553494"/>
            <a:ext cx="8410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예측 모델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53470490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36433061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80724866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87357109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65953852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618484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</a:t>
                      </a:r>
                      <a:r>
                        <a:rPr lang="ko-KR" altLang="en-US" baseline="0" dirty="0" smtClean="0"/>
                        <a:t>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기말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 err="1" smtClean="0"/>
                        <a:t>성적값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</a:t>
                      </a:r>
                      <a:r>
                        <a:rPr lang="ko-KR" altLang="en-US" dirty="0" err="1" smtClean="0"/>
                        <a:t>예측값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2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9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8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698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84080" y="1945179"/>
            <a:ext cx="1722120" cy="344978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9696" y="553148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MSE</a:t>
            </a:r>
            <a:r>
              <a:rPr lang="ko-KR" altLang="en-US" dirty="0" smtClean="0"/>
              <a:t>로 손실을 구하면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19034" y="5903116"/>
            <a:ext cx="1208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234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02672" y="5394960"/>
            <a:ext cx="7013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손실을 알아냈으면 모델에게 </a:t>
            </a:r>
            <a:r>
              <a:rPr lang="en-US" altLang="ko-KR" sz="2000" dirty="0" smtClean="0">
                <a:solidFill>
                  <a:srgbClr val="FF0000"/>
                </a:solidFill>
              </a:rPr>
              <a:t>‘</a:t>
            </a:r>
            <a:r>
              <a:rPr lang="ko-KR" altLang="en-US" sz="2000" dirty="0" smtClean="0">
                <a:solidFill>
                  <a:srgbClr val="FF0000"/>
                </a:solidFill>
              </a:rPr>
              <a:t>오차가 얼마야</a:t>
            </a:r>
            <a:r>
              <a:rPr lang="en-US" altLang="ko-KR" sz="2000" dirty="0" smtClean="0">
                <a:solidFill>
                  <a:srgbClr val="FF0000"/>
                </a:solidFill>
              </a:rPr>
              <a:t>’ </a:t>
            </a:r>
            <a:r>
              <a:rPr lang="ko-KR" altLang="en-US" sz="2000" dirty="0" smtClean="0">
                <a:solidFill>
                  <a:srgbClr val="FF0000"/>
                </a:solidFill>
              </a:rPr>
              <a:t>라고 알려준다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이후 모델은 오차를 반영하여 모델을 업데이트 시킨다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9034" y="5900816"/>
            <a:ext cx="1208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234</a:t>
            </a: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6131717"/>
            <a:ext cx="2044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역전파</a:t>
            </a:r>
            <a:endParaRPr lang="ko-KR" altLang="en-US" sz="3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209029" y="6043351"/>
            <a:ext cx="778607" cy="35188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예측</a:t>
            </a:r>
            <a:r>
              <a:rPr lang="en-US" altLang="ko-KR" dirty="0" smtClean="0"/>
              <a:t>(N:1)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학기말 수학 점수 예측</a:t>
            </a:r>
            <a:r>
              <a:rPr lang="en-US" altLang="ko-KR" dirty="0" smtClean="0"/>
              <a:t>(N:1)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19298" y="2173779"/>
            <a:ext cx="1704109" cy="431984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712427" y="2053245"/>
            <a:ext cx="1704109" cy="431984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57855" y="166827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Layer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820877" y="166827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Layer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64181" y="59865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4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56401" y="1286854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</a:p>
          <a:p>
            <a:r>
              <a:rPr lang="ko-KR" altLang="en-US" dirty="0" smtClean="0"/>
              <a:t>이전 값과 가중치를 계산한 다음</a:t>
            </a:r>
            <a:endParaRPr lang="en-US" altLang="ko-KR" dirty="0" smtClean="0"/>
          </a:p>
          <a:p>
            <a:r>
              <a:rPr lang="ko-KR" altLang="en-US" dirty="0" smtClean="0"/>
              <a:t>활성화 함수를 거쳐 다음 노드로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1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모델 </a:t>
            </a:r>
            <a:r>
              <a:rPr lang="en-US" altLang="ko-KR" dirty="0" smtClean="0"/>
              <a:t>: VGG-19(2014)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6512" y="2293677"/>
            <a:ext cx="6896504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4" y="1793615"/>
            <a:ext cx="8096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실제모델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(2015)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9" y="65866"/>
            <a:ext cx="5533982" cy="6675755"/>
          </a:xfrm>
        </p:spPr>
      </p:pic>
    </p:spTree>
    <p:extLst>
      <p:ext uri="{BB962C8B-B14F-4D97-AF65-F5344CB8AC3E}">
        <p14:creationId xmlns:p14="http://schemas.microsoft.com/office/powerpoint/2010/main" val="3538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554" y="810091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31026" y="270163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31026" y="4774276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기말고사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834938" y="205740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34937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34936" y="526334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60572" y="2895599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60571" y="4664824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24154" y="3660371"/>
            <a:ext cx="1080655" cy="111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예측점수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6" idx="2"/>
          </p:cNvCxnSpPr>
          <p:nvPr/>
        </p:nvCxnSpPr>
        <p:spPr>
          <a:xfrm flipV="1">
            <a:off x="2011681" y="2614354"/>
            <a:ext cx="1823257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6"/>
            <a:endCxn id="7" idx="2"/>
          </p:cNvCxnSpPr>
          <p:nvPr/>
        </p:nvCxnSpPr>
        <p:spPr>
          <a:xfrm>
            <a:off x="2011681" y="3258589"/>
            <a:ext cx="1823256" cy="9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8" idx="2"/>
          </p:cNvCxnSpPr>
          <p:nvPr/>
        </p:nvCxnSpPr>
        <p:spPr>
          <a:xfrm>
            <a:off x="2011681" y="3258589"/>
            <a:ext cx="1823255" cy="25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6" idx="2"/>
          </p:cNvCxnSpPr>
          <p:nvPr/>
        </p:nvCxnSpPr>
        <p:spPr>
          <a:xfrm flipV="1">
            <a:off x="2011681" y="2614354"/>
            <a:ext cx="1823257" cy="27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7" idx="2"/>
          </p:cNvCxnSpPr>
          <p:nvPr/>
        </p:nvCxnSpPr>
        <p:spPr>
          <a:xfrm flipV="1">
            <a:off x="2011681" y="4217324"/>
            <a:ext cx="182325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6"/>
            <a:endCxn id="8" idx="2"/>
          </p:cNvCxnSpPr>
          <p:nvPr/>
        </p:nvCxnSpPr>
        <p:spPr>
          <a:xfrm>
            <a:off x="2011681" y="5331229"/>
            <a:ext cx="1823255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6"/>
            <a:endCxn id="9" idx="2"/>
          </p:cNvCxnSpPr>
          <p:nvPr/>
        </p:nvCxnSpPr>
        <p:spPr>
          <a:xfrm>
            <a:off x="4915593" y="2614354"/>
            <a:ext cx="1744979" cy="83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0" idx="2"/>
          </p:cNvCxnSpPr>
          <p:nvPr/>
        </p:nvCxnSpPr>
        <p:spPr>
          <a:xfrm>
            <a:off x="4915593" y="2614354"/>
            <a:ext cx="1744978" cy="260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6"/>
            <a:endCxn id="9" idx="2"/>
          </p:cNvCxnSpPr>
          <p:nvPr/>
        </p:nvCxnSpPr>
        <p:spPr>
          <a:xfrm flipV="1">
            <a:off x="4915592" y="3452552"/>
            <a:ext cx="1744980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6"/>
            <a:endCxn id="10" idx="2"/>
          </p:cNvCxnSpPr>
          <p:nvPr/>
        </p:nvCxnSpPr>
        <p:spPr>
          <a:xfrm>
            <a:off x="4915592" y="4217324"/>
            <a:ext cx="1744979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6"/>
            <a:endCxn id="10" idx="2"/>
          </p:cNvCxnSpPr>
          <p:nvPr/>
        </p:nvCxnSpPr>
        <p:spPr>
          <a:xfrm flipV="1">
            <a:off x="4915591" y="5221777"/>
            <a:ext cx="1744980" cy="5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6"/>
            <a:endCxn id="9" idx="2"/>
          </p:cNvCxnSpPr>
          <p:nvPr/>
        </p:nvCxnSpPr>
        <p:spPr>
          <a:xfrm flipV="1">
            <a:off x="4915591" y="3452552"/>
            <a:ext cx="1744981" cy="236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11" idx="2"/>
          </p:cNvCxnSpPr>
          <p:nvPr/>
        </p:nvCxnSpPr>
        <p:spPr>
          <a:xfrm>
            <a:off x="7741227" y="3452552"/>
            <a:ext cx="1282927" cy="76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6"/>
            <a:endCxn id="11" idx="2"/>
          </p:cNvCxnSpPr>
          <p:nvPr/>
        </p:nvCxnSpPr>
        <p:spPr>
          <a:xfrm flipV="1">
            <a:off x="7741226" y="4217324"/>
            <a:ext cx="1282928" cy="10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50027" y="1812868"/>
            <a:ext cx="9932322" cy="47209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2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모델의 학습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순전파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각 </a:t>
            </a:r>
            <a:r>
              <a:rPr lang="ko-KR" altLang="en-US" sz="3200" dirty="0" err="1" smtClean="0"/>
              <a:t>노드간의</a:t>
            </a:r>
            <a:r>
              <a:rPr lang="ko-KR" altLang="en-US" sz="3200" dirty="0" smtClean="0"/>
              <a:t> 가중치를 연산해서 값을 예측하는 것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err="1" smtClean="0"/>
              <a:t>손실함수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err="1" smtClean="0"/>
              <a:t>역전파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83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81</TotalTime>
  <Words>741</Words>
  <Application>Microsoft Office PowerPoint</Application>
  <PresentationFormat>와이드스크린</PresentationFormat>
  <Paragraphs>391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Century Gothic</vt:lpstr>
      <vt:lpstr>Wingdings</vt:lpstr>
      <vt:lpstr>비행기 구름</vt:lpstr>
      <vt:lpstr>딥러닝의 실제 활용</vt:lpstr>
      <vt:lpstr>딥러닝의 구조(DNN)</vt:lpstr>
      <vt:lpstr>1. 모델과 가중치</vt:lpstr>
      <vt:lpstr>학기말 수학 점수 예측(N:1)</vt:lpstr>
      <vt:lpstr>PowerPoint 프레젠테이션</vt:lpstr>
      <vt:lpstr>실제 모델 : VGG-19(2014)</vt:lpstr>
      <vt:lpstr>실제모델 : resnet(2015)</vt:lpstr>
      <vt:lpstr>모델</vt:lpstr>
      <vt:lpstr>모델의 학습 방법</vt:lpstr>
      <vt:lpstr>가중치(weight, w)</vt:lpstr>
      <vt:lpstr>PowerPoint 프레젠테이션</vt:lpstr>
      <vt:lpstr>가중치(weight, w)</vt:lpstr>
      <vt:lpstr>가중치(weight, w)</vt:lpstr>
      <vt:lpstr>가중치(weight, w)</vt:lpstr>
      <vt:lpstr>2. 활성화 함수</vt:lpstr>
      <vt:lpstr>퍼셉트론 구조</vt:lpstr>
      <vt:lpstr>기존 퍼셉트론 구조의 문제점</vt:lpstr>
      <vt:lpstr>활성화 함수의 역할</vt:lpstr>
      <vt:lpstr>(1) Sigmoid 함수</vt:lpstr>
      <vt:lpstr>(2) hyperbolic tangent 함수</vt:lpstr>
      <vt:lpstr>(3) Relu 함수</vt:lpstr>
      <vt:lpstr>다양한 활성화 함수</vt:lpstr>
      <vt:lpstr>순전파(Forward propagation)</vt:lpstr>
      <vt:lpstr>모델의 학습 방법</vt:lpstr>
      <vt:lpstr>학기말 수학 점수 예측 모델_1</vt:lpstr>
      <vt:lpstr>학기말 수학 점수 예측 모델_1</vt:lpstr>
      <vt:lpstr>학기말 수학 점수 예측 모델_2</vt:lpstr>
      <vt:lpstr>학기말 수학 점수 예측 모델 결과</vt:lpstr>
      <vt:lpstr>학기말 수학 점수 예측 모델 결과</vt:lpstr>
      <vt:lpstr>대표적인 손실함수들</vt:lpstr>
      <vt:lpstr>MSE</vt:lpstr>
      <vt:lpstr>Rmse</vt:lpstr>
      <vt:lpstr>학기말 수학 점수 예측 모델 결과</vt:lpstr>
      <vt:lpstr>학기말 수학 점수 예측(N:1)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딥러닝의 실제 활용</dc:title>
  <dc:creator>Windows 사용자</dc:creator>
  <cp:lastModifiedBy>Windows 사용자</cp:lastModifiedBy>
  <cp:revision>16</cp:revision>
  <dcterms:created xsi:type="dcterms:W3CDTF">2023-05-17T20:47:50Z</dcterms:created>
  <dcterms:modified xsi:type="dcterms:W3CDTF">2023-05-17T22:10:51Z</dcterms:modified>
</cp:coreProperties>
</file>