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89" r:id="rId4"/>
    <p:sldId id="257" r:id="rId5"/>
    <p:sldId id="264" r:id="rId6"/>
    <p:sldId id="258" r:id="rId7"/>
    <p:sldId id="263" r:id="rId8"/>
    <p:sldId id="262" r:id="rId9"/>
    <p:sldId id="265" r:id="rId10"/>
    <p:sldId id="259" r:id="rId11"/>
    <p:sldId id="266" r:id="rId12"/>
    <p:sldId id="261" r:id="rId13"/>
    <p:sldId id="267" r:id="rId14"/>
    <p:sldId id="268" r:id="rId15"/>
    <p:sldId id="269" r:id="rId16"/>
    <p:sldId id="272" r:id="rId17"/>
    <p:sldId id="271" r:id="rId18"/>
    <p:sldId id="270" r:id="rId19"/>
    <p:sldId id="273" r:id="rId20"/>
    <p:sldId id="274" r:id="rId21"/>
    <p:sldId id="275" r:id="rId22"/>
    <p:sldId id="277" r:id="rId23"/>
    <p:sldId id="278" r:id="rId24"/>
    <p:sldId id="27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305" r:id="rId36"/>
    <p:sldId id="294" r:id="rId37"/>
    <p:sldId id="292" r:id="rId38"/>
    <p:sldId id="293" r:id="rId39"/>
    <p:sldId id="295" r:id="rId40"/>
    <p:sldId id="296" r:id="rId41"/>
    <p:sldId id="306" r:id="rId42"/>
    <p:sldId id="307" r:id="rId43"/>
    <p:sldId id="308" r:id="rId44"/>
    <p:sldId id="309" r:id="rId45"/>
    <p:sldId id="310" r:id="rId46"/>
    <p:sldId id="297" r:id="rId47"/>
    <p:sldId id="299" r:id="rId48"/>
    <p:sldId id="298" r:id="rId49"/>
    <p:sldId id="300" r:id="rId50"/>
    <p:sldId id="301" r:id="rId51"/>
    <p:sldId id="302" r:id="rId52"/>
    <p:sldId id="303" r:id="rId53"/>
    <p:sldId id="304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6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6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1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3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4663-6753-4691-8168-5BD839177168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2CA0-6DFC-4E02-905F-E91511B7C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4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35A51-494C-4289-8297-DB913E9F7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인공신경망</a:t>
            </a:r>
            <a:r>
              <a:rPr lang="en-US" altLang="ko-KR" dirty="0"/>
              <a:t>(ANN)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E3B5B-B27A-4925-8899-291C3AD30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5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14065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16594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3516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28314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3796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7482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3499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4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3267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20383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59274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83678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55147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4"/>
            <a:ext cx="7238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8DA691-027F-421E-94B0-0A95863ACB78}"/>
              </a:ext>
            </a:extLst>
          </p:cNvPr>
          <p:cNvSpPr txBox="1"/>
          <p:nvPr/>
        </p:nvSpPr>
        <p:spPr>
          <a:xfrm flipH="1">
            <a:off x="1322614" y="1926771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*5.06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6759C-62BE-4348-BD2D-A94B29C89A8A}"/>
              </a:ext>
            </a:extLst>
          </p:cNvPr>
          <p:cNvSpPr txBox="1"/>
          <p:nvPr/>
        </p:nvSpPr>
        <p:spPr>
          <a:xfrm flipH="1">
            <a:off x="1588860" y="271563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*9.99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0B5800-2DA2-4B04-93C9-E070FC97A125}"/>
              </a:ext>
            </a:extLst>
          </p:cNvPr>
          <p:cNvSpPr txBox="1"/>
          <p:nvPr/>
        </p:nvSpPr>
        <p:spPr>
          <a:xfrm flipH="1">
            <a:off x="1713506" y="3930824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*4.67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34C35-C3D2-4098-9E40-A2DFFBEFBAC7}"/>
              </a:ext>
            </a:extLst>
          </p:cNvPr>
          <p:cNvSpPr txBox="1"/>
          <p:nvPr/>
        </p:nvSpPr>
        <p:spPr>
          <a:xfrm flipH="1">
            <a:off x="1424882" y="4868703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6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14065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16594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3516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28314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3796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7482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3499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4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3267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20383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59274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83678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55147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73082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14251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13826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46619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4"/>
            <a:ext cx="7238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8DA691-027F-421E-94B0-0A95863ACB78}"/>
              </a:ext>
            </a:extLst>
          </p:cNvPr>
          <p:cNvSpPr txBox="1"/>
          <p:nvPr/>
        </p:nvSpPr>
        <p:spPr>
          <a:xfrm flipH="1">
            <a:off x="1322614" y="1926771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*5.06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6759C-62BE-4348-BD2D-A94B29C89A8A}"/>
              </a:ext>
            </a:extLst>
          </p:cNvPr>
          <p:cNvSpPr txBox="1"/>
          <p:nvPr/>
        </p:nvSpPr>
        <p:spPr>
          <a:xfrm flipH="1">
            <a:off x="1588860" y="271563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*9.99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0B5800-2DA2-4B04-93C9-E070FC97A125}"/>
              </a:ext>
            </a:extLst>
          </p:cNvPr>
          <p:cNvSpPr txBox="1"/>
          <p:nvPr/>
        </p:nvSpPr>
        <p:spPr>
          <a:xfrm flipH="1">
            <a:off x="1713506" y="3930824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*4.67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34C35-C3D2-4098-9E40-A2DFFBEFBAC7}"/>
              </a:ext>
            </a:extLst>
          </p:cNvPr>
          <p:cNvSpPr txBox="1"/>
          <p:nvPr/>
        </p:nvSpPr>
        <p:spPr>
          <a:xfrm flipH="1">
            <a:off x="1424882" y="4868703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4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6481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14065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16594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3516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28314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3796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7482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3499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4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3267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20383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59274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83678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55147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73082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14251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13826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46619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4"/>
            <a:ext cx="7238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8DA691-027F-421E-94B0-0A95863ACB78}"/>
              </a:ext>
            </a:extLst>
          </p:cNvPr>
          <p:cNvSpPr txBox="1"/>
          <p:nvPr/>
        </p:nvSpPr>
        <p:spPr>
          <a:xfrm flipH="1">
            <a:off x="1322614" y="1926771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*5.06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6759C-62BE-4348-BD2D-A94B29C89A8A}"/>
              </a:ext>
            </a:extLst>
          </p:cNvPr>
          <p:cNvSpPr txBox="1"/>
          <p:nvPr/>
        </p:nvSpPr>
        <p:spPr>
          <a:xfrm flipH="1">
            <a:off x="1588860" y="271563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*9.99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0B5800-2DA2-4B04-93C9-E070FC97A125}"/>
              </a:ext>
            </a:extLst>
          </p:cNvPr>
          <p:cNvSpPr txBox="1"/>
          <p:nvPr/>
        </p:nvSpPr>
        <p:spPr>
          <a:xfrm flipH="1">
            <a:off x="1713506" y="3930824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*4.67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34C35-C3D2-4098-9E40-A2DFFBEFBAC7}"/>
              </a:ext>
            </a:extLst>
          </p:cNvPr>
          <p:cNvSpPr txBox="1"/>
          <p:nvPr/>
        </p:nvSpPr>
        <p:spPr>
          <a:xfrm flipH="1">
            <a:off x="1424882" y="4868703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24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6481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14065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16594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3516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28314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3796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7482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3499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4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3267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20383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59274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83678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55147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73082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14251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13826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46619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4"/>
            <a:ext cx="7238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8DA691-027F-421E-94B0-0A95863ACB78}"/>
              </a:ext>
            </a:extLst>
          </p:cNvPr>
          <p:cNvSpPr txBox="1"/>
          <p:nvPr/>
        </p:nvSpPr>
        <p:spPr>
          <a:xfrm flipH="1">
            <a:off x="1322614" y="1926771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*5.06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6759C-62BE-4348-BD2D-A94B29C89A8A}"/>
              </a:ext>
            </a:extLst>
          </p:cNvPr>
          <p:cNvSpPr txBox="1"/>
          <p:nvPr/>
        </p:nvSpPr>
        <p:spPr>
          <a:xfrm flipH="1">
            <a:off x="1588860" y="271563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*9.99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0B5800-2DA2-4B04-93C9-E070FC97A125}"/>
              </a:ext>
            </a:extLst>
          </p:cNvPr>
          <p:cNvSpPr txBox="1"/>
          <p:nvPr/>
        </p:nvSpPr>
        <p:spPr>
          <a:xfrm flipH="1">
            <a:off x="1713506" y="3930824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*4.67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34C35-C3D2-4098-9E40-A2DFFBEFBAC7}"/>
              </a:ext>
            </a:extLst>
          </p:cNvPr>
          <p:cNvSpPr txBox="1"/>
          <p:nvPr/>
        </p:nvSpPr>
        <p:spPr>
          <a:xfrm flipH="1">
            <a:off x="1424882" y="4868703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*4.36</a:t>
            </a:r>
            <a:endParaRPr lang="ko-KR" altLang="en-US" dirty="0"/>
          </a:p>
        </p:txBody>
      </p:sp>
      <p:pic>
        <p:nvPicPr>
          <p:cNvPr id="1026" name="Picture 2" descr="Noise Texture Pictures | Download Free Images on Unsplash">
            <a:extLst>
              <a:ext uri="{FF2B5EF4-FFF2-40B4-BE49-F238E27FC236}">
                <a16:creationId xmlns:a16="http://schemas.microsoft.com/office/drawing/2014/main" id="{A4155870-B14D-419B-BF92-BDB17330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746" y="2936720"/>
            <a:ext cx="2492570" cy="166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ise Texture Pictures | Download Free Images on Unsplash">
            <a:extLst>
              <a:ext uri="{FF2B5EF4-FFF2-40B4-BE49-F238E27FC236}">
                <a16:creationId xmlns:a16="http://schemas.microsoft.com/office/drawing/2014/main" id="{D95A6D05-02E8-439D-BEA4-7A7D2122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3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6481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14065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16594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3516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28314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3796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7482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3499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4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3267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20383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59274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83678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55147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73082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14251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13826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46619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4"/>
            <a:ext cx="7238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8DA691-027F-421E-94B0-0A95863ACB78}"/>
              </a:ext>
            </a:extLst>
          </p:cNvPr>
          <p:cNvSpPr txBox="1"/>
          <p:nvPr/>
        </p:nvSpPr>
        <p:spPr>
          <a:xfrm flipH="1">
            <a:off x="1322614" y="1926771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*5.06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6759C-62BE-4348-BD2D-A94B29C89A8A}"/>
              </a:ext>
            </a:extLst>
          </p:cNvPr>
          <p:cNvSpPr txBox="1"/>
          <p:nvPr/>
        </p:nvSpPr>
        <p:spPr>
          <a:xfrm flipH="1">
            <a:off x="1588860" y="271563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*9.99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0B5800-2DA2-4B04-93C9-E070FC97A125}"/>
              </a:ext>
            </a:extLst>
          </p:cNvPr>
          <p:cNvSpPr txBox="1"/>
          <p:nvPr/>
        </p:nvSpPr>
        <p:spPr>
          <a:xfrm flipH="1">
            <a:off x="1713506" y="3930824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*4.67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34C35-C3D2-4098-9E40-A2DFFBEFBAC7}"/>
              </a:ext>
            </a:extLst>
          </p:cNvPr>
          <p:cNvSpPr txBox="1"/>
          <p:nvPr/>
        </p:nvSpPr>
        <p:spPr>
          <a:xfrm flipH="1">
            <a:off x="1424882" y="4868703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*4.36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01" y="1087060"/>
            <a:ext cx="10613985" cy="33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9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</p:spTree>
    <p:extLst>
      <p:ext uri="{BB962C8B-B14F-4D97-AF65-F5344CB8AC3E}">
        <p14:creationId xmlns:p14="http://schemas.microsoft.com/office/powerpoint/2010/main" val="159031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64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1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3886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E39CC-3241-45CE-BACA-32CF025843E9}"/>
              </a:ext>
            </a:extLst>
          </p:cNvPr>
          <p:cNvSpPr txBox="1"/>
          <p:nvPr/>
        </p:nvSpPr>
        <p:spPr>
          <a:xfrm flipH="1">
            <a:off x="1978972" y="3753452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*5.18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2F5DB-5C25-441E-AE6F-3D695C1AED21}"/>
              </a:ext>
            </a:extLst>
          </p:cNvPr>
          <p:cNvSpPr txBox="1"/>
          <p:nvPr/>
        </p:nvSpPr>
        <p:spPr>
          <a:xfrm flipH="1">
            <a:off x="2035689" y="514657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*8.14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31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23902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3886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E39CC-3241-45CE-BACA-32CF025843E9}"/>
              </a:ext>
            </a:extLst>
          </p:cNvPr>
          <p:cNvSpPr txBox="1"/>
          <p:nvPr/>
        </p:nvSpPr>
        <p:spPr>
          <a:xfrm flipH="1">
            <a:off x="1978972" y="3753452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*5.18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2F5DB-5C25-441E-AE6F-3D695C1AED21}"/>
              </a:ext>
            </a:extLst>
          </p:cNvPr>
          <p:cNvSpPr txBox="1"/>
          <p:nvPr/>
        </p:nvSpPr>
        <p:spPr>
          <a:xfrm flipH="1">
            <a:off x="2035689" y="514657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*8.14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41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0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23902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26777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14946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16112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3886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E39CC-3241-45CE-BACA-32CF025843E9}"/>
              </a:ext>
            </a:extLst>
          </p:cNvPr>
          <p:cNvSpPr txBox="1"/>
          <p:nvPr/>
        </p:nvSpPr>
        <p:spPr>
          <a:xfrm flipH="1">
            <a:off x="1978972" y="3753452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*5.18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2F5DB-5C25-441E-AE6F-3D695C1AED21}"/>
              </a:ext>
            </a:extLst>
          </p:cNvPr>
          <p:cNvSpPr txBox="1"/>
          <p:nvPr/>
        </p:nvSpPr>
        <p:spPr>
          <a:xfrm flipH="1">
            <a:off x="2035689" y="514657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*8.14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48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23902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26777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14946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16112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3886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96494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16133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22944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14922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E39CC-3241-45CE-BACA-32CF025843E9}"/>
              </a:ext>
            </a:extLst>
          </p:cNvPr>
          <p:cNvSpPr txBox="1"/>
          <p:nvPr/>
        </p:nvSpPr>
        <p:spPr>
          <a:xfrm flipH="1">
            <a:off x="1978972" y="3753452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*5.18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2F5DB-5C25-441E-AE6F-3D695C1AED21}"/>
              </a:ext>
            </a:extLst>
          </p:cNvPr>
          <p:cNvSpPr txBox="1"/>
          <p:nvPr/>
        </p:nvSpPr>
        <p:spPr>
          <a:xfrm flipH="1">
            <a:off x="2035689" y="514657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*8.14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91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23902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26777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14946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16112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3886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96494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16133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22944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14922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E39CC-3241-45CE-BACA-32CF025843E9}"/>
              </a:ext>
            </a:extLst>
          </p:cNvPr>
          <p:cNvSpPr txBox="1"/>
          <p:nvPr/>
        </p:nvSpPr>
        <p:spPr>
          <a:xfrm flipH="1">
            <a:off x="1978972" y="3753452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*5.18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2F5DB-5C25-441E-AE6F-3D695C1AED21}"/>
              </a:ext>
            </a:extLst>
          </p:cNvPr>
          <p:cNvSpPr txBox="1"/>
          <p:nvPr/>
        </p:nvSpPr>
        <p:spPr>
          <a:xfrm flipH="1">
            <a:off x="2035689" y="514657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*8.14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93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31977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23902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26777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14946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16112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3886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96494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16133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22944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14922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E39CC-3241-45CE-BACA-32CF025843E9}"/>
              </a:ext>
            </a:extLst>
          </p:cNvPr>
          <p:cNvSpPr txBox="1"/>
          <p:nvPr/>
        </p:nvSpPr>
        <p:spPr>
          <a:xfrm flipH="1">
            <a:off x="1978972" y="3753452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*5.18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2F5DB-5C25-441E-AE6F-3D695C1AED21}"/>
              </a:ext>
            </a:extLst>
          </p:cNvPr>
          <p:cNvSpPr txBox="1"/>
          <p:nvPr/>
        </p:nvSpPr>
        <p:spPr>
          <a:xfrm flipH="1">
            <a:off x="2035689" y="514657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*8.14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59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31977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23902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26777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14946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16112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3886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96494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16133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22944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14922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E39CC-3241-45CE-BACA-32CF025843E9}"/>
              </a:ext>
            </a:extLst>
          </p:cNvPr>
          <p:cNvSpPr txBox="1"/>
          <p:nvPr/>
        </p:nvSpPr>
        <p:spPr>
          <a:xfrm flipH="1">
            <a:off x="1978972" y="3753452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*5.18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2F5DB-5C25-441E-AE6F-3D695C1AED21}"/>
              </a:ext>
            </a:extLst>
          </p:cNvPr>
          <p:cNvSpPr txBox="1"/>
          <p:nvPr/>
        </p:nvSpPr>
        <p:spPr>
          <a:xfrm flipH="1">
            <a:off x="2035689" y="514657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*8.14</a:t>
            </a:r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5EDBCE3-B319-4EFE-A1A7-D474B9CF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846" y="2723751"/>
            <a:ext cx="2127927" cy="205940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7267013-EC8D-4EAC-90BC-3B6D46A4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50" y="0"/>
            <a:ext cx="7144886" cy="69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31977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23902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26777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14946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16112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3886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96494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16133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22944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14922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E39CC-3241-45CE-BACA-32CF025843E9}"/>
              </a:ext>
            </a:extLst>
          </p:cNvPr>
          <p:cNvSpPr txBox="1"/>
          <p:nvPr/>
        </p:nvSpPr>
        <p:spPr>
          <a:xfrm flipH="1">
            <a:off x="1978972" y="3753452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*5.18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2F5DB-5C25-441E-AE6F-3D695C1AED21}"/>
              </a:ext>
            </a:extLst>
          </p:cNvPr>
          <p:cNvSpPr txBox="1"/>
          <p:nvPr/>
        </p:nvSpPr>
        <p:spPr>
          <a:xfrm flipH="1">
            <a:off x="2035689" y="514657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*8.14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340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31977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23902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26777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14946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16112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3451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5240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3886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96494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16133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22944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14922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26644-5DB6-4183-878C-D7511945B7C6}"/>
              </a:ext>
            </a:extLst>
          </p:cNvPr>
          <p:cNvSpPr txBox="1"/>
          <p:nvPr/>
        </p:nvSpPr>
        <p:spPr>
          <a:xfrm flipH="1">
            <a:off x="1600744" y="279773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*6.99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FDE9F-D106-4780-9FEE-0A7508B03ADC}"/>
              </a:ext>
            </a:extLst>
          </p:cNvPr>
          <p:cNvSpPr txBox="1"/>
          <p:nvPr/>
        </p:nvSpPr>
        <p:spPr>
          <a:xfrm flipH="1">
            <a:off x="1310711" y="1920299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E39CC-3241-45CE-BACA-32CF025843E9}"/>
              </a:ext>
            </a:extLst>
          </p:cNvPr>
          <p:cNvSpPr txBox="1"/>
          <p:nvPr/>
        </p:nvSpPr>
        <p:spPr>
          <a:xfrm flipH="1">
            <a:off x="1978972" y="3753452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*5.18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2F5DB-5C25-441E-AE6F-3D695C1AED21}"/>
              </a:ext>
            </a:extLst>
          </p:cNvPr>
          <p:cNvSpPr txBox="1"/>
          <p:nvPr/>
        </p:nvSpPr>
        <p:spPr>
          <a:xfrm flipH="1">
            <a:off x="2035689" y="514657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*8.14</a:t>
            </a:r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5EDBCE3-B319-4EFE-A1A7-D474B9CF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846" y="2723751"/>
            <a:ext cx="2127927" cy="20594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90" y="927404"/>
            <a:ext cx="9183916" cy="47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42827" y="543271"/>
            <a:ext cx="1604356" cy="6308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396538" y="1022465"/>
            <a:ext cx="718232" cy="507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962318"/>
            <a:ext cx="1504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아까 효과를</a:t>
            </a:r>
            <a:endParaRPr lang="en-US" altLang="ko-KR" dirty="0"/>
          </a:p>
          <a:p>
            <a:r>
              <a:rPr lang="ko-KR" altLang="en-US" dirty="0"/>
              <a:t>봤던 마지막</a:t>
            </a:r>
            <a:endParaRPr lang="en-US" altLang="ko-KR" dirty="0"/>
          </a:p>
          <a:p>
            <a:r>
              <a:rPr lang="ko-KR" altLang="en-US" dirty="0"/>
              <a:t>노드 데이터</a:t>
            </a:r>
          </a:p>
        </p:txBody>
      </p:sp>
    </p:spTree>
    <p:extLst>
      <p:ext uri="{BB962C8B-B14F-4D97-AF65-F5344CB8AC3E}">
        <p14:creationId xmlns:p14="http://schemas.microsoft.com/office/powerpoint/2010/main" val="362114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35694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47297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번째 시도</a:t>
            </a:r>
          </a:p>
        </p:txBody>
      </p:sp>
    </p:spTree>
    <p:extLst>
      <p:ext uri="{BB962C8B-B14F-4D97-AF65-F5344CB8AC3E}">
        <p14:creationId xmlns:p14="http://schemas.microsoft.com/office/powerpoint/2010/main" val="1062051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35694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47297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27438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59741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22551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번째 시도</a:t>
            </a:r>
          </a:p>
        </p:txBody>
      </p:sp>
    </p:spTree>
    <p:extLst>
      <p:ext uri="{BB962C8B-B14F-4D97-AF65-F5344CB8AC3E}">
        <p14:creationId xmlns:p14="http://schemas.microsoft.com/office/powerpoint/2010/main" val="25268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D654C-FA31-4BBC-9A79-A8E09DE40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작동 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5E3D7-5392-46D5-ADA9-57CA366F5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35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35694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47297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27438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59741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22551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34089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65779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61924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11288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22352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22499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21988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번째 시도</a:t>
            </a:r>
          </a:p>
        </p:txBody>
      </p:sp>
    </p:spTree>
    <p:extLst>
      <p:ext uri="{BB962C8B-B14F-4D97-AF65-F5344CB8AC3E}">
        <p14:creationId xmlns:p14="http://schemas.microsoft.com/office/powerpoint/2010/main" val="406109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69979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35694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47297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27438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59741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22551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34089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65779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61924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11288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22352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22499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21988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번째 시도</a:t>
            </a:r>
          </a:p>
        </p:txBody>
      </p:sp>
    </p:spTree>
    <p:extLst>
      <p:ext uri="{BB962C8B-B14F-4D97-AF65-F5344CB8AC3E}">
        <p14:creationId xmlns:p14="http://schemas.microsoft.com/office/powerpoint/2010/main" val="2752255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69979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35694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47297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27438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59741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22551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34089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65779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61924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11288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22352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22499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21988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번째 시도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854" y="2269594"/>
            <a:ext cx="2288982" cy="2753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63" y="848261"/>
            <a:ext cx="4591095" cy="55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5762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69979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35694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47297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27438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59741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64035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59773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57604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91926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22551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34089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65779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61924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11288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22352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22499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21988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84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2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697623"/>
            <a:ext cx="765421" cy="840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697623"/>
            <a:ext cx="765421" cy="250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번째 시도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854" y="2269594"/>
            <a:ext cx="2288982" cy="2753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11183" y="487282"/>
            <a:ext cx="7323513" cy="631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07322" y="767611"/>
            <a:ext cx="17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이런 데이터를 쌓아나가는 것이 학습</a:t>
            </a:r>
            <a:endParaRPr lang="ko-KR" altLang="en-US" dirty="0"/>
          </a:p>
        </p:txBody>
      </p:sp>
      <p:sp>
        <p:nvSpPr>
          <p:cNvPr id="58" name="오른쪽 화살표 57"/>
          <p:cNvSpPr/>
          <p:nvPr/>
        </p:nvSpPr>
        <p:spPr>
          <a:xfrm>
            <a:off x="1204691" y="1574228"/>
            <a:ext cx="718232" cy="507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99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FFFF6-0F13-4360-AE1C-2EF9DD07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en-US" altLang="ko-KR" dirty="0"/>
              <a:t>ANN</a:t>
            </a:r>
            <a:r>
              <a:rPr lang="ko-KR" altLang="en-US" dirty="0"/>
              <a:t>의 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C174767-AB3E-46E1-96FA-8651B37BB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201" y="4566920"/>
            <a:ext cx="8602599" cy="1925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236621-F2D0-4976-9947-F3E12644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38" y="1835204"/>
            <a:ext cx="4353710" cy="258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4356D-3712-4E1B-8D5B-F105C38D7501}"/>
              </a:ext>
            </a:extLst>
          </p:cNvPr>
          <p:cNvSpPr txBox="1"/>
          <p:nvPr/>
        </p:nvSpPr>
        <p:spPr>
          <a:xfrm>
            <a:off x="1029810" y="1988597"/>
            <a:ext cx="105364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구조도</a:t>
            </a:r>
            <a:endParaRPr lang="en-US" altLang="ko-KR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DF892-6383-439D-8E75-38D6F95F5F41}"/>
              </a:ext>
            </a:extLst>
          </p:cNvPr>
          <p:cNvSpPr txBox="1"/>
          <p:nvPr/>
        </p:nvSpPr>
        <p:spPr>
          <a:xfrm>
            <a:off x="134645" y="4819013"/>
            <a:ext cx="105364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실제 계산은</a:t>
            </a:r>
            <a:endParaRPr lang="en-US" altLang="ko-KR" sz="2600" dirty="0"/>
          </a:p>
          <a:p>
            <a:r>
              <a:rPr lang="ko-KR" altLang="en-US" sz="2600" dirty="0"/>
              <a:t>행렬의 개념을</a:t>
            </a:r>
            <a:endParaRPr lang="en-US" altLang="ko-KR" sz="2600" dirty="0"/>
          </a:p>
          <a:p>
            <a:r>
              <a:rPr lang="ko-KR" altLang="en-US" sz="2600" dirty="0"/>
              <a:t>이용해서 진행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430661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인공지능 학습에 있어서 주의해야할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용어에 </a:t>
            </a:r>
            <a:r>
              <a:rPr lang="ko-KR" altLang="en-US" dirty="0" err="1" smtClean="0"/>
              <a:t>몰입되지</a:t>
            </a:r>
            <a:r>
              <a:rPr lang="ko-KR" altLang="en-US" dirty="0" smtClean="0"/>
              <a:t> 말 것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아직 인공지능은 학문으로 깔끔하게 정립되지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학자들이 다양한 용어를 중복하여 사용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구조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심화 학습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인공신경망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자신만의 기준을 세우고 개념 구조를 세우는 것이 중요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딥러닝의</a:t>
            </a:r>
            <a:r>
              <a:rPr lang="ko-KR" altLang="en-US" dirty="0" smtClean="0"/>
              <a:t> 뜻은 그게 아냐 → 내가 아는 </a:t>
            </a:r>
            <a:r>
              <a:rPr lang="ko-KR" altLang="en-US" dirty="0" err="1" smtClean="0"/>
              <a:t>딥러닝은</a:t>
            </a:r>
            <a:r>
              <a:rPr lang="ko-KR" altLang="en-US" dirty="0" smtClean="0"/>
              <a:t> 이거야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7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7B0B-970E-4CC9-B276-5E4E6A5B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</a:t>
            </a:r>
            <a:r>
              <a:rPr lang="en-US" altLang="ko-KR" dirty="0"/>
              <a:t>(ANN)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0FE52-8F44-4536-AB80-C0986C97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인공신경망</a:t>
            </a:r>
            <a:r>
              <a:rPr lang="en-US" altLang="ko-KR" dirty="0"/>
              <a:t>(ANN) </a:t>
            </a:r>
            <a:r>
              <a:rPr lang="ko-KR" altLang="en-US" dirty="0"/>
              <a:t>≒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C9DF9EB-A746-4890-A5CC-EA631A7D25B0}"/>
              </a:ext>
            </a:extLst>
          </p:cNvPr>
          <p:cNvSpPr/>
          <p:nvPr/>
        </p:nvSpPr>
        <p:spPr>
          <a:xfrm>
            <a:off x="985421" y="2902998"/>
            <a:ext cx="9428086" cy="3589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1DF4E8-52A0-4EDE-8046-C97FB2BABC07}"/>
              </a:ext>
            </a:extLst>
          </p:cNvPr>
          <p:cNvSpPr/>
          <p:nvPr/>
        </p:nvSpPr>
        <p:spPr>
          <a:xfrm>
            <a:off x="1358284" y="3384102"/>
            <a:ext cx="8167456" cy="279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756DEC-4188-4571-B53F-4D75CD24148E}"/>
              </a:ext>
            </a:extLst>
          </p:cNvPr>
          <p:cNvSpPr/>
          <p:nvPr/>
        </p:nvSpPr>
        <p:spPr>
          <a:xfrm>
            <a:off x="1917576" y="4001294"/>
            <a:ext cx="2414726" cy="1713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9ECF85C-2495-4039-8974-C19554440A4A}"/>
              </a:ext>
            </a:extLst>
          </p:cNvPr>
          <p:cNvSpPr/>
          <p:nvPr/>
        </p:nvSpPr>
        <p:spPr>
          <a:xfrm>
            <a:off x="4527612" y="3764132"/>
            <a:ext cx="4598633" cy="2041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730B7-ECFC-49FA-986A-BF4006A1B2C1}"/>
              </a:ext>
            </a:extLst>
          </p:cNvPr>
          <p:cNvSpPr txBox="1"/>
          <p:nvPr/>
        </p:nvSpPr>
        <p:spPr>
          <a:xfrm>
            <a:off x="4332302" y="25959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인공신경망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72CD8-6882-47B5-A5BC-990FDFEFEC1C}"/>
              </a:ext>
            </a:extLst>
          </p:cNvPr>
          <p:cNvSpPr txBox="1"/>
          <p:nvPr/>
        </p:nvSpPr>
        <p:spPr>
          <a:xfrm>
            <a:off x="3703467" y="311718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퍼셉트론</a:t>
            </a:r>
            <a:r>
              <a:rPr lang="ko-KR" altLang="en-US" dirty="0"/>
              <a:t>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3A982-E5A3-432B-A014-28D9A6BDCA69}"/>
              </a:ext>
            </a:extLst>
          </p:cNvPr>
          <p:cNvSpPr txBox="1"/>
          <p:nvPr/>
        </p:nvSpPr>
        <p:spPr>
          <a:xfrm>
            <a:off x="2219223" y="381662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27955-666D-4639-B0B3-C4D2CCC1ECF7}"/>
              </a:ext>
            </a:extLst>
          </p:cNvPr>
          <p:cNvSpPr txBox="1"/>
          <p:nvPr/>
        </p:nvSpPr>
        <p:spPr>
          <a:xfrm>
            <a:off x="6291310" y="38052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딥러닝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098645-8584-475F-A67E-DC27D7223B26}"/>
              </a:ext>
            </a:extLst>
          </p:cNvPr>
          <p:cNvSpPr/>
          <p:nvPr/>
        </p:nvSpPr>
        <p:spPr>
          <a:xfrm>
            <a:off x="5086904" y="3989888"/>
            <a:ext cx="3559946" cy="17247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E0075-7243-45FD-AC1D-9241E892F3D8}"/>
              </a:ext>
            </a:extLst>
          </p:cNvPr>
          <p:cNvSpPr txBox="1"/>
          <p:nvPr/>
        </p:nvSpPr>
        <p:spPr>
          <a:xfrm>
            <a:off x="4444586" y="35794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430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6E820-5F79-4A34-8194-60F86CC8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</a:t>
            </a:r>
            <a:r>
              <a:rPr lang="ko-KR" altLang="en-US" dirty="0"/>
              <a:t>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F2C88-0244-42B4-943B-16B332C1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은닉층이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은닉층이 </a:t>
            </a:r>
            <a:r>
              <a:rPr lang="en-US" altLang="ko-KR" dirty="0"/>
              <a:t>2</a:t>
            </a:r>
            <a:r>
              <a:rPr lang="ko-KR" altLang="en-US" dirty="0"/>
              <a:t>개 이상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은닉층이 </a:t>
            </a:r>
            <a:r>
              <a:rPr lang="en-US" altLang="ko-KR" dirty="0"/>
              <a:t>3</a:t>
            </a:r>
            <a:r>
              <a:rPr lang="ko-KR" altLang="en-US" dirty="0"/>
              <a:t>개 이상</a:t>
            </a:r>
          </a:p>
        </p:txBody>
      </p:sp>
    </p:spTree>
    <p:extLst>
      <p:ext uri="{BB962C8B-B14F-4D97-AF65-F5344CB8AC3E}">
        <p14:creationId xmlns:p14="http://schemas.microsoft.com/office/powerpoint/2010/main" val="3126111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1310D-E9DA-4E0D-904B-AB87710B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pic>
        <p:nvPicPr>
          <p:cNvPr id="2050" name="Picture 2" descr="인공신경망(ANN, Artificial Neural Network) : 네이버 블로그">
            <a:extLst>
              <a:ext uri="{FF2B5EF4-FFF2-40B4-BE49-F238E27FC236}">
                <a16:creationId xmlns:a16="http://schemas.microsoft.com/office/drawing/2014/main" id="{1156D61E-2666-41CE-A1ED-0D04B4386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251" y="1825625"/>
            <a:ext cx="48734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89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인공지능] ANN, DNN, CNN, RNN 개념과 차이">
            <a:extLst>
              <a:ext uri="{FF2B5EF4-FFF2-40B4-BE49-F238E27FC236}">
                <a16:creationId xmlns:a16="http://schemas.microsoft.com/office/drawing/2014/main" id="{80410CC5-4B91-4BAC-AC1F-DEEE6CE17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66" y="534385"/>
            <a:ext cx="7488330" cy="646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D1310D-E9DA-4E0D-904B-AB87710B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05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돼지</a:t>
            </a:r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</p:spTree>
    <p:extLst>
      <p:ext uri="{BB962C8B-B14F-4D97-AF65-F5344CB8AC3E}">
        <p14:creationId xmlns:p14="http://schemas.microsoft.com/office/powerpoint/2010/main" val="3883874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1310D-E9DA-4E0D-904B-AB87710B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endParaRPr lang="ko-KR" altLang="en-US" dirty="0"/>
          </a:p>
        </p:txBody>
      </p:sp>
      <p:pic>
        <p:nvPicPr>
          <p:cNvPr id="5122" name="Picture 2" descr="Machine Learning in Thermal Management | Two-Phase Flow and Thermal  Management Lab | Case Western Reserve University">
            <a:extLst>
              <a:ext uri="{FF2B5EF4-FFF2-40B4-BE49-F238E27FC236}">
                <a16:creationId xmlns:a16="http://schemas.microsoft.com/office/drawing/2014/main" id="{2BC6ACA7-555C-4893-91B9-1D6DA27B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79" y="1461002"/>
            <a:ext cx="7466121" cy="54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4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ANN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 to 1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1026" name="Picture 2" descr="11.3 Neural network models | Forecasting: Principles and Practice (2nd ed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36" y="1825625"/>
            <a:ext cx="84613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4" y="0"/>
            <a:ext cx="11391900" cy="47529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543" y="5118100"/>
            <a:ext cx="11786409" cy="4351338"/>
          </a:xfrm>
        </p:spPr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그림 그리는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램브란트</a:t>
            </a:r>
            <a:r>
              <a:rPr lang="ko-KR" altLang="en-US" dirty="0" smtClean="0"/>
              <a:t> 화풍으로 빛의 명암이 잘 드러나는 돼지 그림을 그려줘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2262" y="6051665"/>
            <a:ext cx="3142211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43746" y="6051665"/>
            <a:ext cx="70381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3855" y="6051665"/>
            <a:ext cx="3142211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16829" y="6051665"/>
            <a:ext cx="3142211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828800" y="615143"/>
            <a:ext cx="1014153" cy="5436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842953" y="1812175"/>
            <a:ext cx="1066799" cy="4239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2842953" y="3108960"/>
            <a:ext cx="3089564" cy="29427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2842953" y="4339244"/>
            <a:ext cx="6452928" cy="17124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097" y="2759825"/>
            <a:ext cx="1806107" cy="17347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68" y="8629"/>
            <a:ext cx="7990845" cy="586047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8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 to M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(N</a:t>
            </a:r>
            <a:r>
              <a:rPr lang="ko-KR" altLang="en-US" dirty="0" smtClean="0"/>
              <a:t>≥</a:t>
            </a:r>
            <a:r>
              <a:rPr lang="en-US" altLang="ko-KR" dirty="0" smtClean="0"/>
              <a:t>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185" y="5464506"/>
            <a:ext cx="11472950" cy="4461496"/>
          </a:xfrm>
        </p:spPr>
        <p:txBody>
          <a:bodyPr/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이 문서에 대해 요약을 해 줘</a:t>
            </a:r>
            <a:r>
              <a:rPr lang="en-US" altLang="ko-KR" dirty="0" smtClean="0"/>
              <a:t>.”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“</a:t>
            </a:r>
            <a:r>
              <a:rPr lang="ko-KR" altLang="en-US" dirty="0" smtClean="0"/>
              <a:t>동대구역까지 최단 경로를 알려줘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1" y="1551450"/>
            <a:ext cx="8039793" cy="39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 to N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(M</a:t>
            </a:r>
            <a:r>
              <a:rPr lang="ko-KR" altLang="en-US" dirty="0" smtClean="0"/>
              <a:t>≥</a:t>
            </a:r>
            <a:r>
              <a:rPr lang="en-US" altLang="ko-KR" dirty="0" smtClean="0"/>
              <a:t>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567" y="5571952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김동인의 감자에 대한 독후감을 써 줘</a:t>
            </a:r>
            <a:r>
              <a:rPr lang="en-US" altLang="ko-KR" dirty="0" smtClean="0"/>
              <a:t>.”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“</a:t>
            </a:r>
            <a:r>
              <a:rPr lang="ko-KR" altLang="en-US" dirty="0" smtClean="0"/>
              <a:t>인상주의 화풍의 대표적인 작가는 누구야</a:t>
            </a:r>
            <a:r>
              <a:rPr lang="en-US" altLang="ko-KR" dirty="0" smtClean="0"/>
              <a:t>?”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92" y="1335925"/>
            <a:ext cx="59245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59D2360-7900-48C8-B473-8DDB1F7EA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다양한 기법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7AA1F3B-4C79-4853-9040-DBB7039D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61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DFDD-E463-4CA5-A59F-0D65B1D9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pic>
        <p:nvPicPr>
          <p:cNvPr id="7170" name="Picture 2" descr="CNN(Convolutional Neural Network, 컨볼루션 신경망) – 창의 컴퓨팅(Creative Computing)">
            <a:extLst>
              <a:ext uri="{FF2B5EF4-FFF2-40B4-BE49-F238E27FC236}">
                <a16:creationId xmlns:a16="http://schemas.microsoft.com/office/drawing/2014/main" id="{CC0450C5-1638-49F3-B7E1-D8731CB20F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51" y="1993599"/>
            <a:ext cx="9194651" cy="437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54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96E1-6625-4859-85BF-3D5DCAED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pic>
        <p:nvPicPr>
          <p:cNvPr id="6146" name="Picture 2" descr="Recurrent Neural Network (RNN) Tutorial: Types and Examples [Updated] |  Simplilearn">
            <a:extLst>
              <a:ext uri="{FF2B5EF4-FFF2-40B4-BE49-F238E27FC236}">
                <a16:creationId xmlns:a16="http://schemas.microsoft.com/office/drawing/2014/main" id="{3CD994B9-221C-4B62-99A5-9176A5D992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8287"/>
            <a:ext cx="10515600" cy="360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66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D84EB-9180-4FF1-B407-58529735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트랜스포머</a:t>
            </a:r>
          </a:p>
        </p:txBody>
      </p:sp>
      <p:pic>
        <p:nvPicPr>
          <p:cNvPr id="8194" name="Picture 2" descr="Transformer Neural Networks: A Step-by-Step Breakdown | Built In">
            <a:extLst>
              <a:ext uri="{FF2B5EF4-FFF2-40B4-BE49-F238E27FC236}">
                <a16:creationId xmlns:a16="http://schemas.microsoft.com/office/drawing/2014/main" id="{44617017-499F-4567-B605-32CB4D8C34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04" y="2493200"/>
            <a:ext cx="10492095" cy="279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68552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돼지</a:t>
            </a:r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A832A5-DF89-492A-8513-BFF399F2DB03}"/>
              </a:ext>
            </a:extLst>
          </p:cNvPr>
          <p:cNvSpPr txBox="1"/>
          <p:nvPr/>
        </p:nvSpPr>
        <p:spPr>
          <a:xfrm flipH="1">
            <a:off x="770190" y="3813754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112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59D2360-7900-48C8-B473-8DDB1F7EA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학습방식의 분류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7AA1F3B-4C79-4853-9040-DBB7039D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4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34CF-CCF4-4A1B-8E29-A7DB3F58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D4F9B-CD1B-46CB-9E4D-4D82B390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61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34CF-CCF4-4A1B-8E29-A7DB3F58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D4F9B-CD1B-46CB-9E4D-4D82B390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69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34CF-CCF4-4A1B-8E29-A7DB3F58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D4F9B-CD1B-46CB-9E4D-4D82B390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8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3796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4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4"/>
            <a:ext cx="7238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8DA691-027F-421E-94B0-0A95863ACB78}"/>
              </a:ext>
            </a:extLst>
          </p:cNvPr>
          <p:cNvSpPr txBox="1"/>
          <p:nvPr/>
        </p:nvSpPr>
        <p:spPr>
          <a:xfrm flipH="1">
            <a:off x="1322614" y="1926771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16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3796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7482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3499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4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3267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4"/>
            <a:ext cx="7238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8DA691-027F-421E-94B0-0A95863ACB78}"/>
              </a:ext>
            </a:extLst>
          </p:cNvPr>
          <p:cNvSpPr txBox="1"/>
          <p:nvPr/>
        </p:nvSpPr>
        <p:spPr>
          <a:xfrm flipH="1">
            <a:off x="1322614" y="1926771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*5.06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6759C-62BE-4348-BD2D-A94B29C89A8A}"/>
              </a:ext>
            </a:extLst>
          </p:cNvPr>
          <p:cNvSpPr txBox="1"/>
          <p:nvPr/>
        </p:nvSpPr>
        <p:spPr>
          <a:xfrm flipH="1">
            <a:off x="1588860" y="271563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*9.99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0B5800-2DA2-4B04-93C9-E070FC97A125}"/>
              </a:ext>
            </a:extLst>
          </p:cNvPr>
          <p:cNvSpPr txBox="1"/>
          <p:nvPr/>
        </p:nvSpPr>
        <p:spPr>
          <a:xfrm flipH="1">
            <a:off x="1713506" y="3930824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*4.67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34C35-C3D2-4098-9E40-A2DFFBEFBAC7}"/>
              </a:ext>
            </a:extLst>
          </p:cNvPr>
          <p:cNvSpPr txBox="1"/>
          <p:nvPr/>
        </p:nvSpPr>
        <p:spPr>
          <a:xfrm flipH="1">
            <a:off x="1424882" y="4868703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54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14065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3796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7482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3499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4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3267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4"/>
            <a:ext cx="7238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8DA691-027F-421E-94B0-0A95863ACB78}"/>
              </a:ext>
            </a:extLst>
          </p:cNvPr>
          <p:cNvSpPr txBox="1"/>
          <p:nvPr/>
        </p:nvSpPr>
        <p:spPr>
          <a:xfrm flipH="1">
            <a:off x="1322614" y="1926771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*5.06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6759C-62BE-4348-BD2D-A94B29C89A8A}"/>
              </a:ext>
            </a:extLst>
          </p:cNvPr>
          <p:cNvSpPr txBox="1"/>
          <p:nvPr/>
        </p:nvSpPr>
        <p:spPr>
          <a:xfrm flipH="1">
            <a:off x="1588860" y="271563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*9.99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0B5800-2DA2-4B04-93C9-E070FC97A125}"/>
              </a:ext>
            </a:extLst>
          </p:cNvPr>
          <p:cNvSpPr txBox="1"/>
          <p:nvPr/>
        </p:nvSpPr>
        <p:spPr>
          <a:xfrm flipH="1">
            <a:off x="1713506" y="3930824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*4.67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34C35-C3D2-4098-9E40-A2DFFBEFBAC7}"/>
              </a:ext>
            </a:extLst>
          </p:cNvPr>
          <p:cNvSpPr txBox="1"/>
          <p:nvPr/>
        </p:nvSpPr>
        <p:spPr>
          <a:xfrm flipH="1">
            <a:off x="1424882" y="4868703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71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725556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256115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14065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256115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16594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272413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3516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72413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28314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452254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3796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52254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7482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8552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3499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68552" y="5660964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3267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59976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059976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6076274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6076274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7863837" y="67333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863837" y="233587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880135" y="3998420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880135" y="5660965"/>
            <a:ext cx="1080000" cy="10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80989" y="3167148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749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9" idx="0"/>
            <a:endCxn id="11" idx="2"/>
          </p:cNvCxnSpPr>
          <p:nvPr/>
        </p:nvCxnSpPr>
        <p:spPr>
          <a:xfrm flipV="1">
            <a:off x="1220989" y="1213330"/>
            <a:ext cx="1231265" cy="19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7"/>
            <a:endCxn id="12" idx="2"/>
          </p:cNvCxnSpPr>
          <p:nvPr/>
        </p:nvCxnSpPr>
        <p:spPr>
          <a:xfrm flipV="1">
            <a:off x="1602827" y="2875875"/>
            <a:ext cx="849427" cy="44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6"/>
            <a:endCxn id="13" idx="2"/>
          </p:cNvCxnSpPr>
          <p:nvPr/>
        </p:nvCxnSpPr>
        <p:spPr>
          <a:xfrm>
            <a:off x="1760989" y="3707148"/>
            <a:ext cx="707563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5"/>
            <a:endCxn id="14" idx="2"/>
          </p:cNvCxnSpPr>
          <p:nvPr/>
        </p:nvCxnSpPr>
        <p:spPr>
          <a:xfrm>
            <a:off x="1602827" y="4088986"/>
            <a:ext cx="865725" cy="211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5" idx="2"/>
          </p:cNvCxnSpPr>
          <p:nvPr/>
        </p:nvCxnSpPr>
        <p:spPr>
          <a:xfrm>
            <a:off x="3532254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11" idx="6"/>
            <a:endCxn id="6" idx="2"/>
          </p:cNvCxnSpPr>
          <p:nvPr/>
        </p:nvCxnSpPr>
        <p:spPr>
          <a:xfrm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6"/>
            <a:endCxn id="7" idx="2"/>
          </p:cNvCxnSpPr>
          <p:nvPr/>
        </p:nvCxnSpPr>
        <p:spPr>
          <a:xfrm>
            <a:off x="3532254" y="1213330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6"/>
            <a:endCxn id="8" idx="2"/>
          </p:cNvCxnSpPr>
          <p:nvPr/>
        </p:nvCxnSpPr>
        <p:spPr>
          <a:xfrm>
            <a:off x="3532254" y="1213330"/>
            <a:ext cx="740159" cy="498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6"/>
            <a:endCxn id="5" idx="2"/>
          </p:cNvCxnSpPr>
          <p:nvPr/>
        </p:nvCxnSpPr>
        <p:spPr>
          <a:xfrm flipV="1">
            <a:off x="3532254" y="121333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12" idx="6"/>
            <a:endCxn id="6" idx="2"/>
          </p:cNvCxnSpPr>
          <p:nvPr/>
        </p:nvCxnSpPr>
        <p:spPr>
          <a:xfrm>
            <a:off x="3532254" y="2875875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6"/>
            <a:endCxn id="7" idx="2"/>
          </p:cNvCxnSpPr>
          <p:nvPr/>
        </p:nvCxnSpPr>
        <p:spPr>
          <a:xfrm>
            <a:off x="3532254" y="2875875"/>
            <a:ext cx="740159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6"/>
            <a:endCxn id="8" idx="2"/>
          </p:cNvCxnSpPr>
          <p:nvPr/>
        </p:nvCxnSpPr>
        <p:spPr>
          <a:xfrm>
            <a:off x="3532254" y="2875875"/>
            <a:ext cx="740159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6"/>
            <a:endCxn id="5" idx="2"/>
          </p:cNvCxnSpPr>
          <p:nvPr/>
        </p:nvCxnSpPr>
        <p:spPr>
          <a:xfrm flipV="1">
            <a:off x="3548552" y="1213330"/>
            <a:ext cx="707563" cy="332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  <a:stCxn id="13" idx="6"/>
            <a:endCxn id="6" idx="2"/>
          </p:cNvCxnSpPr>
          <p:nvPr/>
        </p:nvCxnSpPr>
        <p:spPr>
          <a:xfrm flipV="1">
            <a:off x="3548552" y="2875875"/>
            <a:ext cx="707563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6"/>
            <a:endCxn id="7" idx="2"/>
          </p:cNvCxnSpPr>
          <p:nvPr/>
        </p:nvCxnSpPr>
        <p:spPr>
          <a:xfrm>
            <a:off x="3548552" y="453842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3" idx="6"/>
            <a:endCxn id="8" idx="2"/>
          </p:cNvCxnSpPr>
          <p:nvPr/>
        </p:nvCxnSpPr>
        <p:spPr>
          <a:xfrm>
            <a:off x="3548552" y="4538420"/>
            <a:ext cx="723861" cy="166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6"/>
            <a:endCxn id="5" idx="2"/>
          </p:cNvCxnSpPr>
          <p:nvPr/>
        </p:nvCxnSpPr>
        <p:spPr>
          <a:xfrm flipV="1">
            <a:off x="3548552" y="1213330"/>
            <a:ext cx="707563" cy="498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14" idx="6"/>
            <a:endCxn id="6" idx="2"/>
          </p:cNvCxnSpPr>
          <p:nvPr/>
        </p:nvCxnSpPr>
        <p:spPr>
          <a:xfrm flipV="1">
            <a:off x="3548552" y="2875875"/>
            <a:ext cx="707563" cy="3325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4" idx="6"/>
            <a:endCxn id="7" idx="2"/>
          </p:cNvCxnSpPr>
          <p:nvPr/>
        </p:nvCxnSpPr>
        <p:spPr>
          <a:xfrm flipV="1">
            <a:off x="3548552" y="4538420"/>
            <a:ext cx="723861" cy="166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  <a:endCxn id="8" idx="2"/>
          </p:cNvCxnSpPr>
          <p:nvPr/>
        </p:nvCxnSpPr>
        <p:spPr>
          <a:xfrm>
            <a:off x="3548552" y="6200964"/>
            <a:ext cx="7238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6"/>
            <a:endCxn id="17" idx="2"/>
          </p:cNvCxnSpPr>
          <p:nvPr/>
        </p:nvCxnSpPr>
        <p:spPr>
          <a:xfrm>
            <a:off x="5336115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6"/>
            <a:endCxn id="23" idx="2"/>
          </p:cNvCxnSpPr>
          <p:nvPr/>
        </p:nvCxnSpPr>
        <p:spPr>
          <a:xfrm>
            <a:off x="7139976" y="1213330"/>
            <a:ext cx="723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3" idx="6"/>
            <a:endCxn id="4" idx="2"/>
          </p:cNvCxnSpPr>
          <p:nvPr/>
        </p:nvCxnSpPr>
        <p:spPr>
          <a:xfrm>
            <a:off x="8943837" y="1213330"/>
            <a:ext cx="78171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6"/>
            <a:endCxn id="4" idx="2"/>
          </p:cNvCxnSpPr>
          <p:nvPr/>
        </p:nvCxnSpPr>
        <p:spPr>
          <a:xfrm>
            <a:off x="8943837" y="2875875"/>
            <a:ext cx="781719" cy="831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5" idx="6"/>
            <a:endCxn id="4" idx="2"/>
          </p:cNvCxnSpPr>
          <p:nvPr/>
        </p:nvCxnSpPr>
        <p:spPr>
          <a:xfrm flipV="1">
            <a:off x="8960135" y="3707148"/>
            <a:ext cx="7654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6" idx="6"/>
            <a:endCxn id="4" idx="2"/>
          </p:cNvCxnSpPr>
          <p:nvPr/>
        </p:nvCxnSpPr>
        <p:spPr>
          <a:xfrm flipV="1">
            <a:off x="8960135" y="3707148"/>
            <a:ext cx="765421" cy="249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892" y="2269595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11795" y="2269594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7799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54163" y="3965280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6115" y="5539156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2640" y="5546593"/>
            <a:ext cx="72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</a:rPr>
              <a:t>…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6" y="58891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번째 시도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8DA691-027F-421E-94B0-0A95863ACB78}"/>
              </a:ext>
            </a:extLst>
          </p:cNvPr>
          <p:cNvSpPr txBox="1"/>
          <p:nvPr/>
        </p:nvSpPr>
        <p:spPr>
          <a:xfrm flipH="1">
            <a:off x="1322614" y="1926771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*5.06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6759C-62BE-4348-BD2D-A94B29C89A8A}"/>
              </a:ext>
            </a:extLst>
          </p:cNvPr>
          <p:cNvSpPr txBox="1"/>
          <p:nvPr/>
        </p:nvSpPr>
        <p:spPr>
          <a:xfrm flipH="1">
            <a:off x="1588860" y="2715630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*9.99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0B5800-2DA2-4B04-93C9-E070FC97A125}"/>
              </a:ext>
            </a:extLst>
          </p:cNvPr>
          <p:cNvSpPr txBox="1"/>
          <p:nvPr/>
        </p:nvSpPr>
        <p:spPr>
          <a:xfrm flipH="1">
            <a:off x="1713506" y="3930824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*4.67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34C35-C3D2-4098-9E40-A2DFFBEFBAC7}"/>
              </a:ext>
            </a:extLst>
          </p:cNvPr>
          <p:cNvSpPr txBox="1"/>
          <p:nvPr/>
        </p:nvSpPr>
        <p:spPr>
          <a:xfrm flipH="1">
            <a:off x="1424882" y="4868703"/>
            <a:ext cx="10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*4.36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73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966</Words>
  <Application>Microsoft Office PowerPoint</Application>
  <PresentationFormat>와이드스크린</PresentationFormat>
  <Paragraphs>672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Wingdings</vt:lpstr>
      <vt:lpstr>Office 테마</vt:lpstr>
      <vt:lpstr>인공신경망(ANN)</vt:lpstr>
      <vt:lpstr>PowerPoint 프레젠테이션</vt:lpstr>
      <vt:lpstr>딥러닝의 작동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실제 ANN의 처리</vt:lpstr>
      <vt:lpstr>인공지능 학습에 있어서 주의해야할 점</vt:lpstr>
      <vt:lpstr>인공신경망(ANN)</vt:lpstr>
      <vt:lpstr>ANN의 분류</vt:lpstr>
      <vt:lpstr>단층 퍼셉트론</vt:lpstr>
      <vt:lpstr>다층 퍼셉트론</vt:lpstr>
      <vt:lpstr>딥러닝</vt:lpstr>
      <vt:lpstr>다양한 ANN 구조</vt:lpstr>
      <vt:lpstr>N to 1 구조</vt:lpstr>
      <vt:lpstr>PowerPoint 프레젠테이션</vt:lpstr>
      <vt:lpstr>N to M 구조 (N≥M)</vt:lpstr>
      <vt:lpstr>M to N 구조(M≥N)</vt:lpstr>
      <vt:lpstr>딥러닝의 다양한 기법</vt:lpstr>
      <vt:lpstr>합성곱신경망(CNN)</vt:lpstr>
      <vt:lpstr>순환신경망(RNN)</vt:lpstr>
      <vt:lpstr>트랜스포머</vt:lpstr>
      <vt:lpstr>학습방식의 분류</vt:lpstr>
      <vt:lpstr>지도학습</vt:lpstr>
      <vt:lpstr>비지도학습</vt:lpstr>
      <vt:lpstr>강화학습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21</cp:revision>
  <dcterms:created xsi:type="dcterms:W3CDTF">2023-04-17T02:24:27Z</dcterms:created>
  <dcterms:modified xsi:type="dcterms:W3CDTF">2023-04-20T08:59:56Z</dcterms:modified>
</cp:coreProperties>
</file>