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ABDD-B39E-4DEC-90C5-973050EF8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강</a:t>
            </a:r>
            <a:r>
              <a:rPr lang="en-US" altLang="ko-KR" dirty="0"/>
              <a:t>.</a:t>
            </a:r>
            <a:r>
              <a:rPr lang="ko-KR" altLang="en-US" dirty="0"/>
              <a:t> 인공지능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65E4D-D980-4BEB-9210-D2734D2FA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5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/>
              <a:t>인공 신경망 </a:t>
            </a:r>
            <a:r>
              <a:rPr lang="en-US" altLang="ko-KR" sz="3200" dirty="0"/>
              <a:t>(ANN)</a:t>
            </a:r>
          </a:p>
          <a:p>
            <a:pPr>
              <a:lnSpc>
                <a:spcPct val="100000"/>
              </a:lnSpc>
            </a:pPr>
            <a:r>
              <a:rPr lang="ko-KR" altLang="en-US" sz="3200" dirty="0" err="1"/>
              <a:t>합성곱</a:t>
            </a:r>
            <a:r>
              <a:rPr lang="ko-KR" altLang="en-US" sz="3200" dirty="0"/>
              <a:t> 신경망 </a:t>
            </a:r>
            <a:r>
              <a:rPr lang="en-US" altLang="ko-KR" sz="3200" dirty="0"/>
              <a:t>(CNN)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순환 신경망 </a:t>
            </a:r>
            <a:r>
              <a:rPr lang="en-US" altLang="ko-KR" sz="3200" dirty="0"/>
              <a:t>(RNN)</a:t>
            </a:r>
          </a:p>
          <a:p>
            <a:pPr>
              <a:lnSpc>
                <a:spcPct val="100000"/>
              </a:lnSpc>
            </a:pPr>
            <a:r>
              <a:rPr lang="ko-KR" altLang="en-US" sz="3200" dirty="0" err="1"/>
              <a:t>생성적</a:t>
            </a:r>
            <a:r>
              <a:rPr lang="ko-KR" altLang="en-US" sz="3200" dirty="0"/>
              <a:t> 적대 신경망</a:t>
            </a:r>
            <a:r>
              <a:rPr lang="en-US" altLang="ko-KR" sz="3200" dirty="0"/>
              <a:t> (GAN)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장단기 메모리 </a:t>
            </a:r>
            <a:r>
              <a:rPr lang="en-US" altLang="ko-KR" sz="3200" dirty="0"/>
              <a:t>(LSTM)</a:t>
            </a:r>
          </a:p>
          <a:p>
            <a:pPr>
              <a:lnSpc>
                <a:spcPct val="100000"/>
              </a:lnSpc>
            </a:pPr>
            <a:r>
              <a:rPr lang="ko-KR" altLang="en-US" sz="3200" dirty="0"/>
              <a:t>트랜스포머 알고리즘</a:t>
            </a:r>
            <a:endParaRPr lang="en-US" altLang="ko-KR" sz="3200" dirty="0"/>
          </a:p>
          <a:p>
            <a:pPr>
              <a:lnSpc>
                <a:spcPct val="100000"/>
              </a:lnSpc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537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높은 연산 비용 </a:t>
            </a:r>
            <a:r>
              <a:rPr lang="en-US" altLang="ko-KR" sz="3200" dirty="0"/>
              <a:t>: </a:t>
            </a:r>
            <a:r>
              <a:rPr lang="ko-KR" altLang="en-US" sz="3200" dirty="0"/>
              <a:t>대량의 </a:t>
            </a:r>
            <a:r>
              <a:rPr lang="en-US" altLang="ko-KR" sz="3200" dirty="0"/>
              <a:t>GPU</a:t>
            </a:r>
            <a:r>
              <a:rPr lang="ko-KR" altLang="en-US" sz="3200" dirty="0"/>
              <a:t>가 필요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많은 데이터 요구량 </a:t>
            </a:r>
            <a:r>
              <a:rPr lang="en-US" altLang="ko-KR" sz="3200" dirty="0"/>
              <a:t>: </a:t>
            </a:r>
            <a:r>
              <a:rPr lang="ko-KR" altLang="en-US" sz="3200" dirty="0"/>
              <a:t>데이터가 적으면 </a:t>
            </a:r>
            <a:r>
              <a:rPr lang="ko-KR" altLang="en-US" sz="3200" dirty="0" err="1"/>
              <a:t>과적합</a:t>
            </a:r>
            <a:r>
              <a:rPr lang="ko-KR" altLang="en-US" sz="3200" dirty="0"/>
              <a:t> 위험 증가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마법 지팡이 패러독스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긴 훈련시간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과적합</a:t>
            </a:r>
            <a:r>
              <a:rPr lang="en-US" altLang="ko-KR" sz="3200" dirty="0"/>
              <a:t>(Overfitting)</a:t>
            </a:r>
          </a:p>
        </p:txBody>
      </p:sp>
    </p:spTree>
    <p:extLst>
      <p:ext uri="{BB962C8B-B14F-4D97-AF65-F5344CB8AC3E}">
        <p14:creationId xmlns:p14="http://schemas.microsoft.com/office/powerpoint/2010/main" val="313296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/>
              <a:t>머신러닝</a:t>
            </a:r>
            <a:r>
              <a:rPr lang="ko-KR" altLang="en-US" sz="3200" dirty="0"/>
              <a:t> 모델이 학습 데이터에 과도하게 적응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학습 데이터 처리율은 </a:t>
            </a:r>
            <a:r>
              <a:rPr lang="en-US" altLang="ko-KR" sz="3200" dirty="0"/>
              <a:t>100%</a:t>
            </a:r>
            <a:r>
              <a:rPr lang="ko-KR" altLang="en-US" sz="3200" dirty="0"/>
              <a:t>인데 새 데이터 처리율은 ↓ ↓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일반화 능력이 떨어지는 현상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데이터의 양과 품질에 대한 문제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93082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</a:t>
            </a:r>
            <a:r>
              <a:rPr lang="en-US" altLang="ko-KR" dirty="0"/>
              <a:t>(ANN)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인간의</a:t>
            </a:r>
            <a:r>
              <a:rPr lang="en-US" altLang="ko-KR" sz="3200" dirty="0"/>
              <a:t> </a:t>
            </a:r>
            <a:r>
              <a:rPr lang="ko-KR" altLang="en-US" sz="3200" dirty="0"/>
              <a:t>두뇌에서 영감을 받은 계산 모델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머신러닝의</a:t>
            </a:r>
            <a:r>
              <a:rPr lang="ko-KR" altLang="en-US" sz="3200" dirty="0"/>
              <a:t> 한 분야</a:t>
            </a:r>
            <a:endParaRPr lang="en-US" altLang="ko-KR" sz="3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뉴런</a:t>
            </a:r>
            <a:r>
              <a:rPr lang="en-US" altLang="ko-KR" sz="3000" dirty="0"/>
              <a:t>(</a:t>
            </a:r>
            <a:r>
              <a:rPr lang="ko-KR" altLang="en-US" sz="3000" dirty="0"/>
              <a:t>노드</a:t>
            </a:r>
            <a:r>
              <a:rPr lang="en-US" altLang="ko-KR" sz="3000" dirty="0"/>
              <a:t>)</a:t>
            </a:r>
            <a:r>
              <a:rPr lang="ko-KR" altLang="en-US" sz="3000" dirty="0"/>
              <a:t>들이 서로 연결된 계층 구조로 구성</a:t>
            </a:r>
            <a:endParaRPr lang="en-US" altLang="ko-KR" sz="3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노드들은 입력 데이터를 받아 처리하고 다음 노드로 전달</a:t>
            </a:r>
            <a:endParaRPr lang="en-US" altLang="ko-KR" sz="3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각 </a:t>
            </a:r>
            <a:r>
              <a:rPr lang="ko-KR" altLang="en-US" sz="3000" dirty="0" err="1"/>
              <a:t>노드별로</a:t>
            </a:r>
            <a:r>
              <a:rPr lang="ko-KR" altLang="en-US" sz="3000" dirty="0"/>
              <a:t> 가중치가 부여</a:t>
            </a:r>
            <a:endParaRPr lang="en-US" altLang="ko-KR" sz="3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주로 패턴 인식</a:t>
            </a:r>
            <a:r>
              <a:rPr lang="en-US" altLang="ko-KR" sz="3000" dirty="0"/>
              <a:t>, </a:t>
            </a:r>
            <a:r>
              <a:rPr lang="ko-KR" altLang="en-US" sz="3000" dirty="0"/>
              <a:t>분류</a:t>
            </a:r>
            <a:r>
              <a:rPr lang="en-US" altLang="ko-KR" sz="3000" dirty="0"/>
              <a:t>, </a:t>
            </a:r>
            <a:r>
              <a:rPr lang="ko-KR" altLang="en-US" sz="3000" dirty="0"/>
              <a:t>예측 등의 문제 해결에 사용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74256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</a:t>
            </a:r>
            <a:r>
              <a:rPr lang="en-US" altLang="ko-KR" dirty="0"/>
              <a:t>(ANN)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인공 신경망의 구성 요소</a:t>
            </a:r>
            <a:endParaRPr lang="en-US" altLang="ko-KR" sz="3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뉴런 </a:t>
            </a:r>
            <a:r>
              <a:rPr lang="en-US" altLang="ko-KR" sz="3000" dirty="0"/>
              <a:t>: ANN</a:t>
            </a:r>
            <a:r>
              <a:rPr lang="ko-KR" altLang="en-US" sz="3000" dirty="0"/>
              <a:t>의 기본 단위</a:t>
            </a:r>
            <a:r>
              <a:rPr lang="en-US" altLang="ko-KR" sz="3000" dirty="0"/>
              <a:t>. </a:t>
            </a:r>
            <a:r>
              <a:rPr lang="ko-KR" altLang="en-US" sz="3000" dirty="0" err="1"/>
              <a:t>입력값을</a:t>
            </a:r>
            <a:r>
              <a:rPr lang="ko-KR" altLang="en-US" sz="3000" dirty="0"/>
              <a:t> 받아 가중치와 계산</a:t>
            </a:r>
            <a:endParaRPr lang="en-US" altLang="ko-KR" sz="3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가중치 </a:t>
            </a:r>
            <a:r>
              <a:rPr lang="en-US" altLang="ko-KR" sz="3000" dirty="0"/>
              <a:t>: </a:t>
            </a:r>
            <a:r>
              <a:rPr lang="ko-KR" altLang="en-US" sz="3000" dirty="0"/>
              <a:t>뉴런 간의 연결 강도</a:t>
            </a:r>
            <a:r>
              <a:rPr lang="en-US" altLang="ko-KR" sz="3000" dirty="0"/>
              <a:t>. </a:t>
            </a:r>
            <a:r>
              <a:rPr lang="ko-KR" altLang="en-US" sz="3000" dirty="0"/>
              <a:t>학습 과정에서 조절된다</a:t>
            </a:r>
            <a:r>
              <a:rPr lang="en-US" altLang="ko-KR" sz="30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활성화 함수 </a:t>
            </a:r>
            <a:r>
              <a:rPr lang="en-US" altLang="ko-KR" sz="3000" dirty="0"/>
              <a:t>: </a:t>
            </a:r>
            <a:r>
              <a:rPr lang="ko-KR" altLang="en-US" sz="3000" dirty="0"/>
              <a:t>뉴런의 출력 값을 결정하는 함수</a:t>
            </a:r>
            <a:endParaRPr lang="en-US" altLang="ko-KR" sz="3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손실 함수 </a:t>
            </a:r>
            <a:r>
              <a:rPr lang="en-US" altLang="ko-KR" sz="3000" dirty="0"/>
              <a:t>: </a:t>
            </a:r>
            <a:r>
              <a:rPr lang="ko-KR" altLang="en-US" sz="3000" dirty="0"/>
              <a:t>모델의 예측 값과 실제 값 차이를 계산</a:t>
            </a:r>
            <a:endParaRPr lang="en-US" altLang="ko-KR" sz="3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 err="1"/>
              <a:t>옵티마이저</a:t>
            </a:r>
            <a:r>
              <a:rPr lang="ko-KR" altLang="en-US" sz="3000" dirty="0"/>
              <a:t> </a:t>
            </a:r>
            <a:r>
              <a:rPr lang="en-US" altLang="ko-KR" sz="3000" dirty="0"/>
              <a:t>: </a:t>
            </a:r>
            <a:r>
              <a:rPr lang="ko-KR" altLang="en-US" sz="3000" dirty="0"/>
              <a:t>손실함수를 최소화 하도록 가중치를 조절</a:t>
            </a:r>
            <a:endParaRPr lang="en-US" altLang="ko-KR" sz="3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3000" dirty="0"/>
          </a:p>
        </p:txBody>
      </p:sp>
      <p:pic>
        <p:nvPicPr>
          <p:cNvPr id="2052" name="Picture 4" descr="Applied Deep Learning - Part 1: Artificial Neural Networks | by Arden  Dertat | Towards Data Science">
            <a:extLst>
              <a:ext uri="{FF2B5EF4-FFF2-40B4-BE49-F238E27FC236}">
                <a16:creationId xmlns:a16="http://schemas.microsoft.com/office/drawing/2014/main" id="{E98B9019-C506-9980-6B67-9CDB5264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0"/>
            <a:ext cx="10485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err="1"/>
              <a:t>전방향</a:t>
            </a:r>
            <a:r>
              <a:rPr lang="ko-KR" altLang="en-US" sz="3200" dirty="0"/>
              <a:t> 신경망</a:t>
            </a:r>
            <a:r>
              <a:rPr lang="en-US" altLang="ko-KR" sz="3200" dirty="0"/>
              <a:t>(Feedforward Neural Network)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다층 </a:t>
            </a:r>
            <a:r>
              <a:rPr lang="ko-KR" altLang="en-US" sz="3000" dirty="0" err="1"/>
              <a:t>퍼셉트론</a:t>
            </a:r>
            <a:r>
              <a:rPr lang="en-US" altLang="ko-KR" sz="3000" dirty="0"/>
              <a:t>(MLP)</a:t>
            </a:r>
            <a:r>
              <a:rPr lang="ko-KR" altLang="en-US" sz="3000" dirty="0"/>
              <a:t>가 대표적</a:t>
            </a:r>
            <a:endParaRPr lang="en-US" altLang="ko-KR" sz="3000" dirty="0"/>
          </a:p>
          <a:p>
            <a:pPr>
              <a:lnSpc>
                <a:spcPct val="110000"/>
              </a:lnSpc>
            </a:pPr>
            <a:r>
              <a:rPr lang="ko-KR" altLang="en-US" sz="3200" dirty="0" err="1"/>
              <a:t>컨볼루션</a:t>
            </a:r>
            <a:r>
              <a:rPr lang="ko-KR" altLang="en-US" sz="3200" dirty="0"/>
              <a:t> 신경망</a:t>
            </a:r>
            <a:r>
              <a:rPr lang="en-US" altLang="ko-KR" sz="3200" dirty="0"/>
              <a:t>(Convolution Neural Network)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차원 축소 기능</a:t>
            </a:r>
            <a:endParaRPr lang="en-US" altLang="ko-KR" sz="3000" dirty="0"/>
          </a:p>
          <a:p>
            <a:pPr>
              <a:lnSpc>
                <a:spcPct val="110000"/>
              </a:lnSpc>
            </a:pPr>
            <a:r>
              <a:rPr lang="ko-KR" altLang="en-US" sz="3200" dirty="0"/>
              <a:t>순환 신경망 </a:t>
            </a:r>
            <a:r>
              <a:rPr lang="en-US" altLang="ko-KR" sz="3200" dirty="0"/>
              <a:t>(Recurrent Neural Network)</a:t>
            </a:r>
          </a:p>
          <a:p>
            <a:pPr>
              <a:lnSpc>
                <a:spcPct val="110000"/>
              </a:lnSpc>
            </a:pPr>
            <a:r>
              <a:rPr lang="ko-KR" altLang="en-US" sz="3200" dirty="0" err="1"/>
              <a:t>생성적</a:t>
            </a:r>
            <a:r>
              <a:rPr lang="en-US" altLang="ko-KR" sz="3200" dirty="0"/>
              <a:t> </a:t>
            </a:r>
            <a:r>
              <a:rPr lang="ko-KR" altLang="en-US" sz="3200" dirty="0"/>
              <a:t>적대 신경망</a:t>
            </a:r>
            <a:r>
              <a:rPr lang="en-US" altLang="ko-KR" sz="3200" dirty="0"/>
              <a:t>(Generative </a:t>
            </a:r>
            <a:r>
              <a:rPr lang="en-US" altLang="ko-KR" sz="3200" dirty="0" err="1"/>
              <a:t>Adversarian</a:t>
            </a:r>
            <a:r>
              <a:rPr lang="en-US" altLang="ko-KR" sz="3200" dirty="0"/>
              <a:t> Network)</a:t>
            </a:r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0727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인공지능</a:t>
            </a:r>
            <a:r>
              <a:rPr lang="en-US" altLang="ko-KR" sz="3200" dirty="0"/>
              <a:t>(</a:t>
            </a:r>
            <a:r>
              <a:rPr lang="en-US" altLang="ko-KR" sz="3200" dirty="0" err="1"/>
              <a:t>Artficial</a:t>
            </a:r>
            <a:r>
              <a:rPr lang="en-US" altLang="ko-KR" sz="3200" dirty="0"/>
              <a:t> Intelligence, AI)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/>
              <a:t>컴퓨터가 인간처럼 생각하고 학습할 수 있도록 설계</a:t>
            </a:r>
            <a:endParaRPr lang="en-US" altLang="ko-KR" sz="3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/>
              <a:t>인간의 지능을 모방하여 문제 해결</a:t>
            </a:r>
            <a:r>
              <a:rPr lang="en-US" altLang="ko-KR" sz="3000" dirty="0"/>
              <a:t>, </a:t>
            </a:r>
            <a:r>
              <a:rPr lang="ko-KR" altLang="en-US" sz="3000" dirty="0"/>
              <a:t>패턴 인식</a:t>
            </a:r>
            <a:r>
              <a:rPr lang="en-US" altLang="ko-KR" sz="3000" dirty="0"/>
              <a:t>, </a:t>
            </a:r>
            <a:r>
              <a:rPr lang="ko-KR" altLang="en-US" sz="3000" dirty="0"/>
              <a:t>추론</a:t>
            </a:r>
            <a:r>
              <a:rPr lang="en-US" altLang="ko-KR" sz="3000" dirty="0"/>
              <a:t>, </a:t>
            </a:r>
            <a:r>
              <a:rPr lang="ko-KR" altLang="en-US" sz="3000" dirty="0"/>
              <a:t>학습</a:t>
            </a:r>
            <a:endParaRPr lang="en-US" altLang="ko-KR" sz="3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000" dirty="0"/>
              <a:t>인간의 사고과정을 실행할 수 있는 컴퓨터 시스템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9492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개발사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/>
              <a:t>초기 </a:t>
            </a:r>
            <a:r>
              <a:rPr lang="en-US" altLang="ko-KR" sz="3000" dirty="0"/>
              <a:t>(1950</a:t>
            </a:r>
            <a:r>
              <a:rPr lang="ko-KR" altLang="en-US" sz="3000" dirty="0"/>
              <a:t>년대 </a:t>
            </a:r>
            <a:r>
              <a:rPr lang="en-US" altLang="ko-KR" sz="3000" dirty="0"/>
              <a:t>~ 1960</a:t>
            </a:r>
            <a:r>
              <a:rPr lang="ko-KR" altLang="en-US" sz="3000" dirty="0"/>
              <a:t>년대</a:t>
            </a:r>
            <a:r>
              <a:rPr lang="en-US" altLang="ko-KR" sz="3000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000" dirty="0"/>
              <a:t>AI </a:t>
            </a:r>
            <a:r>
              <a:rPr lang="ko-KR" altLang="en-US" sz="3000" dirty="0"/>
              <a:t>쇠퇴기</a:t>
            </a:r>
            <a:r>
              <a:rPr lang="en-US" altLang="ko-KR" sz="3000" dirty="0"/>
              <a:t>(1970</a:t>
            </a:r>
            <a:r>
              <a:rPr lang="ko-KR" altLang="en-US" sz="3000" dirty="0"/>
              <a:t>년대 </a:t>
            </a:r>
            <a:r>
              <a:rPr lang="en-US" altLang="ko-KR" sz="3000" dirty="0"/>
              <a:t>~ 1980</a:t>
            </a:r>
            <a:r>
              <a:rPr lang="ko-KR" altLang="en-US" sz="3000" dirty="0"/>
              <a:t>년대</a:t>
            </a:r>
            <a:r>
              <a:rPr lang="en-US" altLang="ko-KR" sz="3000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/>
              <a:t>인공신경망 개발</a:t>
            </a:r>
            <a:r>
              <a:rPr lang="en-US" altLang="ko-KR" sz="3000" dirty="0"/>
              <a:t>(1990</a:t>
            </a:r>
            <a:r>
              <a:rPr lang="ko-KR" altLang="en-US" sz="3000" dirty="0"/>
              <a:t>년대</a:t>
            </a:r>
            <a:r>
              <a:rPr lang="en-US" altLang="ko-KR" sz="3000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/>
              <a:t>딥러닝 개발</a:t>
            </a:r>
            <a:r>
              <a:rPr lang="en-US" altLang="ko-KR" sz="3000" dirty="0"/>
              <a:t>(2000</a:t>
            </a:r>
            <a:r>
              <a:rPr lang="ko-KR" altLang="en-US" sz="3000" dirty="0"/>
              <a:t>년대 </a:t>
            </a:r>
            <a:r>
              <a:rPr lang="en-US" altLang="ko-KR" sz="3000" dirty="0"/>
              <a:t>~ 2010</a:t>
            </a:r>
            <a:r>
              <a:rPr lang="ko-KR" altLang="en-US" sz="3000" dirty="0"/>
              <a:t>년대</a:t>
            </a:r>
            <a:r>
              <a:rPr lang="en-US" altLang="ko-KR" sz="3000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000" dirty="0"/>
              <a:t>자기 참조 메커니즘 기술 출현</a:t>
            </a:r>
            <a:r>
              <a:rPr lang="en-US" altLang="ko-KR" sz="3000" dirty="0"/>
              <a:t>(</a:t>
            </a:r>
            <a:r>
              <a:rPr lang="ko-KR" altLang="en-US" sz="3000" dirty="0"/>
              <a:t>현재</a:t>
            </a:r>
            <a:r>
              <a:rPr lang="en-US" altLang="ko-KR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367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9FA712-DE3C-CB6A-D8E4-6393BD62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기술 개괄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B22857-481E-FEAD-A5CF-9B12F120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965BB-CE77-6BC6-E3FD-5FF018D6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78852"/>
            <a:ext cx="8296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7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기타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55883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전문가 시스템</a:t>
            </a:r>
            <a:r>
              <a:rPr lang="en-US" altLang="ko-KR" sz="3200" dirty="0"/>
              <a:t>(Expert System)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규칙 기반 시스템 </a:t>
            </a:r>
            <a:r>
              <a:rPr lang="en-US" altLang="ko-KR" sz="3000" dirty="0"/>
              <a:t>: IF – THEN </a:t>
            </a:r>
            <a:r>
              <a:rPr lang="ko-KR" altLang="en-US" sz="3000" dirty="0"/>
              <a:t>구조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의료</a:t>
            </a:r>
            <a:r>
              <a:rPr lang="en-US" altLang="ko-KR" sz="3000" dirty="0"/>
              <a:t>, </a:t>
            </a:r>
            <a:r>
              <a:rPr lang="ko-KR" altLang="en-US" sz="3000" dirty="0"/>
              <a:t>금융</a:t>
            </a:r>
            <a:r>
              <a:rPr lang="en-US" altLang="ko-KR" sz="3000" dirty="0"/>
              <a:t>, </a:t>
            </a:r>
            <a:r>
              <a:rPr lang="ko-KR" altLang="en-US" sz="3000" dirty="0"/>
              <a:t>공학 등 분야에서 사용</a:t>
            </a:r>
            <a:endParaRPr lang="en-US" altLang="ko-KR" sz="3000" dirty="0"/>
          </a:p>
          <a:p>
            <a:endParaRPr lang="en-US" altLang="ko-KR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9E9C15-3D2F-996C-9DDD-88A5EB696B50}"/>
              </a:ext>
            </a:extLst>
          </p:cNvPr>
          <p:cNvSpPr txBox="1">
            <a:spLocks/>
          </p:cNvSpPr>
          <p:nvPr/>
        </p:nvSpPr>
        <p:spPr>
          <a:xfrm>
            <a:off x="685800" y="4201887"/>
            <a:ext cx="10820400" cy="155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유전 알고리즘</a:t>
            </a:r>
            <a:r>
              <a:rPr lang="en-US" altLang="ko-KR" sz="3200" dirty="0"/>
              <a:t>(Genetic Algorithms)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자연의 진화 과정을 모방한 최적화 기법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유전자의 변이</a:t>
            </a:r>
            <a:r>
              <a:rPr lang="en-US" altLang="ko-KR" sz="3000" dirty="0"/>
              <a:t>, </a:t>
            </a:r>
            <a:r>
              <a:rPr lang="ko-KR" altLang="en-US" sz="3000" dirty="0"/>
              <a:t>선택</a:t>
            </a:r>
            <a:r>
              <a:rPr lang="en-US" altLang="ko-KR" sz="3000" dirty="0"/>
              <a:t> </a:t>
            </a:r>
            <a:r>
              <a:rPr lang="ko-KR" altLang="en-US" sz="3000" dirty="0"/>
              <a:t>등 진화 원리를 활용해 해를 구함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30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0645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기타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55883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기호주의</a:t>
            </a:r>
            <a:r>
              <a:rPr lang="en-US" altLang="ko-KR" sz="3200" dirty="0"/>
              <a:t>(Symbolic AI)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기호와 규칙을 사용하여 지식을 표현하고 추론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논리 추론</a:t>
            </a:r>
            <a:r>
              <a:rPr lang="en-US" altLang="ko-KR" sz="3000" dirty="0"/>
              <a:t>, </a:t>
            </a:r>
            <a:r>
              <a:rPr lang="ko-KR" altLang="en-US" sz="3000" dirty="0"/>
              <a:t>지식 표현</a:t>
            </a:r>
            <a:r>
              <a:rPr lang="en-US" altLang="ko-KR" sz="3000" dirty="0"/>
              <a:t>, </a:t>
            </a:r>
            <a:r>
              <a:rPr lang="ko-KR" altLang="en-US" sz="3000" dirty="0"/>
              <a:t>문제 해결 등을 통해 지능 구현</a:t>
            </a:r>
            <a:endParaRPr lang="en-US" altLang="ko-KR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9E9C15-3D2F-996C-9DDD-88A5EB696B50}"/>
              </a:ext>
            </a:extLst>
          </p:cNvPr>
          <p:cNvSpPr txBox="1">
            <a:spLocks/>
          </p:cNvSpPr>
          <p:nvPr/>
        </p:nvSpPr>
        <p:spPr>
          <a:xfrm>
            <a:off x="685800" y="4201886"/>
            <a:ext cx="10820400" cy="23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자연어처리</a:t>
            </a:r>
            <a:r>
              <a:rPr lang="en-US" altLang="ko-KR" sz="3200" dirty="0"/>
              <a:t>(Natural Language Processing, NLP)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 err="1"/>
              <a:t>머신러닝을</a:t>
            </a:r>
            <a:r>
              <a:rPr lang="ko-KR" altLang="en-US" sz="3000" dirty="0"/>
              <a:t> 사용하지 않는 초기 자연법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언어의 문법 규칙이나 사전을 기반으로 문장을 분석 처리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3000" dirty="0"/>
              <a:t>현대 </a:t>
            </a:r>
            <a:r>
              <a:rPr lang="en-US" altLang="ko-KR" sz="3000" dirty="0"/>
              <a:t>NLP</a:t>
            </a:r>
            <a:r>
              <a:rPr lang="ko-KR" altLang="en-US" sz="3000" dirty="0"/>
              <a:t>는 대부분 </a:t>
            </a:r>
            <a:r>
              <a:rPr lang="ko-KR" altLang="en-US" sz="3000" dirty="0" err="1"/>
              <a:t>머신러닝과</a:t>
            </a:r>
            <a:r>
              <a:rPr lang="ko-KR" altLang="en-US" sz="3000" dirty="0"/>
              <a:t> 융합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30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87844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현재 인공지능 기술은 대부분 </a:t>
            </a:r>
            <a:r>
              <a:rPr lang="ko-KR" altLang="en-US" sz="3200" dirty="0" err="1"/>
              <a:t>머신러닝에</a:t>
            </a:r>
            <a:r>
              <a:rPr lang="ko-KR" altLang="en-US" sz="3200" dirty="0"/>
              <a:t> 기반</a:t>
            </a:r>
            <a:endParaRPr lang="en-US" altLang="ko-KR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인공지능 ≒ </a:t>
            </a:r>
            <a:r>
              <a:rPr lang="ko-KR" altLang="en-US" sz="3000" dirty="0" err="1"/>
              <a:t>머신러닝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컴퓨터 프로그램이 데이터로부터 스스로 학습</a:t>
            </a:r>
            <a:endParaRPr lang="en-US" altLang="ko-KR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/>
              <a:t>경험을 통해 성능을 개선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사람들의 도움 없이 의사 결정을 수행하는 것이 목표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E6F45C-853C-8B08-6961-D1B35AC6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20" y="2431732"/>
            <a:ext cx="8943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/>
              <a:t>머신러닝의</a:t>
            </a:r>
            <a:r>
              <a:rPr lang="ko-KR" altLang="en-US" sz="3200" dirty="0"/>
              <a:t> 한 방법으로 인공 신경망 사용 알고리즘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인공 신경망</a:t>
            </a:r>
            <a:r>
              <a:rPr lang="en-US" altLang="ko-KR" sz="3200" dirty="0"/>
              <a:t>(</a:t>
            </a:r>
            <a:r>
              <a:rPr lang="en-US" altLang="ko-KR" sz="3200" dirty="0" err="1"/>
              <a:t>Artficial</a:t>
            </a:r>
            <a:r>
              <a:rPr lang="en-US" altLang="ko-KR" sz="3200" dirty="0"/>
              <a:t> Neural Networks, ANN)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ANN</a:t>
            </a:r>
            <a:r>
              <a:rPr lang="ko-KR" altLang="en-US" sz="3200" dirty="0"/>
              <a:t>을 사용하여 데이터에서 복잡한 패턴을 학습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Deep = </a:t>
            </a:r>
            <a:r>
              <a:rPr lang="ko-KR" altLang="en-US" sz="3200" dirty="0"/>
              <a:t>여러 개의 은닉층을 사용하여 데이터 특징 추출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예측</a:t>
            </a:r>
            <a:r>
              <a:rPr lang="en-US" altLang="ko-KR" sz="3200" dirty="0"/>
              <a:t>, </a:t>
            </a:r>
            <a:r>
              <a:rPr lang="ko-KR" altLang="en-US" sz="3200" dirty="0"/>
              <a:t>분류</a:t>
            </a:r>
            <a:r>
              <a:rPr lang="en-US" altLang="ko-KR" sz="3200" dirty="0"/>
              <a:t>, </a:t>
            </a:r>
            <a:r>
              <a:rPr lang="ko-KR" altLang="en-US" sz="3200" dirty="0"/>
              <a:t>인식 등의 작업 수행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39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4ED1-E564-452D-BE0F-0FD5B52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13C-D09A-404B-BEFA-30FE3B0D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4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자동 특징 추출 </a:t>
            </a:r>
            <a:r>
              <a:rPr lang="en-US" altLang="ko-KR" sz="3200" dirty="0"/>
              <a:t>: </a:t>
            </a:r>
            <a:r>
              <a:rPr lang="ko-KR" altLang="en-US" sz="3200" dirty="0"/>
              <a:t>데이터의 특징을 스스로 학습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계층적 학습 </a:t>
            </a:r>
            <a:r>
              <a:rPr lang="en-US" altLang="ko-KR" sz="3200" dirty="0"/>
              <a:t>: </a:t>
            </a:r>
            <a:r>
              <a:rPr lang="ko-KR" altLang="en-US" sz="3200" dirty="0"/>
              <a:t>점진적으로 복잡한 특징을 학습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대규모 모델 </a:t>
            </a:r>
            <a:r>
              <a:rPr lang="en-US" altLang="ko-KR" sz="3200" dirty="0"/>
              <a:t>: </a:t>
            </a:r>
            <a:r>
              <a:rPr lang="ko-KR" altLang="en-US" sz="3200" dirty="0"/>
              <a:t>대량의 데이터와 파라미터를 사용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전이 학습 </a:t>
            </a:r>
            <a:r>
              <a:rPr lang="en-US" altLang="ko-KR" sz="3200" dirty="0"/>
              <a:t>: </a:t>
            </a:r>
            <a:r>
              <a:rPr lang="ko-KR" altLang="en-US" sz="3200" dirty="0"/>
              <a:t>이미 학습된 모델을 다른 문제에 적용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2307655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314</TotalTime>
  <Words>519</Words>
  <Application>Microsoft Office PowerPoint</Application>
  <PresentationFormat>와이드스크린</PresentationFormat>
  <Paragraphs>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비행기 구름</vt:lpstr>
      <vt:lpstr>1강. 인공지능 소개</vt:lpstr>
      <vt:lpstr>인공지능의 정의</vt:lpstr>
      <vt:lpstr>인공지능의 개발사</vt:lpstr>
      <vt:lpstr>인공지능 기술 개괄</vt:lpstr>
      <vt:lpstr>인공지능 기타 기술</vt:lpstr>
      <vt:lpstr>인공지능 기타 기술</vt:lpstr>
      <vt:lpstr>머신러닝</vt:lpstr>
      <vt:lpstr>딥러닝</vt:lpstr>
      <vt:lpstr>딥러닝의 특징</vt:lpstr>
      <vt:lpstr>딥러닝의 구성요소</vt:lpstr>
      <vt:lpstr>딥러닝의 단점</vt:lpstr>
      <vt:lpstr>과적합(Overfitting)</vt:lpstr>
      <vt:lpstr>인공 신경망 (ANN)</vt:lpstr>
      <vt:lpstr>인공 신경망 (ANN)</vt:lpstr>
      <vt:lpstr>인공 신경망의 종류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컴퓨팅 시스템</dc:title>
  <dc:creator>Min Soo Kim</dc:creator>
  <cp:lastModifiedBy>김민수</cp:lastModifiedBy>
  <cp:revision>4</cp:revision>
  <dcterms:created xsi:type="dcterms:W3CDTF">2022-11-13T19:59:36Z</dcterms:created>
  <dcterms:modified xsi:type="dcterms:W3CDTF">2023-03-30T08:56:18Z</dcterms:modified>
</cp:coreProperties>
</file>