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348" r:id="rId3"/>
    <p:sldId id="325" r:id="rId4"/>
    <p:sldId id="304" r:id="rId6"/>
    <p:sldId id="382" r:id="rId7"/>
    <p:sldId id="329" r:id="rId8"/>
    <p:sldId id="292" r:id="rId9"/>
    <p:sldId id="416" r:id="rId10"/>
    <p:sldId id="410" r:id="rId11"/>
    <p:sldId id="417" r:id="rId12"/>
    <p:sldId id="413" r:id="rId13"/>
    <p:sldId id="418" r:id="rId14"/>
    <p:sldId id="415" r:id="rId15"/>
    <p:sldId id="349" r:id="rId16"/>
  </p:sldIdLst>
  <p:sldSz cx="9144000" cy="5143500"/>
  <p:notesSz cx="6858000" cy="9144000"/>
  <p:embeddedFontLst>
    <p:embeddedFont>
      <p:font typeface="方正兰亭细黑_GBK" pitchFamily="2" charset="-122"/>
      <p:regular r:id="rId20"/>
    </p:embeddedFont>
    <p:embeddedFont>
      <p:font typeface="方正兰亭黑简体" pitchFamily="2" charset="-122"/>
      <p:regular r:id="rId21"/>
    </p:embeddedFont>
    <p:embeddedFont>
      <p:font typeface="Calibri" pitchFamily="34" charset="0"/>
      <p:regular r:id="rId22"/>
    </p:embeddedFont>
    <p:embeddedFont>
      <p:font typeface="Segoe UI Semilight" pitchFamily="34" charset="0"/>
      <p:regular r:id="rId23"/>
    </p:embeddedFont>
    <p:embeddedFont>
      <p:font typeface="方正兰亭细黑_GBK" charset="0"/>
      <p:regular r:id="rId24"/>
    </p:embeddedFont>
  </p:embeddedFontLst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itchFamily="34" charset="0"/>
        <a:ea typeface="方正兰亭细黑_GBK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>
      <p:cViewPr varScale="1">
        <p:scale>
          <a:sx n="149" d="100"/>
          <a:sy n="149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903107-0A21-4975-BD4E-9E3FA157165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51D9C-74F3-4A50-80CE-FCA0A04698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id-ID" altLang="zh-CN" dirty="0"/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dirty="0">
                <a:latin typeface="Calibri" pitchFamily="34" charset="0"/>
              </a:rPr>
            </a:fld>
            <a:endParaRPr lang="en-US" altLang="zh-CN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2DD16D-63B5-4F0E-9AE2-7A8064D55709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47F21E-FE76-4E28-A5CE-5B9C9B887E0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2DD16D-63B5-4F0E-9AE2-7A8064D55709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47F21E-FE76-4E28-A5CE-5B9C9B887E0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2DD16D-63B5-4F0E-9AE2-7A8064D55709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47F21E-FE76-4E28-A5CE-5B9C9B887E0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emf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jpeg"/><Relationship Id="rId1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6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文本框 53"/>
          <p:cNvSpPr txBox="1"/>
          <p:nvPr/>
        </p:nvSpPr>
        <p:spPr>
          <a:xfrm>
            <a:off x="949643" y="1082993"/>
            <a:ext cx="7216775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9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黑简体" pitchFamily="2" charset="-122"/>
                <a:ea typeface="方正兰亭黑简体" pitchFamily="2" charset="-122"/>
                <a:cs typeface="+mn-cs"/>
              </a:rPr>
              <a:t>死丢丢的魅力</a:t>
            </a:r>
            <a:endParaRPr kumimoji="0" lang="zh-CN" altLang="en-US" sz="49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黑简体" pitchFamily="2" charset="-122"/>
              <a:ea typeface="方正兰亭黑简体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83335" y="1998345"/>
            <a:ext cx="6621463" cy="3200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sz="1500" dirty="0">
                <a:solidFill>
                  <a:schemeClr val="bg1"/>
                </a:solidFill>
                <a:latin typeface="Arial" pitchFamily="34" charset="0"/>
                <a:ea typeface="方正兰亭细黑_GBK" pitchFamily="2" charset="-122"/>
              </a:rPr>
              <a:t>The Beauty of Android Studio</a:t>
            </a:r>
            <a:endParaRPr lang="en-US" sz="1500" dirty="0">
              <a:solidFill>
                <a:schemeClr val="bg1"/>
              </a:solidFill>
              <a:latin typeface="Arial" pitchFamily="34" charset="0"/>
              <a:ea typeface="方正兰亭细黑_GBK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016693" y="3933508"/>
            <a:ext cx="205105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en-US" altLang="zh-CN" sz="1800" dirty="0">
                <a:solidFill>
                  <a:schemeClr val="bg1"/>
                </a:solidFill>
                <a:latin typeface="Arial" pitchFamily="34" charset="0"/>
                <a:ea typeface="方正兰亭细黑_GBK" pitchFamily="2" charset="-122"/>
              </a:rPr>
              <a:t>longtianlove</a:t>
            </a:r>
            <a:endParaRPr lang="en-US" altLang="zh-CN" sz="1800" dirty="0">
              <a:solidFill>
                <a:schemeClr val="bg1"/>
              </a:solidFill>
              <a:latin typeface="Arial" pitchFamily="34" charset="0"/>
              <a:ea typeface="方正兰亭细黑_GBK" pitchFamily="2" charset="-122"/>
            </a:endParaRPr>
          </a:p>
        </p:txBody>
      </p:sp>
      <p:sp>
        <p:nvSpPr>
          <p:cNvPr id="61" name="Freeform 25"/>
          <p:cNvSpPr>
            <a:spLocks noEditPoints="1"/>
          </p:cNvSpPr>
          <p:nvPr/>
        </p:nvSpPr>
        <p:spPr>
          <a:xfrm>
            <a:off x="3696018" y="3906520"/>
            <a:ext cx="261937" cy="377825"/>
          </a:xfrm>
          <a:custGeom>
            <a:avLst/>
            <a:gdLst>
              <a:gd name="txL" fmla="*/ 0 w 78"/>
              <a:gd name="txT" fmla="*/ 0 h 112"/>
              <a:gd name="txR" fmla="*/ 78 w 78"/>
              <a:gd name="txB" fmla="*/ 112 h 112"/>
            </a:gdLst>
            <a:ahLst/>
            <a:cxnLst>
              <a:cxn ang="0">
                <a:pos x="70566" y="121334"/>
              </a:cxn>
              <a:cxn ang="0">
                <a:pos x="70566" y="37074"/>
              </a:cxn>
              <a:cxn ang="0">
                <a:pos x="194896" y="37074"/>
              </a:cxn>
              <a:cxn ang="0">
                <a:pos x="191536" y="121334"/>
              </a:cxn>
              <a:cxn ang="0">
                <a:pos x="178095" y="158408"/>
              </a:cxn>
              <a:cxn ang="0">
                <a:pos x="131051" y="178630"/>
              </a:cxn>
              <a:cxn ang="0">
                <a:pos x="131051" y="178630"/>
              </a:cxn>
              <a:cxn ang="0">
                <a:pos x="87367" y="158408"/>
              </a:cxn>
              <a:cxn ang="0">
                <a:pos x="70566" y="121334"/>
              </a:cxn>
              <a:cxn ang="0">
                <a:pos x="43684" y="360631"/>
              </a:cxn>
              <a:cxn ang="0">
                <a:pos x="225139" y="360631"/>
              </a:cxn>
              <a:cxn ang="0">
                <a:pos x="215058" y="377483"/>
              </a:cxn>
              <a:cxn ang="0">
                <a:pos x="53765" y="377483"/>
              </a:cxn>
              <a:cxn ang="0">
                <a:pos x="43684" y="360631"/>
              </a:cxn>
              <a:cxn ang="0">
                <a:pos x="235220" y="225816"/>
              </a:cxn>
              <a:cxn ang="0">
                <a:pos x="255381" y="303335"/>
              </a:cxn>
              <a:cxn ang="0">
                <a:pos x="228499" y="347150"/>
              </a:cxn>
              <a:cxn ang="0">
                <a:pos x="221779" y="347150"/>
              </a:cxn>
              <a:cxn ang="0">
                <a:pos x="221779" y="242668"/>
              </a:cxn>
              <a:cxn ang="0">
                <a:pos x="141132" y="242668"/>
              </a:cxn>
              <a:cxn ang="0">
                <a:pos x="164654" y="188742"/>
              </a:cxn>
              <a:cxn ang="0">
                <a:pos x="171374" y="182001"/>
              </a:cxn>
              <a:cxn ang="0">
                <a:pos x="218418" y="192112"/>
              </a:cxn>
              <a:cxn ang="0">
                <a:pos x="221779" y="192112"/>
              </a:cxn>
              <a:cxn ang="0">
                <a:pos x="221779" y="195482"/>
              </a:cxn>
              <a:cxn ang="0">
                <a:pos x="235220" y="225816"/>
              </a:cxn>
              <a:cxn ang="0">
                <a:pos x="235220" y="225816"/>
              </a:cxn>
              <a:cxn ang="0">
                <a:pos x="47044" y="347150"/>
              </a:cxn>
              <a:cxn ang="0">
                <a:pos x="36963" y="347150"/>
              </a:cxn>
              <a:cxn ang="0">
                <a:pos x="10081" y="303335"/>
              </a:cxn>
              <a:cxn ang="0">
                <a:pos x="30243" y="225816"/>
              </a:cxn>
              <a:cxn ang="0">
                <a:pos x="47044" y="195482"/>
              </a:cxn>
              <a:cxn ang="0">
                <a:pos x="47044" y="192112"/>
              </a:cxn>
              <a:cxn ang="0">
                <a:pos x="47044" y="192112"/>
              </a:cxn>
              <a:cxn ang="0">
                <a:pos x="94088" y="182001"/>
              </a:cxn>
              <a:cxn ang="0">
                <a:pos x="100808" y="188742"/>
              </a:cxn>
              <a:cxn ang="0">
                <a:pos x="127691" y="242668"/>
              </a:cxn>
              <a:cxn ang="0">
                <a:pos x="47044" y="242668"/>
              </a:cxn>
              <a:cxn ang="0">
                <a:pos x="47044" y="347150"/>
              </a:cxn>
            </a:cxnLst>
            <a:rect l="txL" t="txT" r="txR" b="tx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65" name="温馨、背景音乐 - 梦.mp3">
            <a:hlinkClick r:id="" action="ppaction://media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1208" y="-647700"/>
            <a:ext cx="457200" cy="457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hotswap执行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967105"/>
            <a:ext cx="5714365" cy="3209290"/>
          </a:xfrm>
          <a:prstGeom prst="rect">
            <a:avLst/>
          </a:prstGeom>
        </p:spPr>
      </p:pic>
      <p:pic>
        <p:nvPicPr>
          <p:cNvPr id="2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运行时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更新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1398905" y="644525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1.获取更改后资源resource.ap_的路径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4" name="矩形 13"/>
          <p:cNvSpPr>
            <a:spLocks noChangeArrowheads="1"/>
          </p:cNvSpPr>
          <p:nvPr/>
        </p:nvSpPr>
        <p:spPr bwMode="auto">
          <a:xfrm>
            <a:off x="2019935" y="1134110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2.生成AppPatchesLoaderImpl类，记录修改的类列表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1449705" y="1695450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3.打包成patch，通过socket传递给app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7" name="矩形 13"/>
          <p:cNvSpPr>
            <a:spLocks noChangeArrowheads="1"/>
          </p:cNvSpPr>
          <p:nvPr/>
        </p:nvSpPr>
        <p:spPr bwMode="auto">
          <a:xfrm>
            <a:off x="1895475" y="2279015"/>
            <a:ext cx="598424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4.app的server接收到patch之后，分别按照handleColdSwapPatch、handleHotSwapPatch、handleResourcePatch等待对patch进行处理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796925" y="3116580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5.restart使patch生效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更新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4" name="图片 3" descr="sw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238250"/>
            <a:ext cx="6666865" cy="2666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文本框 53"/>
          <p:cNvSpPr txBox="1"/>
          <p:nvPr/>
        </p:nvSpPr>
        <p:spPr>
          <a:xfrm>
            <a:off x="963613" y="1881188"/>
            <a:ext cx="7216775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9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兰亭黑简体" pitchFamily="2" charset="-122"/>
                <a:ea typeface="方正兰亭黑简体" pitchFamily="2" charset="-122"/>
                <a:cs typeface="+mn-cs"/>
              </a:rPr>
              <a:t>希望英才越来越好！</a:t>
            </a:r>
            <a:endParaRPr kumimoji="0" lang="zh-CN" altLang="en-US" sz="495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黑简体" pitchFamily="2" charset="-122"/>
              <a:ea typeface="方正兰亭黑简体" pitchFamily="2" charset="-122"/>
              <a:cs typeface="+mn-cs"/>
            </a:endParaRPr>
          </a:p>
        </p:txBody>
      </p:sp>
      <p:pic>
        <p:nvPicPr>
          <p:cNvPr id="65" name="温馨、背景音乐 - 梦.mp3">
            <a:hlinkClick r:id="" action="ppaction://media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4388" y="-647700"/>
            <a:ext cx="457200" cy="457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7199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184527" y="297451"/>
              <a:ext cx="422017" cy="47341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539552" y="376344"/>
              <a:ext cx="1008112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目录页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552" y="745548"/>
              <a:ext cx="864096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18"/>
          <p:cNvSpPr txBox="1"/>
          <p:nvPr/>
        </p:nvSpPr>
        <p:spPr>
          <a:xfrm>
            <a:off x="4110673" y="1245553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编译打包流程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607435" y="1172528"/>
            <a:ext cx="495300" cy="523875"/>
            <a:chOff x="3487128" y="2047768"/>
            <a:chExt cx="495959" cy="523220"/>
          </a:xfrm>
        </p:grpSpPr>
        <p:sp>
          <p:nvSpPr>
            <p:cNvPr id="73" name="文本框 16"/>
            <p:cNvSpPr txBox="1"/>
            <p:nvPr/>
          </p:nvSpPr>
          <p:spPr>
            <a:xfrm>
              <a:off x="3487128" y="2047768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4110673" y="1824990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文件结构与安装流程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3607435" y="1751965"/>
            <a:ext cx="495300" cy="523875"/>
            <a:chOff x="3487128" y="2627150"/>
            <a:chExt cx="495959" cy="523220"/>
          </a:xfrm>
        </p:grpSpPr>
        <p:sp>
          <p:nvSpPr>
            <p:cNvPr id="81" name="文本框 23"/>
            <p:cNvSpPr txBox="1"/>
            <p:nvPr/>
          </p:nvSpPr>
          <p:spPr>
            <a:xfrm>
              <a:off x="3487128" y="262715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/>
          <p:nvPr/>
        </p:nvSpPr>
        <p:spPr>
          <a:xfrm>
            <a:off x="4110673" y="2398078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增量编译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3607435" y="2325053"/>
            <a:ext cx="495300" cy="523875"/>
            <a:chOff x="3487128" y="3200893"/>
            <a:chExt cx="495959" cy="523220"/>
          </a:xfrm>
        </p:grpSpPr>
        <p:sp>
          <p:nvSpPr>
            <p:cNvPr id="89" name="文本框 29"/>
            <p:cNvSpPr txBox="1"/>
            <p:nvPr/>
          </p:nvSpPr>
          <p:spPr>
            <a:xfrm>
              <a:off x="3487128" y="3200893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6631" y="3380527"/>
              <a:ext cx="246456" cy="246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 flipH="1">
            <a:off x="3496945" y="1198880"/>
            <a:ext cx="3175" cy="21888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258378" y="1617028"/>
            <a:ext cx="1128712" cy="1130300"/>
            <a:chOff x="1928879" y="1944350"/>
            <a:chExt cx="1129689" cy="1129689"/>
          </a:xfrm>
        </p:grpSpPr>
        <p:sp>
          <p:nvSpPr>
            <p:cNvPr id="13" name="椭圆 1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2155101" y="2105687"/>
              <a:ext cx="659346" cy="79083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2" name="文本框 29"/>
          <p:cNvSpPr txBox="1"/>
          <p:nvPr/>
        </p:nvSpPr>
        <p:spPr>
          <a:xfrm>
            <a:off x="3706166" y="2968943"/>
            <a:ext cx="38036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3948046" y="3155787"/>
            <a:ext cx="246129" cy="246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0"/>
          <p:cNvSpPr txBox="1"/>
          <p:nvPr/>
        </p:nvSpPr>
        <p:spPr>
          <a:xfrm>
            <a:off x="4149408" y="3077528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更新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8094 0.042521 L -0.000762 0.00148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-2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6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8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9" grpId="0"/>
      <p:bldP spid="8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465138" y="978218"/>
            <a:ext cx="1830387" cy="550862"/>
            <a:chOff x="533400" y="1528997"/>
            <a:chExt cx="1829490" cy="550887"/>
          </a:xfrm>
        </p:grpSpPr>
        <p:sp>
          <p:nvSpPr>
            <p:cNvPr id="7" name="五边形 6"/>
            <p:cNvSpPr/>
            <p:nvPr/>
          </p:nvSpPr>
          <p:spPr>
            <a:xfrm>
              <a:off x="533400" y="1528997"/>
              <a:ext cx="1829490" cy="550887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81" name="文本框 17"/>
            <p:cNvSpPr txBox="1"/>
            <p:nvPr/>
          </p:nvSpPr>
          <p:spPr>
            <a:xfrm>
              <a:off x="911887" y="1604362"/>
              <a:ext cx="1081321" cy="3803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aapt</a:t>
              </a:r>
              <a:endParaRPr lang="en-US" altLang="zh-CN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23135" y="993140"/>
            <a:ext cx="1409700" cy="550545"/>
            <a:chOff x="2283957" y="1528997"/>
            <a:chExt cx="1640420" cy="550887"/>
          </a:xfrm>
        </p:grpSpPr>
        <p:sp>
          <p:nvSpPr>
            <p:cNvPr id="11" name="任意多边形 10"/>
            <p:cNvSpPr/>
            <p:nvPr/>
          </p:nvSpPr>
          <p:spPr>
            <a:xfrm>
              <a:off x="2283957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rgbClr val="06417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9" name="文本框 18"/>
            <p:cNvSpPr txBox="1"/>
            <p:nvPr/>
          </p:nvSpPr>
          <p:spPr>
            <a:xfrm>
              <a:off x="2778979" y="1594252"/>
              <a:ext cx="945919" cy="38060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javac</a:t>
              </a:r>
              <a:endParaRPr lang="en-US" altLang="zh-CN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79800" y="986155"/>
            <a:ext cx="1878330" cy="654685"/>
            <a:chOff x="3785566" y="1522494"/>
            <a:chExt cx="1640420" cy="625157"/>
          </a:xfrm>
        </p:grpSpPr>
        <p:sp>
          <p:nvSpPr>
            <p:cNvPr id="13" name="任意多边形 12"/>
            <p:cNvSpPr/>
            <p:nvPr/>
          </p:nvSpPr>
          <p:spPr>
            <a:xfrm>
              <a:off x="3785566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7" name="文本框 19"/>
            <p:cNvSpPr txBox="1"/>
            <p:nvPr/>
          </p:nvSpPr>
          <p:spPr>
            <a:xfrm>
              <a:off x="4200356" y="1522494"/>
              <a:ext cx="1140830" cy="6251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proguard     </a:t>
              </a:r>
              <a:endParaRPr lang="en-US" altLang="zh-CN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     dx </a:t>
              </a:r>
              <a:endParaRPr lang="en-US" altLang="zh-CN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32400" y="978218"/>
            <a:ext cx="1649095" cy="550862"/>
            <a:chOff x="5299151" y="1528997"/>
            <a:chExt cx="1649630" cy="550887"/>
          </a:xfrm>
        </p:grpSpPr>
        <p:sp>
          <p:nvSpPr>
            <p:cNvPr id="14" name="任意多边形 13"/>
            <p:cNvSpPr/>
            <p:nvPr/>
          </p:nvSpPr>
          <p:spPr>
            <a:xfrm>
              <a:off x="5299151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5" name="文本框 20"/>
            <p:cNvSpPr txBox="1"/>
            <p:nvPr/>
          </p:nvSpPr>
          <p:spPr>
            <a:xfrm>
              <a:off x="5647879" y="1608376"/>
              <a:ext cx="1300902" cy="38038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apkbuilde</a:t>
              </a:r>
              <a:r>
                <a:rPr lang="en-US" altLang="zh-CN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r</a:t>
              </a:r>
              <a:endParaRPr lang="en-US" altLang="zh-CN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08775" y="956629"/>
            <a:ext cx="1641475" cy="654685"/>
            <a:chOff x="6776809" y="1492801"/>
            <a:chExt cx="1640420" cy="654715"/>
          </a:xfrm>
        </p:grpSpPr>
        <p:sp>
          <p:nvSpPr>
            <p:cNvPr id="15" name="任意多边形 14"/>
            <p:cNvSpPr/>
            <p:nvPr/>
          </p:nvSpPr>
          <p:spPr>
            <a:xfrm>
              <a:off x="6776809" y="1528997"/>
              <a:ext cx="1640420" cy="550887"/>
            </a:xfrm>
            <a:custGeom>
              <a:avLst/>
              <a:gdLst>
                <a:gd name="connsiteX0" fmla="*/ 0 w 2008682"/>
                <a:gd name="connsiteY0" fmla="*/ 0 h 674557"/>
                <a:gd name="connsiteX1" fmla="*/ 1671404 w 2008682"/>
                <a:gd name="connsiteY1" fmla="*/ 0 h 674557"/>
                <a:gd name="connsiteX2" fmla="*/ 2008682 w 2008682"/>
                <a:gd name="connsiteY2" fmla="*/ 337279 h 674557"/>
                <a:gd name="connsiteX3" fmla="*/ 1671404 w 2008682"/>
                <a:gd name="connsiteY3" fmla="*/ 674557 h 674557"/>
                <a:gd name="connsiteX4" fmla="*/ 137114 w 2008682"/>
                <a:gd name="connsiteY4" fmla="*/ 674557 h 674557"/>
                <a:gd name="connsiteX5" fmla="*/ 468146 w 2008682"/>
                <a:gd name="connsiteY5" fmla="*/ 343525 h 674557"/>
                <a:gd name="connsiteX6" fmla="*/ 130868 w 2008682"/>
                <a:gd name="connsiteY6" fmla="*/ 6246 h 674557"/>
                <a:gd name="connsiteX7" fmla="*/ 0 w 2008682"/>
                <a:gd name="connsiteY7" fmla="*/ 6246 h 674557"/>
                <a:gd name="connsiteX8" fmla="*/ 0 w 2008682"/>
                <a:gd name="connsiteY8" fmla="*/ 0 h 6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682" h="674557">
                  <a:moveTo>
                    <a:pt x="0" y="0"/>
                  </a:moveTo>
                  <a:lnTo>
                    <a:pt x="1671404" y="0"/>
                  </a:lnTo>
                  <a:lnTo>
                    <a:pt x="2008682" y="337279"/>
                  </a:lnTo>
                  <a:lnTo>
                    <a:pt x="1671404" y="674557"/>
                  </a:lnTo>
                  <a:lnTo>
                    <a:pt x="137114" y="674557"/>
                  </a:lnTo>
                  <a:lnTo>
                    <a:pt x="468146" y="343525"/>
                  </a:lnTo>
                  <a:lnTo>
                    <a:pt x="130868" y="6246"/>
                  </a:lnTo>
                  <a:lnTo>
                    <a:pt x="0" y="624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3" name="文本框 21"/>
            <p:cNvSpPr txBox="1"/>
            <p:nvPr/>
          </p:nvSpPr>
          <p:spPr>
            <a:xfrm>
              <a:off x="7097912" y="1492801"/>
              <a:ext cx="1152419" cy="65471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jarsigner</a:t>
              </a:r>
              <a:endParaRPr lang="zh-CN" altLang="en-US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  <a:p>
              <a:pPr lvl="0" eaLnBrk="1" hangingPunct="1"/>
              <a:r>
                <a:rPr lang="zh-CN" altLang="en-US" sz="1800" dirty="0">
                  <a:solidFill>
                    <a:schemeClr val="bg1"/>
                  </a:solidFill>
                  <a:latin typeface="Segoe UI Semilight" pitchFamily="34" charset="0"/>
                  <a:ea typeface="Segoe UI Semilight" pitchFamily="34" charset="0"/>
                </a:rPr>
                <a:t>zipalign</a:t>
              </a:r>
              <a:endParaRPr lang="zh-CN" altLang="en-US" sz="1800" dirty="0">
                <a:solidFill>
                  <a:schemeClr val="bg1"/>
                </a:solidFill>
                <a:latin typeface="Segoe UI Semilight" pitchFamily="34" charset="0"/>
                <a:ea typeface="Segoe UI Semilight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5454" y="1871346"/>
            <a:ext cx="1524636" cy="1258460"/>
            <a:chOff x="1034228" y="1283152"/>
            <a:chExt cx="1804590" cy="667713"/>
          </a:xfrm>
        </p:grpSpPr>
        <p:sp>
          <p:nvSpPr>
            <p:cNvPr id="42" name="矩形 13"/>
            <p:cNvSpPr>
              <a:spLocks noChangeArrowheads="1"/>
            </p:cNvSpPr>
            <p:nvPr/>
          </p:nvSpPr>
          <p:spPr bwMode="auto">
            <a:xfrm>
              <a:off x="1034228" y="1538477"/>
              <a:ext cx="1789697" cy="41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Resource、Assets、AndroidManifest.xml、Android.jar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endParaRPr>
            </a:p>
          </p:txBody>
        </p:sp>
        <p:sp>
          <p:nvSpPr>
            <p:cNvPr id="43" name="文本框 83"/>
            <p:cNvSpPr txBox="1">
              <a:spLocks noChangeArrowheads="1"/>
            </p:cNvSpPr>
            <p:nvPr/>
          </p:nvSpPr>
          <p:spPr bwMode="auto">
            <a:xfrm>
              <a:off x="1114574" y="1283152"/>
              <a:ext cx="1724244" cy="161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打包资源文件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151698" y="1856105"/>
            <a:ext cx="1519237" cy="1284468"/>
            <a:chOff x="1042457" y="1292041"/>
            <a:chExt cx="1789697" cy="1283935"/>
          </a:xfrm>
        </p:grpSpPr>
        <p:sp>
          <p:nvSpPr>
            <p:cNvPr id="45" name="矩形 13"/>
            <p:cNvSpPr>
              <a:spLocks noChangeArrowheads="1"/>
            </p:cNvSpPr>
            <p:nvPr/>
          </p:nvSpPr>
          <p:spPr bwMode="auto">
            <a:xfrm>
              <a:off x="1042457" y="1764783"/>
              <a:ext cx="1789697" cy="81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R.java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、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Application java code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、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android.jar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6" name="文本框 83"/>
            <p:cNvSpPr txBox="1">
              <a:spLocks noChangeArrowheads="1"/>
            </p:cNvSpPr>
            <p:nvPr/>
          </p:nvSpPr>
          <p:spPr bwMode="auto">
            <a:xfrm>
              <a:off x="1302270" y="1292041"/>
              <a:ext cx="1358595" cy="30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编译源文件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47148" y="1841500"/>
            <a:ext cx="1519237" cy="994274"/>
            <a:chOff x="1042458" y="1277442"/>
            <a:chExt cx="1789697" cy="993861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1042458" y="1700040"/>
              <a:ext cx="1789697" cy="57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05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050" b="1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.class</a:t>
              </a:r>
              <a:r>
                <a:rPr lang="zh-CN" altLang="en-US" sz="1050" b="1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、</a:t>
              </a:r>
              <a:r>
                <a:rPr lang="en-US" altLang="zh-CN" sz="1050" b="1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.jar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49" name="文本框 83"/>
            <p:cNvSpPr txBox="1">
              <a:spLocks noChangeArrowheads="1"/>
            </p:cNvSpPr>
            <p:nvPr/>
          </p:nvSpPr>
          <p:spPr bwMode="auto">
            <a:xfrm>
              <a:off x="1267859" y="1277442"/>
              <a:ext cx="1358595" cy="30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转化</a:t>
              </a: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dex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81308" y="1851343"/>
            <a:ext cx="1517650" cy="1221344"/>
            <a:chOff x="1068675" y="1277464"/>
            <a:chExt cx="1789697" cy="1222080"/>
          </a:xfrm>
        </p:grpSpPr>
        <p:sp>
          <p:nvSpPr>
            <p:cNvPr id="51" name="矩形 13"/>
            <p:cNvSpPr>
              <a:spLocks noChangeArrowheads="1"/>
            </p:cNvSpPr>
            <p:nvPr/>
          </p:nvSpPr>
          <p:spPr bwMode="auto">
            <a:xfrm>
              <a:off x="1068675" y="1721835"/>
              <a:ext cx="1789697" cy="777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资源文件、</a:t>
              </a: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.dex</a:t>
              </a:r>
              <a:r>
                <a:rPr kumimoji="0" lang="zh-CN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、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.so</a:t>
              </a:r>
              <a:endPara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endParaRPr>
            </a:p>
          </p:txBody>
        </p:sp>
        <p:sp>
          <p:nvSpPr>
            <p:cNvPr id="52" name="文本框 83"/>
            <p:cNvSpPr txBox="1">
              <a:spLocks noChangeArrowheads="1"/>
            </p:cNvSpPr>
            <p:nvPr/>
          </p:nvSpPr>
          <p:spPr bwMode="auto">
            <a:xfrm>
              <a:off x="1259631" y="1277464"/>
              <a:ext cx="1358595" cy="304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打包</a:t>
              </a: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apk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806248" y="1866583"/>
            <a:ext cx="1517650" cy="1488043"/>
            <a:chOff x="1076163" y="1285089"/>
            <a:chExt cx="1789697" cy="1488940"/>
          </a:xfrm>
        </p:grpSpPr>
        <p:sp>
          <p:nvSpPr>
            <p:cNvPr id="54" name="矩形 13"/>
            <p:cNvSpPr>
              <a:spLocks noChangeArrowheads="1"/>
            </p:cNvSpPr>
            <p:nvPr/>
          </p:nvSpPr>
          <p:spPr bwMode="auto">
            <a:xfrm>
              <a:off x="1076163" y="1721835"/>
              <a:ext cx="1789697" cy="105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05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ea"/>
                  <a:ea typeface="+mn-ea"/>
                  <a:cs typeface="+mn-cs"/>
                  <a:sym typeface="Arial" pitchFamily="34" charset="0"/>
                </a:rPr>
                <a:t>app-release-unaligned.apk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endParaRPr>
            </a:p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5" name="文本框 83"/>
            <p:cNvSpPr txBox="1">
              <a:spLocks noChangeArrowheads="1"/>
            </p:cNvSpPr>
            <p:nvPr/>
          </p:nvSpPr>
          <p:spPr bwMode="auto">
            <a:xfrm>
              <a:off x="1267868" y="1285089"/>
              <a:ext cx="1358595" cy="304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签名、对齐</a:t>
              </a:r>
              <a:endPara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2" name="矩形 13"/>
          <p:cNvSpPr>
            <a:spLocks noChangeArrowheads="1"/>
          </p:cNvSpPr>
          <p:nvPr/>
        </p:nvSpPr>
        <p:spPr bwMode="auto">
          <a:xfrm>
            <a:off x="427355" y="3559064"/>
            <a:ext cx="151205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R.java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、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resources.ap_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3" name="矩形 13"/>
          <p:cNvSpPr>
            <a:spLocks noChangeArrowheads="1"/>
          </p:cNvSpPr>
          <p:nvPr/>
        </p:nvSpPr>
        <p:spPr bwMode="auto">
          <a:xfrm>
            <a:off x="2075180" y="3649869"/>
            <a:ext cx="1512053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.class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4" name="矩形 13"/>
          <p:cNvSpPr>
            <a:spLocks noChangeArrowheads="1"/>
          </p:cNvSpPr>
          <p:nvPr/>
        </p:nvSpPr>
        <p:spPr bwMode="auto">
          <a:xfrm>
            <a:off x="3894455" y="3675904"/>
            <a:ext cx="1512053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.dex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、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 mapping file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5506720" y="3687969"/>
            <a:ext cx="151205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app-release-unaligned.apk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6936740" y="3771789"/>
            <a:ext cx="1512053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app-release.apk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71500" y="1745615"/>
            <a:ext cx="7435215" cy="1460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7535" y="2227580"/>
            <a:ext cx="7435215" cy="1460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7375" y="3295650"/>
            <a:ext cx="7435215" cy="1460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8148" y="365125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rPr>
              <a:t>编译打包流程</a:t>
            </a:r>
            <a:endParaRPr lang="zh-CN" altLang="en-US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pic>
        <p:nvPicPr>
          <p:cNvPr id="21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277813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/>
        </p:nvSpPr>
        <p:spPr>
          <a:xfrm>
            <a:off x="411163" y="365125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rPr>
              <a:t>具体流程图</a:t>
            </a:r>
            <a:endParaRPr lang="zh-CN" altLang="en-US" sz="160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pic>
        <p:nvPicPr>
          <p:cNvPr id="6" name="图片 5" descr="201511061921099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735" y="-2457450"/>
            <a:ext cx="9222105" cy="100584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30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" y="119063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" name="文本框 25"/>
          <p:cNvSpPr txBox="1"/>
          <p:nvPr/>
        </p:nvSpPr>
        <p:spPr>
          <a:xfrm>
            <a:off x="440373" y="206375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rPr>
              <a:t>文件结构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方正兰亭细黑_GBK" pitchFamily="2" charset="-122"/>
              <a:ea typeface="方正兰亭细黑_GBK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82385" y="4040824"/>
            <a:ext cx="2395538" cy="998842"/>
            <a:chOff x="1034229" y="1221332"/>
            <a:chExt cx="2823455" cy="998872"/>
          </a:xfrm>
        </p:grpSpPr>
        <p:sp>
          <p:nvSpPr>
            <p:cNvPr id="12" name="矩形 13"/>
            <p:cNvSpPr>
              <a:spLocks noChangeArrowheads="1"/>
            </p:cNvSpPr>
            <p:nvPr/>
          </p:nvSpPr>
          <p:spPr bwMode="auto">
            <a:xfrm>
              <a:off x="1034229" y="1511523"/>
              <a:ext cx="2823455" cy="708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存放应用程序依赖的native库文件。根据</a:t>
              </a: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cpu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架构不同，大致分为ARM，ARM-v7a，MIPS，X86等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3" name="文本框 83"/>
            <p:cNvSpPr txBox="1">
              <a:spLocks noChangeArrowheads="1"/>
            </p:cNvSpPr>
            <p:nvPr/>
          </p:nvSpPr>
          <p:spPr bwMode="auto">
            <a:xfrm>
              <a:off x="1390197" y="1221332"/>
              <a:ext cx="1358595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lib/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76988" y="855663"/>
            <a:ext cx="2395537" cy="1424928"/>
            <a:chOff x="1042462" y="1199741"/>
            <a:chExt cx="2823455" cy="1424971"/>
          </a:xfrm>
        </p:grpSpPr>
        <p:sp>
          <p:nvSpPr>
            <p:cNvPr id="15" name="矩形 13"/>
            <p:cNvSpPr>
              <a:spLocks noChangeArrowheads="1"/>
            </p:cNvSpPr>
            <p:nvPr/>
          </p:nvSpPr>
          <p:spPr bwMode="auto">
            <a:xfrm>
              <a:off x="1042462" y="1504538"/>
              <a:ext cx="2823455" cy="1120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90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Android应用向Android系统“自我介绍”的配置文件。注册使用到的组件。还包含一些权限声明以及使用的SDK版本信息等。打包时，进行简单的编译，便于Android系统识别，编译之后的格式是AXML格式。</a:t>
              </a:r>
              <a:endParaRPr lang="zh-CN" altLang="en-US" sz="9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16" name="文本框 83"/>
            <p:cNvSpPr txBox="1">
              <a:spLocks noChangeArrowheads="1"/>
            </p:cNvSpPr>
            <p:nvPr/>
          </p:nvSpPr>
          <p:spPr bwMode="auto">
            <a:xfrm>
              <a:off x="1493766" y="1199741"/>
              <a:ext cx="2356060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AndroidManifest.xml</a:t>
              </a:r>
              <a:endPara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47205" y="2455545"/>
            <a:ext cx="2395538" cy="1388733"/>
            <a:chOff x="1034229" y="1242922"/>
            <a:chExt cx="2823455" cy="1388775"/>
          </a:xfrm>
        </p:grpSpPr>
        <p:sp>
          <p:nvSpPr>
            <p:cNvPr id="18" name="矩形 13"/>
            <p:cNvSpPr>
              <a:spLocks noChangeArrowheads="1"/>
            </p:cNvSpPr>
            <p:nvPr/>
          </p:nvSpPr>
          <p:spPr bwMode="auto">
            <a:xfrm>
              <a:off x="1034229" y="1511523"/>
              <a:ext cx="2823455" cy="1120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存放应用的签名信息，签名信息可以验证APK文件的完整性。其中CERT.RSA是开发者利用私钥对APK进行签名的签名文件，CERT.SF，MANIFEST.MF记录了文件中文件的SHA-1哈希值。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9" name="文本框 83"/>
            <p:cNvSpPr txBox="1">
              <a:spLocks noChangeArrowheads="1"/>
            </p:cNvSpPr>
            <p:nvPr/>
          </p:nvSpPr>
          <p:spPr bwMode="auto">
            <a:xfrm>
              <a:off x="1757677" y="1242922"/>
              <a:ext cx="1358595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META-INF</a:t>
              </a: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/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303520" y="209804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任意多边形 19"/>
          <p:cNvSpPr/>
          <p:nvPr/>
        </p:nvSpPr>
        <p:spPr bwMode="auto">
          <a:xfrm>
            <a:off x="4173855" y="211455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19050" cap="flat" cmpd="sng">
            <a:solidFill>
              <a:schemeClr val="bg1"/>
            </a:solidFill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任意多边形 21"/>
          <p:cNvSpPr/>
          <p:nvPr/>
        </p:nvSpPr>
        <p:spPr bwMode="auto">
          <a:xfrm>
            <a:off x="4892675" y="99060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4"/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3648710" y="327088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5"/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任意多边形 35"/>
          <p:cNvSpPr/>
          <p:nvPr/>
        </p:nvSpPr>
        <p:spPr bwMode="auto">
          <a:xfrm>
            <a:off x="3515360" y="10191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任意多边形 37"/>
          <p:cNvSpPr/>
          <p:nvPr/>
        </p:nvSpPr>
        <p:spPr bwMode="auto">
          <a:xfrm>
            <a:off x="3093720" y="206883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任意多边形 38"/>
          <p:cNvSpPr/>
          <p:nvPr/>
        </p:nvSpPr>
        <p:spPr bwMode="auto">
          <a:xfrm>
            <a:off x="4919345" y="323151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rotWithShape="1">
            <a:blip r:embed="rId8"/>
          </a:blipFill>
          <a:ln w="19050" cap="flat" cmpd="sng">
            <a:solidFill>
              <a:schemeClr val="bg1"/>
            </a:solidFill>
            <a:bevel/>
          </a:ln>
        </p:spPr>
        <p:txBody>
          <a:bodyPr lIns="204240" tIns="234759" rIns="204241" bIns="234758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任意多边形 34"/>
          <p:cNvSpPr/>
          <p:nvPr/>
        </p:nvSpPr>
        <p:spPr bwMode="auto">
          <a:xfrm rot="10800000">
            <a:off x="2152650" y="3482975"/>
            <a:ext cx="1510665" cy="76581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任意多边形 34"/>
          <p:cNvSpPr/>
          <p:nvPr/>
        </p:nvSpPr>
        <p:spPr bwMode="auto">
          <a:xfrm rot="10800000" flipV="1">
            <a:off x="2336800" y="989965"/>
            <a:ext cx="1199515" cy="299085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任意多边形 34"/>
          <p:cNvSpPr/>
          <p:nvPr/>
        </p:nvSpPr>
        <p:spPr bwMode="auto">
          <a:xfrm rot="10800000" flipV="1">
            <a:off x="1893570" y="2589530"/>
            <a:ext cx="1186180" cy="263525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任意多边形 34"/>
          <p:cNvSpPr/>
          <p:nvPr/>
        </p:nvSpPr>
        <p:spPr bwMode="auto">
          <a:xfrm>
            <a:off x="6202680" y="2585085"/>
            <a:ext cx="1409065" cy="352425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任意多边形 34"/>
          <p:cNvSpPr/>
          <p:nvPr/>
        </p:nvSpPr>
        <p:spPr bwMode="auto">
          <a:xfrm>
            <a:off x="5793105" y="1009650"/>
            <a:ext cx="1069340" cy="18669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任意多边形 34"/>
          <p:cNvSpPr/>
          <p:nvPr/>
        </p:nvSpPr>
        <p:spPr bwMode="auto">
          <a:xfrm flipV="1">
            <a:off x="5832475" y="3485515"/>
            <a:ext cx="1193165" cy="72771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34645" y="2444750"/>
            <a:ext cx="2677160" cy="1586865"/>
            <a:chOff x="982587" y="1250542"/>
            <a:chExt cx="3155383" cy="1586913"/>
          </a:xfrm>
        </p:grpSpPr>
        <p:sp>
          <p:nvSpPr>
            <p:cNvPr id="54" name="矩形 13"/>
            <p:cNvSpPr>
              <a:spLocks noChangeArrowheads="1"/>
            </p:cNvSpPr>
            <p:nvPr/>
          </p:nvSpPr>
          <p:spPr bwMode="auto">
            <a:xfrm>
              <a:off x="982587" y="1511535"/>
              <a:ext cx="3155383" cy="132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存放资源文件，这个文件夹下的所有文件都会映射到Android工程的.R文件中，生成对应的ID，访问的时候直接使用资源ID即R.id.filename，res文件夹下可以包含多个文件夹，可以存放动画文件、图像资源、布局文件、一些特征值、color颜色值、尺寸值等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5" name="文本框 83"/>
            <p:cNvSpPr txBox="1">
              <a:spLocks noChangeArrowheads="1"/>
            </p:cNvSpPr>
            <p:nvPr/>
          </p:nvSpPr>
          <p:spPr bwMode="auto">
            <a:xfrm>
              <a:off x="1929067" y="1250542"/>
              <a:ext cx="1358595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res/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95325" y="811530"/>
            <a:ext cx="2395538" cy="1403339"/>
            <a:chOff x="1034229" y="1228316"/>
            <a:chExt cx="2823455" cy="1403381"/>
          </a:xfrm>
        </p:grpSpPr>
        <p:sp>
          <p:nvSpPr>
            <p:cNvPr id="57" name="矩形 13"/>
            <p:cNvSpPr>
              <a:spLocks noChangeArrowheads="1"/>
            </p:cNvSpPr>
            <p:nvPr/>
          </p:nvSpPr>
          <p:spPr bwMode="auto">
            <a:xfrm>
              <a:off x="1034229" y="1511523"/>
              <a:ext cx="2823455" cy="1120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存放资源文件和资源ID之间的映射关系。用来根据资源ID寻找资源。Android的开发是分模块的，res目录专门用来存放资源文件，当在代码中需要调用资源文件时，只需要调用findviewbyId()就可以得到资源文件。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8" name="文本框 83"/>
            <p:cNvSpPr txBox="1">
              <a:spLocks noChangeArrowheads="1"/>
            </p:cNvSpPr>
            <p:nvPr/>
          </p:nvSpPr>
          <p:spPr bwMode="auto">
            <a:xfrm>
              <a:off x="1255764" y="1228316"/>
              <a:ext cx="1852366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resources.arsc</a:t>
              </a:r>
              <a:endPara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17525" y="4079875"/>
            <a:ext cx="2395538" cy="941058"/>
            <a:chOff x="1034229" y="1279118"/>
            <a:chExt cx="2823455" cy="941086"/>
          </a:xfrm>
        </p:grpSpPr>
        <p:sp>
          <p:nvSpPr>
            <p:cNvPr id="60" name="矩形 13"/>
            <p:cNvSpPr>
              <a:spLocks noChangeArrowheads="1"/>
            </p:cNvSpPr>
            <p:nvPr/>
          </p:nvSpPr>
          <p:spPr bwMode="auto">
            <a:xfrm>
              <a:off x="1034229" y="1511523"/>
              <a:ext cx="2823455" cy="708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存放需要打包到APK中的静态文件。assets不会自动生成对应的ID，访问的时候需要AssetManager类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1" name="文本框 83"/>
            <p:cNvSpPr txBox="1">
              <a:spLocks noChangeArrowheads="1"/>
            </p:cNvSpPr>
            <p:nvPr/>
          </p:nvSpPr>
          <p:spPr bwMode="auto">
            <a:xfrm>
              <a:off x="1766658" y="1279118"/>
              <a:ext cx="1358595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assets/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cxnSp>
        <p:nvCxnSpPr>
          <p:cNvPr id="64" name="直接连接符 63"/>
          <p:cNvCxnSpPr>
            <a:stCxn id="24" idx="0"/>
            <a:endCxn id="66" idx="2"/>
          </p:cNvCxnSpPr>
          <p:nvPr/>
        </p:nvCxnSpPr>
        <p:spPr>
          <a:xfrm flipH="1" flipV="1">
            <a:off x="4607560" y="1134110"/>
            <a:ext cx="23495" cy="980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409315" y="648335"/>
            <a:ext cx="2395538" cy="485764"/>
            <a:chOff x="1000550" y="1322934"/>
            <a:chExt cx="2823455" cy="485778"/>
          </a:xfrm>
        </p:grpSpPr>
        <p:sp>
          <p:nvSpPr>
            <p:cNvPr id="66" name="矩形 13"/>
            <p:cNvSpPr>
              <a:spLocks noChangeArrowheads="1"/>
            </p:cNvSpPr>
            <p:nvPr/>
          </p:nvSpPr>
          <p:spPr bwMode="auto">
            <a:xfrm>
              <a:off x="1000550" y="1511523"/>
              <a:ext cx="2823455" cy="297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68389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执行者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7" name="文本框 83"/>
            <p:cNvSpPr txBox="1">
              <a:spLocks noChangeArrowheads="1"/>
            </p:cNvSpPr>
            <p:nvPr/>
          </p:nvSpPr>
          <p:spPr bwMode="auto">
            <a:xfrm>
              <a:off x="1561873" y="1322934"/>
              <a:ext cx="1596402" cy="30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445"/>
              <a:lvl2pPr marL="742950" indent="-285750" defTabSz="512445"/>
              <a:lvl3pPr marL="1143000" indent="-228600" defTabSz="512445"/>
              <a:lvl4pPr marL="1600200" indent="-228600" defTabSz="512445"/>
              <a:lvl5pPr marL="2057400" indent="-228600" defTabSz="512445"/>
              <a:lvl6pPr marL="2514600" indent="-228600" defTabSz="512445"/>
              <a:lvl7pPr marL="2971800" indent="-228600" defTabSz="512445"/>
              <a:lvl8pPr marL="3429000" indent="-228600" defTabSz="512445"/>
              <a:lvl9pPr marL="3886200" indent="-228600" defTabSz="512445"/>
            </a:lstStyle>
            <a:p>
              <a:pPr marL="0" marR="0" lvl="0" indent="0" algn="ctr" defTabSz="5124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classes.dex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821738" y="246063"/>
            <a:ext cx="322263" cy="292100"/>
          </a:xfr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46438" y="1025525"/>
            <a:ext cx="4241800" cy="929640"/>
            <a:chOff x="2979323" y="1026214"/>
            <a:chExt cx="4241160" cy="929657"/>
          </a:xfrm>
        </p:grpSpPr>
        <p:sp>
          <p:nvSpPr>
            <p:cNvPr id="29" name="TextBox 28"/>
            <p:cNvSpPr txBox="1"/>
            <p:nvPr/>
          </p:nvSpPr>
          <p:spPr>
            <a:xfrm>
              <a:off x="2979323" y="1026214"/>
              <a:ext cx="1513926" cy="30480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AU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copy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数据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85672" y="1247198"/>
              <a:ext cx="4234811" cy="708673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apk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文件被</a:t>
              </a: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copy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到</a:t>
              </a:r>
              <a:r>
                <a:rPr kumimoji="0" lang="en-US" altLang="zh-CN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data/app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目录下。解压</a:t>
              </a: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apk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，得到</a:t>
              </a:r>
              <a:r>
                <a:rPr kumimoji="0" lang="en-US" altLang="zh-CN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dex,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然后优化成</a:t>
              </a:r>
              <a:r>
                <a:rPr kumimoji="0" lang="en-US" altLang="zh-CN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odex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，存放在</a:t>
              </a:r>
              <a:r>
                <a:rPr kumimoji="0" lang="zh-CN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/data/dalvik-cache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。</a:t>
              </a:r>
              <a:r>
                <a:rPr kumimoji="0" lang="zh-CN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/data/data/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目录下创建应用程序的数据目录（以应用的包名命名），存放应用数据，如数据库、xml文件、cache、二进制的so动态库等。</a:t>
              </a:r>
              <a:endPara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25638" y="1187768"/>
            <a:ext cx="1138237" cy="593725"/>
            <a:chOff x="1726132" y="1094478"/>
            <a:chExt cx="1138715" cy="593540"/>
          </a:xfrm>
        </p:grpSpPr>
        <p:sp>
          <p:nvSpPr>
            <p:cNvPr id="37" name="Chevron 36"/>
            <p:cNvSpPr/>
            <p:nvPr/>
          </p:nvSpPr>
          <p:spPr>
            <a:xfrm>
              <a:off x="1726132" y="1094478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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3338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57401" y="1220182"/>
              <a:ext cx="442310" cy="351015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1882458" y="3190240"/>
            <a:ext cx="1138237" cy="593725"/>
            <a:chOff x="1726132" y="2785177"/>
            <a:chExt cx="1138715" cy="593540"/>
          </a:xfrm>
        </p:grpSpPr>
        <p:sp>
          <p:nvSpPr>
            <p:cNvPr id="39" name="Chevron 38"/>
            <p:cNvSpPr/>
            <p:nvPr/>
          </p:nvSpPr>
          <p:spPr>
            <a:xfrm>
              <a:off x="1726132" y="2785177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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3336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1" y="2908577"/>
              <a:ext cx="549575" cy="34674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grpSp>
        <p:nvGrpSpPr>
          <p:cNvPr id="8" name="组合 7"/>
          <p:cNvGrpSpPr/>
          <p:nvPr/>
        </p:nvGrpSpPr>
        <p:grpSpPr>
          <a:xfrm>
            <a:off x="1881823" y="2212340"/>
            <a:ext cx="1138237" cy="593725"/>
            <a:chOff x="1726132" y="1936732"/>
            <a:chExt cx="1138715" cy="593540"/>
          </a:xfrm>
        </p:grpSpPr>
        <p:sp>
          <p:nvSpPr>
            <p:cNvPr id="38" name="Chevron 37"/>
            <p:cNvSpPr/>
            <p:nvPr/>
          </p:nvSpPr>
          <p:spPr>
            <a:xfrm>
              <a:off x="1726132" y="1936732"/>
              <a:ext cx="1138715" cy="593540"/>
            </a:xfrm>
            <a:prstGeom prst="chevron">
              <a:avLst>
                <a:gd name="adj" fmla="val 2702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AU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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3334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5861" y="2032176"/>
              <a:ext cx="379256" cy="402652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grpSp>
        <p:nvGrpSpPr>
          <p:cNvPr id="24" name="组合 23"/>
          <p:cNvGrpSpPr/>
          <p:nvPr/>
        </p:nvGrpSpPr>
        <p:grpSpPr>
          <a:xfrm>
            <a:off x="3230563" y="2187258"/>
            <a:ext cx="4473575" cy="723900"/>
            <a:chOff x="2979323" y="1026214"/>
            <a:chExt cx="4472900" cy="723914"/>
          </a:xfrm>
        </p:grpSpPr>
        <p:sp>
          <p:nvSpPr>
            <p:cNvPr id="25" name="TextBox 28"/>
            <p:cNvSpPr txBox="1"/>
            <p:nvPr/>
          </p:nvSpPr>
          <p:spPr>
            <a:xfrm>
              <a:off x="2979323" y="1026214"/>
              <a:ext cx="2695168" cy="304806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AU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解析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AndroidMefest.xml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6" name="TextBox 29"/>
            <p:cNvSpPr txBox="1"/>
            <p:nvPr/>
          </p:nvSpPr>
          <p:spPr>
            <a:xfrm>
              <a:off x="2985672" y="1247198"/>
              <a:ext cx="4466551" cy="502930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将信息写入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/data/system/packages.xml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,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包含：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appId(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包名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)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，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apk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的位置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data/app/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包名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-2.apk,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本地库位置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/data/app-lib/包名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-2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，版本，</a:t>
              </a: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userId</a:t>
              </a:r>
              <a:r>
                <a: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Open Sans Light" pitchFamily="34" charset="0"/>
                </a:rPr>
                <a:t>，签名，权限等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Open Sans Light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13418" y="2993390"/>
            <a:ext cx="4749165" cy="1341120"/>
            <a:chOff x="2979323" y="1026214"/>
            <a:chExt cx="4748448" cy="1341144"/>
          </a:xfrm>
        </p:grpSpPr>
        <p:sp>
          <p:nvSpPr>
            <p:cNvPr id="28" name="TextBox 28"/>
            <p:cNvSpPr txBox="1"/>
            <p:nvPr/>
          </p:nvSpPr>
          <p:spPr>
            <a:xfrm>
              <a:off x="2979323" y="1026214"/>
              <a:ext cx="1513926" cy="30480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校验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1" name="TextBox 29"/>
            <p:cNvSpPr txBox="1"/>
            <p:nvPr/>
          </p:nvSpPr>
          <p:spPr>
            <a:xfrm>
              <a:off x="2985672" y="1247198"/>
              <a:ext cx="4742099" cy="1120160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校验APK的签名是否正确，检查APK的结构是否正常，进而解压并且校验APK中的dex文件，确定dex文件没有被损坏后，再把dex优化成odex，使得应用程序启动时间加快，同时在/data/data目录下建立于APK包名相同的文件夹，如果APK中有lib库，系统会判断这些so库的名字，查看是否以lib开头，是否以.so结尾，再根据CPU的架构解压对应的so库到</a:t>
              </a:r>
              <a:r>
                <a:rPr lang="zh-CN" altLang="en-US" sz="900" b="1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+mn-ea"/>
                  <a:ea typeface="+mn-ea"/>
                  <a:cs typeface="Open Sans Light" pitchFamily="34" charset="0"/>
                  <a:sym typeface="+mn-ea"/>
                </a:rPr>
                <a:t>/data/</a:t>
              </a:r>
              <a:r>
                <a:rPr lang="en-US" altLang="zh-CN" sz="900" b="1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+mn-ea"/>
                  <a:ea typeface="+mn-ea"/>
                  <a:cs typeface="Open Sans Light" pitchFamily="34" charset="0"/>
                  <a:sym typeface="+mn-ea"/>
                </a:rPr>
                <a:t>data/</a:t>
              </a:r>
              <a:r>
                <a:rPr lang="zh-CN" altLang="en-US" sz="900" b="1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+mn-ea"/>
                  <a:ea typeface="+mn-ea"/>
                  <a:cs typeface="Open Sans Light" pitchFamily="34" charset="0"/>
                  <a:sym typeface="+mn-ea"/>
                </a:rPr>
                <a:t>包名</a:t>
              </a:r>
              <a:r>
                <a:rPr lang="en-US" altLang="zh-CN" sz="900" b="1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+mn-ea"/>
                  <a:ea typeface="+mn-ea"/>
                  <a:cs typeface="Open Sans Light" pitchFamily="34" charset="0"/>
                  <a:sym typeface="+mn-ea"/>
                </a:rPr>
                <a:t>/lib</a:t>
              </a:r>
              <a:r>
                <a:rPr kumimoji="0" lang="zh-CN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下。</a:t>
              </a:r>
              <a:endParaRPr kumimoji="0" lang="zh-CN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pic>
        <p:nvPicPr>
          <p:cNvPr id="13323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文本框 31"/>
          <p:cNvSpPr txBox="1"/>
          <p:nvPr/>
        </p:nvSpPr>
        <p:spPr>
          <a:xfrm>
            <a:off x="411163" y="365125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安装应用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安装应用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第一次编译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977900" y="1398905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1.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instant-run.jar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打包进主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dex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706120" y="1960880"/>
            <a:ext cx="967549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2.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AndroidManifest.xml中application</a:t>
            </a:r>
            <a:r>
              <a:rPr kumimoji="0" 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为com.android.tools.fd.runtime.BootstrapApplication</a:t>
            </a:r>
            <a:endParaRPr kumimoji="0" 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7" name="矩形 13"/>
          <p:cNvSpPr>
            <a:spLocks noChangeArrowheads="1"/>
          </p:cNvSpPr>
          <p:nvPr/>
        </p:nvSpPr>
        <p:spPr bwMode="auto">
          <a:xfrm>
            <a:off x="887095" y="2578735"/>
            <a:ext cx="72898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3.使用asm工具，在每个类中添加$change，在每个方法前加逻辑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1082040" y="3193415"/>
            <a:ext cx="629602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4.把源代码编译成dex，然后存放到压缩包instant-run.zip中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第一次编译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" name="图片 5" descr="增量编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755015"/>
            <a:ext cx="7619365" cy="4285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72098"/>
            <a:ext cx="331788" cy="4143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文本框 2"/>
          <p:cNvSpPr txBox="1"/>
          <p:nvPr/>
        </p:nvSpPr>
        <p:spPr>
          <a:xfrm>
            <a:off x="411163" y="359410"/>
            <a:ext cx="1760538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运行时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1398905" y="644525"/>
            <a:ext cx="445516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1.获取更改后资源resource.ap_的路径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4" name="矩形 13"/>
          <p:cNvSpPr>
            <a:spLocks noChangeArrowheads="1"/>
          </p:cNvSpPr>
          <p:nvPr/>
        </p:nvSpPr>
        <p:spPr bwMode="auto">
          <a:xfrm>
            <a:off x="-170815" y="1141730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2.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设置ClassLoader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144780" y="1616710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3.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创建apk真实的application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7" name="矩形 13"/>
          <p:cNvSpPr>
            <a:spLocks noChangeArrowheads="1"/>
          </p:cNvSpPr>
          <p:nvPr/>
        </p:nvSpPr>
        <p:spPr bwMode="auto">
          <a:xfrm>
            <a:off x="1214755" y="2141855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4.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反射替换ActivityThread中的各种Application成员变量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653415" y="2668905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5.反射替换所有存在的AssetManager对象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500380" y="3291840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6.调用realApplication的onCreate方法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10" name="矩形 13"/>
          <p:cNvSpPr>
            <a:spLocks noChangeArrowheads="1"/>
          </p:cNvSpPr>
          <p:nvPr/>
        </p:nvSpPr>
        <p:spPr bwMode="auto">
          <a:xfrm>
            <a:off x="468630" y="3948430"/>
            <a:ext cx="6159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marR="0" lvl="0" indent="0" algn="ctr" defTabSz="68389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Arial" pitchFamily="34" charset="0"/>
              </a:rPr>
              <a:t>7.启动Server，Socket接收patch列表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Arial"/>
        <a:ea typeface="方正兰亭细黑_GBK"/>
        <a:cs typeface=""/>
      </a:majorFont>
      <a:minorFont>
        <a:latin typeface="Arial"/>
        <a:ea typeface="方正兰亭细黑_GBK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2083</Words>
  <Application>WPS 演示</Application>
  <PresentationFormat>全屏显示(16:9)</PresentationFormat>
  <Paragraphs>172</Paragraphs>
  <Slides>13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 </vt:lpstr>
      <vt:lpstr>宋体 </vt:lpstr>
      <vt:lpstr>方正兰亭细黑_GBK</vt:lpstr>
      <vt:lpstr>方正兰亭黑简体</vt:lpstr>
      <vt:lpstr>Calibri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58</cp:lastModifiedBy>
  <cp:revision>89</cp:revision>
  <dcterms:created xsi:type="dcterms:W3CDTF">2015-03-31T05:49:00Z</dcterms:created>
  <dcterms:modified xsi:type="dcterms:W3CDTF">2016-07-07T11:23:50Z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