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sldIdLst>
    <p:sldId id="256" r:id="rId4"/>
    <p:sldId id="408" r:id="rId5"/>
    <p:sldId id="409" r:id="rId6"/>
    <p:sldId id="410" r:id="rId7"/>
    <p:sldId id="359" r:id="rId8"/>
    <p:sldId id="260" r:id="rId9"/>
    <p:sldId id="401" r:id="rId10"/>
    <p:sldId id="402" r:id="rId11"/>
    <p:sldId id="403" r:id="rId12"/>
    <p:sldId id="404" r:id="rId13"/>
    <p:sldId id="405" r:id="rId14"/>
    <p:sldId id="406" r:id="rId15"/>
    <p:sldId id="374" r:id="rId16"/>
  </p:sldIdLst>
  <p:sldSz cx="12192000" cy="6858000"/>
  <p:notesSz cx="6858000" cy="9144000"/>
  <p:defaultTextStyle>
    <a:defPPr>
      <a:defRPr lang="zh-CN"/>
    </a:defPPr>
    <a:lvl1pPr marL="0" lvl="0" indent="0"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1pPr>
    <a:lvl2pPr marL="335280" lvl="1" indent="121920"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2pPr>
    <a:lvl3pPr marL="669925" lvl="2" indent="24447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3pPr>
    <a:lvl4pPr marL="1006475" lvl="3" indent="36512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4pPr>
    <a:lvl5pPr marL="1341755" lvl="4"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5pPr>
    <a:lvl6pPr marL="2286000" lvl="5"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6pPr>
    <a:lvl7pPr marL="2743200" lvl="6"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7pPr>
    <a:lvl8pPr marL="3200400" lvl="7"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8pPr>
    <a:lvl9pPr marL="3657600" lvl="8" indent="487045" algn="l" defTabSz="669925" eaLnBrk="0" fontAlgn="base" latinLnBrk="0" hangingPunct="0">
      <a:lnSpc>
        <a:spcPct val="100000"/>
      </a:lnSpc>
      <a:spcBef>
        <a:spcPct val="0"/>
      </a:spcBef>
      <a:spcAft>
        <a:spcPct val="0"/>
      </a:spcAft>
      <a:buNone/>
      <a:defRPr sz="1300" b="0" i="0" u="none" kern="1200" baseline="0">
        <a:solidFill>
          <a:schemeClr val="tx1"/>
        </a:solidFill>
        <a:latin typeface="Arial" charset="0"/>
        <a:ea typeface="黑体"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5F4"/>
    <a:srgbClr val="E0E2DF"/>
    <a:srgbClr val="38322B"/>
    <a:srgbClr val="B2531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597"/>
    <p:restoredTop sz="94660"/>
  </p:normalViewPr>
  <p:slideViewPr>
    <p:cSldViewPr snapToGrid="0">
      <p:cViewPr>
        <p:scale>
          <a:sx n="66" d="100"/>
          <a:sy n="66" d="100"/>
        </p:scale>
        <p:origin x="2322" y="1026"/>
      </p:cViewPr>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88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335280" marR="0" lvl="1"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671195" marR="0" lvl="2"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1006475" marR="0" lvl="3"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880" b="0" i="0" u="none" strike="noStrike" kern="1200" cap="none" spc="0" normalizeH="0" baseline="0" noProof="0" smtClean="0">
              <a:ln>
                <a:noFill/>
              </a:ln>
              <a:solidFill>
                <a:schemeClr val="tx1"/>
              </a:solidFill>
              <a:effectLst/>
              <a:uLnTx/>
              <a:uFillTx/>
              <a:latin typeface="+mn-lt"/>
              <a:ea typeface="+mn-ea"/>
              <a:cs typeface="+mn-cs"/>
            </a:endParaRPr>
          </a:p>
          <a:p>
            <a:pPr marL="1341755" marR="0" lvl="4" indent="0" algn="l" defTabSz="670560" rtl="0" eaLnBrk="1" fontAlgn="auto" latinLnBrk="0" hangingPunct="1">
              <a:lnSpc>
                <a:spcPct val="100000"/>
              </a:lnSpc>
              <a:spcBef>
                <a:spcPts val="0"/>
              </a:spcBef>
              <a:spcAft>
                <a:spcPts val="0"/>
              </a:spcAft>
              <a:buClrTx/>
              <a:buSzTx/>
              <a:buFontTx/>
              <a:buNone/>
              <a:defRPr/>
            </a:pPr>
            <a:r>
              <a:rPr kumimoji="0" lang="zh-CN" altLang="en-US" sz="88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88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670560" rtl="0" eaLnBrk="1" fontAlgn="auto" latinLnBrk="0" hangingPunct="1">
              <a:lnSpc>
                <a:spcPct val="100000"/>
              </a:lnSpc>
              <a:spcBef>
                <a:spcPts val="0"/>
              </a:spcBef>
              <a:spcAft>
                <a:spcPts val="0"/>
              </a:spcAft>
              <a:buClrTx/>
              <a:buSzTx/>
              <a:buFontTx/>
              <a:buNone/>
              <a:defRPr/>
            </a:pPr>
            <a:fld id="{F91487C1-DD6C-45F1-BDC0-3A63356DD889}"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670560" rtl="0" eaLnBrk="1" latinLnBrk="0" hangingPunct="1">
      <a:defRPr sz="880" kern="1200">
        <a:solidFill>
          <a:schemeClr val="tx1"/>
        </a:solidFill>
        <a:latin typeface="+mn-lt"/>
        <a:ea typeface="+mn-ea"/>
        <a:cs typeface="+mn-cs"/>
      </a:defRPr>
    </a:lvl1pPr>
    <a:lvl2pPr marL="335280" algn="l" defTabSz="670560" rtl="0" eaLnBrk="1" latinLnBrk="0" hangingPunct="1">
      <a:defRPr sz="880" kern="1200">
        <a:solidFill>
          <a:schemeClr val="tx1"/>
        </a:solidFill>
        <a:latin typeface="+mn-lt"/>
        <a:ea typeface="+mn-ea"/>
        <a:cs typeface="+mn-cs"/>
      </a:defRPr>
    </a:lvl2pPr>
    <a:lvl3pPr marL="671195" algn="l" defTabSz="670560" rtl="0" eaLnBrk="1" latinLnBrk="0" hangingPunct="1">
      <a:defRPr sz="880" kern="1200">
        <a:solidFill>
          <a:schemeClr val="tx1"/>
        </a:solidFill>
        <a:latin typeface="+mn-lt"/>
        <a:ea typeface="+mn-ea"/>
        <a:cs typeface="+mn-cs"/>
      </a:defRPr>
    </a:lvl3pPr>
    <a:lvl4pPr marL="1006475" algn="l" defTabSz="670560" rtl="0" eaLnBrk="1" latinLnBrk="0" hangingPunct="1">
      <a:defRPr sz="880" kern="1200">
        <a:solidFill>
          <a:schemeClr val="tx1"/>
        </a:solidFill>
        <a:latin typeface="+mn-lt"/>
        <a:ea typeface="+mn-ea"/>
        <a:cs typeface="+mn-cs"/>
      </a:defRPr>
    </a:lvl4pPr>
    <a:lvl5pPr marL="1341755" algn="l" defTabSz="670560" rtl="0" eaLnBrk="1" latinLnBrk="0" hangingPunct="1">
      <a:defRPr sz="880" kern="1200">
        <a:solidFill>
          <a:schemeClr val="tx1"/>
        </a:solidFill>
        <a:latin typeface="+mn-lt"/>
        <a:ea typeface="+mn-ea"/>
        <a:cs typeface="+mn-cs"/>
      </a:defRPr>
    </a:lvl5pPr>
    <a:lvl6pPr marL="1677670" algn="l" defTabSz="670560" rtl="0" eaLnBrk="1" latinLnBrk="0" hangingPunct="1">
      <a:defRPr sz="880" kern="1200">
        <a:solidFill>
          <a:schemeClr val="tx1"/>
        </a:solidFill>
        <a:latin typeface="+mn-lt"/>
        <a:ea typeface="+mn-ea"/>
        <a:cs typeface="+mn-cs"/>
      </a:defRPr>
    </a:lvl6pPr>
    <a:lvl7pPr marL="2012950" algn="l" defTabSz="670560" rtl="0" eaLnBrk="1" latinLnBrk="0" hangingPunct="1">
      <a:defRPr sz="880" kern="1200">
        <a:solidFill>
          <a:schemeClr val="tx1"/>
        </a:solidFill>
        <a:latin typeface="+mn-lt"/>
        <a:ea typeface="+mn-ea"/>
        <a:cs typeface="+mn-cs"/>
      </a:defRPr>
    </a:lvl7pPr>
    <a:lvl8pPr marL="2348230" algn="l" defTabSz="670560" rtl="0" eaLnBrk="1" latinLnBrk="0" hangingPunct="1">
      <a:defRPr sz="880" kern="1200">
        <a:solidFill>
          <a:schemeClr val="tx1"/>
        </a:solidFill>
        <a:latin typeface="+mn-lt"/>
        <a:ea typeface="+mn-ea"/>
        <a:cs typeface="+mn-cs"/>
      </a:defRPr>
    </a:lvl8pPr>
    <a:lvl9pPr marL="2684145" algn="l" defTabSz="670560" rtl="0" eaLnBrk="1" latinLnBrk="0" hangingPunct="1">
      <a:defRPr sz="8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9966" y="2428875"/>
            <a:ext cx="8952069" cy="1004394"/>
          </a:xfrm>
          <a:prstGeom prst="rect">
            <a:avLst/>
          </a:prstGeom>
          <a:solidFill>
            <a:schemeClr val="accent1"/>
          </a:solidFill>
          <a:effectLst/>
        </p:spPr>
        <p:txBody>
          <a:bodyPr anchor="ctr" anchorCtr="0">
            <a:normAutofit/>
          </a:bodyPr>
          <a:lstStyle>
            <a:lvl1pPr algn="ctr">
              <a:lnSpc>
                <a:spcPct val="150000"/>
              </a:lnSpc>
              <a:defRPr sz="4000">
                <a:solidFill>
                  <a:srgbClr val="F9F5F4"/>
                </a:solidFill>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779102" y="3611764"/>
            <a:ext cx="6633796" cy="771525"/>
          </a:xfrm>
        </p:spPr>
        <p:txBody>
          <a:bodyPr anchor="ctr" anchorCtr="0"/>
          <a:lstStyle>
            <a:lvl1pPr marL="0" indent="0" algn="ctr">
              <a:buNone/>
              <a:defRPr sz="2400">
                <a:ln>
                  <a:noFill/>
                </a:ln>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solidFill>
                  <a:schemeClr val="bg1"/>
                </a:solidFill>
              </a:defRPr>
            </a:lvl1pPr>
          </a:lstStyle>
          <a:p>
            <a:pPr marL="0" marR="0" indent="0"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itchFamily="34" charset="0"/>
              <a:ea typeface="黑体"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itchFamily="34" charset="0"/>
                <a:ea typeface="黑体"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itchFamily="34" charset="0"/>
                <a:ea typeface="黑体"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itchFamily="34" charset="0"/>
              <a:ea typeface="黑体"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itchFamily="34" charset="0"/>
              <a:buNone/>
              <a:defRPr sz="2400">
                <a:solidFill>
                  <a:schemeClr val="tx1"/>
                </a:solidFill>
              </a:defRPr>
            </a:lvl1pPr>
            <a:lvl2pPr marL="457200" indent="0" algn="ctr">
              <a:buFont typeface="Arial" pitchFamily="34" charset="0"/>
              <a:buNone/>
              <a:defRPr sz="2000">
                <a:solidFill>
                  <a:schemeClr val="tx1"/>
                </a:solidFill>
              </a:defRPr>
            </a:lvl2pPr>
            <a:lvl3pPr marL="914400" indent="0" algn="ctr">
              <a:buFont typeface="Arial" pitchFamily="34" charset="0"/>
              <a:buNone/>
              <a:defRPr sz="1800">
                <a:solidFill>
                  <a:schemeClr val="tx1"/>
                </a:solidFill>
              </a:defRPr>
            </a:lvl3pPr>
            <a:lvl4pPr marL="1371600" indent="0" algn="ctr">
              <a:buFont typeface="Arial" pitchFamily="34" charset="0"/>
              <a:buNone/>
              <a:defRPr sz="1800">
                <a:solidFill>
                  <a:schemeClr val="tx1"/>
                </a:solidFill>
              </a:defRPr>
            </a:lvl4pPr>
            <a:lvl5pPr marL="1828800" indent="0" algn="ctr">
              <a:buFont typeface="Arial"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itchFamily="34" charset="0"/>
              <a:buNone/>
              <a:defRPr sz="2400">
                <a:solidFill>
                  <a:schemeClr val="tx1"/>
                </a:solidFill>
              </a:defRPr>
            </a:lvl1pPr>
            <a:lvl2pPr marL="457200" indent="0" algn="ctr">
              <a:buFont typeface="Arial" pitchFamily="34" charset="0"/>
              <a:buNone/>
              <a:defRPr sz="2000">
                <a:solidFill>
                  <a:schemeClr val="tx1"/>
                </a:solidFill>
              </a:defRPr>
            </a:lvl2pPr>
            <a:lvl3pPr marL="914400" indent="0" algn="ctr">
              <a:buFont typeface="Arial" pitchFamily="34" charset="0"/>
              <a:buNone/>
              <a:defRPr sz="1800">
                <a:solidFill>
                  <a:schemeClr val="tx1"/>
                </a:solidFill>
              </a:defRPr>
            </a:lvl3pPr>
            <a:lvl4pPr marL="1371600" indent="0" algn="ctr">
              <a:buFont typeface="Arial" pitchFamily="34" charset="0"/>
              <a:buNone/>
              <a:defRPr sz="1800">
                <a:solidFill>
                  <a:schemeClr val="tx1"/>
                </a:solidFill>
              </a:defRPr>
            </a:lvl4pPr>
            <a:lvl5pPr marL="1828800" indent="0" algn="ctr">
              <a:buFont typeface="Arial"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日期占位符 3"/>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2576513" y="2962275"/>
            <a:ext cx="70405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503488" y="1841287"/>
            <a:ext cx="7185025" cy="1077575"/>
          </a:xfrm>
        </p:spPr>
        <p:txBody>
          <a:bodyPr anchor="ctr" anchorCtr="0">
            <a:normAutofit/>
          </a:bodyPr>
          <a:lstStyle>
            <a:lvl1pPr algn="ctr">
              <a:defRPr sz="4000" b="1">
                <a:ln w="3175">
                  <a:solidFill>
                    <a:schemeClr val="accent1"/>
                  </a:solidFill>
                </a:ln>
                <a:solidFill>
                  <a:srgbClr val="F9F5F4"/>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03487" y="3120030"/>
            <a:ext cx="7185026" cy="552450"/>
          </a:xfrm>
        </p:spPr>
        <p:txBody>
          <a:bodyPr anchor="ctr" anchorCtr="0">
            <a:normAutofit/>
          </a:bodyPr>
          <a:lstStyle>
            <a:lvl1pPr marL="0" indent="0" algn="ctr">
              <a:buNone/>
              <a:defRPr sz="1800">
                <a:ln>
                  <a:noFill/>
                </a:ln>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33500"/>
            <a:ext cx="5181600" cy="484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333500"/>
            <a:ext cx="5181600" cy="484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20000"/>
              </a:lnSpc>
              <a:spcBef>
                <a:spcPts val="1000"/>
              </a:spcBef>
              <a:spcAft>
                <a:spcPts val="0"/>
              </a:spcAft>
              <a:buClr>
                <a:schemeClr val="accent1"/>
              </a:buClr>
              <a:buSzPct val="85000"/>
              <a:buFont typeface="Wingdings" pitchFamily="2"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5.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Title Placeholder 1"/>
          <p:cNvSpPr>
            <a:spLocks noGrp="1"/>
          </p:cNvSpPr>
          <p:nvPr>
            <p:ph type="title"/>
          </p:nvPr>
        </p:nvSpPr>
        <p:spPr>
          <a:xfrm>
            <a:off x="838200" y="365125"/>
            <a:ext cx="10515600" cy="779463"/>
          </a:xfrm>
          <a:prstGeom prst="rect">
            <a:avLst/>
          </a:prstGeom>
          <a:noFill/>
          <a:ln w="9525">
            <a:noFill/>
          </a:ln>
        </p:spPr>
        <p:txBody>
          <a:bodyPr anchor="ctr"/>
          <a:p>
            <a:pPr lvl="0"/>
            <a:r>
              <a:rPr lang="zh-CN" altLang="en-US" dirty="0"/>
              <a:t>单击此处编辑母版标题样式</a:t>
            </a:r>
            <a:endParaRPr lang="en-US" altLang="x-none" dirty="0"/>
          </a:p>
        </p:txBody>
      </p:sp>
      <p:sp>
        <p:nvSpPr>
          <p:cNvPr id="1027" name="Text Placeholder 2"/>
          <p:cNvSpPr>
            <a:spLocks noGrp="1"/>
          </p:cNvSpPr>
          <p:nvPr>
            <p:ph type="body" idx="1"/>
          </p:nvPr>
        </p:nvSpPr>
        <p:spPr>
          <a:xfrm>
            <a:off x="838200" y="1292225"/>
            <a:ext cx="10515600" cy="499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1"/>
                </a:solidFill>
              </a:defRPr>
            </a:lvl1pPr>
          </a:lstStyle>
          <a:p>
            <a:pPr marL="0" marR="0" lvl="0" indent="0" algn="l"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1"/>
                </a:solidFill>
              </a:defRPr>
            </a:lvl1pPr>
          </a:lstStyle>
          <a:p>
            <a:pPr marL="0" marR="0" lvl="0" indent="0" algn="r" defTabSz="670560" rtl="0" eaLnBrk="1" fontAlgn="auto" latinLnBrk="0" hangingPunct="1">
              <a:lnSpc>
                <a:spcPct val="100000"/>
              </a:lnSpc>
              <a:spcBef>
                <a:spcPts val="0"/>
              </a:spcBef>
              <a:spcAft>
                <a:spcPts val="0"/>
              </a:spcAft>
              <a:buClrTx/>
              <a:buSzTx/>
              <a:buFontTx/>
              <a:buNone/>
              <a:defRPr/>
            </a:pPr>
            <a:fld id="{341D1296-2E93-47A3-B509-9CB210ECFEC1}" type="slidenum">
              <a:rPr kumimoji="0" lang="zh-CN" altLang="en-US" sz="1200" b="0" i="0" u="none" strike="noStrike" kern="1200" cap="none" spc="0" normalizeH="0" baseline="0" noProof="0" smtClean="0">
                <a:ln>
                  <a:noFill/>
                </a:ln>
                <a:solidFill>
                  <a:schemeClr val="accent1"/>
                </a:solidFill>
                <a:effectLst/>
                <a:uLnTx/>
                <a:uFillTx/>
                <a:latin typeface="+mn-lt"/>
                <a:ea typeface="+mn-ea"/>
                <a:cs typeface="+mn-cs"/>
              </a:rPr>
            </a:fld>
            <a:endParaRPr kumimoji="0" lang="zh-CN" altLang="en-US" sz="1200" b="0" i="0" u="none" strike="noStrike" kern="1200" cap="none" spc="0" normalizeH="0" baseline="0" noProof="0">
              <a:ln>
                <a:noFill/>
              </a:ln>
              <a:solidFill>
                <a:schemeClr val="accen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6" Type="http://schemas.openxmlformats.org/officeDocument/2006/relationships/slideLayout" Target="../slideLayouts/slideLayout7.xml"/><Relationship Id="rId15" Type="http://schemas.openxmlformats.org/officeDocument/2006/relationships/tags" Target="../tags/tag21.xml"/><Relationship Id="rId14" Type="http://schemas.openxmlformats.org/officeDocument/2006/relationships/image" Target="../media/image12.png"/><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19250" y="2428875"/>
            <a:ext cx="8953500" cy="936625"/>
          </a:xfrm>
          <a:solidFill>
            <a:srgbClr val="00B050"/>
          </a:solidFill>
        </p:spPr>
        <p:txBody>
          <a:bodyPr vert="horz" lIns="91440" tIns="45720" rIns="91440" bIns="45720" rtlCol="0" anchor="ctr" anchorCtr="0">
            <a:normAutofit/>
          </a:body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rgbClr val="F9F5F4"/>
                </a:solidFill>
                <a:effectLst/>
                <a:uLnTx/>
                <a:uFillTx/>
                <a:latin typeface="+mj-lt"/>
                <a:ea typeface="+mj-ea"/>
                <a:cs typeface="+mj-cs"/>
              </a:rPr>
              <a:t>greenDAO</a:t>
            </a:r>
            <a:endParaRPr kumimoji="0" lang="en-US" altLang="zh-CN" sz="4000" b="0" i="0" u="none" strike="noStrike" kern="1200" cap="none" spc="0" normalizeH="0" baseline="0" noProof="0" dirty="0">
              <a:ln>
                <a:noFill/>
              </a:ln>
              <a:solidFill>
                <a:srgbClr val="F9F5F4"/>
              </a:solidFill>
              <a:effectLst/>
              <a:uLnTx/>
              <a:uFillTx/>
              <a:latin typeface="+mj-lt"/>
              <a:ea typeface="+mj-ea"/>
              <a:cs typeface="+mj-cs"/>
            </a:endParaRPr>
          </a:p>
        </p:txBody>
      </p:sp>
      <p:sp>
        <p:nvSpPr>
          <p:cNvPr id="5123" name="副标题 2"/>
          <p:cNvSpPr>
            <a:spLocks noGrp="1"/>
          </p:cNvSpPr>
          <p:nvPr>
            <p:ph type="subTitle" idx="1"/>
          </p:nvPr>
        </p:nvSpPr>
        <p:spPr>
          <a:xfrm>
            <a:off x="2607310" y="3576955"/>
            <a:ext cx="7435850" cy="782320"/>
          </a:xfrm>
          <a:ln w="9525">
            <a:noFill/>
          </a:ln>
          <a:effectLst>
            <a:glow rad="127000">
              <a:schemeClr val="accent1">
                <a:alpha val="100000"/>
              </a:schemeClr>
            </a:glow>
          </a:effectLst>
        </p:spPr>
        <p:txBody>
          <a:bodyPr vert="horz" wrap="square" lIns="91440" tIns="45720" rIns="91440" bIns="45720" anchor="ctr"/>
          <a:p>
            <a:pPr defTabSz="914400">
              <a:buSzPct val="85000"/>
              <a:buFont typeface="Wingdings" pitchFamily="2" charset="2"/>
              <a:buNone/>
            </a:pPr>
            <a:r>
              <a:rPr lang="da-DK" altLang="zh-CN" kern="1200" dirty="0">
                <a:solidFill>
                  <a:srgbClr val="00B050"/>
                </a:solidFill>
                <a:latin typeface="+mn-lt"/>
                <a:ea typeface="+mn-ea"/>
                <a:cs typeface="+mn-cs"/>
              </a:rPr>
              <a:t> an object/relational mapping (ORM) tool for Android</a:t>
            </a:r>
            <a:endParaRPr lang="da-DK" altLang="zh-CN" kern="1200" dirty="0">
              <a:solidFill>
                <a:srgbClr val="00B050"/>
              </a:solidFill>
              <a:latin typeface="+mn-lt"/>
              <a:ea typeface="+mn-ea"/>
              <a:cs typeface="+mn-cs"/>
            </a:endParaRPr>
          </a:p>
        </p:txBody>
      </p:sp>
      <p:pic>
        <p:nvPicPr>
          <p:cNvPr id="4" name="图片 3" descr="t01141459843f2094c6"/>
          <p:cNvPicPr>
            <a:picLocks noChangeAspect="1"/>
          </p:cNvPicPr>
          <p:nvPr/>
        </p:nvPicPr>
        <p:blipFill>
          <a:blip r:embed="rId1"/>
          <a:stretch>
            <a:fillRect/>
          </a:stretch>
        </p:blipFill>
        <p:spPr>
          <a:xfrm>
            <a:off x="-12700" y="-18415"/>
            <a:ext cx="2114550" cy="2095500"/>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amond(in)">
                                      <p:cBhvr>
                                        <p:cTn id="7" dur="20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文本占位符 2"/>
          <p:cNvSpPr>
            <a:spLocks noGrp="1"/>
          </p:cNvSpPr>
          <p:nvPr/>
        </p:nvSpPr>
        <p:spPr>
          <a:xfrm>
            <a:off x="735965" y="674370"/>
            <a:ext cx="10755630" cy="1219200"/>
          </a:xfrm>
          <a:prstGeom prst="rect">
            <a:avLst/>
          </a:prstGeom>
          <a:noFill/>
          <a:ln w="9525">
            <a:noFill/>
          </a:ln>
        </p:spPr>
        <p:txBody>
          <a:bodyPr vert="horz" wrap="square" lIns="91440" tIns="45720" rIns="91440" bIns="45720" anchor="ctr" anchorCtr="0">
            <a:normAutofit fontScale="4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3200" kern="1200" dirty="0">
                <a:solidFill>
                  <a:srgbClr val="00B050"/>
                </a:solidFill>
                <a:latin typeface="+mn-lt"/>
                <a:ea typeface="+mn-ea"/>
                <a:cs typeface="+mn-cs"/>
              </a:rPr>
              <a:t>The entry point for using greenDAO. DaoMaster holds the database object (SQLiteDatabase) and manages DAO classes (not objects) for a specific schema. It has static methods to create the tables or drop them. Its inner classes OpenHelper and DevOpenHelper are SQLiteOpenHelper implementations that create the schema in the SQLite database.</a:t>
            </a:r>
            <a:endParaRPr lang="da-DK" altLang="zh-CN" sz="3200" kern="1200" dirty="0">
              <a:solidFill>
                <a:srgbClr val="00B050"/>
              </a:solidFill>
              <a:latin typeface="+mn-lt"/>
              <a:ea typeface="+mn-ea"/>
              <a:cs typeface="+mn-cs"/>
            </a:endParaRPr>
          </a:p>
        </p:txBody>
      </p:sp>
      <p:sp>
        <p:nvSpPr>
          <p:cNvPr id="3" name="文本占位符 2"/>
          <p:cNvSpPr>
            <a:spLocks noGrp="1"/>
          </p:cNvSpPr>
          <p:nvPr/>
        </p:nvSpPr>
        <p:spPr>
          <a:xfrm>
            <a:off x="563880" y="2052320"/>
            <a:ext cx="10699115" cy="1001395"/>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     Manages all available DAO objects for a specific schema, which you can acquire using one of the getter methods. DaoSession provides also some generic persistence methods like insert, load, update, refresh and delete for entities. Lastly, a DaoSession objects also keeps track of an identity scope.</a:t>
            </a:r>
            <a:endParaRPr lang="da-DK" altLang="zh-CN" sz="3200" kern="1200" dirty="0">
              <a:solidFill>
                <a:srgbClr val="00B050"/>
              </a:solidFill>
              <a:latin typeface="+mn-lt"/>
              <a:ea typeface="+mn-ea"/>
              <a:cs typeface="+mn-cs"/>
            </a:endParaRPr>
          </a:p>
        </p:txBody>
      </p:sp>
      <p:sp>
        <p:nvSpPr>
          <p:cNvPr id="4" name="文本框 3"/>
          <p:cNvSpPr txBox="1"/>
          <p:nvPr/>
        </p:nvSpPr>
        <p:spPr>
          <a:xfrm>
            <a:off x="250825" y="581660"/>
            <a:ext cx="1637030" cy="396240"/>
          </a:xfrm>
          <a:prstGeom prst="rect">
            <a:avLst/>
          </a:prstGeom>
          <a:noFill/>
          <a:extLst>
            <a:ext uri="{909E8E84-426E-40DD-AFC4-6F175D3DCCD1}">
              <a14:hiddenFill xmlns:a14="http://schemas.microsoft.com/office/drawing/2010/main">
                <a:solidFill>
                  <a:srgbClr val="00B050"/>
                </a:solidFill>
              </a14:hiddenFill>
            </a:ext>
          </a:extLst>
        </p:spPr>
        <p:txBody>
          <a:bodyPr wrap="square" rtlCol="0">
            <a:spAutoFit/>
          </a:bodyPr>
          <a:p>
            <a:r>
              <a:rPr lang="en-US" altLang="zh-CN" sz="2000" b="1">
                <a:solidFill>
                  <a:srgbClr val="00B050"/>
                </a:solidFill>
              </a:rPr>
              <a:t>DaoMaster</a:t>
            </a:r>
            <a:endParaRPr lang="en-US" altLang="zh-CN" sz="2000" b="1">
              <a:solidFill>
                <a:srgbClr val="00B050"/>
              </a:solidFill>
            </a:endParaRPr>
          </a:p>
        </p:txBody>
      </p:sp>
      <p:sp>
        <p:nvSpPr>
          <p:cNvPr id="5" name="文本框 4"/>
          <p:cNvSpPr txBox="1"/>
          <p:nvPr/>
        </p:nvSpPr>
        <p:spPr>
          <a:xfrm>
            <a:off x="205740" y="1833245"/>
            <a:ext cx="1637030" cy="396240"/>
          </a:xfrm>
          <a:prstGeom prst="rect">
            <a:avLst/>
          </a:prstGeom>
          <a:noFill/>
          <a:extLst>
            <a:ext uri="{909E8E84-426E-40DD-AFC4-6F175D3DCCD1}">
              <a14:hiddenFill xmlns:a14="http://schemas.microsoft.com/office/drawing/2010/main">
                <a:solidFill>
                  <a:srgbClr val="00B050"/>
                </a:solidFill>
              </a14:hiddenFill>
            </a:ext>
          </a:extLst>
        </p:spPr>
        <p:txBody>
          <a:bodyPr wrap="square" rtlCol="0">
            <a:spAutoFit/>
          </a:bodyPr>
          <a:p>
            <a:r>
              <a:rPr lang="en-US" altLang="zh-CN" sz="2000" b="1">
                <a:solidFill>
                  <a:srgbClr val="00B050"/>
                </a:solidFill>
              </a:rPr>
              <a:t>DaoSession</a:t>
            </a:r>
            <a:endParaRPr lang="en-US" altLang="zh-CN" sz="2000" b="1">
              <a:solidFill>
                <a:srgbClr val="00B050"/>
              </a:solidFill>
            </a:endParaRPr>
          </a:p>
        </p:txBody>
      </p:sp>
      <p:sp>
        <p:nvSpPr>
          <p:cNvPr id="6" name="文本占位符 2"/>
          <p:cNvSpPr>
            <a:spLocks noGrp="1"/>
          </p:cNvSpPr>
          <p:nvPr/>
        </p:nvSpPr>
        <p:spPr>
          <a:xfrm>
            <a:off x="449580" y="3648075"/>
            <a:ext cx="10263505" cy="702945"/>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algn="ctr" defTabSz="914400">
              <a:buSzPct val="85000"/>
              <a:buFont typeface="Wingdings" pitchFamily="2" charset="2"/>
              <a:buNone/>
            </a:pPr>
            <a:r>
              <a:rPr lang="da-DK" altLang="zh-CN" sz="2400" kern="1200" dirty="0">
                <a:solidFill>
                  <a:srgbClr val="00B050"/>
                </a:solidFill>
                <a:latin typeface="+mn-lt"/>
                <a:ea typeface="+mn-ea"/>
                <a:cs typeface="+mn-cs"/>
              </a:rPr>
              <a:t>    Data access objects (DAOs) persists and queries for entities. For each entity, greenDAO generates a DAO. It has more persistence methods than the DaoSession, for example: count, loadAll, and insertInTx.</a:t>
            </a:r>
            <a:endParaRPr lang="da-DK" altLang="zh-CN" sz="2400" kern="1200" dirty="0">
              <a:solidFill>
                <a:srgbClr val="00B050"/>
              </a:solidFill>
              <a:latin typeface="+mn-lt"/>
              <a:ea typeface="+mn-ea"/>
              <a:cs typeface="+mn-cs"/>
            </a:endParaRPr>
          </a:p>
        </p:txBody>
      </p:sp>
      <p:sp>
        <p:nvSpPr>
          <p:cNvPr id="7" name="文本框 6"/>
          <p:cNvSpPr txBox="1"/>
          <p:nvPr/>
        </p:nvSpPr>
        <p:spPr>
          <a:xfrm>
            <a:off x="160020" y="3268980"/>
            <a:ext cx="1637030" cy="396240"/>
          </a:xfrm>
          <a:prstGeom prst="rect">
            <a:avLst/>
          </a:prstGeom>
          <a:noFill/>
          <a:extLst>
            <a:ext uri="{909E8E84-426E-40DD-AFC4-6F175D3DCCD1}">
              <a14:hiddenFill xmlns:a14="http://schemas.microsoft.com/office/drawing/2010/main">
                <a:solidFill>
                  <a:srgbClr val="00B050"/>
                </a:solidFill>
              </a14:hiddenFill>
            </a:ext>
          </a:extLst>
        </p:spPr>
        <p:txBody>
          <a:bodyPr wrap="square" rtlCol="0">
            <a:spAutoFit/>
          </a:bodyPr>
          <a:p>
            <a:r>
              <a:rPr lang="en-US" altLang="zh-CN" sz="2000" b="1">
                <a:solidFill>
                  <a:srgbClr val="00B050"/>
                </a:solidFill>
              </a:rPr>
              <a:t>DAOs</a:t>
            </a:r>
            <a:endParaRPr lang="en-US" altLang="zh-CN" sz="2000" b="1">
              <a:solidFill>
                <a:srgbClr val="00B050"/>
              </a:solidFill>
            </a:endParaRPr>
          </a:p>
        </p:txBody>
      </p:sp>
      <p:sp>
        <p:nvSpPr>
          <p:cNvPr id="8" name="文本占位符 2"/>
          <p:cNvSpPr>
            <a:spLocks noGrp="1"/>
          </p:cNvSpPr>
          <p:nvPr/>
        </p:nvSpPr>
        <p:spPr>
          <a:xfrm>
            <a:off x="403860" y="4797425"/>
            <a:ext cx="10263505" cy="702945"/>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algn="ctr" defTabSz="914400">
              <a:buSzPct val="85000"/>
              <a:buFont typeface="Wingdings" pitchFamily="2" charset="2"/>
              <a:buNone/>
            </a:pPr>
            <a:r>
              <a:rPr lang="da-DK" altLang="zh-CN" sz="2400" kern="1200" dirty="0">
                <a:solidFill>
                  <a:srgbClr val="00B050"/>
                </a:solidFill>
                <a:latin typeface="+mn-lt"/>
                <a:ea typeface="+mn-ea"/>
                <a:cs typeface="+mn-cs"/>
              </a:rPr>
              <a:t>     Persistable objects. Usually, entities are generated (you do not have to), and are objects representing a database row using standard Java properties</a:t>
            </a:r>
            <a:endParaRPr lang="da-DK" altLang="zh-CN" sz="2400" kern="1200" dirty="0">
              <a:solidFill>
                <a:srgbClr val="00B050"/>
              </a:solidFill>
              <a:latin typeface="+mn-lt"/>
              <a:ea typeface="+mn-ea"/>
              <a:cs typeface="+mn-cs"/>
            </a:endParaRPr>
          </a:p>
        </p:txBody>
      </p:sp>
      <p:sp>
        <p:nvSpPr>
          <p:cNvPr id="9" name="文本框 8"/>
          <p:cNvSpPr txBox="1"/>
          <p:nvPr/>
        </p:nvSpPr>
        <p:spPr>
          <a:xfrm>
            <a:off x="126365" y="4429760"/>
            <a:ext cx="1637030" cy="396240"/>
          </a:xfrm>
          <a:prstGeom prst="rect">
            <a:avLst/>
          </a:prstGeom>
          <a:noFill/>
          <a:extLst>
            <a:ext uri="{909E8E84-426E-40DD-AFC4-6F175D3DCCD1}">
              <a14:hiddenFill xmlns:a14="http://schemas.microsoft.com/office/drawing/2010/main">
                <a:solidFill>
                  <a:srgbClr val="00B050"/>
                </a:solidFill>
              </a14:hiddenFill>
            </a:ext>
          </a:extLst>
        </p:spPr>
        <p:txBody>
          <a:bodyPr wrap="square" rtlCol="0">
            <a:spAutoFit/>
          </a:bodyPr>
          <a:p>
            <a:r>
              <a:rPr lang="en-US" altLang="zh-CN" sz="2000" b="1">
                <a:solidFill>
                  <a:srgbClr val="00B050"/>
                </a:solidFill>
              </a:rPr>
              <a:t>Entities</a:t>
            </a:r>
            <a:endParaRPr lang="en-US" altLang="zh-CN" sz="2000" b="1">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1607820" y="1694815"/>
            <a:ext cx="8953500" cy="936625"/>
          </a:xfrm>
          <a:prstGeom prst="rect">
            <a:avLst/>
          </a:prstGeom>
          <a:solidFill>
            <a:srgbClr val="00B050"/>
          </a:solidFill>
          <a:ln w="9525">
            <a:noFill/>
          </a:ln>
        </p:spPr>
        <p:txBody>
          <a:bodyPr vert="horz" lIns="91440" tIns="45720" rIns="91440" bIns="45720" rtlCol="0" anchor="ctr" anchorCtr="0">
            <a:normAutofit/>
          </a:bodyPr>
          <a:lstStyle>
            <a:lvl1pPr algn="ctr" defTabSz="914400" rtl="0" eaLnBrk="1" latinLnBrk="0" hangingPunct="1">
              <a:lnSpc>
                <a:spcPct val="150000"/>
              </a:lnSpc>
              <a:spcBef>
                <a:spcPct val="0"/>
              </a:spcBef>
              <a:buNone/>
              <a:defRPr sz="4000" kern="1200">
                <a:solidFill>
                  <a:srgbClr val="F9F5F4"/>
                </a:solidFill>
                <a:effectLst/>
                <a:latin typeface="+mj-lt"/>
                <a:ea typeface="+mj-ea"/>
                <a:cs typeface="+mj-cs"/>
              </a:defRPr>
            </a:lvl1pPr>
          </a:lstStyle>
          <a:p>
            <a:pPr marL="0" marR="0" lvl="0" indent="0" algn="ctr" defTabSz="914400" rtl="0" eaLnBrk="1" fontAlgn="auto" latinLnBrk="0" hangingPunct="1">
              <a:lnSpc>
                <a:spcPct val="110000"/>
              </a:lnSpc>
              <a:spcBef>
                <a:spcPct val="0"/>
              </a:spcBef>
              <a:spcAft>
                <a:spcPts val="0"/>
              </a:spcAft>
              <a:buClrTx/>
              <a:buSzTx/>
              <a:buFontTx/>
              <a:buNone/>
              <a:defRPr/>
            </a:pPr>
            <a:r>
              <a:rPr lang="en-US" altLang="zh-CN" noProof="0" dirty="0">
                <a:ln>
                  <a:noFill/>
                </a:ln>
                <a:solidFill>
                  <a:srgbClr val="FEFFFF"/>
                </a:solidFill>
                <a:uLnTx/>
                <a:uFillTx/>
                <a:latin typeface="+mn-lt"/>
                <a:ea typeface="+mn-ea"/>
                <a:cs typeface="+mn-cs"/>
                <a:sym typeface="+mn-ea"/>
              </a:rPr>
              <a:t>Core Initialization</a:t>
            </a:r>
            <a:endParaRPr lang="en-US" altLang="zh-CN" noProof="0" dirty="0">
              <a:ln>
                <a:noFill/>
              </a:ln>
              <a:solidFill>
                <a:srgbClr val="FEFFFF"/>
              </a:solidFill>
              <a:uLnTx/>
              <a:uFillTx/>
              <a:latin typeface="+mn-lt"/>
              <a:ea typeface="+mn-ea"/>
              <a:cs typeface="+mn-c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时序图"/>
          <p:cNvPicPr>
            <a:picLocks noChangeAspect="1"/>
          </p:cNvPicPr>
          <p:nvPr/>
        </p:nvPicPr>
        <p:blipFill>
          <a:blip r:embed="rId1"/>
          <a:stretch>
            <a:fillRect/>
          </a:stretch>
        </p:blipFill>
        <p:spPr>
          <a:xfrm>
            <a:off x="1089660" y="-12700"/>
            <a:ext cx="10058400" cy="78930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连接符 32"/>
          <p:cNvCxnSpPr/>
          <p:nvPr>
            <p:custDataLst>
              <p:tags r:id="rId1"/>
            </p:custDataLst>
          </p:nvPr>
        </p:nvCxnSpPr>
        <p:spPr>
          <a:xfrm rot="5400000">
            <a:off x="735806" y="3420269"/>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2"/>
            </p:custDataLst>
          </p:nvPr>
        </p:nvCxnSpPr>
        <p:spPr>
          <a:xfrm rot="5400000">
            <a:off x="940594" y="3420269"/>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3"/>
            </p:custDataLst>
          </p:nvPr>
        </p:nvCxnSpPr>
        <p:spPr>
          <a:xfrm>
            <a:off x="0" y="3805238"/>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4"/>
            </p:custDataLst>
          </p:nvPr>
        </p:nvCxnSpPr>
        <p:spPr>
          <a:xfrm>
            <a:off x="11430" y="397192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5"/>
            </p:custDataLst>
          </p:nvPr>
        </p:nvCxnSpPr>
        <p:spPr>
          <a:xfrm>
            <a:off x="0" y="4386263"/>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6"/>
            </p:custDataLst>
          </p:nvPr>
        </p:nvCxnSpPr>
        <p:spPr>
          <a:xfrm>
            <a:off x="0" y="454977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p:cNvGrpSpPr/>
          <p:nvPr>
            <p:custDataLst>
              <p:tags r:id="rId7"/>
            </p:custDataLst>
          </p:nvPr>
        </p:nvGrpSpPr>
        <p:grpSpPr>
          <a:xfrm>
            <a:off x="3991083" y="3807491"/>
            <a:ext cx="539750" cy="743879"/>
            <a:chOff x="2467083" y="3299490"/>
            <a:chExt cx="539750" cy="743879"/>
          </a:xfrm>
          <a:solidFill>
            <a:schemeClr val="accent3"/>
          </a:solidFill>
        </p:grpSpPr>
        <p:sp>
          <p:nvSpPr>
            <p:cNvPr id="11" name="矩形 10"/>
            <p:cNvSpPr/>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custDataLst>
              <p:tags r:id="rId8"/>
            </p:custDataLst>
          </p:nvPr>
        </p:nvGrpSpPr>
        <p:grpSpPr>
          <a:xfrm>
            <a:off x="3305429" y="3809872"/>
            <a:ext cx="533400" cy="742950"/>
            <a:chOff x="1781429" y="3301872"/>
            <a:chExt cx="533400" cy="742950"/>
          </a:xfrm>
          <a:solidFill>
            <a:schemeClr val="accent1"/>
          </a:solidFill>
        </p:grpSpPr>
        <p:sp>
          <p:nvSpPr>
            <p:cNvPr id="4" name="矩形 3"/>
            <p:cNvSpPr/>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6" name="组合 15"/>
          <p:cNvGrpSpPr/>
          <p:nvPr>
            <p:custDataLst>
              <p:tags r:id="rId9"/>
            </p:custDataLst>
          </p:nvPr>
        </p:nvGrpSpPr>
        <p:grpSpPr>
          <a:xfrm>
            <a:off x="4680670" y="3767996"/>
            <a:ext cx="372214" cy="824410"/>
            <a:chOff x="3156670" y="3259996"/>
            <a:chExt cx="372214" cy="824410"/>
          </a:xfrm>
          <a:solidFill>
            <a:schemeClr val="accent2"/>
          </a:solidFill>
        </p:grpSpPr>
        <p:sp>
          <p:nvSpPr>
            <p:cNvPr id="19" name="任意多边形 18"/>
            <p:cNvSpPr/>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18" name="任意多边形 17"/>
            <p:cNvSpPr/>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 name="组合 19"/>
          <p:cNvGrpSpPr/>
          <p:nvPr>
            <p:custDataLst>
              <p:tags r:id="rId10"/>
            </p:custDataLst>
          </p:nvPr>
        </p:nvGrpSpPr>
        <p:grpSpPr>
          <a:xfrm>
            <a:off x="5900771" y="3718304"/>
            <a:ext cx="397565" cy="917396"/>
            <a:chOff x="4376770" y="3210304"/>
            <a:chExt cx="397565" cy="917396"/>
          </a:xfrm>
          <a:solidFill>
            <a:schemeClr val="accent5"/>
          </a:solidFill>
        </p:grpSpPr>
        <p:sp>
          <p:nvSpPr>
            <p:cNvPr id="9" name="矩形 8"/>
            <p:cNvSpPr/>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1" name="任意多边形 50"/>
            <p:cNvSpPr/>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1" fmla="*/ 3299 w 143924"/>
                <a:gd name="connsiteY0-2" fmla="*/ 34686 h 576719"/>
                <a:gd name="connsiteX1-3" fmla="*/ 0 w 143924"/>
                <a:gd name="connsiteY1-4" fmla="*/ 576719 h 576719"/>
                <a:gd name="connsiteX2-5" fmla="*/ 45032 w 143924"/>
                <a:gd name="connsiteY2-6" fmla="*/ 547251 h 576719"/>
                <a:gd name="connsiteX3-7" fmla="*/ 143924 w 143924"/>
                <a:gd name="connsiteY3-8" fmla="*/ 481273 h 576719"/>
                <a:gd name="connsiteX4-9" fmla="*/ 143924 w 143924"/>
                <a:gd name="connsiteY4-10" fmla="*/ 0 h 576719"/>
                <a:gd name="connsiteX5" fmla="*/ 3299 w 143924"/>
                <a:gd name="connsiteY5" fmla="*/ 34686 h 576719"/>
                <a:gd name="connsiteX0-11" fmla="*/ 121 w 140746"/>
                <a:gd name="connsiteY0-12" fmla="*/ 34686 h 571433"/>
                <a:gd name="connsiteX1-13" fmla="*/ 4745 w 140746"/>
                <a:gd name="connsiteY1-14" fmla="*/ 571433 h 571433"/>
                <a:gd name="connsiteX2-15" fmla="*/ 41854 w 140746"/>
                <a:gd name="connsiteY2-16" fmla="*/ 547251 h 571433"/>
                <a:gd name="connsiteX3-17" fmla="*/ 140746 w 140746"/>
                <a:gd name="connsiteY3-18" fmla="*/ 481273 h 571433"/>
                <a:gd name="connsiteX4-19" fmla="*/ 140746 w 140746"/>
                <a:gd name="connsiteY4-20" fmla="*/ 0 h 571433"/>
                <a:gd name="connsiteX5-21" fmla="*/ 121 w 140746"/>
                <a:gd name="connsiteY5-22" fmla="*/ 34686 h 5714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2" name="任意多边形 51"/>
            <p:cNvSpPr/>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1" fmla="*/ 140625 w 140625"/>
                <a:gd name="connsiteY0-2" fmla="*/ 478871 h 567419"/>
                <a:gd name="connsiteX1-3" fmla="*/ 34632 w 140625"/>
                <a:gd name="connsiteY1-4" fmla="*/ 549587 h 567419"/>
                <a:gd name="connsiteX2-5" fmla="*/ 0 w 140625"/>
                <a:gd name="connsiteY2-6" fmla="*/ 567419 h 567419"/>
                <a:gd name="connsiteX3-7" fmla="*/ 0 w 140625"/>
                <a:gd name="connsiteY3-8" fmla="*/ 34602 h 567419"/>
                <a:gd name="connsiteX4-9" fmla="*/ 140625 w 140625"/>
                <a:gd name="connsiteY4-10" fmla="*/ 0 h 567419"/>
                <a:gd name="connsiteX5" fmla="*/ 140625 w 140625"/>
                <a:gd name="connsiteY5" fmla="*/ 478871 h 567419"/>
                <a:gd name="connsiteX0-11" fmla="*/ 140625 w 140625"/>
                <a:gd name="connsiteY0-12" fmla="*/ 478871 h 572703"/>
                <a:gd name="connsiteX1-13" fmla="*/ 34632 w 140625"/>
                <a:gd name="connsiteY1-14" fmla="*/ 549587 h 572703"/>
                <a:gd name="connsiteX2-15" fmla="*/ 662 w 140625"/>
                <a:gd name="connsiteY2-16" fmla="*/ 572703 h 572703"/>
                <a:gd name="connsiteX3-17" fmla="*/ 0 w 140625"/>
                <a:gd name="connsiteY3-18" fmla="*/ 34602 h 572703"/>
                <a:gd name="connsiteX4-19" fmla="*/ 140625 w 140625"/>
                <a:gd name="connsiteY4-20" fmla="*/ 0 h 572703"/>
                <a:gd name="connsiteX5-21" fmla="*/ 140625 w 140625"/>
                <a:gd name="connsiteY5-22" fmla="*/ 478871 h 572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1" name="组合 20"/>
          <p:cNvGrpSpPr/>
          <p:nvPr>
            <p:custDataLst>
              <p:tags r:id="rId11"/>
            </p:custDataLst>
          </p:nvPr>
        </p:nvGrpSpPr>
        <p:grpSpPr>
          <a:xfrm>
            <a:off x="6470312" y="3748226"/>
            <a:ext cx="528705" cy="884626"/>
            <a:chOff x="4946311" y="3240225"/>
            <a:chExt cx="528705" cy="884627"/>
          </a:xfrm>
          <a:solidFill>
            <a:schemeClr val="accent3"/>
          </a:solidFill>
        </p:grpSpPr>
        <p:sp>
          <p:nvSpPr>
            <p:cNvPr id="12" name="矩形 11"/>
            <p:cNvSpPr/>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55" name="任意多边形 54"/>
            <p:cNvSpPr/>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2" name="组合 21"/>
          <p:cNvGrpSpPr/>
          <p:nvPr>
            <p:custDataLst>
              <p:tags r:id="rId12"/>
            </p:custDataLst>
          </p:nvPr>
        </p:nvGrpSpPr>
        <p:grpSpPr>
          <a:xfrm>
            <a:off x="7251900" y="3807492"/>
            <a:ext cx="165100" cy="745331"/>
            <a:chOff x="5727900" y="3299491"/>
            <a:chExt cx="165100" cy="745331"/>
          </a:xfrm>
          <a:solidFill>
            <a:schemeClr val="accent2"/>
          </a:solidFill>
        </p:grpSpPr>
        <p:sp>
          <p:nvSpPr>
            <p:cNvPr id="10" name="矩形 9"/>
            <p:cNvSpPr/>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4"/>
            <p:cNvSpPr/>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7" name="组合 16"/>
          <p:cNvGrpSpPr/>
          <p:nvPr>
            <p:custDataLst>
              <p:tags r:id="rId13"/>
            </p:custDataLst>
          </p:nvPr>
        </p:nvGrpSpPr>
        <p:grpSpPr>
          <a:xfrm>
            <a:off x="5203209" y="3722366"/>
            <a:ext cx="547688" cy="904311"/>
            <a:chOff x="3679209" y="3214366"/>
            <a:chExt cx="547688" cy="904312"/>
          </a:xfrm>
          <a:solidFill>
            <a:schemeClr val="accent1"/>
          </a:solidFill>
        </p:grpSpPr>
        <p:sp>
          <p:nvSpPr>
            <p:cNvPr id="7" name="矩形 6"/>
            <p:cNvSpPr/>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26" name="任意多边形 25"/>
            <p:cNvSpPr/>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1" fmla="*/ 141593 w 169748"/>
                <a:gd name="connsiteY0-2" fmla="*/ 0 h 904312"/>
                <a:gd name="connsiteX1-3" fmla="*/ 0 w 169748"/>
                <a:gd name="connsiteY1-4" fmla="*/ 79132 h 904312"/>
                <a:gd name="connsiteX2-5" fmla="*/ 0 w 169748"/>
                <a:gd name="connsiteY2-6" fmla="*/ 868605 h 904312"/>
                <a:gd name="connsiteX3-7" fmla="*/ 19955 w 169748"/>
                <a:gd name="connsiteY3-8" fmla="*/ 904312 h 904312"/>
                <a:gd name="connsiteX4-9" fmla="*/ 169748 w 169748"/>
                <a:gd name="connsiteY4-10" fmla="*/ 831511 h 904312"/>
                <a:gd name="connsiteX5-11" fmla="*/ 165100 w 169748"/>
                <a:gd name="connsiteY5-12" fmla="*/ 42063 h 904312"/>
                <a:gd name="connsiteX6" fmla="*/ 141593 w 169748"/>
                <a:gd name="connsiteY6" fmla="*/ 0 h 904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70560" rtl="0" eaLnBrk="1" fontAlgn="auto" latinLnBrk="0" hangingPunct="1">
                <a:lnSpc>
                  <a:spcPct val="100000"/>
                </a:lnSpc>
                <a:spcBef>
                  <a:spcPts val="0"/>
                </a:spcBef>
                <a:spcAft>
                  <a:spcPts val="0"/>
                </a:spcAft>
                <a:buClrTx/>
                <a:buSzTx/>
                <a:buFontTx/>
                <a:buNone/>
                <a:defRPr/>
              </a:pPr>
              <a:endParaRPr kumimoji="0" lang="zh-CN" altLang="en-US" sz="1320" b="0" i="0" u="none" strike="noStrike" kern="1200" cap="none" spc="0" normalizeH="0" baseline="0" noProof="0">
                <a:ln>
                  <a:noFill/>
                </a:ln>
                <a:solidFill>
                  <a:schemeClr val="lt1"/>
                </a:solidFill>
                <a:effectLst/>
                <a:uLnTx/>
                <a:uFillTx/>
                <a:latin typeface="+mn-lt"/>
                <a:ea typeface="+mn-ea"/>
                <a:cs typeface="+mn-cs"/>
              </a:endParaRPr>
            </a:p>
          </p:txBody>
        </p:sp>
      </p:grpSp>
      <p:pic>
        <p:nvPicPr>
          <p:cNvPr id="15" name="图片 14" descr="t01141459843f2094c6"/>
          <p:cNvPicPr>
            <a:picLocks noChangeAspect="1"/>
          </p:cNvPicPr>
          <p:nvPr/>
        </p:nvPicPr>
        <p:blipFill>
          <a:blip r:embed="rId14"/>
          <a:stretch>
            <a:fillRect/>
          </a:stretch>
        </p:blipFill>
        <p:spPr>
          <a:xfrm>
            <a:off x="10160" y="16510"/>
            <a:ext cx="2114550" cy="2095500"/>
          </a:xfrm>
          <a:prstGeom prst="rect">
            <a:avLst/>
          </a:prstGeom>
        </p:spPr>
      </p:pic>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MH_Others_2"/>
          <p:cNvSpPr txBox="1"/>
          <p:nvPr>
            <p:custDataLst>
              <p:tags r:id="rId1"/>
            </p:custDataLst>
          </p:nvPr>
        </p:nvSpPr>
        <p:spPr>
          <a:xfrm>
            <a:off x="777875" y="373380"/>
            <a:ext cx="3261995" cy="1003300"/>
          </a:xfrm>
          <a:prstGeom prst="rect">
            <a:avLst/>
          </a:prstGeom>
          <a:solidFill>
            <a:srgbClr val="00B050"/>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Features</a:t>
            </a:r>
            <a:endParaRPr lang="zh-CN" altLang="en-US" sz="4000" dirty="0">
              <a:solidFill>
                <a:srgbClr val="F9F5F4"/>
              </a:solidFill>
              <a:latin typeface="微软雅黑" pitchFamily="34" charset="-122"/>
              <a:ea typeface="微软雅黑" pitchFamily="34" charset="-122"/>
            </a:endParaRPr>
          </a:p>
        </p:txBody>
      </p:sp>
      <p:grpSp>
        <p:nvGrpSpPr>
          <p:cNvPr id="9219" name="组合 7"/>
          <p:cNvGrpSpPr/>
          <p:nvPr/>
        </p:nvGrpSpPr>
        <p:grpSpPr>
          <a:xfrm>
            <a:off x="1618615" y="2025650"/>
            <a:ext cx="5727066" cy="512445"/>
            <a:chOff x="261271" y="4089497"/>
            <a:chExt cx="5221638" cy="504000"/>
          </a:xfrm>
          <a:solidFill>
            <a:srgbClr val="00B050"/>
          </a:solidFill>
        </p:grpSpPr>
        <p:sp>
          <p:nvSpPr>
            <p:cNvPr id="9" name="任意多边形 8"/>
            <p:cNvSpPr/>
            <p:nvPr/>
          </p:nvSpPr>
          <p:spPr>
            <a:xfrm>
              <a:off x="261271" y="4089497"/>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A</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10" name="矩形 9"/>
            <p:cNvSpPr/>
            <p:nvPr/>
          </p:nvSpPr>
          <p:spPr>
            <a:xfrm>
              <a:off x="1199765" y="4146330"/>
              <a:ext cx="4283144" cy="435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Object/relation mapping (ORM)</a:t>
              </a:r>
              <a:endParaRPr kumimoji="0" lang="en-US" altLang="zh-CN" sz="2000" b="0" i="0" u="none" strike="noStrike" kern="1200" cap="none" spc="0" normalizeH="0" baseline="0" noProof="0" dirty="0">
                <a:ln>
                  <a:noFill/>
                </a:ln>
                <a:solidFill>
                  <a:srgbClr val="FEFFFF"/>
                </a:solidFill>
                <a:effectLst/>
                <a:uLnTx/>
                <a:uFillTx/>
                <a:latin typeface="+mn-lt"/>
                <a:ea typeface="+mn-ea"/>
                <a:cs typeface="+mn-cs"/>
              </a:endParaRPr>
            </a:p>
          </p:txBody>
        </p:sp>
      </p:grpSp>
      <p:sp>
        <p:nvSpPr>
          <p:cNvPr id="13315" name="文本占位符 2"/>
          <p:cNvSpPr>
            <a:spLocks noGrp="1"/>
          </p:cNvSpPr>
          <p:nvPr/>
        </p:nvSpPr>
        <p:spPr>
          <a:xfrm>
            <a:off x="2469515" y="2729865"/>
            <a:ext cx="7848600" cy="826770"/>
          </a:xfrm>
          <a:prstGeom prst="rect">
            <a:avLst/>
          </a:prstGeom>
          <a:noFill/>
          <a:ln w="9525">
            <a:noFill/>
          </a:ln>
        </p:spPr>
        <p:txBody>
          <a:bodyPr vert="horz" wrap="square" lIns="91440" tIns="45720" rIns="91440" bIns="45720" anchor="ctr" anchorCtr="0">
            <a:normAutofit fontScale="5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greenDAO’s essence is offer an object oriented interface to data stored in the relational database SQLite. Just define for data model, and greenDAO will create Java data objects (entities) and DAOs (data access objects).</a:t>
            </a:r>
            <a:endParaRPr lang="da-DK" altLang="zh-CN" sz="2400" kern="1200" dirty="0">
              <a:solidFill>
                <a:srgbClr val="00B050"/>
              </a:solidFill>
              <a:latin typeface="+mn-lt"/>
              <a:ea typeface="+mn-ea"/>
              <a:cs typeface="+mn-cs"/>
            </a:endParaRPr>
          </a:p>
        </p:txBody>
      </p:sp>
      <p:pic>
        <p:nvPicPr>
          <p:cNvPr id="4" name="图片 3" descr="greenDAO-orm-640"/>
          <p:cNvPicPr>
            <a:picLocks noChangeAspect="1"/>
          </p:cNvPicPr>
          <p:nvPr/>
        </p:nvPicPr>
        <p:blipFill>
          <a:blip r:embed="rId2"/>
          <a:stretch>
            <a:fillRect/>
          </a:stretch>
        </p:blipFill>
        <p:spPr>
          <a:xfrm>
            <a:off x="3048000" y="3861435"/>
            <a:ext cx="6095365" cy="175260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9" name="组合 7"/>
          <p:cNvGrpSpPr/>
          <p:nvPr/>
        </p:nvGrpSpPr>
        <p:grpSpPr>
          <a:xfrm>
            <a:off x="1136650" y="2863215"/>
            <a:ext cx="5727066" cy="512445"/>
            <a:chOff x="261271" y="4089497"/>
            <a:chExt cx="5221638" cy="504000"/>
          </a:xfrm>
          <a:solidFill>
            <a:srgbClr val="00B050"/>
          </a:solidFill>
        </p:grpSpPr>
        <p:sp>
          <p:nvSpPr>
            <p:cNvPr id="9" name="任意多边形 8"/>
            <p:cNvSpPr/>
            <p:nvPr/>
          </p:nvSpPr>
          <p:spPr>
            <a:xfrm>
              <a:off x="261271" y="4089497"/>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D</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10" name="矩形 9"/>
            <p:cNvSpPr/>
            <p:nvPr/>
          </p:nvSpPr>
          <p:spPr>
            <a:xfrm>
              <a:off x="1199765" y="4146330"/>
              <a:ext cx="4283144" cy="435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Code generation</a:t>
              </a:r>
              <a:endParaRPr kumimoji="0" lang="en-US" altLang="zh-CN" sz="2000" b="0" i="0" u="none" strike="noStrike" kern="1200" cap="none" spc="0" normalizeH="0" baseline="0" noProof="0" dirty="0">
                <a:ln>
                  <a:noFill/>
                </a:ln>
                <a:solidFill>
                  <a:srgbClr val="FEFFFF"/>
                </a:solidFill>
                <a:effectLst/>
                <a:uLnTx/>
                <a:uFillTx/>
                <a:latin typeface="+mn-lt"/>
                <a:ea typeface="+mn-ea"/>
                <a:cs typeface="+mn-cs"/>
              </a:endParaRPr>
            </a:p>
          </p:txBody>
        </p:sp>
      </p:grpSp>
      <p:sp>
        <p:nvSpPr>
          <p:cNvPr id="13315" name="文本占位符 2"/>
          <p:cNvSpPr>
            <a:spLocks noGrp="1"/>
          </p:cNvSpPr>
          <p:nvPr/>
        </p:nvSpPr>
        <p:spPr>
          <a:xfrm>
            <a:off x="1137920" y="3509010"/>
            <a:ext cx="7768590" cy="391795"/>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greenDAO will generate Java data objects (entities) and DAO objects.</a:t>
            </a:r>
            <a:endParaRPr lang="da-DK" altLang="zh-CN" sz="2400" kern="1200" dirty="0">
              <a:solidFill>
                <a:srgbClr val="00B050"/>
              </a:solidFill>
              <a:latin typeface="+mn-lt"/>
              <a:ea typeface="+mn-ea"/>
              <a:cs typeface="+mn-cs"/>
            </a:endParaRPr>
          </a:p>
        </p:txBody>
      </p:sp>
      <p:grpSp>
        <p:nvGrpSpPr>
          <p:cNvPr id="2" name="组合 7"/>
          <p:cNvGrpSpPr/>
          <p:nvPr/>
        </p:nvGrpSpPr>
        <p:grpSpPr>
          <a:xfrm>
            <a:off x="1149350" y="5745480"/>
            <a:ext cx="5727066" cy="512445"/>
            <a:chOff x="261271" y="4089497"/>
            <a:chExt cx="5221638" cy="504000"/>
          </a:xfrm>
          <a:solidFill>
            <a:srgbClr val="00B050"/>
          </a:solidFill>
        </p:grpSpPr>
        <p:sp>
          <p:nvSpPr>
            <p:cNvPr id="3" name="任意多边形 2"/>
            <p:cNvSpPr/>
            <p:nvPr/>
          </p:nvSpPr>
          <p:spPr>
            <a:xfrm>
              <a:off x="261271" y="4089497"/>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F</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4" name="矩形 3"/>
            <p:cNvSpPr/>
            <p:nvPr/>
          </p:nvSpPr>
          <p:spPr>
            <a:xfrm>
              <a:off x="1199765" y="4146330"/>
              <a:ext cx="4283144" cy="435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Open Source</a:t>
              </a:r>
              <a:endParaRPr kumimoji="0" lang="en-US" altLang="zh-CN" sz="2000" b="0" i="0" u="none" strike="noStrike" kern="1200" cap="none" spc="0" normalizeH="0" baseline="0" noProof="0" dirty="0">
                <a:ln>
                  <a:noFill/>
                </a:ln>
                <a:solidFill>
                  <a:srgbClr val="FEFFFF"/>
                </a:solidFill>
                <a:effectLst/>
                <a:uLnTx/>
                <a:uFillTx/>
                <a:latin typeface="+mn-lt"/>
                <a:ea typeface="+mn-ea"/>
                <a:cs typeface="+mn-cs"/>
              </a:endParaRPr>
            </a:p>
          </p:txBody>
        </p:sp>
      </p:grpSp>
      <p:sp>
        <p:nvSpPr>
          <p:cNvPr id="5" name="文本占位符 2"/>
          <p:cNvSpPr>
            <a:spLocks noGrp="1"/>
          </p:cNvSpPr>
          <p:nvPr/>
        </p:nvSpPr>
        <p:spPr>
          <a:xfrm>
            <a:off x="2103120" y="4888230"/>
            <a:ext cx="7952105" cy="610235"/>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We are confident in greenDAO’s performance and invite you to compare greenDAO against other ORMs.</a:t>
            </a:r>
            <a:r>
              <a:rPr lang="en-US" altLang="da-DK" sz="2400" kern="1200" dirty="0">
                <a:solidFill>
                  <a:srgbClr val="00B050"/>
                </a:solidFill>
                <a:latin typeface="+mn-lt"/>
                <a:ea typeface="+mn-ea"/>
                <a:cs typeface="+mn-cs"/>
              </a:rPr>
              <a:t>And we will see it in the second powerpoint.</a:t>
            </a:r>
            <a:r>
              <a:rPr lang="da-DK" altLang="zh-CN" sz="2400" kern="1200" dirty="0">
                <a:solidFill>
                  <a:srgbClr val="00B050"/>
                </a:solidFill>
                <a:latin typeface="+mn-lt"/>
                <a:ea typeface="+mn-ea"/>
                <a:cs typeface="+mn-cs"/>
              </a:rPr>
              <a:t> </a:t>
            </a:r>
            <a:endParaRPr lang="da-DK" altLang="zh-CN" sz="2400" kern="1200" dirty="0">
              <a:solidFill>
                <a:srgbClr val="00B050"/>
              </a:solidFill>
              <a:latin typeface="+mn-lt"/>
              <a:ea typeface="+mn-ea"/>
              <a:cs typeface="+mn-cs"/>
            </a:endParaRPr>
          </a:p>
        </p:txBody>
      </p:sp>
      <p:grpSp>
        <p:nvGrpSpPr>
          <p:cNvPr id="6" name="组合 7"/>
          <p:cNvGrpSpPr/>
          <p:nvPr/>
        </p:nvGrpSpPr>
        <p:grpSpPr>
          <a:xfrm>
            <a:off x="1172210" y="4288155"/>
            <a:ext cx="5727066" cy="512445"/>
            <a:chOff x="261271" y="4089497"/>
            <a:chExt cx="5221638" cy="504000"/>
          </a:xfrm>
          <a:solidFill>
            <a:srgbClr val="00B050"/>
          </a:solidFill>
        </p:grpSpPr>
        <p:sp>
          <p:nvSpPr>
            <p:cNvPr id="7" name="任意多边形 6"/>
            <p:cNvSpPr/>
            <p:nvPr/>
          </p:nvSpPr>
          <p:spPr>
            <a:xfrm>
              <a:off x="261271" y="4089497"/>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E</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8" name="矩形 7"/>
            <p:cNvSpPr/>
            <p:nvPr/>
          </p:nvSpPr>
          <p:spPr>
            <a:xfrm>
              <a:off x="1199765" y="4146330"/>
              <a:ext cx="4283144" cy="435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Performance</a:t>
              </a:r>
              <a:endParaRPr kumimoji="0" lang="en-US" altLang="zh-CN" sz="2000" b="0" i="0" u="none" strike="noStrike" kern="1200" cap="none" spc="0" normalizeH="0" baseline="0" noProof="0" dirty="0">
                <a:ln>
                  <a:noFill/>
                </a:ln>
                <a:solidFill>
                  <a:srgbClr val="FEFFFF"/>
                </a:solidFill>
                <a:effectLst/>
                <a:uLnTx/>
                <a:uFillTx/>
                <a:latin typeface="+mn-lt"/>
                <a:ea typeface="+mn-ea"/>
                <a:cs typeface="+mn-cs"/>
              </a:endParaRPr>
            </a:p>
          </p:txBody>
        </p:sp>
      </p:grpSp>
      <p:sp>
        <p:nvSpPr>
          <p:cNvPr id="11" name="文本占位符 2"/>
          <p:cNvSpPr>
            <a:spLocks noGrp="1"/>
          </p:cNvSpPr>
          <p:nvPr/>
        </p:nvSpPr>
        <p:spPr>
          <a:xfrm>
            <a:off x="404495" y="6346190"/>
            <a:ext cx="7654290" cy="346710"/>
          </a:xfrm>
          <a:prstGeom prst="rect">
            <a:avLst/>
          </a:prstGeom>
          <a:noFill/>
          <a:ln w="9525">
            <a:noFill/>
          </a:ln>
        </p:spPr>
        <p:txBody>
          <a:bodyPr vert="horz" wrap="square" lIns="91440" tIns="45720" rIns="91440" bIns="45720" anchor="ctr" anchorCtr="0">
            <a:normAutofit fontScale="5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greenDAO’s source code is completely available on GitHub.  </a:t>
            </a:r>
            <a:endParaRPr lang="da-DK" altLang="zh-CN" sz="2400" kern="1200" dirty="0">
              <a:solidFill>
                <a:srgbClr val="00B050"/>
              </a:solidFill>
              <a:latin typeface="+mn-lt"/>
              <a:ea typeface="+mn-ea"/>
              <a:cs typeface="+mn-cs"/>
            </a:endParaRPr>
          </a:p>
        </p:txBody>
      </p:sp>
      <p:grpSp>
        <p:nvGrpSpPr>
          <p:cNvPr id="9220" name="组合 10"/>
          <p:cNvGrpSpPr/>
          <p:nvPr/>
        </p:nvGrpSpPr>
        <p:grpSpPr>
          <a:xfrm>
            <a:off x="1181100" y="1483995"/>
            <a:ext cx="3419793" cy="535623"/>
            <a:chOff x="1758461" y="4281854"/>
            <a:chExt cx="3367623" cy="526469"/>
          </a:xfrm>
          <a:solidFill>
            <a:srgbClr val="00B050"/>
          </a:solidFill>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C</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13" name="矩形 12"/>
            <p:cNvSpPr/>
            <p:nvPr/>
          </p:nvSpPr>
          <p:spPr>
            <a:xfrm>
              <a:off x="2778537" y="4304323"/>
              <a:ext cx="2347547" cy="50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Protocol buffers support</a:t>
              </a:r>
              <a:endParaRPr kumimoji="0" lang="en-US" altLang="zh-CN"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9221" name="组合 18"/>
          <p:cNvGrpSpPr/>
          <p:nvPr/>
        </p:nvGrpSpPr>
        <p:grpSpPr>
          <a:xfrm>
            <a:off x="1181418" y="131128"/>
            <a:ext cx="3419158" cy="534035"/>
            <a:chOff x="-1960901" y="4157263"/>
            <a:chExt cx="3366999" cy="526539"/>
          </a:xfrm>
          <a:solidFill>
            <a:srgbClr val="00B050"/>
          </a:solidFill>
        </p:grpSpPr>
        <p:sp>
          <p:nvSpPr>
            <p:cNvPr id="27" name="任意多边形 26"/>
            <p:cNvSpPr/>
            <p:nvPr/>
          </p:nvSpPr>
          <p:spPr>
            <a:xfrm>
              <a:off x="-1960901" y="4157263"/>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B</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28" name="矩形 27"/>
            <p:cNvSpPr/>
            <p:nvPr/>
          </p:nvSpPr>
          <p:spPr>
            <a:xfrm>
              <a:off x="-941449" y="4179802"/>
              <a:ext cx="2347547" cy="50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Slim library</a:t>
              </a:r>
              <a:endParaRPr kumimoji="0" lang="en-US" altLang="zh-CN" sz="1800" b="0" i="0" u="none" strike="noStrike" kern="1200" cap="none" spc="0" normalizeH="0" baseline="0" noProof="0" dirty="0">
                <a:ln>
                  <a:noFill/>
                </a:ln>
                <a:solidFill>
                  <a:srgbClr val="FEFFFF"/>
                </a:solidFill>
                <a:effectLst/>
                <a:uLnTx/>
                <a:uFillTx/>
                <a:latin typeface="+mn-lt"/>
                <a:ea typeface="+mn-ea"/>
                <a:cs typeface="+mn-cs"/>
              </a:endParaRPr>
            </a:p>
          </p:txBody>
        </p:sp>
      </p:grpSp>
      <p:sp>
        <p:nvSpPr>
          <p:cNvPr id="14" name="文本占位符 2"/>
          <p:cNvSpPr>
            <a:spLocks noGrp="1"/>
          </p:cNvSpPr>
          <p:nvPr/>
        </p:nvSpPr>
        <p:spPr>
          <a:xfrm>
            <a:off x="2079625" y="790575"/>
            <a:ext cx="8205470" cy="608330"/>
          </a:xfrm>
          <a:prstGeom prst="rect">
            <a:avLst/>
          </a:prstGeom>
          <a:noFill/>
          <a:ln w="9525">
            <a:noFill/>
          </a:ln>
        </p:spPr>
        <p:txBody>
          <a:bodyPr vert="horz" wrap="square" lIns="91440" tIns="45720" rIns="91440" bIns="45720" anchor="ctr" anchorCtr="0">
            <a:normAutofit fontScale="6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greenDAO’s core library is less than 100k in size, so adding greenDAO does not hurt your APK size.</a:t>
            </a:r>
            <a:endParaRPr lang="da-DK" altLang="zh-CN" sz="2400" kern="1200" dirty="0">
              <a:solidFill>
                <a:srgbClr val="00B050"/>
              </a:solidFill>
              <a:latin typeface="+mn-lt"/>
              <a:ea typeface="+mn-ea"/>
              <a:cs typeface="+mn-cs"/>
            </a:endParaRPr>
          </a:p>
        </p:txBody>
      </p:sp>
      <p:sp>
        <p:nvSpPr>
          <p:cNvPr id="15" name="文本占位符 2"/>
          <p:cNvSpPr>
            <a:spLocks noGrp="1"/>
          </p:cNvSpPr>
          <p:nvPr/>
        </p:nvSpPr>
        <p:spPr>
          <a:xfrm>
            <a:off x="2172335" y="2272665"/>
            <a:ext cx="8136890" cy="574675"/>
          </a:xfrm>
          <a:prstGeom prst="rect">
            <a:avLst/>
          </a:prstGeom>
          <a:noFill/>
          <a:ln w="9525">
            <a:noFill/>
          </a:ln>
        </p:spPr>
        <p:txBody>
          <a:bodyPr vert="horz" wrap="square" lIns="91440" tIns="45720" rIns="91440" bIns="45720" anchor="ctr" anchorCtr="0">
            <a:normAutofit fontScale="50000"/>
          </a:bodyPr>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1800" kern="1200">
                <a:ln>
                  <a:noFill/>
                </a:ln>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defTabSz="914400">
              <a:buSzPct val="85000"/>
              <a:buFont typeface="Wingdings" pitchFamily="2" charset="2"/>
              <a:buNone/>
            </a:pPr>
            <a:r>
              <a:rPr lang="da-DK" altLang="zh-CN" sz="2400" kern="1200" dirty="0">
                <a:solidFill>
                  <a:srgbClr val="00B050"/>
                </a:solidFill>
                <a:latin typeface="+mn-lt"/>
                <a:ea typeface="+mn-ea"/>
                <a:cs typeface="+mn-cs"/>
              </a:rPr>
              <a:t>greenDAO lets you persist protocol buffer (protobuf) objects directly into the database. If you talk via protobuf to your server, you do not need another mapping.</a:t>
            </a:r>
            <a:endParaRPr lang="da-DK" altLang="zh-CN" sz="2400" kern="1200" dirty="0">
              <a:solidFill>
                <a:srgbClr val="00B050"/>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greenDAO-vs-OrmLite-vs-ActiveAndroid"/>
          <p:cNvPicPr>
            <a:picLocks noChangeAspect="1"/>
          </p:cNvPicPr>
          <p:nvPr/>
        </p:nvPicPr>
        <p:blipFill>
          <a:blip r:embed="rId1"/>
          <a:stretch>
            <a:fillRect/>
          </a:stretch>
        </p:blipFill>
        <p:spPr>
          <a:xfrm>
            <a:off x="1137920" y="-1270"/>
            <a:ext cx="9733280" cy="5895340"/>
          </a:xfrm>
          <a:prstGeom prst="rect">
            <a:avLst/>
          </a:prstGeom>
        </p:spPr>
      </p:pic>
      <p:sp>
        <p:nvSpPr>
          <p:cNvPr id="5123" name="副标题 2"/>
          <p:cNvSpPr>
            <a:spLocks noGrp="1"/>
          </p:cNvSpPr>
          <p:nvPr/>
        </p:nvSpPr>
        <p:spPr>
          <a:xfrm>
            <a:off x="1987550" y="5964555"/>
            <a:ext cx="8067040" cy="805180"/>
          </a:xfrm>
          <a:prstGeom prst="rect">
            <a:avLst/>
          </a:prstGeom>
          <a:noFill/>
          <a:ln w="9525">
            <a:noFill/>
          </a:ln>
          <a:effectLst>
            <a:glow rad="127000">
              <a:schemeClr val="accent1">
                <a:alpha val="100000"/>
              </a:schemeClr>
            </a:glow>
          </a:effectLst>
        </p:spPr>
        <p:txBody>
          <a:bodyPr vert="horz" wrap="square" lIns="91440" tIns="45720" rIns="91440" bIns="45720" anchor="ctr" anchorCtr="0"/>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2400" kern="1200">
                <a:ln>
                  <a:noFill/>
                </a:ln>
                <a:solidFill>
                  <a:schemeClr val="accent1"/>
                </a:solidFill>
                <a:latin typeface="+mn-lt"/>
                <a:ea typeface="+mn-ea"/>
                <a:cs typeface="+mn-cs"/>
              </a:defRPr>
            </a:lvl1pPr>
            <a:lvl2pPr marL="457200" indent="0" algn="ctr" defTabSz="914400" rtl="0" eaLnBrk="1" latinLnBrk="0" hangingPunct="1">
              <a:lnSpc>
                <a:spcPct val="120000"/>
              </a:lnSpc>
              <a:spcBef>
                <a:spcPts val="5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pPr defTabSz="914400">
              <a:buSzPct val="85000"/>
              <a:buFont typeface="Wingdings" pitchFamily="2" charset="2"/>
              <a:buNone/>
            </a:pPr>
            <a:r>
              <a:rPr lang="da-DK" altLang="zh-CN" sz="1400" kern="1200" dirty="0">
                <a:solidFill>
                  <a:srgbClr val="00B050"/>
                </a:solidFill>
                <a:latin typeface="+mn-lt"/>
                <a:ea typeface="+mn-ea"/>
                <a:cs typeface="+mn-cs"/>
              </a:rPr>
              <a:t> greenDAO inserts and updates entities around 2 times faster, and loads entities around 4 times faster than ORMLite. For typical applications the loading speed is the most relevant one.</a:t>
            </a:r>
            <a:endParaRPr lang="da-DK" altLang="zh-CN" sz="1400" kern="1200" dirty="0">
              <a:solidFill>
                <a:srgbClr val="00B050"/>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amond(in)">
                                      <p:cBhvr>
                                        <p:cTn id="7" dur="20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MH_Others_2"/>
          <p:cNvSpPr txBox="1"/>
          <p:nvPr>
            <p:custDataLst>
              <p:tags r:id="rId1"/>
            </p:custDataLst>
          </p:nvPr>
        </p:nvSpPr>
        <p:spPr>
          <a:xfrm>
            <a:off x="777875" y="373380"/>
            <a:ext cx="3261995" cy="1003300"/>
          </a:xfrm>
          <a:prstGeom prst="rect">
            <a:avLst/>
          </a:prstGeom>
          <a:solidFill>
            <a:srgbClr val="00B050"/>
          </a:solidFill>
          <a:ln w="9525">
            <a:noFill/>
          </a:ln>
        </p:spPr>
        <p:txBody>
          <a:bodyPr anchor="ctr"/>
          <a:lstStyle>
            <a:lvl1pPr marL="447675" indent="-447675" algn="l" defTabSz="914400" rtl="0" eaLnBrk="1" latinLnBrk="0" hangingPunct="1">
              <a:lnSpc>
                <a:spcPct val="120000"/>
              </a:lnSpc>
              <a:spcBef>
                <a:spcPts val="1000"/>
              </a:spcBef>
              <a:buClr>
                <a:schemeClr val="accent1"/>
              </a:buClr>
              <a:buSzPct val="85000"/>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ctr" defTabSz="669925">
              <a:lnSpc>
                <a:spcPct val="100000"/>
              </a:lnSpc>
              <a:spcBef>
                <a:spcPct val="0"/>
              </a:spcBef>
              <a:buClr>
                <a:srgbClr val="000000"/>
              </a:buClr>
              <a:buNone/>
            </a:pPr>
            <a:r>
              <a:rPr lang="zh-CN" altLang="en-US" sz="4000" dirty="0">
                <a:solidFill>
                  <a:srgbClr val="F9F5F4"/>
                </a:solidFill>
                <a:latin typeface="微软雅黑" pitchFamily="34" charset="-122"/>
                <a:ea typeface="微软雅黑" pitchFamily="34" charset="-122"/>
              </a:rPr>
              <a:t>Introduction</a:t>
            </a:r>
            <a:endParaRPr lang="zh-CN" altLang="en-US" sz="4000" dirty="0">
              <a:solidFill>
                <a:srgbClr val="F9F5F4"/>
              </a:solidFill>
              <a:latin typeface="微软雅黑" pitchFamily="34" charset="-122"/>
              <a:ea typeface="微软雅黑" pitchFamily="34" charset="-122"/>
            </a:endParaRPr>
          </a:p>
        </p:txBody>
      </p:sp>
      <p:grpSp>
        <p:nvGrpSpPr>
          <p:cNvPr id="9219" name="组合 7"/>
          <p:cNvGrpSpPr/>
          <p:nvPr/>
        </p:nvGrpSpPr>
        <p:grpSpPr>
          <a:xfrm>
            <a:off x="3260725" y="2221230"/>
            <a:ext cx="5382261" cy="512445"/>
            <a:chOff x="1758461" y="4281854"/>
            <a:chExt cx="4907263" cy="504000"/>
          </a:xfrm>
          <a:solidFill>
            <a:srgbClr val="00B050"/>
          </a:solidFill>
        </p:grpSpPr>
        <p:sp>
          <p:nvSpPr>
            <p:cNvPr id="9" name="任意多边形 8"/>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A</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10" name="矩形 9"/>
            <p:cNvSpPr/>
            <p:nvPr/>
          </p:nvSpPr>
          <p:spPr>
            <a:xfrm>
              <a:off x="2382580" y="4281854"/>
              <a:ext cx="4283144" cy="4359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mn-lt"/>
                  <a:ea typeface="+mn-ea"/>
                  <a:cs typeface="+mn-cs"/>
                </a:rPr>
                <a:t>DAO Code Generation Project</a:t>
              </a:r>
              <a:endParaRPr kumimoji="0" lang="en-US" altLang="zh-CN" sz="20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9220" name="组合 10"/>
          <p:cNvGrpSpPr/>
          <p:nvPr/>
        </p:nvGrpSpPr>
        <p:grpSpPr>
          <a:xfrm>
            <a:off x="7575550" y="4124325"/>
            <a:ext cx="3017838" cy="512763"/>
            <a:chOff x="1758461" y="4281854"/>
            <a:chExt cx="2971800" cy="504000"/>
          </a:xfrm>
          <a:solidFill>
            <a:srgbClr val="00B050"/>
          </a:solidFill>
        </p:grpSpPr>
        <p:sp>
          <p:nvSpPr>
            <p:cNvPr id="12" name="任意多边形 11"/>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C</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13" name="矩形 12"/>
            <p:cNvSpPr/>
            <p:nvPr/>
          </p:nvSpPr>
          <p:spPr>
            <a:xfrm>
              <a:off x="2382714" y="4281854"/>
              <a:ext cx="2347547" cy="50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Core Initialization</a:t>
              </a:r>
              <a:endParaRPr kumimoji="0" lang="en-US" altLang="zh-CN" sz="1800" b="0" i="0" u="none" strike="noStrike" kern="1200" cap="none" spc="0" normalizeH="0" baseline="0" noProof="0" dirty="0">
                <a:ln>
                  <a:noFill/>
                </a:ln>
                <a:solidFill>
                  <a:srgbClr val="FEFFFF"/>
                </a:solidFill>
                <a:effectLst/>
                <a:uLnTx/>
                <a:uFillTx/>
                <a:latin typeface="+mn-lt"/>
                <a:ea typeface="+mn-ea"/>
                <a:cs typeface="+mn-cs"/>
              </a:endParaRPr>
            </a:p>
          </p:txBody>
        </p:sp>
      </p:grpSp>
      <p:grpSp>
        <p:nvGrpSpPr>
          <p:cNvPr id="9221" name="组合 18"/>
          <p:cNvGrpSpPr/>
          <p:nvPr/>
        </p:nvGrpSpPr>
        <p:grpSpPr>
          <a:xfrm>
            <a:off x="5418138" y="3196273"/>
            <a:ext cx="3017837" cy="511175"/>
            <a:chOff x="1758461" y="4281854"/>
            <a:chExt cx="2971800" cy="504000"/>
          </a:xfrm>
          <a:solidFill>
            <a:srgbClr val="00B050"/>
          </a:solidFill>
        </p:grpSpPr>
        <p:sp>
          <p:nvSpPr>
            <p:cNvPr id="27" name="任意多边形 26"/>
            <p:cNvSpPr/>
            <p:nvPr/>
          </p:nvSpPr>
          <p:spPr>
            <a:xfrm>
              <a:off x="1758461" y="4281854"/>
              <a:ext cx="624254" cy="504000"/>
            </a:xfrm>
            <a:custGeom>
              <a:avLst/>
              <a:gdLst>
                <a:gd name="connsiteX0" fmla="*/ 0 w 624254"/>
                <a:gd name="connsiteY0" fmla="*/ 0 h 504000"/>
                <a:gd name="connsiteX1" fmla="*/ 96717 w 624254"/>
                <a:gd name="connsiteY1" fmla="*/ 0 h 504000"/>
                <a:gd name="connsiteX2" fmla="*/ 96717 w 624254"/>
                <a:gd name="connsiteY2" fmla="*/ 202222 h 504000"/>
                <a:gd name="connsiteX3" fmla="*/ 316524 w 624254"/>
                <a:gd name="connsiteY3" fmla="*/ 422029 h 504000"/>
                <a:gd name="connsiteX4" fmla="*/ 536331 w 624254"/>
                <a:gd name="connsiteY4" fmla="*/ 202222 h 504000"/>
                <a:gd name="connsiteX5" fmla="*/ 536331 w 624254"/>
                <a:gd name="connsiteY5" fmla="*/ 0 h 504000"/>
                <a:gd name="connsiteX6" fmla="*/ 624254 w 624254"/>
                <a:gd name="connsiteY6" fmla="*/ 0 h 504000"/>
                <a:gd name="connsiteX7" fmla="*/ 624254 w 624254"/>
                <a:gd name="connsiteY7" fmla="*/ 504000 h 504000"/>
                <a:gd name="connsiteX8" fmla="*/ 0 w 624254"/>
                <a:gd name="connsiteY8" fmla="*/ 504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254" h="504000">
                  <a:moveTo>
                    <a:pt x="0" y="0"/>
                  </a:moveTo>
                  <a:lnTo>
                    <a:pt x="96717" y="0"/>
                  </a:lnTo>
                  <a:lnTo>
                    <a:pt x="96717" y="202222"/>
                  </a:lnTo>
                  <a:cubicBezTo>
                    <a:pt x="96717" y="323618"/>
                    <a:pt x="195128" y="422029"/>
                    <a:pt x="316524" y="422029"/>
                  </a:cubicBezTo>
                  <a:cubicBezTo>
                    <a:pt x="437920" y="422029"/>
                    <a:pt x="536331" y="323618"/>
                    <a:pt x="536331" y="202222"/>
                  </a:cubicBezTo>
                  <a:lnTo>
                    <a:pt x="536331" y="0"/>
                  </a:lnTo>
                  <a:lnTo>
                    <a:pt x="624254" y="0"/>
                  </a:lnTo>
                  <a:lnTo>
                    <a:pt x="624254" y="504000"/>
                  </a:lnTo>
                  <a:lnTo>
                    <a:pt x="0" y="504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00B050"/>
                  </a:solidFill>
                  <a:effectLst/>
                  <a:uLnTx/>
                  <a:uFillTx/>
                  <a:latin typeface="+mn-lt"/>
                  <a:ea typeface="+mn-ea"/>
                  <a:cs typeface="+mn-cs"/>
                </a:rPr>
                <a:t>B</a:t>
              </a:r>
              <a:endParaRPr kumimoji="0" lang="en-US" altLang="zh-CN" sz="1800" b="0" i="0" u="none" strike="noStrike" kern="1200" cap="none" spc="0" normalizeH="0" baseline="0" noProof="0" dirty="0" smtClean="0">
                <a:ln>
                  <a:noFill/>
                </a:ln>
                <a:solidFill>
                  <a:srgbClr val="00B050"/>
                </a:solidFill>
                <a:effectLst/>
                <a:uLnTx/>
                <a:uFillTx/>
                <a:latin typeface="+mn-lt"/>
                <a:ea typeface="+mn-ea"/>
                <a:cs typeface="+mn-cs"/>
              </a:endParaRPr>
            </a:p>
          </p:txBody>
        </p:sp>
        <p:sp>
          <p:nvSpPr>
            <p:cNvPr id="28" name="矩形 27"/>
            <p:cNvSpPr/>
            <p:nvPr/>
          </p:nvSpPr>
          <p:spPr>
            <a:xfrm>
              <a:off x="2382714" y="4281854"/>
              <a:ext cx="2347547" cy="50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l" defTabSz="67056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EFFFF"/>
                  </a:solidFill>
                  <a:effectLst/>
                  <a:uLnTx/>
                  <a:uFillTx/>
                  <a:latin typeface="+mn-lt"/>
                  <a:ea typeface="+mn-ea"/>
                  <a:cs typeface="+mn-cs"/>
                </a:rPr>
                <a:t>Core Classes</a:t>
              </a:r>
              <a:endParaRPr kumimoji="0" lang="en-US" altLang="zh-CN" sz="1800" b="0" i="0" u="none" strike="noStrike" kern="1200" cap="none" spc="0" normalizeH="0" baseline="0" noProof="0" dirty="0">
                <a:ln>
                  <a:noFill/>
                </a:ln>
                <a:solidFill>
                  <a:srgbClr val="FEFFFF"/>
                </a:solidFill>
                <a:effectLst/>
                <a:uLnTx/>
                <a:uFillTx/>
                <a:latin typeface="+mn-lt"/>
                <a:ea typeface="+mn-ea"/>
                <a:cs typeface="+mn-cs"/>
              </a:endParaRPr>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文本占位符 2"/>
          <p:cNvSpPr>
            <a:spLocks noGrp="1"/>
          </p:cNvSpPr>
          <p:nvPr>
            <p:ph type="body" idx="1"/>
          </p:nvPr>
        </p:nvSpPr>
        <p:spPr>
          <a:xfrm>
            <a:off x="2503488" y="3119438"/>
            <a:ext cx="7185025" cy="552450"/>
          </a:xfrm>
          <a:ln w="9525">
            <a:noFill/>
          </a:ln>
        </p:spPr>
        <p:txBody>
          <a:bodyPr vert="horz" wrap="square" lIns="91440" tIns="45720" rIns="91440" bIns="45720" anchor="ctr">
            <a:normAutofit fontScale="80000"/>
          </a:bodyPr>
          <a:p>
            <a:pPr defTabSz="914400">
              <a:buSzPct val="85000"/>
              <a:buFont typeface="Wingdings" pitchFamily="2" charset="2"/>
              <a:buNone/>
            </a:pPr>
            <a:r>
              <a:rPr lang="da-DK" altLang="zh-CN" sz="2400" kern="1200" dirty="0">
                <a:solidFill>
                  <a:srgbClr val="00B050"/>
                </a:solidFill>
                <a:latin typeface="+mn-lt"/>
                <a:ea typeface="+mn-ea"/>
                <a:cs typeface="+mn-cs"/>
              </a:rPr>
              <a:t>Its task is to generate code specific to your project domain</a:t>
            </a:r>
            <a:endParaRPr lang="da-DK" altLang="zh-CN" kern="1200" dirty="0">
              <a:latin typeface="+mn-lt"/>
              <a:ea typeface="+mn-ea"/>
              <a:cs typeface="+mn-cs"/>
            </a:endParaRPr>
          </a:p>
        </p:txBody>
      </p:sp>
      <p:sp>
        <p:nvSpPr>
          <p:cNvPr id="4" name="标题 1"/>
          <p:cNvSpPr>
            <a:spLocks noGrp="1"/>
          </p:cNvSpPr>
          <p:nvPr/>
        </p:nvSpPr>
        <p:spPr>
          <a:xfrm>
            <a:off x="1607820" y="1694815"/>
            <a:ext cx="8953500" cy="936625"/>
          </a:xfrm>
          <a:prstGeom prst="rect">
            <a:avLst/>
          </a:prstGeom>
          <a:solidFill>
            <a:srgbClr val="00B050"/>
          </a:solidFill>
          <a:ln w="9525">
            <a:noFill/>
          </a:ln>
        </p:spPr>
        <p:txBody>
          <a:bodyPr vert="horz" lIns="91440" tIns="45720" rIns="91440" bIns="45720" rtlCol="0" anchor="ctr" anchorCtr="0">
            <a:normAutofit/>
          </a:bodyPr>
          <a:lstStyle>
            <a:lvl1pPr algn="ctr" defTabSz="914400" rtl="0" eaLnBrk="1" latinLnBrk="0" hangingPunct="1">
              <a:lnSpc>
                <a:spcPct val="150000"/>
              </a:lnSpc>
              <a:spcBef>
                <a:spcPct val="0"/>
              </a:spcBef>
              <a:buNone/>
              <a:defRPr sz="4000" kern="1200">
                <a:solidFill>
                  <a:srgbClr val="F9F5F4"/>
                </a:solidFill>
                <a:effectLst/>
                <a:latin typeface="+mj-lt"/>
                <a:ea typeface="+mj-ea"/>
                <a:cs typeface="+mj-cs"/>
              </a:defRPr>
            </a:lvl1pPr>
          </a:lstStyle>
          <a:p>
            <a:pPr marL="0" marR="0" lvl="0" indent="0" algn="ctr" defTabSz="914400" rtl="0" eaLnBrk="1" fontAlgn="auto" latinLnBrk="0" hangingPunct="1">
              <a:lnSpc>
                <a:spcPct val="11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rgbClr val="F9F5F4"/>
                </a:solidFill>
                <a:effectLst/>
                <a:uLnTx/>
                <a:uFillTx/>
                <a:latin typeface="+mj-lt"/>
                <a:ea typeface="+mj-ea"/>
                <a:cs typeface="+mj-cs"/>
              </a:rPr>
              <a:t>DAO Code Generation</a:t>
            </a:r>
            <a:endParaRPr kumimoji="0" lang="en-US" altLang="zh-CN" sz="4000" b="0" i="0" u="none" strike="noStrike" kern="1200" cap="none" spc="0" normalizeH="0" baseline="0" noProof="0" dirty="0">
              <a:ln>
                <a:noFill/>
              </a:ln>
              <a:solidFill>
                <a:srgbClr val="F9F5F4"/>
              </a:solidFill>
              <a:effectLst/>
              <a:uLnTx/>
              <a:uFillTx/>
              <a:latin typeface="+mj-lt"/>
              <a:ea typeface="+mj-ea"/>
              <a:cs typeface="+mj-cs"/>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greenDAO-Projects-640"/>
          <p:cNvPicPr>
            <a:picLocks noChangeAspect="1"/>
          </p:cNvPicPr>
          <p:nvPr/>
        </p:nvPicPr>
        <p:blipFill>
          <a:blip r:embed="rId1"/>
          <a:stretch>
            <a:fillRect/>
          </a:stretch>
        </p:blipFill>
        <p:spPr>
          <a:xfrm>
            <a:off x="2841625" y="241935"/>
            <a:ext cx="6095365" cy="2952115"/>
          </a:xfrm>
          <a:prstGeom prst="rect">
            <a:avLst/>
          </a:prstGeom>
        </p:spPr>
      </p:pic>
      <p:sp>
        <p:nvSpPr>
          <p:cNvPr id="5123" name="副标题 2"/>
          <p:cNvSpPr>
            <a:spLocks noGrp="1"/>
          </p:cNvSpPr>
          <p:nvPr/>
        </p:nvSpPr>
        <p:spPr>
          <a:xfrm>
            <a:off x="770890" y="4231640"/>
            <a:ext cx="10648315" cy="804545"/>
          </a:xfrm>
          <a:prstGeom prst="rect">
            <a:avLst/>
          </a:prstGeom>
          <a:noFill/>
          <a:ln w="9525">
            <a:noFill/>
          </a:ln>
          <a:effectLst>
            <a:glow rad="127000">
              <a:schemeClr val="accent1">
                <a:alpha val="100000"/>
              </a:schemeClr>
            </a:glow>
          </a:effectLst>
        </p:spPr>
        <p:txBody>
          <a:bodyPr vert="horz" wrap="square" lIns="91440" tIns="45720" rIns="91440" bIns="45720" anchor="ctr" anchorCtr="0"/>
          <a:lstStyle>
            <a:lvl1pPr marL="0" indent="0" algn="ctr" defTabSz="914400" rtl="0" eaLnBrk="1" latinLnBrk="0" hangingPunct="1">
              <a:lnSpc>
                <a:spcPct val="120000"/>
              </a:lnSpc>
              <a:spcBef>
                <a:spcPts val="1000"/>
              </a:spcBef>
              <a:buClr>
                <a:schemeClr val="accent1"/>
              </a:buClr>
              <a:buSzPct val="85000"/>
              <a:buFont typeface="Wingdings" pitchFamily="2" charset="2"/>
              <a:buNone/>
              <a:defRPr sz="2400" kern="1200">
                <a:ln>
                  <a:noFill/>
                </a:ln>
                <a:solidFill>
                  <a:schemeClr val="accent1"/>
                </a:solidFill>
                <a:latin typeface="+mn-lt"/>
                <a:ea typeface="+mn-ea"/>
                <a:cs typeface="+mn-cs"/>
              </a:defRPr>
            </a:lvl1pPr>
            <a:lvl2pPr marL="457200" indent="0" algn="ctr" defTabSz="914400" rtl="0" eaLnBrk="1" latinLnBrk="0" hangingPunct="1">
              <a:lnSpc>
                <a:spcPct val="120000"/>
              </a:lnSpc>
              <a:spcBef>
                <a:spcPts val="5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pPr defTabSz="914400">
              <a:buSzPct val="85000"/>
              <a:buFont typeface="Wingdings" pitchFamily="2" charset="2"/>
              <a:buNone/>
            </a:pPr>
            <a:r>
              <a:rPr lang="da-DK" altLang="zh-CN" kern="1200" dirty="0">
                <a:solidFill>
                  <a:srgbClr val="00B050"/>
                </a:solidFill>
                <a:latin typeface="+mn-lt"/>
                <a:ea typeface="+mn-ea"/>
                <a:cs typeface="+mn-cs"/>
              </a:rPr>
              <a:t>  The generator project is an normal Java (not Android!) project. Make sure the greenDAO generator library (greenDAO-generator.jar) and the Freemarker library (freemarker.jar) are in its classpath.</a:t>
            </a:r>
            <a:endParaRPr lang="da-DK" altLang="zh-CN" kern="1200" dirty="0">
              <a:solidFill>
                <a:srgbClr val="00B050"/>
              </a:solidFill>
              <a:latin typeface="+mn-lt"/>
              <a:ea typeface="+mn-ea"/>
              <a:cs typeface="+mn-cs"/>
            </a:endParaRPr>
          </a:p>
          <a:p>
            <a:pPr defTabSz="914400">
              <a:buSzPct val="85000"/>
              <a:buFont typeface="Wingdings" pitchFamily="2" charset="2"/>
              <a:buNone/>
            </a:pPr>
            <a:r>
              <a:rPr lang="da-DK" altLang="zh-CN" kern="1200" dirty="0">
                <a:solidFill>
                  <a:srgbClr val="00B050"/>
                </a:solidFill>
                <a:latin typeface="+mn-lt"/>
                <a:ea typeface="+mn-ea"/>
                <a:cs typeface="+mn-cs"/>
              </a:rPr>
              <a:t> Create an executable Java class, model your entities and trigger the code generation.</a:t>
            </a:r>
            <a:endParaRPr lang="da-DK" altLang="zh-CN" kern="1200" dirty="0">
              <a:solidFill>
                <a:srgbClr val="00B050"/>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amond(in)">
                                      <p:cBhvr>
                                        <p:cTn id="7" dur="2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amond(in)">
                                      <p:cBhvr>
                                        <p:cTn id="12" dur="20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1607820" y="1694815"/>
            <a:ext cx="8953500" cy="936625"/>
          </a:xfrm>
          <a:prstGeom prst="rect">
            <a:avLst/>
          </a:prstGeom>
          <a:solidFill>
            <a:srgbClr val="00B050"/>
          </a:solidFill>
          <a:ln w="9525">
            <a:noFill/>
          </a:ln>
        </p:spPr>
        <p:txBody>
          <a:bodyPr vert="horz" lIns="91440" tIns="45720" rIns="91440" bIns="45720" rtlCol="0" anchor="ctr" anchorCtr="0">
            <a:normAutofit/>
          </a:bodyPr>
          <a:lstStyle>
            <a:lvl1pPr algn="ctr" defTabSz="914400" rtl="0" eaLnBrk="1" latinLnBrk="0" hangingPunct="1">
              <a:lnSpc>
                <a:spcPct val="150000"/>
              </a:lnSpc>
              <a:spcBef>
                <a:spcPct val="0"/>
              </a:spcBef>
              <a:buNone/>
              <a:defRPr sz="4000" kern="1200">
                <a:solidFill>
                  <a:srgbClr val="F9F5F4"/>
                </a:solidFill>
                <a:effectLst/>
                <a:latin typeface="+mj-lt"/>
                <a:ea typeface="+mj-ea"/>
                <a:cs typeface="+mj-cs"/>
              </a:defRPr>
            </a:lvl1pPr>
          </a:lstStyle>
          <a:p>
            <a:pPr marL="0" marR="0" lvl="0" indent="0" algn="ctr" defTabSz="914400" rtl="0" eaLnBrk="1" fontAlgn="auto" latinLnBrk="0" hangingPunct="1">
              <a:lnSpc>
                <a:spcPct val="110000"/>
              </a:lnSpc>
              <a:spcBef>
                <a:spcPct val="0"/>
              </a:spcBef>
              <a:spcAft>
                <a:spcPts val="0"/>
              </a:spcAft>
              <a:buClrTx/>
              <a:buSzTx/>
              <a:buFontTx/>
              <a:buNone/>
              <a:defRPr/>
            </a:pPr>
            <a:r>
              <a:rPr lang="en-US" altLang="zh-CN" noProof="0" dirty="0">
                <a:ln>
                  <a:noFill/>
                </a:ln>
                <a:solidFill>
                  <a:srgbClr val="FEFFFF"/>
                </a:solidFill>
                <a:uLnTx/>
                <a:uFillTx/>
                <a:latin typeface="+mn-lt"/>
                <a:ea typeface="+mn-ea"/>
                <a:cs typeface="+mn-cs"/>
                <a:sym typeface="+mn-ea"/>
              </a:rPr>
              <a:t>Core Classes</a:t>
            </a:r>
            <a:endParaRPr kumimoji="0" lang="en-US" altLang="zh-CN" sz="4000" b="0" i="0" u="none" strike="noStrike" kern="1200" cap="none" spc="0" normalizeH="0" baseline="0" noProof="0" dirty="0">
              <a:ln>
                <a:noFill/>
              </a:ln>
              <a:solidFill>
                <a:srgbClr val="F9F5F4"/>
              </a:solidFill>
              <a:effectLst/>
              <a:uLnTx/>
              <a:uFillTx/>
              <a:latin typeface="+mj-lt"/>
              <a:ea typeface="+mj-ea"/>
              <a:cs typeface="+mj-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DAOMaster类图"/>
          <p:cNvPicPr>
            <a:picLocks noChangeAspect="1"/>
          </p:cNvPicPr>
          <p:nvPr/>
        </p:nvPicPr>
        <p:blipFill>
          <a:blip r:embed="rId1"/>
          <a:stretch>
            <a:fillRect/>
          </a:stretch>
        </p:blipFill>
        <p:spPr>
          <a:xfrm>
            <a:off x="1066800" y="49530"/>
            <a:ext cx="10058400" cy="675894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3104740"/>
  <p:tag name="MH_LIBRARY" val="CONTENTS"/>
  <p:tag name="MH_TYPE" val="OTHERS"/>
  <p:tag name="ID" val="547147"/>
</p:tagLst>
</file>

<file path=ppt/tags/tag10.xml><?xml version="1.0" encoding="utf-8"?>
<p:tagLst xmlns:p="http://schemas.openxmlformats.org/presentationml/2006/main">
  <p:tag name="MH" val="20151014155950"/>
  <p:tag name="MH_LIBRARY" val="GRAPHIC"/>
  <p:tag name="MH_ORDER" val="Straight Connector 36"/>
</p:tagLst>
</file>

<file path=ppt/tags/tag11.xml><?xml version="1.0" encoding="utf-8"?>
<p:tagLst xmlns:p="http://schemas.openxmlformats.org/presentationml/2006/main">
  <p:tag name="MH" val="20151014155950"/>
  <p:tag name="MH_LIBRARY" val="GRAPHIC"/>
  <p:tag name="MH_ORDER" val="Straight Connector 37"/>
</p:tagLst>
</file>

<file path=ppt/tags/tag12.xml><?xml version="1.0" encoding="utf-8"?>
<p:tagLst xmlns:p="http://schemas.openxmlformats.org/presentationml/2006/main">
  <p:tag name="MH" val="20151014155950"/>
  <p:tag name="MH_LIBRARY" val="GRAPHIC"/>
  <p:tag name="MH_ORDER" val="Straight Connector 38"/>
</p:tagLst>
</file>

<file path=ppt/tags/tag13.xml><?xml version="1.0" encoding="utf-8"?>
<p:tagLst xmlns:p="http://schemas.openxmlformats.org/presentationml/2006/main">
  <p:tag name="MH" val="20151014155950"/>
  <p:tag name="MH_LIBRARY" val="GRAPHIC"/>
  <p:tag name="MH_ORDER" val="Straight Connector 39"/>
</p:tagLst>
</file>

<file path=ppt/tags/tag14.xml><?xml version="1.0" encoding="utf-8"?>
<p:tagLst xmlns:p="http://schemas.openxmlformats.org/presentationml/2006/main">
  <p:tag name="MH" val="20151014155950"/>
  <p:tag name="MH_LIBRARY" val="GRAPHIC"/>
  <p:tag name="MH_ORDER" val="Group 13"/>
</p:tagLst>
</file>

<file path=ppt/tags/tag15.xml><?xml version="1.0" encoding="utf-8"?>
<p:tagLst xmlns:p="http://schemas.openxmlformats.org/presentationml/2006/main">
  <p:tag name="MH" val="20151014155950"/>
  <p:tag name="MH_LIBRARY" val="GRAPHIC"/>
  <p:tag name="MH_ORDER" val="Group 1"/>
</p:tagLst>
</file>

<file path=ppt/tags/tag16.xml><?xml version="1.0" encoding="utf-8"?>
<p:tagLst xmlns:p="http://schemas.openxmlformats.org/presentationml/2006/main">
  <p:tag name="MH" val="20151014155950"/>
  <p:tag name="MH_LIBRARY" val="GRAPHIC"/>
  <p:tag name="MH_ORDER" val="Group 15"/>
</p:tagLst>
</file>

<file path=ppt/tags/tag17.xml><?xml version="1.0" encoding="utf-8"?>
<p:tagLst xmlns:p="http://schemas.openxmlformats.org/presentationml/2006/main">
  <p:tag name="MH" val="20151014155950"/>
  <p:tag name="MH_LIBRARY" val="GRAPHIC"/>
  <p:tag name="MH_ORDER" val="Group 19"/>
</p:tagLst>
</file>

<file path=ppt/tags/tag18.xml><?xml version="1.0" encoding="utf-8"?>
<p:tagLst xmlns:p="http://schemas.openxmlformats.org/presentationml/2006/main">
  <p:tag name="MH" val="20151014155950"/>
  <p:tag name="MH_LIBRARY" val="GRAPHIC"/>
  <p:tag name="MH_ORDER" val="Group 20"/>
</p:tagLst>
</file>

<file path=ppt/tags/tag19.xml><?xml version="1.0" encoding="utf-8"?>
<p:tagLst xmlns:p="http://schemas.openxmlformats.org/presentationml/2006/main">
  <p:tag name="MH" val="20151014155950"/>
  <p:tag name="MH_LIBRARY" val="GRAPHIC"/>
  <p:tag name="MH_ORDER" val="Group 21"/>
</p:tagLst>
</file>

<file path=ppt/tags/tag2.xml><?xml version="1.0" encoding="utf-8"?>
<p:tagLst xmlns:p="http://schemas.openxmlformats.org/presentationml/2006/main">
  <p:tag name="MH" val="20150923104740"/>
  <p:tag name="MH_LIBRARY" val="CONTENTS"/>
  <p:tag name="MH_AUTOCOLOR" val="TRUE"/>
  <p:tag name="MH_TYPE" val="CONTENTS"/>
  <p:tag name="ID" val="547147"/>
</p:tagLst>
</file>

<file path=ppt/tags/tag20.xml><?xml version="1.0" encoding="utf-8"?>
<p:tagLst xmlns:p="http://schemas.openxmlformats.org/presentationml/2006/main">
  <p:tag name="MH" val="20151014155950"/>
  <p:tag name="MH_LIBRARY" val="GRAPHIC"/>
  <p:tag name="MH_ORDER" val="Group 16"/>
</p:tagLst>
</file>

<file path=ppt/tags/tag21.xml><?xml version="1.0" encoding="utf-8"?>
<p:tagLst xmlns:p="http://schemas.openxmlformats.org/presentationml/2006/main">
  <p:tag name="MH" val="20151014155950"/>
  <p:tag name="MH_LIBRARY" val="GRAPHIC"/>
</p:tagLst>
</file>

<file path=ppt/tags/tag3.xml><?xml version="1.0" encoding="utf-8"?>
<p:tagLst xmlns:p="http://schemas.openxmlformats.org/presentationml/2006/main">
  <p:tag name="MH" val="20150923104740"/>
  <p:tag name="MH_LIBRARY" val="CONTENTS"/>
  <p:tag name="MH_TYPE" val="OTHERS"/>
  <p:tag name="ID" val="547147"/>
</p:tagLst>
</file>

<file path=ppt/tags/tag4.xml><?xml version="1.0" encoding="utf-8"?>
<p:tagLst xmlns:p="http://schemas.openxmlformats.org/presentationml/2006/main">
  <p:tag name="MH" val="20150923104740"/>
  <p:tag name="MH_LIBRARY" val="CONTENTS"/>
  <p:tag name="MH_AUTOCOLOR" val="TRUE"/>
  <p:tag name="MH_TYPE" val="CONTENTS"/>
  <p:tag name="ID" val="547147"/>
</p:tagLst>
</file>

<file path=ppt/tags/tag5.xml><?xml version="1.0" encoding="utf-8"?>
<p:tagLst xmlns:p="http://schemas.openxmlformats.org/presentationml/2006/main">
  <p:tag name="MH" val="20150922141518"/>
  <p:tag name="MH_LIBRARY" val="GRAPHIC"/>
</p:tagLst>
</file>

<file path=ppt/tags/tag6.xml><?xml version="1.0" encoding="utf-8"?>
<p:tagLst xmlns:p="http://schemas.openxmlformats.org/presentationml/2006/main">
  <p:tag name="MH" val="20150922141518"/>
  <p:tag name="MH_LIBRARY" val="GRAPHIC"/>
</p:tagLst>
</file>

<file path=ppt/tags/tag7.xml><?xml version="1.0" encoding="utf-8"?>
<p:tagLst xmlns:p="http://schemas.openxmlformats.org/presentationml/2006/main">
  <p:tag name="MH" val="20150922141518"/>
  <p:tag name="MH_LIBRARY" val="GRAPHIC"/>
</p:tagLst>
</file>

<file path=ppt/tags/tag8.xml><?xml version="1.0" encoding="utf-8"?>
<p:tagLst xmlns:p="http://schemas.openxmlformats.org/presentationml/2006/main">
  <p:tag name="MH" val="20151014155950"/>
  <p:tag name="MH_LIBRARY" val="GRAPHIC"/>
  <p:tag name="MH_ORDER" val="Straight Connector 32"/>
</p:tagLst>
</file>

<file path=ppt/tags/tag9.xml><?xml version="1.0" encoding="utf-8"?>
<p:tagLst xmlns:p="http://schemas.openxmlformats.org/presentationml/2006/main">
  <p:tag name="MH" val="20151014155950"/>
  <p:tag name="MH_LIBRARY" val="GRAPHIC"/>
  <p:tag name="MH_ORDER" val="Straight Connector 33"/>
</p:tagLst>
</file>

<file path=ppt/theme/theme1.xml><?xml version="1.0" encoding="utf-8"?>
<a:theme xmlns:a="http://schemas.openxmlformats.org/drawingml/2006/main" name="Office 主题">
  <a:themeElements>
    <a:clrScheme name="自定义 6">
      <a:dk1>
        <a:srgbClr val="FFFFFF"/>
      </a:dk1>
      <a:lt1>
        <a:srgbClr val="3F3F3F"/>
      </a:lt1>
      <a:dk2>
        <a:srgbClr val="FFFFFF"/>
      </a:dk2>
      <a:lt2>
        <a:srgbClr val="3F3F3F"/>
      </a:lt2>
      <a:accent1>
        <a:srgbClr val="FF8427"/>
      </a:accent1>
      <a:accent2>
        <a:srgbClr val="D55A33"/>
      </a:accent2>
      <a:accent3>
        <a:srgbClr val="B4686D"/>
      </a:accent3>
      <a:accent4>
        <a:srgbClr val="C6467D"/>
      </a:accent4>
      <a:accent5>
        <a:srgbClr val="CC9900"/>
      </a:accent5>
      <a:accent6>
        <a:srgbClr val="B22600"/>
      </a:accent6>
      <a:hlink>
        <a:srgbClr val="CC9900"/>
      </a:hlink>
      <a:folHlink>
        <a:srgbClr val="666699"/>
      </a:folHlink>
    </a:clrScheme>
    <a:fontScheme name="自定义 15">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2606</Words>
  <Application>WPS 演示</Application>
  <PresentationFormat/>
  <Paragraphs>85</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自定义设计方案</vt:lpstr>
      <vt:lpstr>greenDAO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long</cp:lastModifiedBy>
  <cp:revision>116</cp:revision>
  <dcterms:created xsi:type="dcterms:W3CDTF">2015-09-21T03:34:00Z</dcterms:created>
  <dcterms:modified xsi:type="dcterms:W3CDTF">2016-06-13T09:30:57Z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中国风圆环模板.ppt</vt:lpwstr>
  </property>
  <property fmtid="{D5CDD505-2E9C-101B-9397-08002B2CF9AE}" pid="3" name="fileid">
    <vt:lpwstr>644051</vt:lpwstr>
  </property>
  <property fmtid="{D5CDD505-2E9C-101B-9397-08002B2CF9AE}" pid="4" name="KSOProductBuildVer">
    <vt:lpwstr>2052-10.1.0.5601</vt:lpwstr>
  </property>
</Properties>
</file>