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789" r:id="rId2"/>
    <p:sldId id="860" r:id="rId3"/>
    <p:sldId id="865" r:id="rId4"/>
    <p:sldId id="802" r:id="rId5"/>
    <p:sldId id="866" r:id="rId6"/>
    <p:sldId id="867" r:id="rId7"/>
    <p:sldId id="868" r:id="rId8"/>
    <p:sldId id="869" r:id="rId9"/>
    <p:sldId id="870" r:id="rId10"/>
    <p:sldId id="808" r:id="rId11"/>
    <p:sldId id="871" r:id="rId12"/>
    <p:sldId id="811" r:id="rId13"/>
    <p:sldId id="812" r:id="rId14"/>
  </p:sldIdLst>
  <p:sldSz cx="9144000" cy="6858000" type="screen4x3"/>
  <p:notesSz cx="9874250" cy="67421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B7C6"/>
    <a:srgbClr val="6A8759"/>
    <a:srgbClr val="1976B3"/>
    <a:srgbClr val="00B0F0"/>
    <a:srgbClr val="FFC000"/>
    <a:srgbClr val="FF6600"/>
    <a:srgbClr val="385D8A"/>
    <a:srgbClr val="0000FF"/>
    <a:srgbClr val="BCF3AF"/>
    <a:srgbClr val="EA7E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5214" autoAdjust="0"/>
  </p:normalViewPr>
  <p:slideViewPr>
    <p:cSldViewPr>
      <p:cViewPr varScale="1">
        <p:scale>
          <a:sx n="114" d="100"/>
          <a:sy n="114" d="100"/>
        </p:scale>
        <p:origin x="156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278842" cy="338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3124" y="2"/>
            <a:ext cx="4278842" cy="338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951C9-27A3-4822-A809-10F525756559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03838"/>
            <a:ext cx="4278842" cy="3382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3124" y="6403838"/>
            <a:ext cx="4278842" cy="3382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7081E5-35A2-4FD0-BF53-0490417CD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5660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3124" y="0"/>
            <a:ext cx="4278842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24B731-A149-48E9-9598-63F39D6B8585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52788" y="506413"/>
            <a:ext cx="3368675" cy="2527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425" y="3202504"/>
            <a:ext cx="7899400" cy="30339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03838"/>
            <a:ext cx="4278842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3124" y="6403838"/>
            <a:ext cx="4278842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25238C-A8FC-4660-8003-59FEE05CC3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67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7F7FBF-8FE9-4FAB-B2C4-63AACBB84725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077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7F7FBF-8FE9-4FAB-B2C4-63AACBB84725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881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7F7FBF-8FE9-4FAB-B2C4-63AACBB84725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4041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7F7FBF-8FE9-4FAB-B2C4-63AACBB84725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470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7F7FBF-8FE9-4FAB-B2C4-63AACBB84725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168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7F7FBF-8FE9-4FAB-B2C4-63AACBB84725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711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7F7FBF-8FE9-4FAB-B2C4-63AACBB84725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125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7F7FBF-8FE9-4FAB-B2C4-63AACBB84725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047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7F7FBF-8FE9-4FAB-B2C4-63AACBB84725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38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7F7FBF-8FE9-4FAB-B2C4-63AACBB84725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974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7F7FBF-8FE9-4FAB-B2C4-63AACBB84725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878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7F7FBF-8FE9-4FAB-B2C4-63AACBB84725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487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7F7FBF-8FE9-4FAB-B2C4-63AACBB84725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928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F9E2-BBB0-479F-8CB6-6C744F08A488}" type="datetime1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1EF5-36A9-416D-B185-4ED9FA0B4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550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C9B74-2D8C-4D64-8F18-2E5897396981}" type="datetime1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1EF5-36A9-416D-B185-4ED9FA0B4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260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48225-48C5-42F9-BEC9-1FB8568BA6A7}" type="datetime1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1EF5-36A9-416D-B185-4ED9FA0B4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38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D740-574C-4E47-B2FD-773FAB7E46FF}" type="datetime1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1EF5-36A9-416D-B185-4ED9FA0B4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66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0889-E78A-47C0-ABA5-EAB0008E1A43}" type="datetime1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1EF5-36A9-416D-B185-4ED9FA0B4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701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3837-C5DB-4919-8B44-F921D3505B2C}" type="datetime1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1EF5-36A9-416D-B185-4ED9FA0B4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68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2446A-A0E9-41E6-8056-0F243D817A6B}" type="datetime1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1EF5-36A9-416D-B185-4ED9FA0B4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734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8A00-D618-4562-9D8A-618DA1D68B6A}" type="datetime1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1EF5-36A9-416D-B185-4ED9FA0B4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008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1632F-BE01-44CC-96B4-CD247094EDF6}" type="datetime1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1EF5-36A9-416D-B185-4ED9FA0B4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374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B933-576C-40E3-9283-066C40AB34A1}" type="datetime1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1EF5-36A9-416D-B185-4ED9FA0B4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215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3E191-4BF3-4AA6-BF65-04F7BE7A1746}" type="datetime1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1EF5-36A9-416D-B185-4ED9FA0B4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567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3C054-33D0-4A2D-BD82-3ABF45197431}" type="datetime1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31EF5-36A9-416D-B185-4ED9FA0B4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420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 txBox="1">
            <a:spLocks/>
          </p:cNvSpPr>
          <p:nvPr/>
        </p:nvSpPr>
        <p:spPr>
          <a:xfrm>
            <a:off x="0" y="-44221"/>
            <a:ext cx="9144000" cy="960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CIFAR-10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13CB65E-A514-45B9-924B-5D3990DF0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644" y="1268760"/>
            <a:ext cx="6408712" cy="4954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82363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 txBox="1">
            <a:spLocks/>
          </p:cNvSpPr>
          <p:nvPr/>
        </p:nvSpPr>
        <p:spPr>
          <a:xfrm>
            <a:off x="0" y="-44221"/>
            <a:ext cx="9144000" cy="960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Assignment 3: </a:t>
            </a:r>
            <a:r>
              <a:rPr lang="en-US" altLang="ko-KR" sz="2800" b="1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LeNet</a:t>
            </a:r>
            <a:endParaRPr lang="en-US" altLang="ko-KR" sz="28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1FC75A-6D34-43DC-870C-11E00A0EAB20}"/>
              </a:ext>
            </a:extLst>
          </p:cNvPr>
          <p:cNvSpPr txBox="1"/>
          <p:nvPr/>
        </p:nvSpPr>
        <p:spPr>
          <a:xfrm>
            <a:off x="139056" y="1238562"/>
            <a:ext cx="6665188" cy="5432314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spcBef>
                <a:spcPts val="500"/>
              </a:spcBef>
            </a:pPr>
            <a:r>
              <a:rPr lang="en-US" altLang="ko-KR" b="1" dirty="0"/>
              <a:t>[Objective]</a:t>
            </a:r>
          </a:p>
          <a:p>
            <a:pPr>
              <a:spcBef>
                <a:spcPts val="500"/>
              </a:spcBef>
            </a:pPr>
            <a:r>
              <a:rPr lang="en-US" altLang="ko-KR" sz="1600" dirty="0"/>
              <a:t>Your model should </a:t>
            </a:r>
            <a:r>
              <a:rPr lang="en-US" altLang="ko-KR" sz="1600" dirty="0" err="1"/>
              <a:t>classifiy</a:t>
            </a:r>
            <a:r>
              <a:rPr lang="en-US" altLang="ko-KR" sz="1600" dirty="0"/>
              <a:t> of the images into 10 classes.</a:t>
            </a:r>
          </a:p>
          <a:p>
            <a:pPr>
              <a:spcBef>
                <a:spcPts val="500"/>
              </a:spcBef>
            </a:pPr>
            <a:endParaRPr lang="en-US" altLang="ko-KR" sz="1200" dirty="0"/>
          </a:p>
          <a:p>
            <a:pPr>
              <a:spcBef>
                <a:spcPts val="500"/>
              </a:spcBef>
            </a:pPr>
            <a:r>
              <a:rPr lang="en-US" altLang="ko-KR" b="1" dirty="0"/>
              <a:t>[Requirements]</a:t>
            </a:r>
          </a:p>
          <a:p>
            <a:pPr>
              <a:spcBef>
                <a:spcPts val="500"/>
              </a:spcBef>
            </a:pPr>
            <a:r>
              <a:rPr lang="en-US" altLang="ko-KR" sz="1600" dirty="0"/>
              <a:t>1. Implement LeNet5 model with </a:t>
            </a:r>
            <a:r>
              <a:rPr lang="en-US" altLang="ko-KR" sz="1600" dirty="0" err="1"/>
              <a:t>Pytorch</a:t>
            </a:r>
            <a:r>
              <a:rPr lang="en-US" altLang="ko-KR" sz="1600" dirty="0"/>
              <a:t> or </a:t>
            </a:r>
            <a:r>
              <a:rPr lang="en-US" altLang="ko-KR" sz="1600" dirty="0" err="1"/>
              <a:t>Tensorflow</a:t>
            </a:r>
            <a:r>
              <a:rPr lang="en-US" altLang="ko-KR" sz="1600" dirty="0"/>
              <a:t>.</a:t>
            </a:r>
          </a:p>
          <a:p>
            <a:pPr>
              <a:spcBef>
                <a:spcPts val="500"/>
              </a:spcBef>
            </a:pPr>
            <a:r>
              <a:rPr lang="en-US" altLang="ko-KR" sz="1600" dirty="0"/>
              <a:t>(Basic code is provided)</a:t>
            </a:r>
          </a:p>
          <a:p>
            <a:pPr>
              <a:spcBef>
                <a:spcPts val="500"/>
              </a:spcBef>
            </a:pPr>
            <a:r>
              <a:rPr lang="en-US" altLang="ko-KR" sz="1600" dirty="0"/>
              <a:t>2. You should experiment with settings stated in the evaluation report, and report the result of each settings. </a:t>
            </a:r>
          </a:p>
          <a:p>
            <a:pPr>
              <a:spcBef>
                <a:spcPts val="500"/>
              </a:spcBef>
            </a:pPr>
            <a:r>
              <a:rPr lang="en-US" altLang="ko-KR" sz="1600" dirty="0"/>
              <a:t>3. You should attach the plot of the validation dataset accuracy plot. </a:t>
            </a:r>
          </a:p>
          <a:p>
            <a:pPr>
              <a:spcBef>
                <a:spcPts val="500"/>
              </a:spcBef>
            </a:pPr>
            <a:r>
              <a:rPr lang="en-US" altLang="ko-KR" sz="1600" dirty="0"/>
              <a:t>4. You should report the experimental results.</a:t>
            </a:r>
          </a:p>
          <a:p>
            <a:pPr>
              <a:spcBef>
                <a:spcPts val="500"/>
              </a:spcBef>
            </a:pPr>
            <a:r>
              <a:rPr lang="en-US" altLang="ko-KR" sz="1600" dirty="0"/>
              <a:t>(all kinds of additional experiments are recommended)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5A5D753-7F17-4142-8134-5894786FB519}"/>
              </a:ext>
            </a:extLst>
          </p:cNvPr>
          <p:cNvCxnSpPr/>
          <p:nvPr/>
        </p:nvCxnSpPr>
        <p:spPr>
          <a:xfrm>
            <a:off x="7872952" y="3598623"/>
            <a:ext cx="0" cy="889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56824E7-E68A-4761-8CA7-96ADDB4915AF}"/>
              </a:ext>
            </a:extLst>
          </p:cNvPr>
          <p:cNvSpPr txBox="1"/>
          <p:nvPr/>
        </p:nvSpPr>
        <p:spPr>
          <a:xfrm>
            <a:off x="7263233" y="4757272"/>
            <a:ext cx="1219436" cy="77079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2400"/>
              <a:t>"Truck"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D00BF6-CBE2-46E8-9DFF-A86720E69305}"/>
              </a:ext>
            </a:extLst>
          </p:cNvPr>
          <p:cNvSpPr txBox="1"/>
          <p:nvPr/>
        </p:nvSpPr>
        <p:spPr>
          <a:xfrm>
            <a:off x="7888820" y="3744719"/>
            <a:ext cx="1064221" cy="478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2400"/>
              <a:t>model</a:t>
            </a:r>
          </a:p>
        </p:txBody>
      </p:sp>
      <p:pic>
        <p:nvPicPr>
          <p:cNvPr id="11" name="Picture 2" descr="How to Develop a CNN From Scratch for CIFAR-10 Photo Classification">
            <a:extLst>
              <a:ext uri="{FF2B5EF4-FFF2-40B4-BE49-F238E27FC236}">
                <a16:creationId xmlns:a16="http://schemas.microsoft.com/office/drawing/2014/main" id="{C3596AF7-07D3-4B38-AA9E-CFD5A59A8B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81" t="11658" r="40032" b="64857"/>
          <a:stretch/>
        </p:blipFill>
        <p:spPr bwMode="auto">
          <a:xfrm flipH="1">
            <a:off x="6804244" y="1213247"/>
            <a:ext cx="2169152" cy="2184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58926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BA0F702-BF0D-4509-9AB5-A73295B373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5" y="1850037"/>
            <a:ext cx="9144000" cy="3739203"/>
          </a:xfrm>
          <a:prstGeom prst="rect">
            <a:avLst/>
          </a:prstGeom>
        </p:spPr>
      </p:pic>
      <p:sp>
        <p:nvSpPr>
          <p:cNvPr id="14" name="제목 1"/>
          <p:cNvSpPr txBox="1">
            <a:spLocks/>
          </p:cNvSpPr>
          <p:nvPr/>
        </p:nvSpPr>
        <p:spPr>
          <a:xfrm>
            <a:off x="0" y="-44221"/>
            <a:ext cx="9144000" cy="960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Assignment 3: </a:t>
            </a:r>
            <a:r>
              <a:rPr lang="en-US" altLang="ko-KR" sz="2800" b="1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LeNet</a:t>
            </a:r>
            <a:endParaRPr lang="en-US" altLang="ko-KR" sz="28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544B09-13CF-423F-AF21-F8A4D0DC24A1}"/>
              </a:ext>
            </a:extLst>
          </p:cNvPr>
          <p:cNvSpPr txBox="1"/>
          <p:nvPr/>
        </p:nvSpPr>
        <p:spPr>
          <a:xfrm>
            <a:off x="107504" y="894350"/>
            <a:ext cx="3066218" cy="4414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spcBef>
                <a:spcPts val="500"/>
              </a:spcBef>
            </a:pPr>
            <a:r>
              <a:rPr lang="en-US" altLang="ko-KR" sz="2000" b="1" dirty="0"/>
              <a:t>[Evaluation report]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B4CBA3-E62A-4B6E-B512-B354BE23E841}"/>
              </a:ext>
            </a:extLst>
          </p:cNvPr>
          <p:cNvSpPr/>
          <p:nvPr/>
        </p:nvSpPr>
        <p:spPr>
          <a:xfrm>
            <a:off x="6876256" y="2132855"/>
            <a:ext cx="2246330" cy="7200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24C476B-16A5-47FB-AC9D-F40AABFC3531}"/>
              </a:ext>
            </a:extLst>
          </p:cNvPr>
          <p:cNvSpPr/>
          <p:nvPr/>
        </p:nvSpPr>
        <p:spPr>
          <a:xfrm>
            <a:off x="26096" y="3350215"/>
            <a:ext cx="9096490" cy="14469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10E1E4A-9EC4-4B44-8731-BA49A1D78A92}"/>
              </a:ext>
            </a:extLst>
          </p:cNvPr>
          <p:cNvSpPr/>
          <p:nvPr/>
        </p:nvSpPr>
        <p:spPr>
          <a:xfrm>
            <a:off x="56475" y="4920930"/>
            <a:ext cx="9096490" cy="6683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0713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 txBox="1">
            <a:spLocks/>
          </p:cNvSpPr>
          <p:nvPr/>
        </p:nvSpPr>
        <p:spPr>
          <a:xfrm>
            <a:off x="0" y="-44221"/>
            <a:ext cx="9144000" cy="960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Assignment 3: </a:t>
            </a:r>
            <a:r>
              <a:rPr lang="en-US" altLang="ko-KR" sz="2800" b="1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LeNet</a:t>
            </a:r>
            <a:endParaRPr lang="en-US" altLang="ko-KR" sz="28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F8404668-CB85-4644-BBB2-4303C05C0ED1}"/>
              </a:ext>
            </a:extLst>
          </p:cNvPr>
          <p:cNvSpPr txBox="1">
            <a:spLocks/>
          </p:cNvSpPr>
          <p:nvPr/>
        </p:nvSpPr>
        <p:spPr>
          <a:xfrm>
            <a:off x="179512" y="1556792"/>
            <a:ext cx="10515600" cy="43513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/>
              <a:t>Evaluation Criteria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46417B7-D75C-4546-85E5-6413C382F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431509"/>
              </p:ext>
            </p:extLst>
          </p:nvPr>
        </p:nvGraphicFramePr>
        <p:xfrm>
          <a:off x="127956" y="2348880"/>
          <a:ext cx="8888088" cy="3277812"/>
        </p:xfrm>
        <a:graphic>
          <a:graphicData uri="http://schemas.openxmlformats.org/drawingml/2006/table">
            <a:tbl>
              <a:tblPr/>
              <a:tblGrid>
                <a:gridCol w="2316117">
                  <a:extLst>
                    <a:ext uri="{9D8B030D-6E8A-4147-A177-3AD203B41FA5}">
                      <a16:colId xmlns:a16="http://schemas.microsoft.com/office/drawing/2014/main" val="4207470608"/>
                    </a:ext>
                  </a:extLst>
                </a:gridCol>
                <a:gridCol w="6571971">
                  <a:extLst>
                    <a:ext uri="{9D8B030D-6E8A-4147-A177-3AD203B41FA5}">
                      <a16:colId xmlns:a16="http://schemas.microsoft.com/office/drawing/2014/main" val="2788689799"/>
                    </a:ext>
                  </a:extLst>
                </a:gridCol>
              </a:tblGrid>
              <a:tr h="218440"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Simplicity</a:t>
                      </a:r>
                    </a:p>
                  </a:txBody>
                  <a:tcPr marL="133653" marR="133653" marT="89102" marB="891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How concisely did you write the code? </a:t>
                      </a:r>
                    </a:p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배점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Convolution, pooling, and FC layers: 5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Filter initialization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1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Learning rate decay: 1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3653" marR="133653" marT="89102" marB="891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026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Performance</a:t>
                      </a:r>
                    </a:p>
                  </a:txBody>
                  <a:tcPr marL="133653" marR="133653" marT="89102" marB="891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How well did the results of the code perform? </a:t>
                      </a:r>
                    </a:p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배점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 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 73%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 달성 시 만점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3653" marR="133653" marT="89102" marB="891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185813"/>
                  </a:ext>
                </a:extLst>
              </a:tr>
              <a:tr h="299428"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Brevity and Clarity</a:t>
                      </a:r>
                    </a:p>
                  </a:txBody>
                  <a:tcPr marL="133653" marR="133653" marT="89102" marB="891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How concisely and clearly did you explain the results? </a:t>
                      </a:r>
                    </a:p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배점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3653" marR="133653" marT="89102" marB="891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72808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185222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 txBox="1">
            <a:spLocks/>
          </p:cNvSpPr>
          <p:nvPr/>
        </p:nvSpPr>
        <p:spPr>
          <a:xfrm>
            <a:off x="0" y="-44221"/>
            <a:ext cx="9144000" cy="960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Assignment 3: </a:t>
            </a:r>
            <a:r>
              <a:rPr lang="en-US" altLang="ko-KR" sz="2800" b="1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LeNet</a:t>
            </a:r>
            <a:endParaRPr lang="en-US" altLang="ko-KR" sz="28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C06515-CD1C-41AC-9D01-EA820218E1C4}"/>
              </a:ext>
            </a:extLst>
          </p:cNvPr>
          <p:cNvSpPr txBox="1"/>
          <p:nvPr/>
        </p:nvSpPr>
        <p:spPr>
          <a:xfrm>
            <a:off x="539552" y="1628800"/>
            <a:ext cx="7746655" cy="430318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ko-KR" sz="2800" dirty="0"/>
              <a:t>-  Due to : </a:t>
            </a:r>
            <a:r>
              <a:rPr lang="en-US" altLang="ko-KR" sz="2800" b="1" dirty="0"/>
              <a:t>~ 9.27(Sun)</a:t>
            </a:r>
          </a:p>
          <a:p>
            <a:endParaRPr lang="en-US" altLang="ko-KR" sz="2400" dirty="0"/>
          </a:p>
          <a:p>
            <a:r>
              <a:rPr lang="en-US" altLang="ko-KR" sz="2400" dirty="0"/>
              <a:t>- Submission : Online submission on blackboard</a:t>
            </a:r>
          </a:p>
          <a:p>
            <a:endParaRPr lang="en-US" altLang="ko-KR" sz="2400" b="1" dirty="0"/>
          </a:p>
          <a:p>
            <a:r>
              <a:rPr lang="en-US" altLang="ko-KR" sz="2400" dirty="0"/>
              <a:t>- Your submission should contain</a:t>
            </a:r>
          </a:p>
          <a:p>
            <a:r>
              <a:rPr lang="en-US" altLang="ko-KR" sz="2400" dirty="0"/>
              <a:t>   1) The whole code of your implementation</a:t>
            </a:r>
          </a:p>
          <a:p>
            <a:r>
              <a:rPr lang="en-US" altLang="ko-KR" sz="2400" dirty="0"/>
              <a:t>   2) The evaluation report</a:t>
            </a:r>
          </a:p>
          <a:p>
            <a:endParaRPr lang="en-US" altLang="ko-KR" sz="2400" dirty="0"/>
          </a:p>
          <a:p>
            <a:r>
              <a:rPr lang="en-US" altLang="ko-KR" sz="2400" dirty="0"/>
              <a:t>- You must implement the components yourself!</a:t>
            </a:r>
          </a:p>
          <a:p>
            <a:r>
              <a:rPr lang="en-US" altLang="ko-KR" sz="2400" dirty="0"/>
              <a:t>- File name : StudentID_Name.zip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2687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 txBox="1">
            <a:spLocks/>
          </p:cNvSpPr>
          <p:nvPr/>
        </p:nvSpPr>
        <p:spPr>
          <a:xfrm>
            <a:off x="0" y="-44221"/>
            <a:ext cx="9144000" cy="960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CIFAR-10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E8D1A5-AD2A-4A3D-8519-D19B5F2EC816}"/>
              </a:ext>
            </a:extLst>
          </p:cNvPr>
          <p:cNvSpPr txBox="1"/>
          <p:nvPr/>
        </p:nvSpPr>
        <p:spPr>
          <a:xfrm>
            <a:off x="4499992" y="2588014"/>
            <a:ext cx="4644008" cy="24190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ko-KR" sz="2000" dirty="0"/>
              <a:t>- Shape of each data : [3, 32, 32]</a:t>
            </a:r>
          </a:p>
          <a:p>
            <a:endParaRPr lang="en-US" altLang="ko-KR" sz="2000" dirty="0"/>
          </a:p>
          <a:p>
            <a:r>
              <a:rPr lang="en-US" altLang="ko-KR" sz="2000" dirty="0"/>
              <a:t>- Range : 0 to 255</a:t>
            </a:r>
          </a:p>
          <a:p>
            <a:endParaRPr lang="en-US" altLang="ko-KR" sz="2000" dirty="0"/>
          </a:p>
          <a:p>
            <a:r>
              <a:rPr lang="en-US" altLang="ko-KR" sz="2000" dirty="0"/>
              <a:t>-  You can see the image of each data.</a:t>
            </a:r>
          </a:p>
          <a:p>
            <a:r>
              <a:rPr lang="en-US" altLang="ko-KR" sz="2000" dirty="0"/>
              <a:t>    (available in the assignment code)</a:t>
            </a:r>
          </a:p>
        </p:txBody>
      </p:sp>
      <p:pic>
        <p:nvPicPr>
          <p:cNvPr id="3" name="Picture 2" descr="How to Develop a CNN From Scratch for CIFAR-10 Photo Classification">
            <a:extLst>
              <a:ext uri="{FF2B5EF4-FFF2-40B4-BE49-F238E27FC236}">
                <a16:creationId xmlns:a16="http://schemas.microsoft.com/office/drawing/2014/main" id="{C038A4FA-3C46-4AD8-87F7-6530847C3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9" r="11889"/>
          <a:stretch/>
        </p:blipFill>
        <p:spPr bwMode="auto">
          <a:xfrm>
            <a:off x="179512" y="1484784"/>
            <a:ext cx="4176464" cy="4049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30154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 txBox="1">
            <a:spLocks/>
          </p:cNvSpPr>
          <p:nvPr/>
        </p:nvSpPr>
        <p:spPr>
          <a:xfrm>
            <a:off x="0" y="-44221"/>
            <a:ext cx="9144000" cy="960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review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E4E32E-89A7-4446-9CA8-EFCCEA493AD0}"/>
              </a:ext>
            </a:extLst>
          </p:cNvPr>
          <p:cNvSpPr txBox="1"/>
          <p:nvPr/>
        </p:nvSpPr>
        <p:spPr>
          <a:xfrm>
            <a:off x="792350" y="3828820"/>
            <a:ext cx="3563626" cy="1676233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spcBef>
                <a:spcPts val="500"/>
              </a:spcBef>
            </a:pPr>
            <a:r>
              <a:rPr lang="en-US" altLang="ko-KR" sz="2000" b="1" dirty="0"/>
              <a:t>[</a:t>
            </a:r>
            <a:r>
              <a:rPr lang="en-US" altLang="ko-KR" sz="2000" b="1" dirty="0" err="1"/>
              <a:t>PyTorch</a:t>
            </a:r>
            <a:r>
              <a:rPr lang="en-US" altLang="ko-KR" sz="2000" b="1" dirty="0"/>
              <a:t> Code structure]</a:t>
            </a:r>
          </a:p>
          <a:p>
            <a:pPr>
              <a:spcBef>
                <a:spcPts val="500"/>
              </a:spcBef>
            </a:pPr>
            <a:r>
              <a:rPr lang="en-US" altLang="ko-KR" sz="2000" b="1" dirty="0"/>
              <a:t>- LeNet5_model.py</a:t>
            </a:r>
          </a:p>
          <a:p>
            <a:pPr>
              <a:spcBef>
                <a:spcPts val="500"/>
              </a:spcBef>
            </a:pPr>
            <a:r>
              <a:rPr lang="en-US" altLang="ko-KR" sz="2000" b="1" dirty="0"/>
              <a:t>- LeNet5_train.py</a:t>
            </a:r>
          </a:p>
          <a:p>
            <a:pPr>
              <a:spcBef>
                <a:spcPts val="500"/>
              </a:spcBef>
            </a:pPr>
            <a:r>
              <a:rPr lang="en-US" altLang="ko-KR" sz="2000" b="1" dirty="0"/>
              <a:t>- LeNet5_evaluation.py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69DC8A-B01E-402E-B9BB-4C614623EB80}"/>
              </a:ext>
            </a:extLst>
          </p:cNvPr>
          <p:cNvSpPr txBox="1"/>
          <p:nvPr/>
        </p:nvSpPr>
        <p:spPr>
          <a:xfrm>
            <a:off x="4791272" y="3840999"/>
            <a:ext cx="3960440" cy="1676233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spcBef>
                <a:spcPts val="500"/>
              </a:spcBef>
            </a:pPr>
            <a:r>
              <a:rPr lang="en-US" altLang="ko-KR" sz="2000" b="1" dirty="0"/>
              <a:t>[</a:t>
            </a:r>
            <a:r>
              <a:rPr lang="en-US" altLang="ko-KR" sz="2000" b="1" dirty="0" err="1"/>
              <a:t>TensorFLow</a:t>
            </a:r>
            <a:r>
              <a:rPr lang="en-US" altLang="ko-KR" sz="2000" b="1" dirty="0"/>
              <a:t> Code structure]</a:t>
            </a:r>
          </a:p>
          <a:p>
            <a:pPr>
              <a:spcBef>
                <a:spcPts val="500"/>
              </a:spcBef>
            </a:pPr>
            <a:r>
              <a:rPr lang="en-US" altLang="ko-KR" sz="2000" b="1" dirty="0"/>
              <a:t>- lenet.py</a:t>
            </a:r>
          </a:p>
          <a:p>
            <a:pPr>
              <a:spcBef>
                <a:spcPts val="500"/>
              </a:spcBef>
            </a:pPr>
            <a:r>
              <a:rPr lang="en-US" altLang="ko-KR" sz="2000" b="1" dirty="0"/>
              <a:t>- lenet_train.py</a:t>
            </a:r>
          </a:p>
          <a:p>
            <a:pPr>
              <a:spcBef>
                <a:spcPts val="500"/>
              </a:spcBef>
            </a:pPr>
            <a:r>
              <a:rPr lang="en-US" altLang="ko-KR" sz="2000" b="1" dirty="0"/>
              <a:t>- lenet_eval.py</a:t>
            </a:r>
          </a:p>
          <a:p>
            <a:pPr>
              <a:spcBef>
                <a:spcPts val="500"/>
              </a:spcBef>
            </a:pPr>
            <a:r>
              <a:rPr lang="en-US" altLang="ko-KR" sz="2000" b="1" dirty="0"/>
              <a:t>- data_helpers.py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EFF1D1-4644-4F71-AD53-8663B2FE6F1D}"/>
              </a:ext>
            </a:extLst>
          </p:cNvPr>
          <p:cNvSpPr txBox="1"/>
          <p:nvPr/>
        </p:nvSpPr>
        <p:spPr>
          <a:xfrm>
            <a:off x="621528" y="1124744"/>
            <a:ext cx="6614768" cy="1053236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spcBef>
                <a:spcPts val="500"/>
              </a:spcBef>
            </a:pPr>
            <a:r>
              <a:rPr lang="en-US" altLang="ko-KR" sz="2000" b="1" dirty="0"/>
              <a:t>[Objective]</a:t>
            </a:r>
          </a:p>
          <a:p>
            <a:pPr>
              <a:spcBef>
                <a:spcPts val="500"/>
              </a:spcBef>
            </a:pPr>
            <a:r>
              <a:rPr lang="en-US" altLang="ko-KR" dirty="0"/>
              <a:t>Your model should </a:t>
            </a:r>
            <a:r>
              <a:rPr lang="en-US" altLang="ko-KR" dirty="0" err="1"/>
              <a:t>classifiy</a:t>
            </a:r>
            <a:r>
              <a:rPr lang="en-US" altLang="ko-KR" dirty="0"/>
              <a:t> of the images into 10 classes.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F1A43-FA66-44B8-9B01-F55E1DAB2625}"/>
              </a:ext>
            </a:extLst>
          </p:cNvPr>
          <p:cNvSpPr txBox="1"/>
          <p:nvPr/>
        </p:nvSpPr>
        <p:spPr>
          <a:xfrm>
            <a:off x="635683" y="2231748"/>
            <a:ext cx="8043225" cy="1053236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spcBef>
                <a:spcPts val="500"/>
              </a:spcBef>
            </a:pPr>
            <a:r>
              <a:rPr lang="en-US" altLang="ko-KR" sz="2000" b="1" dirty="0"/>
              <a:t>[Classes]</a:t>
            </a:r>
          </a:p>
          <a:p>
            <a:pPr>
              <a:spcBef>
                <a:spcPts val="500"/>
              </a:spcBef>
            </a:pPr>
            <a:r>
              <a:rPr lang="en-US" altLang="ko-KR" dirty="0"/>
              <a:t>classes = ('plane', 'car', 'bird', 'cat', 'deer', 'dog', 'frog', 'horse', 'ship', 'truck')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4084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 txBox="1">
            <a:spLocks/>
          </p:cNvSpPr>
          <p:nvPr/>
        </p:nvSpPr>
        <p:spPr>
          <a:xfrm>
            <a:off x="0" y="-44221"/>
            <a:ext cx="9144000" cy="960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LeNet-5 </a:t>
            </a:r>
            <a:r>
              <a:rPr lang="en-US" altLang="ko-KR" sz="18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[1]</a:t>
            </a:r>
            <a:endParaRPr lang="en-US" altLang="ko-KR" sz="28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 descr="LeNet-5 in 9 lines of code using Keras - Mostafa Gazar - Medium">
            <a:extLst>
              <a:ext uri="{FF2B5EF4-FFF2-40B4-BE49-F238E27FC236}">
                <a16:creationId xmlns:a16="http://schemas.microsoft.com/office/drawing/2014/main" id="{3E6DA37E-C4F9-4A0E-9E5D-AFC3D5455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84" y="2132856"/>
            <a:ext cx="8838432" cy="2649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2B3DB67-2336-43E6-9AC9-DDDD103195F6}"/>
              </a:ext>
            </a:extLst>
          </p:cNvPr>
          <p:cNvSpPr/>
          <p:nvPr/>
        </p:nvSpPr>
        <p:spPr>
          <a:xfrm>
            <a:off x="144026" y="6460251"/>
            <a:ext cx="795636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rgbClr val="222222"/>
                </a:solidFill>
                <a:latin typeface="Arial" panose="020B0604020202020204" pitchFamily="34" charset="0"/>
              </a:rPr>
              <a:t>[1] LeCun, Yann, et al. "Gradient-based learning applied to document recognition." </a:t>
            </a:r>
            <a:r>
              <a:rPr lang="en-US" altLang="ko-KR" sz="1000" i="1">
                <a:solidFill>
                  <a:srgbClr val="222222"/>
                </a:solidFill>
                <a:latin typeface="Arial" panose="020B0604020202020204" pitchFamily="34" charset="0"/>
              </a:rPr>
              <a:t>Proceedings of the IEEE</a:t>
            </a:r>
            <a:r>
              <a:rPr lang="en-US" altLang="ko-KR" sz="1000">
                <a:solidFill>
                  <a:srgbClr val="222222"/>
                </a:solidFill>
                <a:latin typeface="Arial" panose="020B0604020202020204" pitchFamily="34" charset="0"/>
              </a:rPr>
              <a:t> 86.11 (1998): 2278-2324.</a:t>
            </a:r>
            <a:endParaRPr lang="ko-KR" altLang="en-US" sz="10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2797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 txBox="1">
            <a:spLocks/>
          </p:cNvSpPr>
          <p:nvPr/>
        </p:nvSpPr>
        <p:spPr>
          <a:xfrm>
            <a:off x="0" y="-44221"/>
            <a:ext cx="9144000" cy="960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LeNet-5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A6E78AF-4380-49F1-AEEF-A471719109D1}"/>
              </a:ext>
            </a:extLst>
          </p:cNvPr>
          <p:cNvGrpSpPr/>
          <p:nvPr/>
        </p:nvGrpSpPr>
        <p:grpSpPr>
          <a:xfrm>
            <a:off x="119590" y="2204864"/>
            <a:ext cx="8904820" cy="2833013"/>
            <a:chOff x="1321070" y="2242411"/>
            <a:chExt cx="10103906" cy="3214494"/>
          </a:xfrm>
        </p:grpSpPr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862CF1DD-3C97-4D7E-832B-D89330EC570C}"/>
                </a:ext>
              </a:extLst>
            </p:cNvPr>
            <p:cNvCxnSpPr>
              <a:cxnSpLocks/>
            </p:cNvCxnSpPr>
            <p:nvPr/>
          </p:nvCxnSpPr>
          <p:spPr>
            <a:xfrm>
              <a:off x="4339363" y="3677697"/>
              <a:ext cx="735622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A7BDB829-2779-433F-B6D0-A8CD389A0731}"/>
                </a:ext>
              </a:extLst>
            </p:cNvPr>
            <p:cNvGrpSpPr/>
            <p:nvPr/>
          </p:nvGrpSpPr>
          <p:grpSpPr>
            <a:xfrm>
              <a:off x="1321070" y="2371411"/>
              <a:ext cx="2491992" cy="3085494"/>
              <a:chOff x="1381648" y="2371411"/>
              <a:chExt cx="2491992" cy="3085494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DC165C2-73E6-4B85-B9E2-67F97B5D149C}"/>
                  </a:ext>
                </a:extLst>
              </p:cNvPr>
              <p:cNvSpPr txBox="1"/>
              <p:nvPr/>
            </p:nvSpPr>
            <p:spPr>
              <a:xfrm>
                <a:off x="1613047" y="4904575"/>
                <a:ext cx="1623070" cy="552330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lstStyle/>
              <a:p>
                <a:pPr algn="ctr"/>
                <a:r>
                  <a:rPr lang="en-US" altLang="ko-KR" sz="2000" dirty="0"/>
                  <a:t>[3, 32, 32]</a:t>
                </a:r>
              </a:p>
            </p:txBody>
          </p:sp>
          <p:sp>
            <p:nvSpPr>
              <p:cNvPr id="93" name="정육면체 92">
                <a:extLst>
                  <a:ext uri="{FF2B5EF4-FFF2-40B4-BE49-F238E27FC236}">
                    <a16:creationId xmlns:a16="http://schemas.microsoft.com/office/drawing/2014/main" id="{41C149F1-B86D-4A44-B5D4-12D56F49815B}"/>
                  </a:ext>
                </a:extLst>
              </p:cNvPr>
              <p:cNvSpPr/>
              <p:nvPr/>
            </p:nvSpPr>
            <p:spPr>
              <a:xfrm>
                <a:off x="1381648" y="2371411"/>
                <a:ext cx="2491992" cy="2491992"/>
              </a:xfrm>
              <a:prstGeom prst="cub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500" b="1">
                    <a:solidFill>
                      <a:schemeClr val="tx1"/>
                    </a:solidFill>
                  </a:rPr>
                  <a:t>6</a:t>
                </a:r>
                <a:endParaRPr lang="ko-KR" altLang="en-US" sz="115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6D0B9C9-F558-43C3-8745-EA0CC4A87DA8}"/>
                </a:ext>
              </a:extLst>
            </p:cNvPr>
            <p:cNvSpPr txBox="1"/>
            <p:nvPr/>
          </p:nvSpPr>
          <p:spPr>
            <a:xfrm>
              <a:off x="5213645" y="3158593"/>
              <a:ext cx="2561020" cy="804968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pPr algn="ctr"/>
              <a:r>
                <a:rPr lang="en-US" altLang="ko-KR" sz="2000"/>
                <a:t>Conv2d(3,6,5,1,0)</a:t>
              </a:r>
            </a:p>
            <a:p>
              <a:pPr algn="ctr"/>
              <a:r>
                <a:rPr lang="en-US" altLang="ko-KR" sz="2000"/>
                <a:t>ReLU</a:t>
              </a:r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A72DC2B1-9D04-4E45-98A9-86DE558A1C28}"/>
                </a:ext>
              </a:extLst>
            </p:cNvPr>
            <p:cNvGrpSpPr/>
            <p:nvPr/>
          </p:nvGrpSpPr>
          <p:grpSpPr>
            <a:xfrm>
              <a:off x="9223652" y="2516745"/>
              <a:ext cx="2201324" cy="2900399"/>
              <a:chOff x="8061445" y="2516745"/>
              <a:chExt cx="2201324" cy="2900399"/>
            </a:xfrm>
          </p:grpSpPr>
          <p:sp>
            <p:nvSpPr>
              <p:cNvPr id="96" name="정육면체 95">
                <a:extLst>
                  <a:ext uri="{FF2B5EF4-FFF2-40B4-BE49-F238E27FC236}">
                    <a16:creationId xmlns:a16="http://schemas.microsoft.com/office/drawing/2014/main" id="{5DC7B4F6-E1E6-446A-80C0-0E5D9A9ACF6B}"/>
                  </a:ext>
                </a:extLst>
              </p:cNvPr>
              <p:cNvSpPr/>
              <p:nvPr/>
            </p:nvSpPr>
            <p:spPr>
              <a:xfrm>
                <a:off x="8061445" y="2516745"/>
                <a:ext cx="2201324" cy="2201324"/>
              </a:xfrm>
              <a:prstGeom prst="cube">
                <a:avLst>
                  <a:gd name="adj" fmla="val 35042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B4E4DA0-511E-4D66-8F39-0ED0B41DD54F}"/>
                  </a:ext>
                </a:extLst>
              </p:cNvPr>
              <p:cNvSpPr txBox="1"/>
              <p:nvPr/>
            </p:nvSpPr>
            <p:spPr>
              <a:xfrm>
                <a:off x="8205238" y="4864814"/>
                <a:ext cx="1623071" cy="552330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lstStyle/>
              <a:p>
                <a:pPr algn="ctr"/>
                <a:r>
                  <a:rPr lang="en-US" altLang="ko-KR" sz="2000" dirty="0"/>
                  <a:t>[6, 28, 28]</a:t>
                </a:r>
              </a:p>
            </p:txBody>
          </p:sp>
        </p:grp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25303342-2932-4D76-9B24-C5231185388B}"/>
                </a:ext>
              </a:extLst>
            </p:cNvPr>
            <p:cNvCxnSpPr>
              <a:cxnSpLocks/>
            </p:cNvCxnSpPr>
            <p:nvPr/>
          </p:nvCxnSpPr>
          <p:spPr>
            <a:xfrm>
              <a:off x="7880955" y="3677697"/>
              <a:ext cx="735622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703524F2-DDEB-4E11-9FBD-DF832B84B77F}"/>
                </a:ext>
              </a:extLst>
            </p:cNvPr>
            <p:cNvGrpSpPr/>
            <p:nvPr/>
          </p:nvGrpSpPr>
          <p:grpSpPr>
            <a:xfrm>
              <a:off x="4813363" y="2242411"/>
              <a:ext cx="4030074" cy="977781"/>
              <a:chOff x="4813363" y="2242411"/>
              <a:chExt cx="4030074" cy="977781"/>
            </a:xfrm>
          </p:grpSpPr>
          <p:cxnSp>
            <p:nvCxnSpPr>
              <p:cNvPr id="100" name="직선 화살표 연결선 99">
                <a:extLst>
                  <a:ext uri="{FF2B5EF4-FFF2-40B4-BE49-F238E27FC236}">
                    <a16:creationId xmlns:a16="http://schemas.microsoft.com/office/drawing/2014/main" id="{C8C56D01-D46A-4AC3-BD20-95B1067AAA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9208" y="2930872"/>
                <a:ext cx="721689" cy="28460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4E5DFB1-98D3-4BF8-891B-8AFA1EA23A51}"/>
                  </a:ext>
                </a:extLst>
              </p:cNvPr>
              <p:cNvSpPr txBox="1"/>
              <p:nvPr/>
            </p:nvSpPr>
            <p:spPr>
              <a:xfrm>
                <a:off x="4813363" y="2508099"/>
                <a:ext cx="897623" cy="50211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ko-KR" sz="1400"/>
                  <a:t>input</a:t>
                </a:r>
              </a:p>
              <a:p>
                <a:pPr algn="ctr"/>
                <a:r>
                  <a:rPr lang="en-US" altLang="ko-KR" sz="1400"/>
                  <a:t>channel</a:t>
                </a:r>
              </a:p>
            </p:txBody>
          </p:sp>
          <p:cxnSp>
            <p:nvCxnSpPr>
              <p:cNvPr id="102" name="직선 화살표 연결선 101">
                <a:extLst>
                  <a:ext uri="{FF2B5EF4-FFF2-40B4-BE49-F238E27FC236}">
                    <a16:creationId xmlns:a16="http://schemas.microsoft.com/office/drawing/2014/main" id="{BAD4032E-A511-493B-828C-6B49A3A962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68185" y="2813000"/>
                <a:ext cx="166727" cy="34559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AFA1BCB-D182-4B9D-9D05-BDECC64B5BCE}"/>
                  </a:ext>
                </a:extLst>
              </p:cNvPr>
              <p:cNvSpPr txBox="1"/>
              <p:nvPr/>
            </p:nvSpPr>
            <p:spPr>
              <a:xfrm>
                <a:off x="5972085" y="2242411"/>
                <a:ext cx="897623" cy="50211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ko-KR" sz="1400"/>
                  <a:t>output</a:t>
                </a:r>
              </a:p>
              <a:p>
                <a:pPr algn="ctr"/>
                <a:r>
                  <a:rPr lang="en-US" altLang="ko-KR" sz="1400"/>
                  <a:t>channel</a:t>
                </a:r>
              </a:p>
            </p:txBody>
          </p:sp>
          <p:cxnSp>
            <p:nvCxnSpPr>
              <p:cNvPr id="104" name="직선 화살표 연결선 103">
                <a:extLst>
                  <a:ext uri="{FF2B5EF4-FFF2-40B4-BE49-F238E27FC236}">
                    <a16:creationId xmlns:a16="http://schemas.microsoft.com/office/drawing/2014/main" id="{58C0CA80-3EB0-4CDF-A1BA-6F268A9AE0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82796" y="2843496"/>
                <a:ext cx="107962" cy="3719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71815B3D-CBC6-4A6C-952F-F11009C248C0}"/>
                  </a:ext>
                </a:extLst>
              </p:cNvPr>
              <p:cNvSpPr txBox="1"/>
              <p:nvPr/>
            </p:nvSpPr>
            <p:spPr>
              <a:xfrm>
                <a:off x="6711287" y="2265686"/>
                <a:ext cx="897623" cy="50211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ko-KR" sz="1400"/>
                  <a:t>kernel</a:t>
                </a:r>
              </a:p>
              <a:p>
                <a:pPr algn="ctr"/>
                <a:r>
                  <a:rPr lang="en-US" altLang="ko-KR" sz="1400"/>
                  <a:t>size</a:t>
                </a:r>
              </a:p>
            </p:txBody>
          </p:sp>
          <p:cxnSp>
            <p:nvCxnSpPr>
              <p:cNvPr id="106" name="직선 화살표 연결선 105">
                <a:extLst>
                  <a:ext uri="{FF2B5EF4-FFF2-40B4-BE49-F238E27FC236}">
                    <a16:creationId xmlns:a16="http://schemas.microsoft.com/office/drawing/2014/main" id="{BD4C163E-C3AE-4BE0-A04D-FE8223B592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87375" y="2821377"/>
                <a:ext cx="421535" cy="39881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3773EB3C-FA9E-493F-8EE4-F15799C2BDA3}"/>
                  </a:ext>
                </a:extLst>
              </p:cNvPr>
              <p:cNvSpPr txBox="1"/>
              <p:nvPr/>
            </p:nvSpPr>
            <p:spPr>
              <a:xfrm>
                <a:off x="7436862" y="2458457"/>
                <a:ext cx="741837" cy="311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ko-KR" sz="1400"/>
                  <a:t>stride</a:t>
                </a:r>
              </a:p>
            </p:txBody>
          </p:sp>
          <p:cxnSp>
            <p:nvCxnSpPr>
              <p:cNvPr id="108" name="직선 화살표 연결선 107">
                <a:extLst>
                  <a:ext uri="{FF2B5EF4-FFF2-40B4-BE49-F238E27FC236}">
                    <a16:creationId xmlns:a16="http://schemas.microsoft.com/office/drawing/2014/main" id="{3F1513A0-9BDA-41FF-9F0E-4D16147F12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57747" y="3010217"/>
                <a:ext cx="364206" cy="20997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F1464465-1BD7-4F5F-B389-721F94B96F79}"/>
                  </a:ext>
                </a:extLst>
              </p:cNvPr>
              <p:cNvSpPr txBox="1"/>
              <p:nvPr/>
            </p:nvSpPr>
            <p:spPr>
              <a:xfrm>
                <a:off x="7910076" y="2732816"/>
                <a:ext cx="933361" cy="28795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ko-KR" sz="1400" dirty="0"/>
                  <a:t>padding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713982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 txBox="1">
            <a:spLocks/>
          </p:cNvSpPr>
          <p:nvPr/>
        </p:nvSpPr>
        <p:spPr>
          <a:xfrm>
            <a:off x="0" y="-44221"/>
            <a:ext cx="9144000" cy="960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LeNet-5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31EF586C-B43D-4AAC-8EDB-655F14285C3C}"/>
              </a:ext>
            </a:extLst>
          </p:cNvPr>
          <p:cNvCxnSpPr>
            <a:cxnSpLocks/>
          </p:cNvCxnSpPr>
          <p:nvPr/>
        </p:nvCxnSpPr>
        <p:spPr>
          <a:xfrm>
            <a:off x="2699792" y="3491239"/>
            <a:ext cx="735622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9D82901-4796-4407-B7F3-588C351B49E2}"/>
              </a:ext>
            </a:extLst>
          </p:cNvPr>
          <p:cNvSpPr txBox="1"/>
          <p:nvPr/>
        </p:nvSpPr>
        <p:spPr>
          <a:xfrm>
            <a:off x="537558" y="4729817"/>
            <a:ext cx="1623070" cy="5523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en-US" altLang="ko-KR" sz="2400"/>
              <a:t>[6, 28, 28]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F1A4318-EFB0-4CA9-8C90-22C59B7F2848}"/>
              </a:ext>
            </a:extLst>
          </p:cNvPr>
          <p:cNvCxnSpPr>
            <a:cxnSpLocks/>
          </p:cNvCxnSpPr>
          <p:nvPr/>
        </p:nvCxnSpPr>
        <p:spPr>
          <a:xfrm>
            <a:off x="5259970" y="3491239"/>
            <a:ext cx="735622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6D5C6D00-24A0-4445-A9C7-6A4B08086DCF}"/>
              </a:ext>
            </a:extLst>
          </p:cNvPr>
          <p:cNvGrpSpPr/>
          <p:nvPr/>
        </p:nvGrpSpPr>
        <p:grpSpPr>
          <a:xfrm>
            <a:off x="3066761" y="3257561"/>
            <a:ext cx="2561020" cy="1513043"/>
            <a:chOff x="5319935" y="3723502"/>
            <a:chExt cx="2561020" cy="1513043"/>
          </a:xfrm>
        </p:grpSpPr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79724605-36B4-4AED-B9C4-FD69788361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44343" y="4212293"/>
              <a:ext cx="493202" cy="5207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5BD9B68-7B85-4826-9AF9-7B681EB9B4D8}"/>
                </a:ext>
              </a:extLst>
            </p:cNvPr>
            <p:cNvSpPr txBox="1"/>
            <p:nvPr/>
          </p:nvSpPr>
          <p:spPr>
            <a:xfrm>
              <a:off x="5836960" y="4734427"/>
              <a:ext cx="897623" cy="50211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600"/>
                <a:t>kernel</a:t>
              </a:r>
            </a:p>
            <a:p>
              <a:pPr algn="ctr"/>
              <a:r>
                <a:rPr lang="en-US" altLang="ko-KR" sz="1600"/>
                <a:t>size</a:t>
              </a: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A59FC6F6-5E23-493D-9CD2-1B6A28057D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54627" y="4199988"/>
              <a:ext cx="163511" cy="56285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AE29102-F11E-491F-85F7-8B0606537655}"/>
                </a:ext>
              </a:extLst>
            </p:cNvPr>
            <p:cNvSpPr txBox="1"/>
            <p:nvPr/>
          </p:nvSpPr>
          <p:spPr>
            <a:xfrm>
              <a:off x="6958644" y="4837995"/>
              <a:ext cx="816021" cy="31177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600"/>
                <a:t>stride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8A11EE-75E2-40E2-ABBD-450A1308D9A4}"/>
                </a:ext>
              </a:extLst>
            </p:cNvPr>
            <p:cNvSpPr txBox="1"/>
            <p:nvPr/>
          </p:nvSpPr>
          <p:spPr>
            <a:xfrm>
              <a:off x="5319935" y="3723502"/>
              <a:ext cx="2561020" cy="499823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pPr algn="ctr"/>
              <a:r>
                <a:rPr lang="en-US" altLang="ko-KR" sz="2400"/>
                <a:t>Pooling(2,2)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FF9AABB-17BA-49D7-9656-E8E699112601}"/>
              </a:ext>
            </a:extLst>
          </p:cNvPr>
          <p:cNvSpPr txBox="1"/>
          <p:nvPr/>
        </p:nvSpPr>
        <p:spPr>
          <a:xfrm>
            <a:off x="6500589" y="4655557"/>
            <a:ext cx="1623070" cy="5523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en-US" altLang="ko-KR" sz="2400"/>
              <a:t>[6, 14, 14]</a:t>
            </a:r>
          </a:p>
        </p:txBody>
      </p:sp>
      <p:sp>
        <p:nvSpPr>
          <p:cNvPr id="13" name="정육면체 12">
            <a:extLst>
              <a:ext uri="{FF2B5EF4-FFF2-40B4-BE49-F238E27FC236}">
                <a16:creationId xmlns:a16="http://schemas.microsoft.com/office/drawing/2014/main" id="{500F1665-E090-4263-AA62-45A0D970F751}"/>
              </a:ext>
            </a:extLst>
          </p:cNvPr>
          <p:cNvSpPr/>
          <p:nvPr/>
        </p:nvSpPr>
        <p:spPr>
          <a:xfrm>
            <a:off x="200013" y="1983572"/>
            <a:ext cx="2201324" cy="2201324"/>
          </a:xfrm>
          <a:prstGeom prst="cube">
            <a:avLst>
              <a:gd name="adj" fmla="val 350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정육면체 14">
            <a:extLst>
              <a:ext uri="{FF2B5EF4-FFF2-40B4-BE49-F238E27FC236}">
                <a16:creationId xmlns:a16="http://schemas.microsoft.com/office/drawing/2014/main" id="{A096E902-08DB-4A3E-9E54-C9417B2B6027}"/>
              </a:ext>
            </a:extLst>
          </p:cNvPr>
          <p:cNvSpPr/>
          <p:nvPr/>
        </p:nvSpPr>
        <p:spPr>
          <a:xfrm>
            <a:off x="6566461" y="2287636"/>
            <a:ext cx="1593195" cy="1593195"/>
          </a:xfrm>
          <a:prstGeom prst="cube">
            <a:avLst>
              <a:gd name="adj" fmla="val 508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6273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 txBox="1">
            <a:spLocks/>
          </p:cNvSpPr>
          <p:nvPr/>
        </p:nvSpPr>
        <p:spPr>
          <a:xfrm>
            <a:off x="0" y="-44221"/>
            <a:ext cx="9144000" cy="960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LeNet-5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30B3D17A-CA80-4372-9129-9D67CCE0531A}"/>
              </a:ext>
            </a:extLst>
          </p:cNvPr>
          <p:cNvCxnSpPr>
            <a:cxnSpLocks/>
          </p:cNvCxnSpPr>
          <p:nvPr/>
        </p:nvCxnSpPr>
        <p:spPr>
          <a:xfrm>
            <a:off x="1966512" y="3330172"/>
            <a:ext cx="735622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6D4E5845-B4DB-426C-8925-1DFD783AD56F}"/>
              </a:ext>
            </a:extLst>
          </p:cNvPr>
          <p:cNvCxnSpPr>
            <a:cxnSpLocks/>
          </p:cNvCxnSpPr>
          <p:nvPr/>
        </p:nvCxnSpPr>
        <p:spPr>
          <a:xfrm>
            <a:off x="5508104" y="3330172"/>
            <a:ext cx="735622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F2A671B-0CCE-455D-B281-218AB16BE4E4}"/>
              </a:ext>
            </a:extLst>
          </p:cNvPr>
          <p:cNvSpPr txBox="1"/>
          <p:nvPr/>
        </p:nvSpPr>
        <p:spPr>
          <a:xfrm>
            <a:off x="2802714" y="3055539"/>
            <a:ext cx="2827511" cy="499823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en-US" altLang="ko-KR" sz="2400" dirty="0"/>
              <a:t>Conv2d(6,16,5,1,0)</a:t>
            </a:r>
          </a:p>
          <a:p>
            <a:pPr algn="ctr"/>
            <a:r>
              <a:rPr lang="en-US" altLang="ko-KR" sz="2400" dirty="0" err="1"/>
              <a:t>ReLU</a:t>
            </a:r>
            <a:endParaRPr lang="en-US" altLang="ko-KR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E84775-7DEC-4CBA-8649-99B8AF18A0B7}"/>
              </a:ext>
            </a:extLst>
          </p:cNvPr>
          <p:cNvSpPr txBox="1"/>
          <p:nvPr/>
        </p:nvSpPr>
        <p:spPr>
          <a:xfrm>
            <a:off x="185648" y="4644793"/>
            <a:ext cx="1623070" cy="5523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en-US" altLang="ko-KR" sz="2400"/>
              <a:t>[6, 14, 14]</a:t>
            </a:r>
          </a:p>
        </p:txBody>
      </p:sp>
      <p:sp>
        <p:nvSpPr>
          <p:cNvPr id="7" name="정육면체 6">
            <a:extLst>
              <a:ext uri="{FF2B5EF4-FFF2-40B4-BE49-F238E27FC236}">
                <a16:creationId xmlns:a16="http://schemas.microsoft.com/office/drawing/2014/main" id="{9407451F-4E9D-4DF7-A690-8E2B107D090B}"/>
              </a:ext>
            </a:extLst>
          </p:cNvPr>
          <p:cNvSpPr/>
          <p:nvPr/>
        </p:nvSpPr>
        <p:spPr>
          <a:xfrm>
            <a:off x="251520" y="2276872"/>
            <a:ext cx="1593195" cy="1593195"/>
          </a:xfrm>
          <a:prstGeom prst="cube">
            <a:avLst>
              <a:gd name="adj" fmla="val 508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F3E7A8-E1AD-401D-BA16-B50317DC4C61}"/>
              </a:ext>
            </a:extLst>
          </p:cNvPr>
          <p:cNvSpPr txBox="1"/>
          <p:nvPr/>
        </p:nvSpPr>
        <p:spPr>
          <a:xfrm>
            <a:off x="6522352" y="4644793"/>
            <a:ext cx="1938080" cy="5523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en-US" altLang="ko-KR" sz="2400" dirty="0"/>
              <a:t>[16, 10, 10]</a:t>
            </a:r>
          </a:p>
        </p:txBody>
      </p:sp>
      <p:sp>
        <p:nvSpPr>
          <p:cNvPr id="9" name="정육면체 8">
            <a:extLst>
              <a:ext uri="{FF2B5EF4-FFF2-40B4-BE49-F238E27FC236}">
                <a16:creationId xmlns:a16="http://schemas.microsoft.com/office/drawing/2014/main" id="{F5344466-0738-4D88-B04B-41FF0AC1CA84}"/>
              </a:ext>
            </a:extLst>
          </p:cNvPr>
          <p:cNvSpPr/>
          <p:nvPr/>
        </p:nvSpPr>
        <p:spPr>
          <a:xfrm>
            <a:off x="6588224" y="2276872"/>
            <a:ext cx="1593195" cy="1593195"/>
          </a:xfrm>
          <a:prstGeom prst="cube">
            <a:avLst>
              <a:gd name="adj" fmla="val 5964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3379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 txBox="1">
            <a:spLocks/>
          </p:cNvSpPr>
          <p:nvPr/>
        </p:nvSpPr>
        <p:spPr>
          <a:xfrm>
            <a:off x="0" y="-44221"/>
            <a:ext cx="9144000" cy="960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LeNet-5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7E869EE-32A1-4375-B615-C024FB5B2B13}"/>
              </a:ext>
            </a:extLst>
          </p:cNvPr>
          <p:cNvCxnSpPr>
            <a:cxnSpLocks/>
          </p:cNvCxnSpPr>
          <p:nvPr/>
        </p:nvCxnSpPr>
        <p:spPr>
          <a:xfrm>
            <a:off x="2339752" y="3444141"/>
            <a:ext cx="735622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4881B30-094C-4C33-8E4B-52B1BB95B3C2}"/>
              </a:ext>
            </a:extLst>
          </p:cNvPr>
          <p:cNvCxnSpPr>
            <a:cxnSpLocks/>
          </p:cNvCxnSpPr>
          <p:nvPr/>
        </p:nvCxnSpPr>
        <p:spPr>
          <a:xfrm>
            <a:off x="5449350" y="3430693"/>
            <a:ext cx="735622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D2CECAA-E05F-4C3B-A413-F6C3618EE04B}"/>
              </a:ext>
            </a:extLst>
          </p:cNvPr>
          <p:cNvSpPr txBox="1"/>
          <p:nvPr/>
        </p:nvSpPr>
        <p:spPr>
          <a:xfrm>
            <a:off x="2888330" y="3179088"/>
            <a:ext cx="2561020" cy="499823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en-US" altLang="ko-KR" sz="2400" dirty="0"/>
              <a:t>Pooling(2, 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B516A6-D5E0-41A2-8E99-414CDD1DDE87}"/>
              </a:ext>
            </a:extLst>
          </p:cNvPr>
          <p:cNvSpPr txBox="1"/>
          <p:nvPr/>
        </p:nvSpPr>
        <p:spPr>
          <a:xfrm>
            <a:off x="224720" y="4716801"/>
            <a:ext cx="2115032" cy="5523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en-US" altLang="ko-KR" sz="2400" dirty="0"/>
              <a:t>[16, 10, 10]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14EA6C-D952-401E-941A-E012505CD106}"/>
              </a:ext>
            </a:extLst>
          </p:cNvPr>
          <p:cNvSpPr txBox="1"/>
          <p:nvPr/>
        </p:nvSpPr>
        <p:spPr>
          <a:xfrm>
            <a:off x="6595336" y="4696677"/>
            <a:ext cx="1623070" cy="5523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en-US" altLang="ko-KR" sz="2400"/>
              <a:t>[16, 5, 5]</a:t>
            </a:r>
          </a:p>
        </p:txBody>
      </p:sp>
      <p:sp>
        <p:nvSpPr>
          <p:cNvPr id="8" name="정육면체 7">
            <a:extLst>
              <a:ext uri="{FF2B5EF4-FFF2-40B4-BE49-F238E27FC236}">
                <a16:creationId xmlns:a16="http://schemas.microsoft.com/office/drawing/2014/main" id="{C81355EE-7100-45C8-A0BA-D736DD097021}"/>
              </a:ext>
            </a:extLst>
          </p:cNvPr>
          <p:cNvSpPr/>
          <p:nvPr/>
        </p:nvSpPr>
        <p:spPr>
          <a:xfrm>
            <a:off x="323528" y="2348880"/>
            <a:ext cx="1593195" cy="1593195"/>
          </a:xfrm>
          <a:prstGeom prst="cube">
            <a:avLst>
              <a:gd name="adj" fmla="val 5964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정육면체 8">
            <a:extLst>
              <a:ext uri="{FF2B5EF4-FFF2-40B4-BE49-F238E27FC236}">
                <a16:creationId xmlns:a16="http://schemas.microsoft.com/office/drawing/2014/main" id="{AC6A5B68-0DD0-4200-AA1D-B74FA8F9DB56}"/>
              </a:ext>
            </a:extLst>
          </p:cNvPr>
          <p:cNvSpPr/>
          <p:nvPr/>
        </p:nvSpPr>
        <p:spPr>
          <a:xfrm>
            <a:off x="6804250" y="2936046"/>
            <a:ext cx="985905" cy="985905"/>
          </a:xfrm>
          <a:prstGeom prst="cube">
            <a:avLst>
              <a:gd name="adj" fmla="val 467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5048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 txBox="1">
            <a:spLocks/>
          </p:cNvSpPr>
          <p:nvPr/>
        </p:nvSpPr>
        <p:spPr>
          <a:xfrm>
            <a:off x="0" y="-44221"/>
            <a:ext cx="9144000" cy="960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LeNet-5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233EA611-6C57-47EE-9959-36049243CDFC}"/>
              </a:ext>
            </a:extLst>
          </p:cNvPr>
          <p:cNvCxnSpPr>
            <a:cxnSpLocks/>
          </p:cNvCxnSpPr>
          <p:nvPr/>
        </p:nvCxnSpPr>
        <p:spPr>
          <a:xfrm>
            <a:off x="1986456" y="3268899"/>
            <a:ext cx="735622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5A3F6A1-9146-438A-A500-33B4BDBF0A9C}"/>
              </a:ext>
            </a:extLst>
          </p:cNvPr>
          <p:cNvCxnSpPr>
            <a:cxnSpLocks/>
          </p:cNvCxnSpPr>
          <p:nvPr/>
        </p:nvCxnSpPr>
        <p:spPr>
          <a:xfrm>
            <a:off x="6769822" y="3268899"/>
            <a:ext cx="735622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6C978BA-3D08-42C3-840D-A866EBCE9E88}"/>
              </a:ext>
            </a:extLst>
          </p:cNvPr>
          <p:cNvSpPr txBox="1"/>
          <p:nvPr/>
        </p:nvSpPr>
        <p:spPr>
          <a:xfrm>
            <a:off x="2666010" y="2116746"/>
            <a:ext cx="4103812" cy="24248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en-US" altLang="ko-KR" sz="2400"/>
              <a:t>Reshape([16,5,5]</a:t>
            </a:r>
            <a:r>
              <a:rPr lang="ko-KR" altLang="en-US" sz="2400"/>
              <a:t>→</a:t>
            </a:r>
            <a:r>
              <a:rPr lang="en-US" altLang="ko-KR" sz="2400"/>
              <a:t>[16*5*5])</a:t>
            </a:r>
          </a:p>
          <a:p>
            <a:pPr algn="ctr"/>
            <a:r>
              <a:rPr lang="en-US" altLang="ko-KR" sz="2400"/>
              <a:t>Fully Connected(16*5*5,120)</a:t>
            </a:r>
          </a:p>
          <a:p>
            <a:pPr algn="ctr"/>
            <a:r>
              <a:rPr lang="en-US" altLang="ko-KR" sz="2400"/>
              <a:t>ReLU</a:t>
            </a:r>
          </a:p>
          <a:p>
            <a:pPr algn="ctr"/>
            <a:r>
              <a:rPr lang="en-US" altLang="ko-KR" sz="2400"/>
              <a:t>Fully Connected(120,84)</a:t>
            </a:r>
          </a:p>
          <a:p>
            <a:pPr algn="ctr"/>
            <a:r>
              <a:rPr lang="en-US" altLang="ko-KR" sz="2400"/>
              <a:t>ReLU</a:t>
            </a:r>
          </a:p>
          <a:p>
            <a:pPr algn="ctr"/>
            <a:r>
              <a:rPr lang="en-US" altLang="ko-KR" sz="2400"/>
              <a:t>Fully Connected(84,10)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0D2BCE-112C-4C63-88CA-15FB3BC84695}"/>
              </a:ext>
            </a:extLst>
          </p:cNvPr>
          <p:cNvSpPr txBox="1"/>
          <p:nvPr/>
        </p:nvSpPr>
        <p:spPr>
          <a:xfrm>
            <a:off x="29471" y="4541559"/>
            <a:ext cx="1623070" cy="5523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en-US" altLang="ko-KR" sz="2400"/>
              <a:t>[16, 5, 5]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6AF919-C8F6-4031-9586-CA6E7AB9DB11}"/>
              </a:ext>
            </a:extLst>
          </p:cNvPr>
          <p:cNvSpPr txBox="1"/>
          <p:nvPr/>
        </p:nvSpPr>
        <p:spPr>
          <a:xfrm>
            <a:off x="7520930" y="2992734"/>
            <a:ext cx="1623070" cy="5523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en-US" altLang="ko-KR" sz="2400" dirty="0"/>
              <a:t>[10]</a:t>
            </a:r>
          </a:p>
        </p:txBody>
      </p:sp>
      <p:sp>
        <p:nvSpPr>
          <p:cNvPr id="8" name="정육면체 7">
            <a:extLst>
              <a:ext uri="{FF2B5EF4-FFF2-40B4-BE49-F238E27FC236}">
                <a16:creationId xmlns:a16="http://schemas.microsoft.com/office/drawing/2014/main" id="{7F0DD772-D22E-4D05-A78F-3F09D7F6BDA3}"/>
              </a:ext>
            </a:extLst>
          </p:cNvPr>
          <p:cNvSpPr/>
          <p:nvPr/>
        </p:nvSpPr>
        <p:spPr>
          <a:xfrm>
            <a:off x="403142" y="2780928"/>
            <a:ext cx="985905" cy="985905"/>
          </a:xfrm>
          <a:prstGeom prst="cube">
            <a:avLst>
              <a:gd name="adj" fmla="val 467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F4DED20-27E5-4147-B360-A17B4F0FE777}"/>
              </a:ext>
            </a:extLst>
          </p:cNvPr>
          <p:cNvCxnSpPr>
            <a:cxnSpLocks/>
          </p:cNvCxnSpPr>
          <p:nvPr/>
        </p:nvCxnSpPr>
        <p:spPr>
          <a:xfrm flipH="1" flipV="1">
            <a:off x="8298304" y="3732205"/>
            <a:ext cx="163511" cy="5628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DD82019-E390-4B8C-963D-094454FA572E}"/>
              </a:ext>
            </a:extLst>
          </p:cNvPr>
          <p:cNvSpPr txBox="1"/>
          <p:nvPr/>
        </p:nvSpPr>
        <p:spPr>
          <a:xfrm>
            <a:off x="8102321" y="4370212"/>
            <a:ext cx="816021" cy="31177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600"/>
              <a:t>Class size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20318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13172</TotalTime>
  <Words>571</Words>
  <Application>Microsoft Office PowerPoint</Application>
  <PresentationFormat>화면 슬라이드 쇼(4:3)</PresentationFormat>
  <Paragraphs>118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Ruk</dc:creator>
  <cp:lastModifiedBy>김강민</cp:lastModifiedBy>
  <cp:revision>2448</cp:revision>
  <cp:lastPrinted>2017-04-17T04:06:52Z</cp:lastPrinted>
  <dcterms:created xsi:type="dcterms:W3CDTF">2014-07-14T02:12:36Z</dcterms:created>
  <dcterms:modified xsi:type="dcterms:W3CDTF">2020-09-21T08:49:48Z</dcterms:modified>
</cp:coreProperties>
</file>