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08" r:id="rId2"/>
    <p:sldId id="872" r:id="rId3"/>
    <p:sldId id="882" r:id="rId4"/>
    <p:sldId id="865" r:id="rId5"/>
    <p:sldId id="811" r:id="rId6"/>
    <p:sldId id="812" r:id="rId7"/>
  </p:sldIdLst>
  <p:sldSz cx="9144000" cy="6858000" type="screen4x3"/>
  <p:notesSz cx="9874250" cy="67421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817C7C"/>
    <a:srgbClr val="FBE5D6"/>
    <a:srgbClr val="002060"/>
    <a:srgbClr val="CAD3DC"/>
    <a:srgbClr val="DEEBD6"/>
    <a:srgbClr val="E4C9FF"/>
    <a:srgbClr val="0000FF"/>
    <a:srgbClr val="A9B7C6"/>
    <a:srgbClr val="6A8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5214" autoAdjust="0"/>
  </p:normalViewPr>
  <p:slideViewPr>
    <p:cSldViewPr>
      <p:cViewPr varScale="1">
        <p:scale>
          <a:sx n="85" d="100"/>
          <a:sy n="85" d="100"/>
        </p:scale>
        <p:origin x="14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951C9-27A3-4822-A809-10F5257565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81E5-35A2-4FD0-BF53-0490417C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6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B731-A149-48E9-9598-63F39D6B858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2788" y="506413"/>
            <a:ext cx="3368675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02504"/>
            <a:ext cx="789940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5238C-A8FC-4660-8003-59FEE05CC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2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6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F9E2-BBB0-479F-8CB6-6C744F08A488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B74-2D8C-4D64-8F18-2E5897396981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8225-48C5-42F9-BEC9-1FB8568BA6A7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740-574C-4E47-B2FD-773FAB7E46FF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0889-E78A-47C0-ABA5-EAB0008E1A43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3837-C5DB-4919-8B44-F921D3505B2C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46A-A0E9-41E6-8056-0F243D817A6B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A00-D618-4562-9D8A-618DA1D68B6A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32F-BE01-44CC-96B4-CD247094EDF6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933-576C-40E3-9283-066C40AB34A1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E191-4BF3-4AA6-BF65-04F7BE7A1746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C054-33D0-4A2D-BD82-3ABF45197431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5: CGAN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FC75A-6D34-43DC-870C-11E00A0EAB20}"/>
              </a:ext>
            </a:extLst>
          </p:cNvPr>
          <p:cNvSpPr txBox="1"/>
          <p:nvPr/>
        </p:nvSpPr>
        <p:spPr>
          <a:xfrm>
            <a:off x="139056" y="1238562"/>
            <a:ext cx="6665188" cy="54323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b="1" dirty="0"/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Your model should generate fashion MNIST images.</a:t>
            </a:r>
          </a:p>
          <a:p>
            <a:pPr>
              <a:spcBef>
                <a:spcPts val="500"/>
              </a:spcBef>
            </a:pPr>
            <a:endParaRPr lang="en-US" altLang="ko-KR" sz="1200" dirty="0"/>
          </a:p>
          <a:p>
            <a:pPr>
              <a:spcBef>
                <a:spcPts val="500"/>
              </a:spcBef>
            </a:pPr>
            <a:r>
              <a:rPr lang="en-US" altLang="ko-KR" b="1" dirty="0"/>
              <a:t>[Requirements]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1. Implement CGAN model with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.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(Basic code is provided)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2. You should attach the generated images.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A5D753-7F17-4142-8134-5894786FB519}"/>
              </a:ext>
            </a:extLst>
          </p:cNvPr>
          <p:cNvCxnSpPr/>
          <p:nvPr/>
        </p:nvCxnSpPr>
        <p:spPr>
          <a:xfrm>
            <a:off x="7224884" y="3530137"/>
            <a:ext cx="0" cy="88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00BF6-CBE2-46E8-9DFF-A86720E69305}"/>
              </a:ext>
            </a:extLst>
          </p:cNvPr>
          <p:cNvSpPr txBox="1"/>
          <p:nvPr/>
        </p:nvSpPr>
        <p:spPr>
          <a:xfrm>
            <a:off x="7240752" y="3676233"/>
            <a:ext cx="1064221" cy="478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/>
              <a:t>model</a:t>
            </a:r>
          </a:p>
        </p:txBody>
      </p:sp>
      <p:pic>
        <p:nvPicPr>
          <p:cNvPr id="2" name="Picture 4" descr="Model Zoo - pytorch-generative-model-collections PyTorch Model">
            <a:extLst>
              <a:ext uri="{FF2B5EF4-FFF2-40B4-BE49-F238E27FC236}">
                <a16:creationId xmlns:a16="http://schemas.microsoft.com/office/drawing/2014/main" id="{93D3634E-DE59-4D0C-B7AE-475213324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37"/>
          <a:stretch/>
        </p:blipFill>
        <p:spPr bwMode="auto">
          <a:xfrm>
            <a:off x="5336028" y="4419137"/>
            <a:ext cx="363775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FBA115A-51C0-4D94-88D7-1DCE2BB2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6" r="87042"/>
          <a:stretch/>
        </p:blipFill>
        <p:spPr bwMode="auto">
          <a:xfrm>
            <a:off x="6588930" y="1412638"/>
            <a:ext cx="1757145" cy="30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F600CD-E848-4981-BD01-732353016D29}"/>
              </a:ext>
            </a:extLst>
          </p:cNvPr>
          <p:cNvSpPr/>
          <p:nvPr/>
        </p:nvSpPr>
        <p:spPr>
          <a:xfrm>
            <a:off x="7748214" y="2081620"/>
            <a:ext cx="911716" cy="104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92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CGAN (Conditional GAN)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D0538A-31B5-4743-8F8F-EC4A374502F0}"/>
              </a:ext>
            </a:extLst>
          </p:cNvPr>
          <p:cNvSpPr/>
          <p:nvPr/>
        </p:nvSpPr>
        <p:spPr>
          <a:xfrm>
            <a:off x="179512" y="96961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Vanilla (original) GAN</a:t>
            </a:r>
            <a:r>
              <a:rPr lang="ko-KR" altLang="en-US" sz="1800" dirty="0"/>
              <a:t>에서는 어떤 이미지를 만들지 제어할 수 없음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Conditional GAN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G</a:t>
            </a:r>
            <a:r>
              <a:rPr lang="ko-KR" altLang="en-US" sz="1800" dirty="0"/>
              <a:t>와 </a:t>
            </a:r>
            <a:r>
              <a:rPr lang="en-US" altLang="ko-KR" sz="1800" dirty="0"/>
              <a:t>D</a:t>
            </a:r>
            <a:r>
              <a:rPr lang="ko-KR" altLang="en-US" sz="1800" dirty="0"/>
              <a:t>에 특정 </a:t>
            </a:r>
            <a:r>
              <a:rPr lang="en-US" altLang="ko-KR" sz="1800" dirty="0"/>
              <a:t>condition</a:t>
            </a:r>
            <a:r>
              <a:rPr lang="ko-KR" altLang="en-US" sz="1800" dirty="0"/>
              <a:t>을 나타내는 정보</a:t>
            </a:r>
            <a:r>
              <a:rPr lang="en-US" altLang="ko-KR" sz="1800" dirty="0"/>
              <a:t>y</a:t>
            </a:r>
            <a:r>
              <a:rPr lang="ko-KR" altLang="en-US" sz="1800" dirty="0"/>
              <a:t>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B145E0-9607-4E26-BAEC-497CAFB5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276872"/>
            <a:ext cx="4524549" cy="3832482"/>
          </a:xfrm>
          <a:prstGeom prst="rect">
            <a:avLst/>
          </a:prstGeom>
        </p:spPr>
      </p:pic>
      <p:pic>
        <p:nvPicPr>
          <p:cNvPr id="3" name="Google Shape;265;p47">
            <a:extLst>
              <a:ext uri="{FF2B5EF4-FFF2-40B4-BE49-F238E27FC236}">
                <a16:creationId xmlns:a16="http://schemas.microsoft.com/office/drawing/2014/main" id="{9599685E-83AA-4D30-8C13-988D03C6E1E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47" y="2709000"/>
            <a:ext cx="1496515" cy="14841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62B98A-BA11-45DE-9751-67BFC1DF8682}"/>
              </a:ext>
            </a:extLst>
          </p:cNvPr>
          <p:cNvSpPr/>
          <p:nvPr/>
        </p:nvSpPr>
        <p:spPr>
          <a:xfrm>
            <a:off x="5838434" y="3393253"/>
            <a:ext cx="27590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Comic Sans MS" panose="030F0702030302020204" pitchFamily="66" charset="0"/>
              </a:rPr>
              <a:t>“4”</a:t>
            </a:r>
          </a:p>
          <a:p>
            <a:pPr algn="ctr"/>
            <a:r>
              <a:rPr lang="en-US" altLang="ko-KR" b="1" dirty="0">
                <a:latin typeface="Comic Sans MS" panose="030F0702030302020204" pitchFamily="66" charset="0"/>
              </a:rPr>
              <a:t>( 0 0 0 0 1 0 0 0 0 0)</a:t>
            </a:r>
            <a:endParaRPr lang="en-US" altLang="ko-KR" sz="2400" b="1" dirty="0">
              <a:latin typeface="Comic Sans MS" panose="030F0702030302020204" pitchFamily="66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55C5B-9342-4FB2-916B-AB9AADCC66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68" b="30950"/>
          <a:stretch/>
        </p:blipFill>
        <p:spPr>
          <a:xfrm>
            <a:off x="1346014" y="5119764"/>
            <a:ext cx="864096" cy="10808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76A5A-BAF6-4120-9A1B-626D1A61F75E}"/>
              </a:ext>
            </a:extLst>
          </p:cNvPr>
          <p:cNvSpPr/>
          <p:nvPr/>
        </p:nvSpPr>
        <p:spPr>
          <a:xfrm>
            <a:off x="5982890" y="5146039"/>
            <a:ext cx="27590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Comic Sans MS" panose="030F0702030302020204" pitchFamily="66" charset="0"/>
              </a:rPr>
              <a:t>“4”</a:t>
            </a:r>
          </a:p>
          <a:p>
            <a:pPr algn="ctr"/>
            <a:r>
              <a:rPr lang="en-US" altLang="ko-KR" b="1" dirty="0">
                <a:latin typeface="Comic Sans MS" panose="030F0702030302020204" pitchFamily="66" charset="0"/>
              </a:rPr>
              <a:t>( 0 0 0 0 1 0 0 0 0 0)</a:t>
            </a:r>
            <a:endParaRPr lang="en-US" altLang="ko-KR" sz="2400" b="1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58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CGAN (Conditional GAN)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D0538A-31B5-4743-8F8F-EC4A374502F0}"/>
              </a:ext>
            </a:extLst>
          </p:cNvPr>
          <p:cNvSpPr/>
          <p:nvPr/>
        </p:nvSpPr>
        <p:spPr>
          <a:xfrm>
            <a:off x="179512" y="96961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Vanilla (original) GAN</a:t>
            </a:r>
            <a:r>
              <a:rPr lang="ko-KR" altLang="en-US" sz="1800" dirty="0"/>
              <a:t>에서는 어떤 이미지를 만들지 제어할 수 없음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Conditional GAN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G</a:t>
            </a:r>
            <a:r>
              <a:rPr lang="ko-KR" altLang="en-US" sz="1800" dirty="0"/>
              <a:t>와 </a:t>
            </a:r>
            <a:r>
              <a:rPr lang="en-US" altLang="ko-KR" sz="1800" dirty="0"/>
              <a:t>D</a:t>
            </a:r>
            <a:r>
              <a:rPr lang="ko-KR" altLang="en-US" sz="1800" dirty="0"/>
              <a:t>에 특정 </a:t>
            </a:r>
            <a:r>
              <a:rPr lang="en-US" altLang="ko-KR" sz="1800" dirty="0"/>
              <a:t>condition</a:t>
            </a:r>
            <a:r>
              <a:rPr lang="ko-KR" altLang="en-US" sz="1800" dirty="0"/>
              <a:t>을 나타내는 정보</a:t>
            </a:r>
            <a:r>
              <a:rPr lang="en-US" altLang="ko-KR" sz="1800" dirty="0"/>
              <a:t>y</a:t>
            </a:r>
            <a:r>
              <a:rPr lang="ko-KR" altLang="en-US" sz="1800" dirty="0"/>
              <a:t>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7775FF-011A-4F47-93FE-04EF1C1E3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338"/>
            <a:ext cx="9144000" cy="615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A82AF6-02B3-436D-AC7A-A6E75F798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11789"/>
            <a:ext cx="9144000" cy="492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2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E32E-89A7-4446-9CA8-EFCCEA493AD0}"/>
              </a:ext>
            </a:extLst>
          </p:cNvPr>
          <p:cNvSpPr txBox="1"/>
          <p:nvPr/>
        </p:nvSpPr>
        <p:spPr>
          <a:xfrm>
            <a:off x="792350" y="3828820"/>
            <a:ext cx="3563626" cy="16762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</a:t>
            </a:r>
            <a:r>
              <a:rPr lang="en-US" altLang="ko-KR" sz="2000" b="1" dirty="0" err="1"/>
              <a:t>PyTorch</a:t>
            </a:r>
            <a:r>
              <a:rPr lang="en-US" altLang="ko-KR" sz="2000" b="1" dirty="0"/>
              <a:t> Code structure]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CGAN_model.py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CGAN_train.py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endParaRPr lang="en-US" altLang="ko-KR" sz="2000" b="1" dirty="0"/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GAN_model.py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GAN_train.py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9DC8A-B01E-402E-B9BB-4C614623EB80}"/>
              </a:ext>
            </a:extLst>
          </p:cNvPr>
          <p:cNvSpPr txBox="1"/>
          <p:nvPr/>
        </p:nvSpPr>
        <p:spPr>
          <a:xfrm>
            <a:off x="4791272" y="3840999"/>
            <a:ext cx="3960440" cy="16762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</a:t>
            </a:r>
            <a:r>
              <a:rPr lang="en-US" altLang="ko-KR" sz="2000" b="1" dirty="0" err="1"/>
              <a:t>TensorFLow</a:t>
            </a:r>
            <a:r>
              <a:rPr lang="en-US" altLang="ko-KR" sz="2000" b="1" dirty="0"/>
              <a:t> Code structure]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cgan.py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cgan_train.py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endParaRPr lang="en-US" altLang="ko-KR" sz="2000" b="1" dirty="0"/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vanilla.py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gan_train.py</a:t>
            </a:r>
          </a:p>
          <a:p>
            <a:pPr>
              <a:spcBef>
                <a:spcPts val="500"/>
              </a:spcBef>
            </a:pP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FF1D1-4644-4F71-AD53-8663B2FE6F1D}"/>
              </a:ext>
            </a:extLst>
          </p:cNvPr>
          <p:cNvSpPr txBox="1"/>
          <p:nvPr/>
        </p:nvSpPr>
        <p:spPr>
          <a:xfrm>
            <a:off x="621528" y="1124744"/>
            <a:ext cx="6614768" cy="105323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1800" dirty="0"/>
              <a:t>Your model should generate fashion MNIST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A43-FA66-44B8-9B01-F55E1DAB2625}"/>
              </a:ext>
            </a:extLst>
          </p:cNvPr>
          <p:cNvSpPr txBox="1"/>
          <p:nvPr/>
        </p:nvSpPr>
        <p:spPr>
          <a:xfrm>
            <a:off x="635683" y="2231748"/>
            <a:ext cx="8043225" cy="105323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[Classes]</a:t>
            </a:r>
          </a:p>
          <a:p>
            <a:pPr>
              <a:spcBef>
                <a:spcPts val="500"/>
              </a:spcBef>
            </a:pPr>
            <a:r>
              <a:rPr lang="en-US" altLang="ko-KR" dirty="0"/>
              <a:t>classes = ('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T-shirt/top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Trouser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Pullover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Dress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Coat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Sandal</a:t>
            </a:r>
            <a:r>
              <a:rPr lang="en-US" altLang="ko-KR" dirty="0"/>
              <a:t>', ‘Shirt',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Sneaker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Bag</a:t>
            </a:r>
            <a:r>
              <a:rPr lang="en-US" altLang="ko-KR" dirty="0"/>
              <a:t>', '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Ankle boot</a:t>
            </a:r>
            <a:r>
              <a:rPr lang="en-US" altLang="ko-KR" dirty="0"/>
              <a:t>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0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5: CGAN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8404668-CB85-4644-BBB2-4303C05C0ED1}"/>
              </a:ext>
            </a:extLst>
          </p:cNvPr>
          <p:cNvSpPr txBox="1">
            <a:spLocks/>
          </p:cNvSpPr>
          <p:nvPr/>
        </p:nvSpPr>
        <p:spPr>
          <a:xfrm>
            <a:off x="179512" y="1556792"/>
            <a:ext cx="1051560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Evaluation Criteria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6417B7-D75C-4546-85E5-6413C382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063"/>
              </p:ext>
            </p:extLst>
          </p:nvPr>
        </p:nvGraphicFramePr>
        <p:xfrm>
          <a:off x="127956" y="2348880"/>
          <a:ext cx="8888088" cy="1453688"/>
        </p:xfrm>
        <a:graphic>
          <a:graphicData uri="http://schemas.openxmlformats.org/drawingml/2006/table">
            <a:tbl>
              <a:tblPr/>
              <a:tblGrid>
                <a:gridCol w="2316117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6571971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</a:tbl>
          </a:graphicData>
        </a:graphic>
      </p:graphicFrame>
      <p:pic>
        <p:nvPicPr>
          <p:cNvPr id="36" name="그림 35" descr="키보드, 오르간이(가) 표시된 사진&#10;&#10;자동 생성된 설명">
            <a:extLst>
              <a:ext uri="{FF2B5EF4-FFF2-40B4-BE49-F238E27FC236}">
                <a16:creationId xmlns:a16="http://schemas.microsoft.com/office/drawing/2014/main" id="{6B73B9F3-6B00-4DB4-98B2-418DD8FC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891905"/>
            <a:ext cx="2808312" cy="2808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52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5: CGAN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6515-CD1C-41AC-9D01-EA820218E1C4}"/>
              </a:ext>
            </a:extLst>
          </p:cNvPr>
          <p:cNvSpPr txBox="1"/>
          <p:nvPr/>
        </p:nvSpPr>
        <p:spPr>
          <a:xfrm>
            <a:off x="539552" y="1628800"/>
            <a:ext cx="7746655" cy="43031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2800" dirty="0"/>
              <a:t>-  Due to : </a:t>
            </a:r>
            <a:r>
              <a:rPr lang="en-US" altLang="ko-KR" sz="2800" b="1" dirty="0"/>
              <a:t>~ 10.11(Sun)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Submission : Online submission on blackboard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- Your submission should contain</a:t>
            </a:r>
          </a:p>
          <a:p>
            <a:r>
              <a:rPr lang="en-US" altLang="ko-KR" sz="2400" dirty="0"/>
              <a:t>   1) The whole code of your implementation</a:t>
            </a:r>
          </a:p>
          <a:p>
            <a:r>
              <a:rPr lang="en-US" altLang="ko-KR" sz="2400" dirty="0"/>
              <a:t>   2) The generated images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You must implement the components yourself!</a:t>
            </a:r>
          </a:p>
          <a:p>
            <a:r>
              <a:rPr lang="en-US" altLang="ko-KR" sz="2400" dirty="0"/>
              <a:t>- File name : StudentID_Name.zip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7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17419</TotalTime>
  <Words>330</Words>
  <Application>Microsoft Office PowerPoint</Application>
  <PresentationFormat>화면 슬라이드 쇼(4:3)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맑은 고딕</vt:lpstr>
      <vt:lpstr>Arial</vt:lpstr>
      <vt:lpstr>Calibri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Ruk</dc:creator>
  <cp:lastModifiedBy>821022795787</cp:lastModifiedBy>
  <cp:revision>2623</cp:revision>
  <cp:lastPrinted>2017-04-17T04:06:52Z</cp:lastPrinted>
  <dcterms:created xsi:type="dcterms:W3CDTF">2014-07-14T02:12:36Z</dcterms:created>
  <dcterms:modified xsi:type="dcterms:W3CDTF">2020-10-07T18:00:32Z</dcterms:modified>
</cp:coreProperties>
</file>