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58" r:id="rId6"/>
    <p:sldId id="259" r:id="rId7"/>
    <p:sldId id="261" r:id="rId8"/>
    <p:sldId id="263" r:id="rId9"/>
    <p:sldId id="265" r:id="rId10"/>
    <p:sldId id="283" r:id="rId11"/>
  </p:sldIdLst>
  <p:sldSz cx="9144000" cy="5143500" type="screen16x9"/>
  <p:notesSz cx="6858000" cy="9144000"/>
  <p:embeddedFontLst>
    <p:embeddedFont>
      <p:font typeface="文鼎霹靂體" panose="02010609010101010101" charset="-12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微软雅黑" panose="020B0503020204020204" pitchFamily="34" charset="-122"/>
      <p:regular r:id="rId19"/>
      <p:bold r:id="rId20"/>
    </p:embeddedFont>
    <p:embeddedFont>
      <p:font typeface="经典繁仿黑" panose="02010600030101010101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914"/>
    <a:srgbClr val="384340"/>
    <a:srgbClr val="2B2B29"/>
    <a:srgbClr val="DFD2A0"/>
    <a:srgbClr val="2B2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8042" autoAdjust="0"/>
  </p:normalViewPr>
  <p:slideViewPr>
    <p:cSldViewPr>
      <p:cViewPr varScale="1">
        <p:scale>
          <a:sx n="93" d="100"/>
          <a:sy n="93" d="100"/>
        </p:scale>
        <p:origin x="-768" y="-96"/>
      </p:cViewPr>
      <p:guideLst>
        <p:guide orient="horz" pos="1620"/>
        <p:guide pos="22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2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4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6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5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9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85000"/>
              <a:lumOff val="15000"/>
            </a:schemeClr>
          </a:fgClr>
          <a:bgClr>
            <a:schemeClr val="tx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04AE-8384-4D73-BE7F-1499D02A0134}" type="datetimeFigureOut">
              <a:rPr lang="zh-CN" altLang="en-US" smtClean="0"/>
              <a:t>2013/11/15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463F-2D0E-4547-8536-5BEEA76E2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9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87824" y="1745307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DFD2A0"/>
                </a:solidFill>
                <a:latin typeface="+mn-ea"/>
                <a:cs typeface="经典繁仿黑" pitchFamily="49" charset="-122"/>
              </a:rPr>
              <a:t>金融风险管理 </a:t>
            </a:r>
            <a:r>
              <a:rPr lang="zh-CN" altLang="en-US" sz="3200" b="1" dirty="0">
                <a:solidFill>
                  <a:srgbClr val="DFD2A0"/>
                </a:solidFill>
                <a:latin typeface="+mn-ea"/>
                <a:cs typeface="经典繁仿黑" pitchFamily="49" charset="-122"/>
              </a:rPr>
              <a:t>新闻</a:t>
            </a:r>
            <a:r>
              <a:rPr lang="zh-CN" altLang="en-US" sz="3200" b="1" dirty="0" smtClean="0">
                <a:solidFill>
                  <a:srgbClr val="DFD2A0"/>
                </a:solidFill>
                <a:latin typeface="+mn-ea"/>
                <a:cs typeface="经典繁仿黑" pitchFamily="49" charset="-122"/>
              </a:rPr>
              <a:t>分析 </a:t>
            </a:r>
            <a:endParaRPr lang="zh-CN" altLang="en-US" sz="3200" b="1" dirty="0">
              <a:solidFill>
                <a:srgbClr val="DFD2A0"/>
              </a:solidFill>
              <a:latin typeface="+mn-ea"/>
              <a:cs typeface="经典繁仿黑" pitchFamily="49" charset="-122"/>
            </a:endParaRPr>
          </a:p>
        </p:txBody>
      </p:sp>
      <p:sp>
        <p:nvSpPr>
          <p:cNvPr id="21" name="半闭框 20"/>
          <p:cNvSpPr/>
          <p:nvPr/>
        </p:nvSpPr>
        <p:spPr>
          <a:xfrm>
            <a:off x="2987824" y="1779662"/>
            <a:ext cx="216024" cy="188778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>
            <a:off x="2871428" y="1678386"/>
            <a:ext cx="260412" cy="317300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7906" y="2549145"/>
            <a:ext cx="4375031" cy="814694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84820" y="2696602"/>
            <a:ext cx="463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比特币交易网「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」卷款跑路</a:t>
            </a:r>
          </a:p>
        </p:txBody>
      </p:sp>
      <p:sp>
        <p:nvSpPr>
          <p:cNvPr id="16" name="半闭框 15"/>
          <p:cNvSpPr/>
          <p:nvPr/>
        </p:nvSpPr>
        <p:spPr>
          <a:xfrm rot="10800000">
            <a:off x="7236296" y="2209688"/>
            <a:ext cx="216024" cy="188778"/>
          </a:xfrm>
          <a:prstGeom prst="halfFrame">
            <a:avLst>
              <a:gd name="adj1" fmla="val 15985"/>
              <a:gd name="adj2" fmla="val 19455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-10800000">
            <a:off x="7308304" y="2182442"/>
            <a:ext cx="260412" cy="317300"/>
          </a:xfrm>
          <a:prstGeom prst="halfFrame">
            <a:avLst>
              <a:gd name="adj1" fmla="val 7351"/>
              <a:gd name="adj2" fmla="val 10820"/>
            </a:avLst>
          </a:prstGeom>
          <a:solidFill>
            <a:srgbClr val="DB2914"/>
          </a:solidFill>
          <a:ln>
            <a:solidFill>
              <a:srgbClr val="DB2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105862" y="2283718"/>
            <a:ext cx="3093686" cy="3025282"/>
            <a:chOff x="686226" y="3090018"/>
            <a:chExt cx="3093686" cy="3025282"/>
          </a:xfrm>
        </p:grpSpPr>
        <p:sp>
          <p:nvSpPr>
            <p:cNvPr id="19" name="Arc 327"/>
            <p:cNvSpPr>
              <a:spLocks/>
            </p:cNvSpPr>
            <p:nvPr/>
          </p:nvSpPr>
          <p:spPr bwMode="auto">
            <a:xfrm>
              <a:off x="911888" y="3666081"/>
              <a:ext cx="2121126" cy="2121125"/>
            </a:xfrm>
            <a:custGeom>
              <a:avLst/>
              <a:gdLst>
                <a:gd name="T0" fmla="*/ 0 w 21600"/>
                <a:gd name="T1" fmla="*/ 0 h 21684"/>
                <a:gd name="T2" fmla="*/ 216 w 21600"/>
                <a:gd name="T3" fmla="*/ 215 h 21684"/>
                <a:gd name="T4" fmla="*/ 0 w 21600"/>
                <a:gd name="T5" fmla="*/ 214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DB2914"/>
            </a:solidFill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Arc 328"/>
            <p:cNvSpPr>
              <a:spLocks/>
            </p:cNvSpPr>
            <p:nvPr/>
          </p:nvSpPr>
          <p:spPr bwMode="auto">
            <a:xfrm>
              <a:off x="911887" y="4359341"/>
              <a:ext cx="1427865" cy="1427865"/>
            </a:xfrm>
            <a:custGeom>
              <a:avLst/>
              <a:gdLst>
                <a:gd name="T0" fmla="*/ 0 w 21600"/>
                <a:gd name="T1" fmla="*/ 0 h 21684"/>
                <a:gd name="T2" fmla="*/ 96 w 21600"/>
                <a:gd name="T3" fmla="*/ 96 h 21684"/>
                <a:gd name="T4" fmla="*/ 0 w 21600"/>
                <a:gd name="T5" fmla="*/ 95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DFD2A0"/>
            </a:solidFill>
            <a:ln w="19050" cap="rnd">
              <a:solidFill>
                <a:srgbClr val="DFD2A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Arc 329"/>
            <p:cNvSpPr>
              <a:spLocks/>
            </p:cNvSpPr>
            <p:nvPr/>
          </p:nvSpPr>
          <p:spPr bwMode="auto">
            <a:xfrm>
              <a:off x="911888" y="5037575"/>
              <a:ext cx="749632" cy="749631"/>
            </a:xfrm>
            <a:custGeom>
              <a:avLst/>
              <a:gdLst>
                <a:gd name="T0" fmla="*/ 0 w 21600"/>
                <a:gd name="T1" fmla="*/ 0 h 21684"/>
                <a:gd name="T2" fmla="*/ 24 w 21600"/>
                <a:gd name="T3" fmla="*/ 24 h 21684"/>
                <a:gd name="T4" fmla="*/ 0 w 21600"/>
                <a:gd name="T5" fmla="*/ 24 h 2168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4"/>
                <a:gd name="T11" fmla="*/ 21600 w 21600"/>
                <a:gd name="T12" fmla="*/ 21684 h 216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</a:path>
                <a:path w="21600" h="2168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27"/>
                    <a:pt x="21599" y="21655"/>
                    <a:pt x="21599" y="21683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2B2B29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WordArt 380"/>
            <p:cNvSpPr>
              <a:spLocks noChangeArrowheads="1" noChangeShapeType="1" noTextEdit="1"/>
            </p:cNvSpPr>
            <p:nvPr/>
          </p:nvSpPr>
          <p:spPr bwMode="auto">
            <a:xfrm rot="2832808">
              <a:off x="539364" y="4927890"/>
              <a:ext cx="1606471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453780"/>
                </a:avLst>
              </a:prstTxWarp>
            </a:bodyPr>
            <a:lstStyle/>
            <a:p>
              <a:pPr algn="ctr"/>
              <a:endParaRPr lang="zh-CN" altLang="en-US" sz="700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文鼎霹靂體" pitchFamily="49" charset="-12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911887" y="5805264"/>
              <a:ext cx="286802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03141" y="3090018"/>
              <a:ext cx="0" cy="273640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839880" y="5713418"/>
              <a:ext cx="144016" cy="1571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WordArt 380"/>
            <p:cNvSpPr>
              <a:spLocks noChangeArrowheads="1" noChangeShapeType="1" noTextEdit="1"/>
            </p:cNvSpPr>
            <p:nvPr/>
          </p:nvSpPr>
          <p:spPr bwMode="auto">
            <a:xfrm rot="2337929">
              <a:off x="686226" y="5330198"/>
              <a:ext cx="746520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983410"/>
                </a:avLst>
              </a:prstTxWarp>
            </a:bodyPr>
            <a:lstStyle/>
            <a:p>
              <a:pPr algn="ctr"/>
              <a:endParaRPr lang="zh-CN" altLang="en-US" sz="400" kern="10" spc="-70" dirty="0">
                <a:ln w="9525">
                  <a:noFill/>
                  <a:round/>
                  <a:headEnd/>
                  <a:tailEnd/>
                </a:ln>
                <a:solidFill>
                  <a:srgbClr val="2B2B29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2" name="WordArt 380"/>
            <p:cNvSpPr>
              <a:spLocks noChangeArrowheads="1" noChangeShapeType="1" noTextEdit="1"/>
            </p:cNvSpPr>
            <p:nvPr/>
          </p:nvSpPr>
          <p:spPr bwMode="auto">
            <a:xfrm rot="2681077">
              <a:off x="773725" y="4522608"/>
              <a:ext cx="2188136" cy="76835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210249"/>
                </a:avLst>
              </a:prstTxWarp>
            </a:bodyPr>
            <a:lstStyle/>
            <a:p>
              <a:pPr algn="ctr"/>
              <a:endParaRPr lang="zh-CN" altLang="en-US" sz="1200" b="1" kern="10" spc="-70" dirty="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956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995686"/>
            <a:ext cx="4536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</a:rPr>
              <a:t>THANK</a:t>
            </a:r>
            <a:r>
              <a:rPr lang="en-US" altLang="zh-CN" sz="6600" dirty="0" smtClean="0"/>
              <a:t> </a:t>
            </a:r>
            <a:r>
              <a:rPr lang="en-US" altLang="zh-CN" sz="6600" dirty="0" smtClean="0">
                <a:solidFill>
                  <a:srgbClr val="C00000"/>
                </a:solidFill>
              </a:rPr>
              <a:t>YOU</a:t>
            </a:r>
            <a:endParaRPr lang="zh-CN" alt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8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660934">
            <a:off x="-115778" y="-704885"/>
            <a:ext cx="423899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7895404">
            <a:off x="-148908" y="4011829"/>
            <a:ext cx="423899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927376">
            <a:off x="8777230" y="4080292"/>
            <a:ext cx="423899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8092505">
            <a:off x="8804214" y="-718625"/>
            <a:ext cx="423899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3648" y="987033"/>
            <a:ext cx="576064" cy="57606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79712" y="1851671"/>
            <a:ext cx="576064" cy="57606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55843" y="2809545"/>
            <a:ext cx="576064" cy="57606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31907" y="3723879"/>
            <a:ext cx="576064" cy="57606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:\PPT\0。图片\PNG\2、win7风格\灰色超全扁平化图标\346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04" y="1084689"/>
            <a:ext cx="380752" cy="3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PPT\0。图片\PNG\2、win7风格\灰色超全扁平化图标\524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99" y="2907201"/>
            <a:ext cx="380752" cy="3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PT\0。图片\PNG\2、win7风格\灰色超全扁平化图标\593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19" y="1884576"/>
            <a:ext cx="524768" cy="5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PPT\0。图片\PNG\2、win7风格\灰色超全扁平化图标\831.png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18" y="3765731"/>
            <a:ext cx="492359" cy="4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2123729" y="987033"/>
            <a:ext cx="2664296" cy="576064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55512" y="1053834"/>
            <a:ext cx="43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互联网金融简介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8295" y="1851671"/>
            <a:ext cx="2664296" cy="576064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924319" y="1918472"/>
            <a:ext cx="43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比特币简介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6418" y="2809545"/>
            <a:ext cx="2664296" cy="576064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92442" y="2876347"/>
            <a:ext cx="43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新闻回顾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1920" y="3717183"/>
            <a:ext cx="2664296" cy="576064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67944" y="3783985"/>
            <a:ext cx="43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风险分析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98" y="434256"/>
            <a:ext cx="11652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21" y="824471"/>
            <a:ext cx="11652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702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/>
          <p:cNvCxnSpPr/>
          <p:nvPr/>
        </p:nvCxnSpPr>
        <p:spPr>
          <a:xfrm flipH="1">
            <a:off x="2939502" y="2859782"/>
            <a:ext cx="911518" cy="316953"/>
          </a:xfrm>
          <a:prstGeom prst="line">
            <a:avLst/>
          </a:prstGeom>
          <a:ln w="31750">
            <a:solidFill>
              <a:srgbClr val="DB2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6" idx="0"/>
          </p:cNvCxnSpPr>
          <p:nvPr/>
        </p:nvCxnSpPr>
        <p:spPr>
          <a:xfrm flipH="1" flipV="1">
            <a:off x="4222372" y="1174852"/>
            <a:ext cx="91320" cy="821137"/>
          </a:xfrm>
          <a:prstGeom prst="line">
            <a:avLst/>
          </a:prstGeom>
          <a:ln w="31750">
            <a:solidFill>
              <a:srgbClr val="DB2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4726430" y="2755024"/>
            <a:ext cx="936104" cy="421711"/>
          </a:xfrm>
          <a:prstGeom prst="line">
            <a:avLst/>
          </a:prstGeom>
          <a:ln w="31750">
            <a:solidFill>
              <a:srgbClr val="DB2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6" idx="4"/>
          </p:cNvCxnSpPr>
          <p:nvPr/>
        </p:nvCxnSpPr>
        <p:spPr>
          <a:xfrm flipH="1">
            <a:off x="4222372" y="3082901"/>
            <a:ext cx="91320" cy="659133"/>
          </a:xfrm>
          <a:prstGeom prst="line">
            <a:avLst/>
          </a:prstGeom>
          <a:ln w="5715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726430" y="1493563"/>
            <a:ext cx="1436417" cy="827088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998236" y="1808156"/>
            <a:ext cx="936104" cy="421711"/>
          </a:xfrm>
          <a:prstGeom prst="line">
            <a:avLst/>
          </a:prstGeom>
          <a:ln w="57150">
            <a:solidFill>
              <a:srgbClr val="DFD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051720" y="1055496"/>
            <a:ext cx="1060818" cy="996701"/>
            <a:chOff x="2329340" y="1055495"/>
            <a:chExt cx="1060818" cy="996701"/>
          </a:xfrm>
        </p:grpSpPr>
        <p:sp>
          <p:nvSpPr>
            <p:cNvPr id="25" name="任意多边形 24"/>
            <p:cNvSpPr/>
            <p:nvPr/>
          </p:nvSpPr>
          <p:spPr>
            <a:xfrm>
              <a:off x="2843804" y="1506439"/>
              <a:ext cx="546354" cy="545757"/>
            </a:xfrm>
            <a:custGeom>
              <a:avLst/>
              <a:gdLst>
                <a:gd name="connsiteX0" fmla="*/ 0 w 546354"/>
                <a:gd name="connsiteY0" fmla="*/ 272879 h 545757"/>
                <a:gd name="connsiteX1" fmla="*/ 273177 w 546354"/>
                <a:gd name="connsiteY1" fmla="*/ 0 h 545757"/>
                <a:gd name="connsiteX2" fmla="*/ 546354 w 546354"/>
                <a:gd name="connsiteY2" fmla="*/ 272879 h 545757"/>
                <a:gd name="connsiteX3" fmla="*/ 273177 w 546354"/>
                <a:gd name="connsiteY3" fmla="*/ 545758 h 545757"/>
                <a:gd name="connsiteX4" fmla="*/ 0 w 546354"/>
                <a:gd name="connsiteY4" fmla="*/ 272879 h 54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354" h="545757">
                  <a:moveTo>
                    <a:pt x="0" y="272879"/>
                  </a:moveTo>
                  <a:cubicBezTo>
                    <a:pt x="0" y="122172"/>
                    <a:pt x="122306" y="0"/>
                    <a:pt x="273177" y="0"/>
                  </a:cubicBezTo>
                  <a:cubicBezTo>
                    <a:pt x="424048" y="0"/>
                    <a:pt x="546354" y="122172"/>
                    <a:pt x="546354" y="272879"/>
                  </a:cubicBezTo>
                  <a:cubicBezTo>
                    <a:pt x="546354" y="423586"/>
                    <a:pt x="424048" y="545758"/>
                    <a:pt x="273177" y="545758"/>
                  </a:cubicBezTo>
                  <a:cubicBezTo>
                    <a:pt x="122306" y="545758"/>
                    <a:pt x="0" y="423586"/>
                    <a:pt x="0" y="272879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DB2914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982" tIns="93894" rIns="93982" bIns="93894" numCol="1" spcCol="1270" anchor="ctr" anchorCtr="0">
              <a:noAutofit/>
            </a:bodyPr>
            <a:lstStyle/>
            <a:p>
              <a:pPr lvl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/>
            </a:p>
          </p:txBody>
        </p:sp>
        <p:sp>
          <p:nvSpPr>
            <p:cNvPr id="26" name="任意多边形 25"/>
            <p:cNvSpPr/>
            <p:nvPr/>
          </p:nvSpPr>
          <p:spPr>
            <a:xfrm rot="25317417">
              <a:off x="2736420" y="1369785"/>
              <a:ext cx="343153" cy="34402"/>
            </a:xfrm>
            <a:custGeom>
              <a:avLst/>
              <a:gdLst>
                <a:gd name="connsiteX0" fmla="*/ 0 w 343153"/>
                <a:gd name="connsiteY0" fmla="*/ 17200 h 34401"/>
                <a:gd name="connsiteX1" fmla="*/ 343153 w 343153"/>
                <a:gd name="connsiteY1" fmla="*/ 17200 h 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153" h="34401">
                  <a:moveTo>
                    <a:pt x="343153" y="17201"/>
                  </a:moveTo>
                  <a:lnTo>
                    <a:pt x="0" y="17201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261" tIns="8066" rIns="186260" bIns="8066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686724" y="1055495"/>
              <a:ext cx="191287" cy="191287"/>
            </a:xfrm>
            <a:custGeom>
              <a:avLst/>
              <a:gdLst>
                <a:gd name="connsiteX0" fmla="*/ 0 w 191287"/>
                <a:gd name="connsiteY0" fmla="*/ 95644 h 191287"/>
                <a:gd name="connsiteX1" fmla="*/ 95644 w 191287"/>
                <a:gd name="connsiteY1" fmla="*/ 0 h 191287"/>
                <a:gd name="connsiteX2" fmla="*/ 191288 w 191287"/>
                <a:gd name="connsiteY2" fmla="*/ 95644 h 191287"/>
                <a:gd name="connsiteX3" fmla="*/ 95644 w 191287"/>
                <a:gd name="connsiteY3" fmla="*/ 191288 h 191287"/>
                <a:gd name="connsiteX4" fmla="*/ 0 w 191287"/>
                <a:gd name="connsiteY4" fmla="*/ 95644 h 19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7" h="191287">
                  <a:moveTo>
                    <a:pt x="0" y="95644"/>
                  </a:moveTo>
                  <a:cubicBezTo>
                    <a:pt x="0" y="42821"/>
                    <a:pt x="42821" y="0"/>
                    <a:pt x="95644" y="0"/>
                  </a:cubicBezTo>
                  <a:cubicBezTo>
                    <a:pt x="148467" y="0"/>
                    <a:pt x="191288" y="42821"/>
                    <a:pt x="191288" y="95644"/>
                  </a:cubicBezTo>
                  <a:cubicBezTo>
                    <a:pt x="191288" y="148467"/>
                    <a:pt x="148467" y="191288"/>
                    <a:pt x="95644" y="191288"/>
                  </a:cubicBezTo>
                  <a:cubicBezTo>
                    <a:pt x="42821" y="191288"/>
                    <a:pt x="0" y="148467"/>
                    <a:pt x="0" y="9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93" tIns="33093" rIns="33093" bIns="33093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dirty="0"/>
            </a:p>
          </p:txBody>
        </p:sp>
        <p:sp>
          <p:nvSpPr>
            <p:cNvPr id="28" name="任意多边形 27"/>
            <p:cNvSpPr/>
            <p:nvPr/>
          </p:nvSpPr>
          <p:spPr>
            <a:xfrm rot="17098158">
              <a:off x="3102329" y="1387581"/>
              <a:ext cx="229587" cy="34401"/>
            </a:xfrm>
            <a:custGeom>
              <a:avLst/>
              <a:gdLst>
                <a:gd name="connsiteX0" fmla="*/ 0 w 229587"/>
                <a:gd name="connsiteY0" fmla="*/ 17200 h 34401"/>
                <a:gd name="connsiteX1" fmla="*/ 229587 w 229587"/>
                <a:gd name="connsiteY1" fmla="*/ 17200 h 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587" h="34401">
                  <a:moveTo>
                    <a:pt x="0" y="17200"/>
                  </a:moveTo>
                  <a:lnTo>
                    <a:pt x="229587" y="1720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261" tIns="8066" rIns="186260" bIns="8066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175836" y="1105842"/>
              <a:ext cx="191287" cy="191287"/>
            </a:xfrm>
            <a:custGeom>
              <a:avLst/>
              <a:gdLst>
                <a:gd name="connsiteX0" fmla="*/ 0 w 191287"/>
                <a:gd name="connsiteY0" fmla="*/ 95644 h 191287"/>
                <a:gd name="connsiteX1" fmla="*/ 95644 w 191287"/>
                <a:gd name="connsiteY1" fmla="*/ 0 h 191287"/>
                <a:gd name="connsiteX2" fmla="*/ 191288 w 191287"/>
                <a:gd name="connsiteY2" fmla="*/ 95644 h 191287"/>
                <a:gd name="connsiteX3" fmla="*/ 95644 w 191287"/>
                <a:gd name="connsiteY3" fmla="*/ 191288 h 191287"/>
                <a:gd name="connsiteX4" fmla="*/ 0 w 191287"/>
                <a:gd name="connsiteY4" fmla="*/ 95644 h 19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7" h="191287">
                  <a:moveTo>
                    <a:pt x="0" y="95644"/>
                  </a:moveTo>
                  <a:cubicBezTo>
                    <a:pt x="0" y="42821"/>
                    <a:pt x="42821" y="0"/>
                    <a:pt x="95644" y="0"/>
                  </a:cubicBezTo>
                  <a:cubicBezTo>
                    <a:pt x="148467" y="0"/>
                    <a:pt x="191288" y="42821"/>
                    <a:pt x="191288" y="95644"/>
                  </a:cubicBezTo>
                  <a:cubicBezTo>
                    <a:pt x="191288" y="148467"/>
                    <a:pt x="148467" y="191288"/>
                    <a:pt x="95644" y="191288"/>
                  </a:cubicBezTo>
                  <a:cubicBezTo>
                    <a:pt x="42821" y="191288"/>
                    <a:pt x="0" y="148467"/>
                    <a:pt x="0" y="9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93" tIns="33093" rIns="33093" bIns="33093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dirty="0"/>
            </a:p>
          </p:txBody>
        </p:sp>
        <p:sp>
          <p:nvSpPr>
            <p:cNvPr id="30" name="任意多边形 29"/>
            <p:cNvSpPr/>
            <p:nvPr/>
          </p:nvSpPr>
          <p:spPr>
            <a:xfrm rot="21020935">
              <a:off x="2516917" y="1835835"/>
              <a:ext cx="333120" cy="34402"/>
            </a:xfrm>
            <a:custGeom>
              <a:avLst/>
              <a:gdLst>
                <a:gd name="connsiteX0" fmla="*/ 0 w 333119"/>
                <a:gd name="connsiteY0" fmla="*/ 17200 h 34401"/>
                <a:gd name="connsiteX1" fmla="*/ 333119 w 333119"/>
                <a:gd name="connsiteY1" fmla="*/ 17200 h 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119" h="34401">
                  <a:moveTo>
                    <a:pt x="333119" y="17201"/>
                  </a:moveTo>
                  <a:lnTo>
                    <a:pt x="0" y="17201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261" tIns="8066" rIns="186260" bIns="8066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329340" y="1801351"/>
              <a:ext cx="191287" cy="191287"/>
            </a:xfrm>
            <a:custGeom>
              <a:avLst/>
              <a:gdLst>
                <a:gd name="connsiteX0" fmla="*/ 0 w 191287"/>
                <a:gd name="connsiteY0" fmla="*/ 95644 h 191287"/>
                <a:gd name="connsiteX1" fmla="*/ 95644 w 191287"/>
                <a:gd name="connsiteY1" fmla="*/ 0 h 191287"/>
                <a:gd name="connsiteX2" fmla="*/ 191288 w 191287"/>
                <a:gd name="connsiteY2" fmla="*/ 95644 h 191287"/>
                <a:gd name="connsiteX3" fmla="*/ 95644 w 191287"/>
                <a:gd name="connsiteY3" fmla="*/ 191288 h 191287"/>
                <a:gd name="connsiteX4" fmla="*/ 0 w 191287"/>
                <a:gd name="connsiteY4" fmla="*/ 95644 h 19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7" h="191287">
                  <a:moveTo>
                    <a:pt x="0" y="95644"/>
                  </a:moveTo>
                  <a:cubicBezTo>
                    <a:pt x="0" y="42821"/>
                    <a:pt x="42821" y="0"/>
                    <a:pt x="95644" y="0"/>
                  </a:cubicBezTo>
                  <a:cubicBezTo>
                    <a:pt x="148467" y="0"/>
                    <a:pt x="191288" y="42821"/>
                    <a:pt x="191288" y="95644"/>
                  </a:cubicBezTo>
                  <a:cubicBezTo>
                    <a:pt x="191288" y="148467"/>
                    <a:pt x="148467" y="191288"/>
                    <a:pt x="95644" y="191288"/>
                  </a:cubicBezTo>
                  <a:cubicBezTo>
                    <a:pt x="42821" y="191288"/>
                    <a:pt x="0" y="148467"/>
                    <a:pt x="0" y="9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93" tIns="33093" rIns="33093" bIns="33093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dirty="0"/>
            </a:p>
          </p:txBody>
        </p:sp>
        <p:sp>
          <p:nvSpPr>
            <p:cNvPr id="32" name="任意多边形 31"/>
            <p:cNvSpPr/>
            <p:nvPr/>
          </p:nvSpPr>
          <p:spPr>
            <a:xfrm rot="23137660">
              <a:off x="2523311" y="1564965"/>
              <a:ext cx="365391" cy="34402"/>
            </a:xfrm>
            <a:custGeom>
              <a:avLst/>
              <a:gdLst>
                <a:gd name="connsiteX0" fmla="*/ 0 w 365390"/>
                <a:gd name="connsiteY0" fmla="*/ 17200 h 34401"/>
                <a:gd name="connsiteX1" fmla="*/ 365390 w 365390"/>
                <a:gd name="connsiteY1" fmla="*/ 17200 h 3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390" h="34401">
                  <a:moveTo>
                    <a:pt x="365390" y="17201"/>
                  </a:moveTo>
                  <a:lnTo>
                    <a:pt x="0" y="17201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261" tIns="8066" rIns="186260" bIns="80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359406" y="1366136"/>
              <a:ext cx="191287" cy="191287"/>
            </a:xfrm>
            <a:custGeom>
              <a:avLst/>
              <a:gdLst>
                <a:gd name="connsiteX0" fmla="*/ 0 w 191287"/>
                <a:gd name="connsiteY0" fmla="*/ 95644 h 191287"/>
                <a:gd name="connsiteX1" fmla="*/ 95644 w 191287"/>
                <a:gd name="connsiteY1" fmla="*/ 0 h 191287"/>
                <a:gd name="connsiteX2" fmla="*/ 191288 w 191287"/>
                <a:gd name="connsiteY2" fmla="*/ 95644 h 191287"/>
                <a:gd name="connsiteX3" fmla="*/ 95644 w 191287"/>
                <a:gd name="connsiteY3" fmla="*/ 191288 h 191287"/>
                <a:gd name="connsiteX4" fmla="*/ 0 w 191287"/>
                <a:gd name="connsiteY4" fmla="*/ 95644 h 19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7" h="191287">
                  <a:moveTo>
                    <a:pt x="0" y="95644"/>
                  </a:moveTo>
                  <a:cubicBezTo>
                    <a:pt x="0" y="42821"/>
                    <a:pt x="42821" y="0"/>
                    <a:pt x="95644" y="0"/>
                  </a:cubicBezTo>
                  <a:cubicBezTo>
                    <a:pt x="148467" y="0"/>
                    <a:pt x="191288" y="42821"/>
                    <a:pt x="191288" y="95644"/>
                  </a:cubicBezTo>
                  <a:cubicBezTo>
                    <a:pt x="191288" y="148467"/>
                    <a:pt x="148467" y="191288"/>
                    <a:pt x="95644" y="191288"/>
                  </a:cubicBezTo>
                  <a:cubicBezTo>
                    <a:pt x="42821" y="191288"/>
                    <a:pt x="0" y="148467"/>
                    <a:pt x="0" y="956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93" tIns="33093" rIns="33093" bIns="33093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kern="12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02777" y="3707669"/>
            <a:ext cx="1054938" cy="908291"/>
            <a:chOff x="3780395" y="3707668"/>
            <a:chExt cx="1054938" cy="908291"/>
          </a:xfrm>
        </p:grpSpPr>
        <p:sp>
          <p:nvSpPr>
            <p:cNvPr id="43" name="任意多边形 42"/>
            <p:cNvSpPr/>
            <p:nvPr/>
          </p:nvSpPr>
          <p:spPr>
            <a:xfrm>
              <a:off x="4212393" y="3707668"/>
              <a:ext cx="622940" cy="622940"/>
            </a:xfrm>
            <a:custGeom>
              <a:avLst/>
              <a:gdLst>
                <a:gd name="connsiteX0" fmla="*/ 0 w 622940"/>
                <a:gd name="connsiteY0" fmla="*/ 311470 h 622940"/>
                <a:gd name="connsiteX1" fmla="*/ 311470 w 622940"/>
                <a:gd name="connsiteY1" fmla="*/ 0 h 622940"/>
                <a:gd name="connsiteX2" fmla="*/ 622940 w 622940"/>
                <a:gd name="connsiteY2" fmla="*/ 311470 h 622940"/>
                <a:gd name="connsiteX3" fmla="*/ 311470 w 622940"/>
                <a:gd name="connsiteY3" fmla="*/ 622940 h 622940"/>
                <a:gd name="connsiteX4" fmla="*/ 0 w 622940"/>
                <a:gd name="connsiteY4" fmla="*/ 311470 h 6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940" h="622940">
                  <a:moveTo>
                    <a:pt x="0" y="311470"/>
                  </a:moveTo>
                  <a:cubicBezTo>
                    <a:pt x="0" y="139450"/>
                    <a:pt x="139450" y="0"/>
                    <a:pt x="311470" y="0"/>
                  </a:cubicBezTo>
                  <a:cubicBezTo>
                    <a:pt x="483490" y="0"/>
                    <a:pt x="622940" y="139450"/>
                    <a:pt x="622940" y="311470"/>
                  </a:cubicBezTo>
                  <a:cubicBezTo>
                    <a:pt x="622940" y="483490"/>
                    <a:pt x="483490" y="622940"/>
                    <a:pt x="311470" y="622940"/>
                  </a:cubicBezTo>
                  <a:cubicBezTo>
                    <a:pt x="139450" y="622940"/>
                    <a:pt x="0" y="483490"/>
                    <a:pt x="0" y="311470"/>
                  </a:cubicBezTo>
                  <a:close/>
                </a:path>
              </a:pathLst>
            </a:custGeom>
            <a:solidFill>
              <a:srgbClr val="DFD2A0"/>
            </a:solidFill>
            <a:ln>
              <a:solidFill>
                <a:srgbClr val="DB291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6942" tIns="96942" rIns="96942" bIns="9694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 dirty="0"/>
            </a:p>
          </p:txBody>
        </p:sp>
        <p:sp>
          <p:nvSpPr>
            <p:cNvPr id="48" name="任意多边形 47"/>
            <p:cNvSpPr/>
            <p:nvPr/>
          </p:nvSpPr>
          <p:spPr>
            <a:xfrm rot="4226212">
              <a:off x="4580053" y="4364686"/>
              <a:ext cx="144643" cy="32178"/>
            </a:xfrm>
            <a:custGeom>
              <a:avLst/>
              <a:gdLst>
                <a:gd name="connsiteX0" fmla="*/ 0 w 144643"/>
                <a:gd name="connsiteY0" fmla="*/ 16089 h 32178"/>
                <a:gd name="connsiteX1" fmla="*/ 144643 w 144643"/>
                <a:gd name="connsiteY1" fmla="*/ 16089 h 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643" h="32178">
                  <a:moveTo>
                    <a:pt x="0" y="16089"/>
                  </a:moveTo>
                  <a:lnTo>
                    <a:pt x="144643" y="16089"/>
                  </a:lnTo>
                </a:path>
              </a:pathLst>
            </a:custGeom>
            <a:noFill/>
            <a:ln>
              <a:solidFill>
                <a:srgbClr val="DFD2A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874" tIns="12238" rIns="85875" bIns="12237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4619387" y="4443958"/>
              <a:ext cx="172001" cy="172001"/>
            </a:xfrm>
            <a:custGeom>
              <a:avLst/>
              <a:gdLst>
                <a:gd name="connsiteX0" fmla="*/ 0 w 172001"/>
                <a:gd name="connsiteY0" fmla="*/ 86001 h 172001"/>
                <a:gd name="connsiteX1" fmla="*/ 86001 w 172001"/>
                <a:gd name="connsiteY1" fmla="*/ 0 h 172001"/>
                <a:gd name="connsiteX2" fmla="*/ 172002 w 172001"/>
                <a:gd name="connsiteY2" fmla="*/ 86001 h 172001"/>
                <a:gd name="connsiteX3" fmla="*/ 86001 w 172001"/>
                <a:gd name="connsiteY3" fmla="*/ 172002 h 172001"/>
                <a:gd name="connsiteX4" fmla="*/ 0 w 172001"/>
                <a:gd name="connsiteY4" fmla="*/ 86001 h 1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01" h="172001">
                  <a:moveTo>
                    <a:pt x="0" y="86001"/>
                  </a:moveTo>
                  <a:cubicBezTo>
                    <a:pt x="0" y="38504"/>
                    <a:pt x="38504" y="0"/>
                    <a:pt x="86001" y="0"/>
                  </a:cubicBezTo>
                  <a:cubicBezTo>
                    <a:pt x="133498" y="0"/>
                    <a:pt x="172002" y="38504"/>
                    <a:pt x="172002" y="86001"/>
                  </a:cubicBezTo>
                  <a:cubicBezTo>
                    <a:pt x="172002" y="133498"/>
                    <a:pt x="133498" y="172002"/>
                    <a:pt x="86001" y="172002"/>
                  </a:cubicBezTo>
                  <a:cubicBezTo>
                    <a:pt x="38504" y="172002"/>
                    <a:pt x="0" y="133498"/>
                    <a:pt x="0" y="86001"/>
                  </a:cubicBezTo>
                  <a:close/>
                </a:path>
              </a:pathLst>
            </a:custGeom>
            <a:solidFill>
              <a:srgbClr val="DFD2A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634" tIns="29634" rIns="29634" bIns="29634" numCol="1" spcCol="1270" anchor="ctr" anchorCtr="0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700" dirty="0"/>
            </a:p>
          </p:txBody>
        </p:sp>
        <p:sp>
          <p:nvSpPr>
            <p:cNvPr id="52" name="任意多边形 51"/>
            <p:cNvSpPr/>
            <p:nvPr/>
          </p:nvSpPr>
          <p:spPr>
            <a:xfrm rot="21274987">
              <a:off x="3951425" y="4044863"/>
              <a:ext cx="262946" cy="32179"/>
            </a:xfrm>
            <a:custGeom>
              <a:avLst/>
              <a:gdLst>
                <a:gd name="connsiteX0" fmla="*/ 0 w 262945"/>
                <a:gd name="connsiteY0" fmla="*/ 16089 h 32178"/>
                <a:gd name="connsiteX1" fmla="*/ 262945 w 262945"/>
                <a:gd name="connsiteY1" fmla="*/ 16089 h 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2945" h="32178">
                  <a:moveTo>
                    <a:pt x="262945" y="16089"/>
                  </a:moveTo>
                  <a:lnTo>
                    <a:pt x="0" y="16089"/>
                  </a:lnTo>
                </a:path>
              </a:pathLst>
            </a:custGeom>
            <a:noFill/>
            <a:ln>
              <a:solidFill>
                <a:srgbClr val="DFD2A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874" tIns="12238" rIns="85875" bIns="12237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780395" y="3995482"/>
              <a:ext cx="172001" cy="172001"/>
            </a:xfrm>
            <a:custGeom>
              <a:avLst/>
              <a:gdLst>
                <a:gd name="connsiteX0" fmla="*/ 0 w 172001"/>
                <a:gd name="connsiteY0" fmla="*/ 86001 h 172001"/>
                <a:gd name="connsiteX1" fmla="*/ 86001 w 172001"/>
                <a:gd name="connsiteY1" fmla="*/ 0 h 172001"/>
                <a:gd name="connsiteX2" fmla="*/ 172002 w 172001"/>
                <a:gd name="connsiteY2" fmla="*/ 86001 h 172001"/>
                <a:gd name="connsiteX3" fmla="*/ 86001 w 172001"/>
                <a:gd name="connsiteY3" fmla="*/ 172002 h 172001"/>
                <a:gd name="connsiteX4" fmla="*/ 0 w 172001"/>
                <a:gd name="connsiteY4" fmla="*/ 86001 h 1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001" h="172001">
                  <a:moveTo>
                    <a:pt x="0" y="86001"/>
                  </a:moveTo>
                  <a:cubicBezTo>
                    <a:pt x="0" y="38504"/>
                    <a:pt x="38504" y="0"/>
                    <a:pt x="86001" y="0"/>
                  </a:cubicBezTo>
                  <a:cubicBezTo>
                    <a:pt x="133498" y="0"/>
                    <a:pt x="172002" y="38504"/>
                    <a:pt x="172002" y="86001"/>
                  </a:cubicBezTo>
                  <a:cubicBezTo>
                    <a:pt x="172002" y="133498"/>
                    <a:pt x="133498" y="172002"/>
                    <a:pt x="86001" y="172002"/>
                  </a:cubicBezTo>
                  <a:cubicBezTo>
                    <a:pt x="38504" y="172002"/>
                    <a:pt x="0" y="133498"/>
                    <a:pt x="0" y="86001"/>
                  </a:cubicBezTo>
                  <a:close/>
                </a:path>
              </a:pathLst>
            </a:custGeom>
            <a:solidFill>
              <a:srgbClr val="DFD2A0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634" tIns="29634" rIns="29634" bIns="29634" numCol="1" spcCol="1270" anchor="ctr" anchorCtr="0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7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21904" y="868633"/>
            <a:ext cx="1024187" cy="906525"/>
            <a:chOff x="6199522" y="868632"/>
            <a:chExt cx="1024187" cy="906525"/>
          </a:xfrm>
          <a:solidFill>
            <a:schemeClr val="bg1"/>
          </a:solidFill>
        </p:grpSpPr>
        <p:sp>
          <p:nvSpPr>
            <p:cNvPr id="35" name="任意多边形 34"/>
            <p:cNvSpPr/>
            <p:nvPr/>
          </p:nvSpPr>
          <p:spPr>
            <a:xfrm>
              <a:off x="6199522" y="1248343"/>
              <a:ext cx="527390" cy="526814"/>
            </a:xfrm>
            <a:custGeom>
              <a:avLst/>
              <a:gdLst>
                <a:gd name="connsiteX0" fmla="*/ 0 w 527390"/>
                <a:gd name="connsiteY0" fmla="*/ 263407 h 526814"/>
                <a:gd name="connsiteX1" fmla="*/ 263695 w 527390"/>
                <a:gd name="connsiteY1" fmla="*/ 0 h 526814"/>
                <a:gd name="connsiteX2" fmla="*/ 527390 w 527390"/>
                <a:gd name="connsiteY2" fmla="*/ 263407 h 526814"/>
                <a:gd name="connsiteX3" fmla="*/ 263695 w 527390"/>
                <a:gd name="connsiteY3" fmla="*/ 526814 h 526814"/>
                <a:gd name="connsiteX4" fmla="*/ 0 w 527390"/>
                <a:gd name="connsiteY4" fmla="*/ 263407 h 52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390" h="526814">
                  <a:moveTo>
                    <a:pt x="0" y="263407"/>
                  </a:moveTo>
                  <a:cubicBezTo>
                    <a:pt x="0" y="117931"/>
                    <a:pt x="118060" y="0"/>
                    <a:pt x="263695" y="0"/>
                  </a:cubicBezTo>
                  <a:cubicBezTo>
                    <a:pt x="409330" y="0"/>
                    <a:pt x="527390" y="117931"/>
                    <a:pt x="527390" y="263407"/>
                  </a:cubicBezTo>
                  <a:cubicBezTo>
                    <a:pt x="527390" y="408883"/>
                    <a:pt x="409330" y="526814"/>
                    <a:pt x="263695" y="526814"/>
                  </a:cubicBezTo>
                  <a:cubicBezTo>
                    <a:pt x="118060" y="526814"/>
                    <a:pt x="0" y="408883"/>
                    <a:pt x="0" y="263407"/>
                  </a:cubicBezTo>
                  <a:close/>
                </a:path>
              </a:pathLst>
            </a:custGeom>
            <a:grpFill/>
            <a:ln w="19050">
              <a:solidFill>
                <a:srgbClr val="DB2914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569" tIns="90485" rIns="90569" bIns="90485" numCol="1" spcCol="1270" anchor="ctr" anchorCtr="0">
              <a:noAutofit/>
            </a:bodyPr>
            <a:lstStyle/>
            <a:p>
              <a:pPr lvl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1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9203244">
              <a:off x="6612508" y="1169868"/>
              <a:ext cx="452364" cy="54851"/>
            </a:xfrm>
            <a:custGeom>
              <a:avLst/>
              <a:gdLst>
                <a:gd name="connsiteX0" fmla="*/ 0 w 452364"/>
                <a:gd name="connsiteY0" fmla="*/ 27425 h 54851"/>
                <a:gd name="connsiteX1" fmla="*/ 452364 w 452364"/>
                <a:gd name="connsiteY1" fmla="*/ 27425 h 5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364" h="54851">
                  <a:moveTo>
                    <a:pt x="0" y="27425"/>
                  </a:moveTo>
                  <a:lnTo>
                    <a:pt x="452364" y="2742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7573" tIns="16117" rIns="227572" bIns="161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986026" y="868632"/>
              <a:ext cx="223423" cy="223423"/>
            </a:xfrm>
            <a:custGeom>
              <a:avLst/>
              <a:gdLst>
                <a:gd name="connsiteX0" fmla="*/ 0 w 223423"/>
                <a:gd name="connsiteY0" fmla="*/ 111712 h 223423"/>
                <a:gd name="connsiteX1" fmla="*/ 111712 w 223423"/>
                <a:gd name="connsiteY1" fmla="*/ 0 h 223423"/>
                <a:gd name="connsiteX2" fmla="*/ 223424 w 223423"/>
                <a:gd name="connsiteY2" fmla="*/ 111712 h 223423"/>
                <a:gd name="connsiteX3" fmla="*/ 111712 w 223423"/>
                <a:gd name="connsiteY3" fmla="*/ 223424 h 223423"/>
                <a:gd name="connsiteX4" fmla="*/ 0 w 223423"/>
                <a:gd name="connsiteY4" fmla="*/ 111712 h 22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23" h="223423">
                  <a:moveTo>
                    <a:pt x="0" y="111712"/>
                  </a:moveTo>
                  <a:cubicBezTo>
                    <a:pt x="0" y="50015"/>
                    <a:pt x="50015" y="0"/>
                    <a:pt x="111712" y="0"/>
                  </a:cubicBezTo>
                  <a:cubicBezTo>
                    <a:pt x="173409" y="0"/>
                    <a:pt x="223424" y="50015"/>
                    <a:pt x="223424" y="111712"/>
                  </a:cubicBezTo>
                  <a:cubicBezTo>
                    <a:pt x="223424" y="173409"/>
                    <a:pt x="173409" y="223424"/>
                    <a:pt x="111712" y="223424"/>
                  </a:cubicBezTo>
                  <a:cubicBezTo>
                    <a:pt x="50015" y="223424"/>
                    <a:pt x="0" y="173409"/>
                    <a:pt x="0" y="1117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95" tIns="35895" rIns="35895" bIns="3589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107512">
              <a:off x="6726716" y="1496849"/>
              <a:ext cx="273691" cy="54851"/>
            </a:xfrm>
            <a:custGeom>
              <a:avLst/>
              <a:gdLst>
                <a:gd name="connsiteX0" fmla="*/ 0 w 273691"/>
                <a:gd name="connsiteY0" fmla="*/ 27425 h 54851"/>
                <a:gd name="connsiteX1" fmla="*/ 273691 w 273691"/>
                <a:gd name="connsiteY1" fmla="*/ 27425 h 5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691" h="54851">
                  <a:moveTo>
                    <a:pt x="0" y="27425"/>
                  </a:moveTo>
                  <a:lnTo>
                    <a:pt x="273691" y="2742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703" tIns="20583" rIns="142703" bIns="2058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7000286" y="1420335"/>
              <a:ext cx="223423" cy="223423"/>
            </a:xfrm>
            <a:custGeom>
              <a:avLst/>
              <a:gdLst>
                <a:gd name="connsiteX0" fmla="*/ 0 w 223423"/>
                <a:gd name="connsiteY0" fmla="*/ 111712 h 223423"/>
                <a:gd name="connsiteX1" fmla="*/ 111712 w 223423"/>
                <a:gd name="connsiteY1" fmla="*/ 0 h 223423"/>
                <a:gd name="connsiteX2" fmla="*/ 223424 w 223423"/>
                <a:gd name="connsiteY2" fmla="*/ 111712 h 223423"/>
                <a:gd name="connsiteX3" fmla="*/ 111712 w 223423"/>
                <a:gd name="connsiteY3" fmla="*/ 223424 h 223423"/>
                <a:gd name="connsiteX4" fmla="*/ 0 w 223423"/>
                <a:gd name="connsiteY4" fmla="*/ 111712 h 22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23" h="223423">
                  <a:moveTo>
                    <a:pt x="0" y="111712"/>
                  </a:moveTo>
                  <a:cubicBezTo>
                    <a:pt x="0" y="50015"/>
                    <a:pt x="50015" y="0"/>
                    <a:pt x="111712" y="0"/>
                  </a:cubicBezTo>
                  <a:cubicBezTo>
                    <a:pt x="173409" y="0"/>
                    <a:pt x="223424" y="50015"/>
                    <a:pt x="223424" y="111712"/>
                  </a:cubicBezTo>
                  <a:cubicBezTo>
                    <a:pt x="223424" y="173409"/>
                    <a:pt x="173409" y="223424"/>
                    <a:pt x="111712" y="223424"/>
                  </a:cubicBezTo>
                  <a:cubicBezTo>
                    <a:pt x="50015" y="223424"/>
                    <a:pt x="0" y="173409"/>
                    <a:pt x="0" y="1117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95" tIns="35895" rIns="35895" bIns="3589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6717882">
              <a:off x="6360879" y="1147425"/>
              <a:ext cx="149255" cy="54852"/>
            </a:xfrm>
            <a:custGeom>
              <a:avLst/>
              <a:gdLst>
                <a:gd name="connsiteX0" fmla="*/ 0 w 149255"/>
                <a:gd name="connsiteY0" fmla="*/ 27425 h 54851"/>
                <a:gd name="connsiteX1" fmla="*/ 149255 w 149255"/>
                <a:gd name="connsiteY1" fmla="*/ 27425 h 5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255" h="54851">
                  <a:moveTo>
                    <a:pt x="149255" y="27426"/>
                  </a:moveTo>
                  <a:lnTo>
                    <a:pt x="0" y="27426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596" tIns="23694" rIns="83596" bIns="2369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>
                <a:solidFill>
                  <a:schemeClr val="tx1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6308520" y="877427"/>
              <a:ext cx="223423" cy="223423"/>
            </a:xfrm>
            <a:custGeom>
              <a:avLst/>
              <a:gdLst>
                <a:gd name="connsiteX0" fmla="*/ 0 w 223423"/>
                <a:gd name="connsiteY0" fmla="*/ 111712 h 223423"/>
                <a:gd name="connsiteX1" fmla="*/ 111712 w 223423"/>
                <a:gd name="connsiteY1" fmla="*/ 0 h 223423"/>
                <a:gd name="connsiteX2" fmla="*/ 223424 w 223423"/>
                <a:gd name="connsiteY2" fmla="*/ 111712 h 223423"/>
                <a:gd name="connsiteX3" fmla="*/ 111712 w 223423"/>
                <a:gd name="connsiteY3" fmla="*/ 223424 h 223423"/>
                <a:gd name="connsiteX4" fmla="*/ 0 w 223423"/>
                <a:gd name="connsiteY4" fmla="*/ 111712 h 22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23" h="223423">
                  <a:moveTo>
                    <a:pt x="0" y="111712"/>
                  </a:moveTo>
                  <a:cubicBezTo>
                    <a:pt x="0" y="50015"/>
                    <a:pt x="50015" y="0"/>
                    <a:pt x="111712" y="0"/>
                  </a:cubicBezTo>
                  <a:cubicBezTo>
                    <a:pt x="173409" y="0"/>
                    <a:pt x="223424" y="50015"/>
                    <a:pt x="223424" y="111712"/>
                  </a:cubicBezTo>
                  <a:cubicBezTo>
                    <a:pt x="223424" y="173409"/>
                    <a:pt x="173409" y="223424"/>
                    <a:pt x="111712" y="223424"/>
                  </a:cubicBezTo>
                  <a:cubicBezTo>
                    <a:pt x="50015" y="223424"/>
                    <a:pt x="0" y="173409"/>
                    <a:pt x="0" y="11171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895" tIns="35895" rIns="35895" bIns="3589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3754603" y="1995989"/>
            <a:ext cx="1118178" cy="1086912"/>
          </a:xfrm>
          <a:prstGeom prst="ellipse">
            <a:avLst/>
          </a:prstGeom>
          <a:solidFill>
            <a:srgbClr val="DB29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1611541" y="1142623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苏宁金融</a:t>
            </a:r>
          </a:p>
        </p:txBody>
      </p: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505603" y="156363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京东供应链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1952321" y="785769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余额宝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2648398" y="77849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阿里小贷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953576" y="841844"/>
            <a:ext cx="646331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拍拍贷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989096" y="1423105"/>
            <a:ext cx="49244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宜信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5724128" y="555526"/>
            <a:ext cx="954107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平安陆金所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3752036" y="2134883"/>
            <a:ext cx="110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99592" y="-1"/>
            <a:ext cx="576064" cy="1227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98682" y="51470"/>
            <a:ext cx="430887" cy="1195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互联网金融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44" y="1551076"/>
            <a:ext cx="60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电商金融</a:t>
            </a:r>
            <a:endParaRPr lang="zh-CN" altLang="en-US" sz="1200" b="1" dirty="0"/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3277597" y="4166959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4069685" y="4599007"/>
            <a:ext cx="9797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金融超市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03034" y="818859"/>
            <a:ext cx="756528" cy="378435"/>
          </a:xfrm>
          <a:prstGeom prst="roundRect">
            <a:avLst/>
          </a:prstGeom>
          <a:solidFill>
            <a:srgbClr val="DB29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5399648" y="3147814"/>
            <a:ext cx="756528" cy="378435"/>
          </a:xfrm>
          <a:prstGeom prst="roundRect">
            <a:avLst/>
          </a:prstGeom>
          <a:solidFill>
            <a:srgbClr val="DB29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2555776" y="3147814"/>
            <a:ext cx="756528" cy="378435"/>
          </a:xfrm>
          <a:prstGeom prst="roundRect">
            <a:avLst/>
          </a:prstGeom>
          <a:solidFill>
            <a:srgbClr val="DB291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915312" y="1338322"/>
            <a:ext cx="60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P2P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95936" y="3795886"/>
            <a:ext cx="57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融资服务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3928" y="843558"/>
            <a:ext cx="66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众筹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1255" y="3230855"/>
            <a:ext cx="79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数据征信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3200077"/>
            <a:ext cx="69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</a:rPr>
              <a:t>Bitcoin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3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399948"/>
            <a:ext cx="6101916" cy="576063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213672" y="1565330"/>
            <a:ext cx="78791" cy="394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01230" y="1762818"/>
            <a:ext cx="45719" cy="19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699792" y="2612402"/>
            <a:ext cx="6458153" cy="823445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05537" y="2972441"/>
            <a:ext cx="78791" cy="394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39752" y="3169929"/>
            <a:ext cx="45719" cy="19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 rot="13054176">
            <a:off x="5558391" y="292171"/>
            <a:ext cx="4951864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 rot="2300244">
            <a:off x="7502106" y="827440"/>
            <a:ext cx="23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比特币简介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2739" y="3908545"/>
            <a:ext cx="6101916" cy="576063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10933" y="4073928"/>
            <a:ext cx="78791" cy="394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398491" y="4271416"/>
            <a:ext cx="45719" cy="19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5498" y="1544806"/>
            <a:ext cx="61618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日；        人物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本聪（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Satoshi </a:t>
            </a:r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Nakamoto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99792" y="2758739"/>
            <a:ext cx="64581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事件：在一个隐秘的的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密码学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邮件列表中发表了论文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比特币：一种点对点的现金支付系统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。陈述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了其对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电子货币的新设想</a:t>
            </a:r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504" y="4054882"/>
            <a:ext cx="61618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结果：比特币就此诞生！！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年后，比特币的首笔交易完成。</a:t>
            </a:r>
            <a:endParaRPr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024" y="195486"/>
            <a:ext cx="1703704" cy="432048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488" y="195486"/>
            <a:ext cx="1811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比特币的问世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231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959340" y="925865"/>
            <a:ext cx="3528859" cy="270887"/>
          </a:xfrm>
          <a:custGeom>
            <a:avLst/>
            <a:gdLst>
              <a:gd name="T0" fmla="*/ 0 w 3093568"/>
              <a:gd name="T1" fmla="*/ 0 h 271442"/>
              <a:gd name="T2" fmla="*/ 4589984 w 3093568"/>
              <a:gd name="T3" fmla="*/ 0 h 271442"/>
              <a:gd name="T4" fmla="*/ 4589984 w 3093568"/>
              <a:gd name="T5" fmla="*/ 271445 h 271442"/>
              <a:gd name="T6" fmla="*/ 0 w 3093568"/>
              <a:gd name="T7" fmla="*/ 271445 h 271442"/>
              <a:gd name="T8" fmla="*/ 0 w 3093568"/>
              <a:gd name="T9" fmla="*/ 0 h 271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93568" h="271442">
                <a:moveTo>
                  <a:pt x="0" y="0"/>
                </a:moveTo>
                <a:lnTo>
                  <a:pt x="3093568" y="0"/>
                </a:lnTo>
                <a:lnTo>
                  <a:pt x="3093568" y="271442"/>
                </a:lnTo>
                <a:cubicBezTo>
                  <a:pt x="1777407" y="81360"/>
                  <a:pt x="1788744" y="3494"/>
                  <a:pt x="0" y="271442"/>
                </a:cubicBezTo>
                <a:lnTo>
                  <a:pt x="0" y="0"/>
                </a:lnTo>
                <a:close/>
              </a:path>
            </a:pathLst>
          </a:custGeom>
          <a:pattFill prst="pct7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2843213" y="750664"/>
            <a:ext cx="3744912" cy="337860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比特币是什么？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572000" y="1916832"/>
            <a:ext cx="0" cy="259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460555" y="2634466"/>
            <a:ext cx="20313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一种复杂的论坛币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94628" y="2643758"/>
            <a:ext cx="20313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有限金矿中的黄金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3"/>
          <p:cNvSpPr/>
          <p:nvPr/>
        </p:nvSpPr>
        <p:spPr>
          <a:xfrm rot="13054176">
            <a:off x="5558391" y="292171"/>
            <a:ext cx="4951864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 rot="2300244">
            <a:off x="7502106" y="827440"/>
            <a:ext cx="23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比特币简介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27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31840" y="1563638"/>
            <a:ext cx="4104456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31840" y="2211710"/>
            <a:ext cx="4104456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131839" y="2861940"/>
            <a:ext cx="4103985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FD2A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131840" y="3507854"/>
            <a:ext cx="4104456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907704" y="1563638"/>
            <a:ext cx="1073144" cy="432048"/>
            <a:chOff x="1475656" y="1275606"/>
            <a:chExt cx="1073144" cy="432048"/>
          </a:xfrm>
        </p:grpSpPr>
        <p:sp>
          <p:nvSpPr>
            <p:cNvPr id="19" name="矩形 18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4684" y="1335890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无中心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07704" y="2211710"/>
            <a:ext cx="1073144" cy="432048"/>
            <a:chOff x="1475656" y="1275606"/>
            <a:chExt cx="1073144" cy="432048"/>
          </a:xfrm>
        </p:grpSpPr>
        <p:sp>
          <p:nvSpPr>
            <p:cNvPr id="27" name="矩形 26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04684" y="1335890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无信用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07704" y="2859782"/>
            <a:ext cx="1073144" cy="432048"/>
            <a:chOff x="1475656" y="1275606"/>
            <a:chExt cx="1073144" cy="432048"/>
          </a:xfrm>
        </p:grpSpPr>
        <p:sp>
          <p:nvSpPr>
            <p:cNvPr id="30" name="矩形 29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4684" y="1335890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货币匿名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7704" y="3507854"/>
            <a:ext cx="1073144" cy="432048"/>
            <a:chOff x="1475656" y="1275606"/>
            <a:chExt cx="1073144" cy="432048"/>
          </a:xfrm>
        </p:grpSpPr>
        <p:sp>
          <p:nvSpPr>
            <p:cNvPr id="33" name="矩形 32"/>
            <p:cNvSpPr/>
            <p:nvPr/>
          </p:nvSpPr>
          <p:spPr>
            <a:xfrm>
              <a:off x="1475656" y="1275606"/>
              <a:ext cx="1037732" cy="432048"/>
            </a:xfrm>
            <a:prstGeom prst="rect">
              <a:avLst/>
            </a:prstGeom>
            <a:solidFill>
              <a:srgbClr val="2B2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4684" y="1335890"/>
              <a:ext cx="1044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总量固定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03848" y="1631755"/>
            <a:ext cx="395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没有发行机构，依靠加密算法产生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90388" y="2302771"/>
            <a:ext cx="404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不依赖于政府、银行的信用担保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3848" y="2981621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货币与钱包对应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3848" y="3598915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算法决定比特币总量为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2100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99592" y="0"/>
            <a:ext cx="576064" cy="167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89675" y="123583"/>
            <a:ext cx="461665" cy="1640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比特币的特征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3"/>
          <p:cNvSpPr/>
          <p:nvPr/>
        </p:nvSpPr>
        <p:spPr>
          <a:xfrm rot="13054176">
            <a:off x="5558391" y="292171"/>
            <a:ext cx="4951864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 rot="2300244">
            <a:off x="7502106" y="827440"/>
            <a:ext cx="23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比特币简介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084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156176" y="3435847"/>
            <a:ext cx="2929690" cy="1381359"/>
          </a:xfrm>
          <a:prstGeom prst="rect">
            <a:avLst/>
          </a:prstGeom>
          <a:solidFill>
            <a:srgbClr val="2B2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75671" y="4439096"/>
            <a:ext cx="2328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0976" y="3536002"/>
            <a:ext cx="2328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0975" y="3848518"/>
            <a:ext cx="2328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956" y="4133470"/>
            <a:ext cx="2328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6955" y="4445986"/>
            <a:ext cx="2328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输入您要的内容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E:\PPT\0。图片\PNG\2、win7风格\灰色超全扁平化图标\558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84125"/>
            <a:ext cx="380752" cy="3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PPT\0。图片\PNG\2、win7风格\灰色超全扁平化图标\547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36" y="3561177"/>
            <a:ext cx="884808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-36512" y="339502"/>
            <a:ext cx="1703704" cy="432048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913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39502"/>
            <a:ext cx="166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交易行情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3"/>
          <p:cNvSpPr/>
          <p:nvPr/>
        </p:nvSpPr>
        <p:spPr>
          <a:xfrm rot="13054176">
            <a:off x="5558391" y="292171"/>
            <a:ext cx="4951864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 rot="2300244">
            <a:off x="7502106" y="827440"/>
            <a:ext cx="23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比特币简介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381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059832" y="1347614"/>
            <a:ext cx="5637832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DB291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600" dirty="0">
                <a:solidFill>
                  <a:srgbClr val="DB2914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博帐号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btcmini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爆料称：凌晨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点起香港比特币交易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600" dirty="0">
                <a:solidFill>
                  <a:srgbClr val="DB2914"/>
                </a:solidFill>
                <a:latin typeface="微软雅黑" pitchFamily="34" charset="-122"/>
                <a:ea typeface="微软雅黑" pitchFamily="34" charset="-122"/>
              </a:rPr>
              <a:t>「</a:t>
            </a:r>
            <a:r>
              <a:rPr lang="en-US" altLang="zh-CN" sz="1600" dirty="0">
                <a:solidFill>
                  <a:srgbClr val="DB2914"/>
                </a:solidFill>
                <a:latin typeface="微软雅黑" pitchFamily="34" charset="-122"/>
                <a:ea typeface="微软雅黑" pitchFamily="34" charset="-122"/>
              </a:rPr>
              <a:t>GBL</a:t>
            </a:r>
            <a:r>
              <a:rPr lang="zh-CN" altLang="en-US" sz="1600" dirty="0">
                <a:solidFill>
                  <a:srgbClr val="DB2914"/>
                </a:solidFill>
                <a:latin typeface="微软雅黑" pitchFamily="34" charset="-122"/>
                <a:ea typeface="微软雅黑" pitchFamily="34" charset="-122"/>
              </a:rPr>
              <a:t>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无法进入，首页显示黑客敲诈留言。将可能造成用户损失逾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千万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人民币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在毫无任何征兆的情况下，用户们又纷纷被踢出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GBL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官方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群。就在大家还没有来得及将账户中的资金提出来的时候，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GBL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就已经带着他们的钱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跑路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据不完全统计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，受害者约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人；据估算，损失金额或将超过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国内第一起大规模虚拟货币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诈骗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11553" y="5555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新闻回顾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043608" y="555526"/>
            <a:ext cx="0" cy="369332"/>
          </a:xfrm>
          <a:prstGeom prst="line">
            <a:avLst/>
          </a:prstGeom>
          <a:ln w="76200">
            <a:solidFill>
              <a:srgbClr val="DB29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43608" y="924858"/>
            <a:ext cx="2016224" cy="0"/>
          </a:xfrm>
          <a:prstGeom prst="line">
            <a:avLst/>
          </a:prstGeom>
          <a:ln w="6350">
            <a:solidFill>
              <a:srgbClr val="DB291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" y="1635647"/>
            <a:ext cx="266776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4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9203759">
            <a:off x="-1915514" y="744682"/>
            <a:ext cx="4951864" cy="432048"/>
          </a:xfrm>
          <a:custGeom>
            <a:avLst/>
            <a:gdLst>
              <a:gd name="connsiteX0" fmla="*/ 0 w 6181611"/>
              <a:gd name="connsiteY0" fmla="*/ 0 h 719999"/>
              <a:gd name="connsiteX1" fmla="*/ 6181610 w 6181611"/>
              <a:gd name="connsiteY1" fmla="*/ 0 h 719999"/>
              <a:gd name="connsiteX2" fmla="*/ 6181610 w 6181611"/>
              <a:gd name="connsiteY2" fmla="*/ 719999 h 719999"/>
              <a:gd name="connsiteX3" fmla="*/ 0 w 6181611"/>
              <a:gd name="connsiteY3" fmla="*/ 719999 h 719999"/>
              <a:gd name="connsiteX4" fmla="*/ 0 w 6181611"/>
              <a:gd name="connsiteY4" fmla="*/ 0 h 71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81611" h="719999">
                <a:moveTo>
                  <a:pt x="0" y="0"/>
                </a:moveTo>
                <a:lnTo>
                  <a:pt x="6181610" y="0"/>
                </a:lnTo>
                <a:lnTo>
                  <a:pt x="6181610" y="719999"/>
                </a:lnTo>
                <a:lnTo>
                  <a:pt x="0" y="719999"/>
                </a:lnTo>
                <a:lnTo>
                  <a:pt x="0" y="0"/>
                </a:lnTo>
              </a:path>
            </a:pathLst>
          </a:custGeom>
          <a:solidFill>
            <a:srgbClr val="DB2914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rot="19167519">
            <a:off x="-157969" y="425827"/>
            <a:ext cx="2328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风险分析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39752" y="94717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市场风险</a:t>
            </a:r>
            <a:endParaRPr lang="zh-CN" altLang="en-US" spc="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9752" y="179577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价值风险</a:t>
            </a:r>
            <a:endParaRPr lang="zh-CN" altLang="en-US" spc="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763688" y="875169"/>
            <a:ext cx="497845" cy="497845"/>
          </a:xfrm>
          <a:prstGeom prst="ellipse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35696" y="934651"/>
            <a:ext cx="6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70561" y="1739265"/>
            <a:ext cx="497845" cy="497845"/>
          </a:xfrm>
          <a:prstGeom prst="ellipse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60748" y="1783158"/>
            <a:ext cx="6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1860748" y="1476633"/>
            <a:ext cx="44407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39752" y="266607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信用风险</a:t>
            </a:r>
          </a:p>
        </p:txBody>
      </p:sp>
      <p:sp>
        <p:nvSpPr>
          <p:cNvPr id="47" name="椭圆 46"/>
          <p:cNvSpPr/>
          <p:nvPr/>
        </p:nvSpPr>
        <p:spPr>
          <a:xfrm>
            <a:off x="1770561" y="2609572"/>
            <a:ext cx="497845" cy="497845"/>
          </a:xfrm>
          <a:prstGeom prst="ellipse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60748" y="2653465"/>
            <a:ext cx="6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1860748" y="2346940"/>
            <a:ext cx="44407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52" y="357057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技术风险</a:t>
            </a:r>
            <a:endParaRPr lang="zh-CN" altLang="en-US" spc="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770561" y="3514065"/>
            <a:ext cx="497845" cy="497845"/>
          </a:xfrm>
          <a:prstGeom prst="ellipse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860748" y="3557958"/>
            <a:ext cx="6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860748" y="3251433"/>
            <a:ext cx="44407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2879" y="443466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法律风险</a:t>
            </a:r>
            <a:endParaRPr lang="zh-CN" altLang="en-US" spc="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763688" y="4378161"/>
            <a:ext cx="497845" cy="497845"/>
          </a:xfrm>
          <a:prstGeom prst="ellipse">
            <a:avLst/>
          </a:prstGeom>
          <a:solidFill>
            <a:srgbClr val="DB2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53875" y="4422054"/>
            <a:ext cx="60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853875" y="4115529"/>
            <a:ext cx="44407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>
            <a:off x="3563888" y="2850743"/>
            <a:ext cx="3384376" cy="184666"/>
          </a:xfrm>
          <a:prstGeom prst="bentConnector3">
            <a:avLst/>
          </a:prstGeom>
          <a:ln w="34925">
            <a:solidFill>
              <a:srgbClr val="DB291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"/>
          <p:cNvSpPr>
            <a:spLocks noChangeArrowheads="1"/>
          </p:cNvSpPr>
          <p:nvPr/>
        </p:nvSpPr>
        <p:spPr bwMode="auto">
          <a:xfrm>
            <a:off x="6948264" y="2838876"/>
            <a:ext cx="864691" cy="338554"/>
          </a:xfrm>
          <a:prstGeom prst="rect">
            <a:avLst/>
          </a:prstGeom>
          <a:solidFill>
            <a:srgbClr val="DB2914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本案例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8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382</Words>
  <Application>Microsoft Office PowerPoint</Application>
  <PresentationFormat>全屏显示(16:9)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文鼎霹靂體</vt:lpstr>
      <vt:lpstr>Calibri</vt:lpstr>
      <vt:lpstr>맑은 고딕</vt:lpstr>
      <vt:lpstr>微软雅黑</vt:lpstr>
      <vt:lpstr>经典繁仿黑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newhot</cp:lastModifiedBy>
  <cp:revision>61</cp:revision>
  <dcterms:created xsi:type="dcterms:W3CDTF">2013-10-01T02:55:54Z</dcterms:created>
  <dcterms:modified xsi:type="dcterms:W3CDTF">2013-11-15T05:02:46Z</dcterms:modified>
</cp:coreProperties>
</file>