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786890"/>
            <a:ext cx="8813800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55570" y="228600"/>
            <a:ext cx="73380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版本</a:t>
            </a:r>
            <a:r>
              <a:rPr lang="en-US" altLang="zh-CN"/>
              <a:t>5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redisson</a:t>
            </a:r>
            <a:r>
              <a:rPr lang="zh-CN" altLang="en-US"/>
              <a:t>实现的分布式锁</a:t>
            </a:r>
            <a:endParaRPr lang="zh-CN" altLang="en-US"/>
          </a:p>
          <a:p>
            <a:r>
              <a:rPr lang="zh-CN" altLang="en-US"/>
              <a:t>问题</a:t>
            </a:r>
            <a:r>
              <a:rPr lang="en-US" altLang="zh-CN"/>
              <a:t>: redis</a:t>
            </a:r>
            <a:r>
              <a:rPr lang="zh-CN" altLang="en-US"/>
              <a:t>节点故障的容错处理问题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版本</a:t>
            </a:r>
            <a:r>
              <a:rPr lang="en-US" altLang="zh-CN"/>
              <a:t>6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redisson</a:t>
            </a:r>
            <a:r>
              <a:rPr lang="zh-CN" altLang="en-US"/>
              <a:t>实现的</a:t>
            </a:r>
            <a:r>
              <a:rPr lang="en-US" altLang="zh-CN"/>
              <a:t>RedLock</a:t>
            </a:r>
            <a:r>
              <a:rPr lang="zh-CN" altLang="en-US"/>
              <a:t>算法</a:t>
            </a:r>
            <a:endParaRPr lang="zh-CN" altLang="en-US"/>
          </a:p>
          <a:p>
            <a:r>
              <a:rPr lang="en-US" altLang="zh-CN">
                <a:sym typeface="+mn-ea"/>
              </a:rPr>
              <a:t>RedLock</a:t>
            </a:r>
            <a:r>
              <a:rPr lang="zh-CN" altLang="en-US">
                <a:sym typeface="+mn-ea"/>
              </a:rPr>
              <a:t>算法简述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r>
              <a:rPr lang="zh-CN" altLang="en-US"/>
              <a:t>客户端在在一半以上的</a:t>
            </a:r>
            <a:r>
              <a:rPr lang="en-US" altLang="zh-CN"/>
              <a:t>R</a:t>
            </a:r>
            <a:r>
              <a:rPr lang="en-US" altLang="zh-CN"/>
              <a:t>edis</a:t>
            </a:r>
            <a:r>
              <a:rPr lang="zh-CN" altLang="en-US"/>
              <a:t>节点成功获取到锁才算真正获取到了锁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问题：</a:t>
            </a:r>
            <a:r>
              <a:rPr lang="en-US" altLang="zh-CN">
                <a:sym typeface="+mn-ea"/>
              </a:rPr>
              <a:t>RedLock</a:t>
            </a:r>
            <a:r>
              <a:rPr lang="zh-CN" altLang="en-US">
                <a:sym typeface="+mn-ea"/>
              </a:rPr>
              <a:t>算法存在</a:t>
            </a:r>
            <a:r>
              <a:rPr lang="zh-CN" altLang="en-US">
                <a:sym typeface="+mn-ea"/>
              </a:rPr>
              <a:t>安全问题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5" y="3660775"/>
            <a:ext cx="2369185" cy="1583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80" y="3293110"/>
            <a:ext cx="1645920" cy="2319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33060" y="3911600"/>
            <a:ext cx="1005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 b="1" i="1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PK</a:t>
            </a:r>
            <a:endParaRPr lang="en-US" altLang="zh-CN" sz="5400" b="1" i="1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4895" y="5753100"/>
            <a:ext cx="544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https://www.cnblogs.com/backnullptr/p/12155812.html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1055370"/>
            <a:ext cx="837311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92350" y="1382395"/>
            <a:ext cx="841248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/>
              <a:t>分布式锁需要解决什么问题呢？</a:t>
            </a:r>
            <a:endParaRPr lang="zh-CN" altLang="en-US" sz="3600" b="1"/>
          </a:p>
          <a:p>
            <a:pPr algn="l"/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互拆性 </a:t>
            </a:r>
            <a:r>
              <a:rPr lang="en-US" altLang="zh-CN"/>
              <a:t>- 仅有一个对象获取锁资源</a:t>
            </a:r>
            <a:endParaRPr lang="en-US" altLang="zh-CN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安全性 </a:t>
            </a:r>
            <a:r>
              <a:rPr lang="en-US" altLang="zh-CN"/>
              <a:t>- </a:t>
            </a:r>
            <a:r>
              <a:rPr lang="zh-CN" altLang="en-US"/>
              <a:t>同一个对象完成上锁</a:t>
            </a:r>
            <a:r>
              <a:rPr lang="en-US" altLang="zh-CN"/>
              <a:t>/</a:t>
            </a:r>
            <a:r>
              <a:rPr lang="zh-CN" altLang="en-US"/>
              <a:t>解锁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死锁 </a:t>
            </a:r>
            <a:r>
              <a:rPr lang="en-US" altLang="zh-CN"/>
              <a:t>- </a:t>
            </a:r>
            <a:r>
              <a:rPr lang="zh-CN" altLang="en-US"/>
              <a:t>程序出问题了，能够释放锁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容错 </a:t>
            </a:r>
            <a:r>
              <a:rPr lang="en-US" altLang="zh-CN"/>
              <a:t>- </a:t>
            </a:r>
            <a:r>
              <a:rPr lang="zh-CN" altLang="en-US"/>
              <a:t>分布式节点出现问题仍然可以工作</a:t>
            </a:r>
            <a:endParaRPr lang="zh-CN" altLang="en-US"/>
          </a:p>
          <a:p>
            <a:pPr marL="285750" indent="-285750"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我认为容错是所有的分布式技术框架应该处理的问题，不应该算做分布式锁的特性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39240" y="801370"/>
            <a:ext cx="399542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ym typeface="+mn-ea"/>
              </a:rPr>
              <a:t>Zookeeper &amp;</a:t>
            </a:r>
            <a:r>
              <a:rPr lang="zh-CN" altLang="en-US" sz="3600" b="1"/>
              <a:t> </a:t>
            </a:r>
            <a:r>
              <a:rPr lang="en-US" altLang="zh-CN" sz="3600" b="1">
                <a:sym typeface="+mn-ea"/>
              </a:rPr>
              <a:t>Redis </a:t>
            </a:r>
            <a:endParaRPr lang="en-US" altLang="zh-CN" sz="3600" b="1">
              <a:sym typeface="+mn-ea"/>
            </a:endParaRPr>
          </a:p>
          <a:p>
            <a:endParaRPr lang="en-US" altLang="zh-CN" sz="3600" b="1">
              <a:sym typeface="+mn-ea"/>
            </a:endParaRPr>
          </a:p>
          <a:p>
            <a:r>
              <a:rPr lang="en-US" altLang="zh-CN" sz="3600" b="1">
                <a:sym typeface="+mn-ea"/>
              </a:rPr>
              <a:t>Zookeeper </a:t>
            </a:r>
            <a:endParaRPr lang="en-US" altLang="zh-CN" sz="3600" b="1">
              <a:sym typeface="+mn-ea"/>
            </a:endParaRPr>
          </a:p>
          <a:p>
            <a:r>
              <a:rPr lang="zh-CN" altLang="en-US" sz="2000" b="1"/>
              <a:t> </a:t>
            </a:r>
            <a:r>
              <a:rPr lang="zh-CN" altLang="en-US" sz="2000"/>
              <a:t>树形节点的存储系统</a:t>
            </a:r>
            <a:endParaRPr lang="zh-CN" altLang="en-US" sz="2000" b="1"/>
          </a:p>
          <a:p>
            <a:r>
              <a:rPr lang="en-US" altLang="zh-CN" sz="2000"/>
              <a:t>CAP</a:t>
            </a:r>
            <a:r>
              <a:rPr lang="zh-CN" altLang="en-US" sz="2000"/>
              <a:t>策略：</a:t>
            </a:r>
            <a:r>
              <a:rPr lang="en-US" altLang="zh-CN" sz="2400" b="1">
                <a:solidFill>
                  <a:srgbClr val="FF0000"/>
                </a:solidFill>
              </a:rPr>
              <a:t>CP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3600" b="1">
                <a:sym typeface="+mn-ea"/>
              </a:rPr>
              <a:t>Redis</a:t>
            </a:r>
            <a:endParaRPr lang="en-US" altLang="zh-CN" sz="3600" b="1"/>
          </a:p>
          <a:p>
            <a:r>
              <a:rPr lang="en-US" altLang="zh-CN" sz="2000"/>
              <a:t>REmote DIctionary Server</a:t>
            </a:r>
            <a:endParaRPr lang="en-US" altLang="zh-CN" sz="2000"/>
          </a:p>
          <a:p>
            <a:r>
              <a:rPr lang="en-US" altLang="zh-CN" sz="2000"/>
              <a:t> key-value </a:t>
            </a:r>
            <a:r>
              <a:rPr lang="zh-CN" altLang="en-US" sz="2000"/>
              <a:t>类型的</a:t>
            </a:r>
            <a:r>
              <a:rPr lang="en-US" altLang="zh-CN" sz="2000"/>
              <a:t>存储系统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CAP</a:t>
            </a:r>
            <a:r>
              <a:rPr lang="zh-CN" altLang="en-US" sz="2000">
                <a:sym typeface="+mn-ea"/>
              </a:rPr>
              <a:t>策略：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AP</a:t>
            </a:r>
            <a:endParaRPr lang="zh-CN" altLang="en-US" sz="2000" b="1"/>
          </a:p>
          <a:p>
            <a:endParaRPr lang="en-US" altLang="zh-CN" sz="3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1095" y="379095"/>
            <a:ext cx="41814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3325495"/>
            <a:ext cx="5746115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9580" y="847090"/>
            <a:ext cx="697420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Zookeeper</a:t>
            </a:r>
            <a:endParaRPr lang="en-US" altLang="zh-CN" sz="3600" b="1"/>
          </a:p>
          <a:p>
            <a:endParaRPr lang="en-US" altLang="zh-CN" sz="2400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/>
              <a:t>node</a:t>
            </a:r>
            <a:r>
              <a:rPr lang="zh-CN" altLang="en-US" sz="2400"/>
              <a:t>节点天然具有互拆性</a:t>
            </a:r>
            <a:endParaRPr lang="en-US" altLang="zh-CN" sz="2400" b="1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400"/>
              <a:t>临时节点解决死锁问题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  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客户端挂了，由该客户端创建的临时解决会被销毁</a:t>
            </a:r>
            <a:endParaRPr lang="en-US" altLang="zh-CN" sz="2400" b="1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/>
              <a:t>watcher</a:t>
            </a:r>
            <a:r>
              <a:rPr lang="zh-CN" altLang="en-US" sz="2400"/>
              <a:t>机制可以处理等待问题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zh-CN" altLang="en-US" sz="2400" b="1"/>
              <a:t>关键指令：</a:t>
            </a:r>
            <a:endParaRPr lang="zh-CN" altLang="en-US" sz="2400" b="1"/>
          </a:p>
          <a:p>
            <a:r>
              <a:rPr lang="en-US" altLang="zh-CN" sz="2400"/>
              <a:t>create [-s] [-e] path data acl</a:t>
            </a:r>
            <a:endParaRPr lang="en-US" altLang="zh-CN" sz="2400"/>
          </a:p>
          <a:p>
            <a:r>
              <a:rPr lang="en-US" altLang="zh-CN" sz="2400"/>
              <a:t>-s </a:t>
            </a:r>
            <a:r>
              <a:rPr lang="zh-CN" altLang="en-US" sz="2400"/>
              <a:t>顺序节点</a:t>
            </a:r>
            <a:endParaRPr lang="zh-CN" altLang="en-US" sz="2400"/>
          </a:p>
          <a:p>
            <a:r>
              <a:rPr lang="en-US" altLang="zh-CN" sz="2400"/>
              <a:t>-e </a:t>
            </a:r>
            <a:r>
              <a:rPr lang="zh-CN" altLang="en-US" sz="2400"/>
              <a:t>临时节点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stat path [watch]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1236345"/>
            <a:ext cx="5248275" cy="3800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7900" y="5613400"/>
            <a:ext cx="6126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羊群效应：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鱼塘是应用，鱼儿是线程，投喂一粒面包屑，鱼儿抢鱼食吃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623570"/>
            <a:ext cx="542925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98800" y="1141730"/>
            <a:ext cx="67132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Redis</a:t>
            </a:r>
            <a:endParaRPr lang="en-US" altLang="zh-CN" sz="3600" b="1"/>
          </a:p>
          <a:p>
            <a:endParaRPr lang="en-US" altLang="zh-CN" sz="3600" b="1"/>
          </a:p>
          <a:p>
            <a:r>
              <a:rPr lang="zh-CN" altLang="en-US"/>
              <a:t>实现</a:t>
            </a:r>
            <a:r>
              <a:rPr lang="en-US" altLang="zh-CN"/>
              <a:t>key</a:t>
            </a:r>
            <a:r>
              <a:rPr lang="zh-CN" altLang="en-US"/>
              <a:t>的互斥逻辑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设置</a:t>
            </a:r>
            <a:r>
              <a:rPr lang="en-US" altLang="zh-CN"/>
              <a:t>key</a:t>
            </a:r>
            <a:r>
              <a:rPr lang="zh-CN" altLang="en-US"/>
              <a:t>的过期时间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关键指令：</a:t>
            </a:r>
            <a:endParaRPr lang="zh-CN" altLang="en-US"/>
          </a:p>
          <a:p>
            <a:r>
              <a:rPr lang="en-US" altLang="zh-CN"/>
              <a:t>set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expire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脚本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subscribe publish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84500" y="570230"/>
            <a:ext cx="61709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版本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pPr algn="l"/>
            <a:r>
              <a:rPr lang="zh-CN" altLang="en-US"/>
              <a:t>利用</a:t>
            </a:r>
            <a:r>
              <a:rPr lang="en-US" altLang="zh-CN"/>
              <a:t>setnx</a:t>
            </a:r>
            <a:r>
              <a:rPr lang="zh-CN" altLang="en-US"/>
              <a:t>指令，它是</a:t>
            </a:r>
            <a:r>
              <a:rPr lang="zh-CN" altLang="en-US"/>
              <a:t>具备互斥性的</a:t>
            </a:r>
            <a:endParaRPr lang="zh-CN" altLang="en-US"/>
          </a:p>
          <a:p>
            <a:pPr algn="l"/>
            <a:r>
              <a:rPr lang="zh-CN" altLang="en-US"/>
              <a:t>问题</a:t>
            </a:r>
            <a:r>
              <a:rPr lang="en-US" altLang="zh-CN"/>
              <a:t>:  </a:t>
            </a:r>
            <a:r>
              <a:rPr lang="zh-CN" altLang="en-US"/>
              <a:t>无法设置过期时间，存在死锁风险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版本</a:t>
            </a:r>
            <a:r>
              <a:rPr lang="en-US" altLang="zh-CN"/>
              <a:t>2</a:t>
            </a:r>
            <a:endParaRPr lang="zh-CN" altLang="en-US"/>
          </a:p>
          <a:p>
            <a:pPr algn="l"/>
            <a:r>
              <a:rPr lang="en-US" altLang="zh-CN"/>
              <a:t>setnx + expire 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:  </a:t>
            </a:r>
            <a:r>
              <a:rPr lang="zh-CN" altLang="en-US"/>
              <a:t>两个指令无法保证原子性，死锁风险仍然存在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版本</a:t>
            </a:r>
            <a:r>
              <a:rPr lang="en-US" altLang="zh-CN"/>
              <a:t>3</a:t>
            </a:r>
            <a:endParaRPr lang="en-US" altLang="zh-CN"/>
          </a:p>
          <a:p>
            <a:pPr algn="l"/>
            <a:r>
              <a:rPr lang="zh-CN" altLang="en-US"/>
              <a:t>升级版的</a:t>
            </a:r>
            <a:r>
              <a:rPr lang="en-US" altLang="zh-CN"/>
              <a:t>set</a:t>
            </a:r>
            <a:r>
              <a:rPr lang="zh-CN" altLang="en-US"/>
              <a:t>命令</a:t>
            </a:r>
            <a:endParaRPr lang="zh-CN" altLang="en-US"/>
          </a:p>
          <a:p>
            <a:pPr algn="l"/>
            <a:r>
              <a:rPr lang="zh-CN" altLang="en-US"/>
              <a:t>set key value [EX seconds][px millisecondes][nx|xx]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:  </a:t>
            </a:r>
            <a:r>
              <a:rPr lang="zh-CN" altLang="en-US">
                <a:sym typeface="+mn-ea"/>
              </a:rPr>
              <a:t>存在误删除锁的操作</a:t>
            </a:r>
            <a:endParaRPr lang="zh-CN" altLang="en-US">
              <a:sym typeface="+mn-ea"/>
            </a:endParaRP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/>
              <a:t>版本</a:t>
            </a:r>
            <a:r>
              <a:rPr lang="en-US" altLang="zh-CN"/>
              <a:t>4</a:t>
            </a:r>
            <a:endParaRPr lang="en-US" altLang="zh-CN"/>
          </a:p>
          <a:p>
            <a:pPr algn="l"/>
            <a:r>
              <a:rPr lang="zh-CN" altLang="en-US"/>
              <a:t>利用</a:t>
            </a:r>
            <a:r>
              <a:rPr lang="en-US" altLang="zh-CN"/>
              <a:t>lua</a:t>
            </a:r>
            <a:r>
              <a:rPr lang="zh-CN" altLang="en-US"/>
              <a:t>脚本</a:t>
            </a:r>
            <a:r>
              <a:rPr lang="en-US" altLang="zh-CN"/>
              <a:t>/</a:t>
            </a:r>
            <a:r>
              <a:rPr lang="zh-CN" altLang="en-US"/>
              <a:t>事务进行删除</a:t>
            </a:r>
            <a:r>
              <a:rPr lang="en-US" altLang="zh-CN"/>
              <a:t>key</a:t>
            </a:r>
            <a:r>
              <a:rPr lang="zh-CN" altLang="en-US"/>
              <a:t>的操作</a:t>
            </a:r>
            <a:endParaRPr lang="zh-CN" altLang="en-US"/>
          </a:p>
          <a:p>
            <a:pPr algn="l"/>
            <a:r>
              <a:rPr lang="zh-CN" altLang="en-US"/>
              <a:t>问题</a:t>
            </a:r>
            <a:r>
              <a:rPr lang="en-US" altLang="zh-CN"/>
              <a:t>: </a:t>
            </a:r>
            <a:r>
              <a:rPr lang="zh-CN" altLang="en-US"/>
              <a:t>业务执行时间与</a:t>
            </a:r>
            <a:r>
              <a:rPr lang="en-US" altLang="zh-CN"/>
              <a:t>key</a:t>
            </a:r>
            <a:r>
              <a:rPr lang="zh-CN" altLang="en-US"/>
              <a:t>的过期时间难以控制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宽屏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Courier New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jiang</cp:lastModifiedBy>
  <cp:revision>14</cp:revision>
  <dcterms:created xsi:type="dcterms:W3CDTF">2021-05-26T15:26:00Z</dcterms:created>
  <dcterms:modified xsi:type="dcterms:W3CDTF">2021-05-26T17:12:24Z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