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1827673" r:id="rId2"/>
    <p:sldId id="11827693" r:id="rId3"/>
    <p:sldId id="11827711" r:id="rId4"/>
    <p:sldId id="11827736" r:id="rId5"/>
    <p:sldId id="11827731" r:id="rId6"/>
    <p:sldId id="11827708" r:id="rId7"/>
    <p:sldId id="11827715" r:id="rId8"/>
    <p:sldId id="11827716" r:id="rId9"/>
    <p:sldId id="11827739" r:id="rId10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1pPr>
    <a:lvl2pPr marL="41211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2pPr>
    <a:lvl3pPr marL="82486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3pPr>
    <a:lvl4pPr marL="123698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4pPr>
    <a:lvl5pPr marL="164909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5pPr>
    <a:lvl6pPr marL="2061210" algn="l" defTabSz="8248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6pPr>
    <a:lvl7pPr marL="2473960" algn="l" defTabSz="8248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7pPr>
    <a:lvl8pPr marL="2886075" algn="l" defTabSz="8248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8pPr>
    <a:lvl9pPr marL="3298190" algn="l" defTabSz="8248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C2F1C9A-0264-4D08-8D26-6E3B2FC70B11}">
          <p14:sldIdLst>
            <p14:sldId id="11827673"/>
            <p14:sldId id="11827693"/>
            <p14:sldId id="11827711"/>
            <p14:sldId id="11827736"/>
            <p14:sldId id="11827731"/>
            <p14:sldId id="11827708"/>
            <p14:sldId id="11827715"/>
            <p14:sldId id="11827716"/>
            <p14:sldId id="11827739"/>
          </p14:sldIdLst>
        </p14:section>
        <p14:section name="未命名的章節" id="{B33CAE96-BA6C-4C6B-B635-22F39C07CB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82">
          <p15:clr>
            <a:srgbClr val="A4A3A4"/>
          </p15:clr>
        </p15:guide>
        <p15:guide id="2" pos="467">
          <p15:clr>
            <a:srgbClr val="A4A3A4"/>
          </p15:clr>
        </p15:guide>
        <p15:guide id="3" orient="horz" pos="1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46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y Hsieh(謝政宏_Pegatron)" initials="H.Hsieh" lastIdx="2" clrIdx="0"/>
  <p:cmAuthor id="7" name="Ryan Cheng(鄭國基_Pegatron)" initials="RC" lastIdx="1" clrIdx="7"/>
  <p:cmAuthor id="1" name="Tara" initials="T" lastIdx="1" clrIdx="0"/>
  <p:cmAuthor id="2" name="Sandra Lin(林英欣_Pegatron)" initials="SL" lastIdx="2" clrIdx="1"/>
  <p:cmAuthor id="3" name="Dilshan Perera" initials="Dilshan" lastIdx="1" clrIdx="3"/>
  <p:cmAuthor id="4" name="Pellegrino, Joseph" initials="PJ" lastIdx="2" clrIdx="4"/>
  <p:cmAuthor id="5" name="Shah,Yogesh" initials="S" lastIdx="1" clrIdx="5"/>
  <p:cmAuthor id="6" name="Kayser, Christopher" initials="KC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16A"/>
    <a:srgbClr val="00FF00"/>
    <a:srgbClr val="CCECFF"/>
    <a:srgbClr val="66CCFF"/>
    <a:srgbClr val="66FFFF"/>
    <a:srgbClr val="CCCCFF"/>
    <a:srgbClr val="FFFFCC"/>
    <a:srgbClr val="E8EAF0"/>
    <a:srgbClr val="A9D18E"/>
    <a:srgbClr val="83B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3" autoAdjust="0"/>
    <p:restoredTop sz="94660"/>
  </p:normalViewPr>
  <p:slideViewPr>
    <p:cSldViewPr snapToGrid="0">
      <p:cViewPr>
        <p:scale>
          <a:sx n="100" d="100"/>
          <a:sy n="100" d="100"/>
        </p:scale>
        <p:origin x="-859" y="302"/>
      </p:cViewPr>
      <p:guideLst>
        <p:guide orient="horz" pos="1882"/>
        <p:guide pos="467"/>
        <p:guide orient="horz" pos="10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346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2B0475E0-7CE9-4905-8C87-86283B7596D6}" type="datetimeFigureOut">
              <a:rPr lang="zh-TW" altLang="en-US"/>
              <a:t>2024/5/9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6C670C56-0EC1-4418-8C90-4DDBF3D6A150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900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BA61461D-4963-4D37-8B2F-5BC7DF096A37}" type="datetimeFigureOut">
              <a:rPr lang="zh-TW" altLang="en-US"/>
              <a:t>2024/5/9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55DFAAB7-5C8F-4028-A70C-A9A4E0A9AC67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62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211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486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698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909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61210" algn="l" defTabSz="8248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73960" algn="l" defTabSz="8248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6075" algn="l" defTabSz="8248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8190" algn="l" defTabSz="8248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66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2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2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+mn-ea"/>
                <a:sym typeface="+mn-ea"/>
              </a:rPr>
              <a:t>特徵萃取：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將測量訊號進行特徵萃取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(feature_extraction)</a:t>
            </a:r>
            <a:endParaRPr lang="en-US" altLang="zh-TW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800100" lvl="1" indent="-342900" algn="l">
              <a:buAutoNum type="arabicPeriod"/>
            </a:pP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EMG(18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個特徵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)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、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GSR(27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個特徵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)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、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SKT (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通用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10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個特徵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)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、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EOG(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通用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10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個特徵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)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、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ERG(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通用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10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個特徵</a:t>
            </a:r>
            <a:endParaRPr lang="en-US" altLang="zh-TW" b="0" i="0" dirty="0">
              <a:solidFill>
                <a:schemeClr val="bg1"/>
              </a:solidFill>
              <a:effectLst/>
              <a:latin typeface="Söhne"/>
              <a:ea typeface="+mn-ea"/>
            </a:endParaRPr>
          </a:p>
          <a:p>
            <a:pPr marL="342900" indent="-342900" algn="l">
              <a:buAutoNum type="arabicPeriod"/>
            </a:pP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演算法分類器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: </a:t>
            </a:r>
            <a:endParaRPr lang="en-US" altLang="zh-TW" b="0" i="0" dirty="0">
              <a:solidFill>
                <a:schemeClr val="bg1"/>
              </a:solidFill>
              <a:effectLst/>
              <a:latin typeface="Söhne"/>
              <a:ea typeface="+mn-ea"/>
            </a:endParaRPr>
          </a:p>
          <a:p>
            <a:pPr marL="800100" lvl="1" indent="-342900" algn="l">
              <a:buAutoNum type="arabicPeriod"/>
            </a:pP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SVC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、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radomforest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、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GB</a:t>
            </a:r>
            <a:r>
              <a:rPr lang="zh-TW" altLang="en-US" dirty="0">
                <a:solidFill>
                  <a:schemeClr val="bg1"/>
                </a:solidFill>
                <a:effectLst/>
                <a:latin typeface="Söhne"/>
                <a:sym typeface="+mn-ea"/>
              </a:rPr>
              <a:t>、</a:t>
            </a: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sym typeface="+mn-ea"/>
              </a:rPr>
              <a:t>CNN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3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01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4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2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5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52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6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64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7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76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8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8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86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9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1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297940" y="3600450"/>
            <a:ext cx="7405370" cy="605155"/>
          </a:xfrm>
          <a:prstGeom prst="rect">
            <a:avLst/>
          </a:prstGeom>
        </p:spPr>
        <p:txBody>
          <a:bodyPr lIns="82461" tIns="41230" rIns="82461" bIns="41230" anchor="ctr"/>
          <a:lstStyle>
            <a:lvl1pPr marL="0" indent="0" algn="r">
              <a:buNone/>
              <a:defRPr b="1">
                <a:solidFill>
                  <a:srgbClr val="0070C0"/>
                </a:solidFill>
                <a:latin typeface="Microsoft JhengHei UI Light" panose="020B0304030504040204" charset="-120"/>
                <a:ea typeface="Microsoft JhengHei UI Light" panose="020B0304030504040204" charset="-120"/>
                <a:cs typeface="+mj-lt"/>
              </a:defRPr>
            </a:lvl1pPr>
          </a:lstStyle>
          <a:p>
            <a:pPr lvl="0"/>
            <a:r>
              <a:rPr lang="en-US" altLang="zh-TW"/>
              <a:t>Project Name</a:t>
            </a:r>
            <a:endParaRPr lang="zh-TW" altLang="en-US"/>
          </a:p>
        </p:txBody>
      </p:sp>
      <p:sp>
        <p:nvSpPr>
          <p:cNvPr id="12" name="文字版面配置區 10"/>
          <p:cNvSpPr>
            <a:spLocks noGrp="1"/>
          </p:cNvSpPr>
          <p:nvPr>
            <p:ph type="body" sz="quarter" idx="11" hasCustomPrompt="1"/>
          </p:nvPr>
        </p:nvSpPr>
        <p:spPr>
          <a:xfrm>
            <a:off x="5317008" y="3358310"/>
            <a:ext cx="3386398" cy="242019"/>
          </a:xfrm>
          <a:prstGeom prst="rect">
            <a:avLst/>
          </a:prstGeom>
        </p:spPr>
        <p:txBody>
          <a:bodyPr lIns="82461" tIns="41230" rIns="82461" bIns="41230" anchor="ctr"/>
          <a:lstStyle>
            <a:lvl1pPr marL="0" indent="0" algn="r">
              <a:buNone/>
              <a:defRPr sz="1400" b="0">
                <a:solidFill>
                  <a:srgbClr val="0070C0"/>
                </a:solidFill>
                <a:latin typeface="Microsoft JhengHei UI Light" panose="020B0304030504040204" charset="-120"/>
                <a:ea typeface="Microsoft JhengHei UI Light" panose="020B0304030504040204" charset="-120"/>
                <a:cs typeface="+mn-lt"/>
              </a:defRPr>
            </a:lvl1pPr>
          </a:lstStyle>
          <a:p>
            <a:pPr lvl="0"/>
            <a:r>
              <a:rPr lang="en-US" altLang="zh-TW"/>
              <a:t>YYYY/MM/DD</a:t>
            </a:r>
            <a:endParaRPr lang="zh-TW" altLang="en-US"/>
          </a:p>
        </p:txBody>
      </p:sp>
      <p:sp>
        <p:nvSpPr>
          <p:cNvPr id="13" name="文字版面配置區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7008" y="4205375"/>
            <a:ext cx="3386398" cy="242019"/>
          </a:xfrm>
          <a:prstGeom prst="rect">
            <a:avLst/>
          </a:prstGeom>
        </p:spPr>
        <p:txBody>
          <a:bodyPr lIns="82461" tIns="41230" rIns="82461" bIns="41230" anchor="ctr"/>
          <a:lstStyle>
            <a:lvl1pPr marL="0" indent="0" algn="r">
              <a:buNone/>
              <a:defRPr sz="1400" b="0">
                <a:solidFill>
                  <a:srgbClr val="0070C0"/>
                </a:solidFill>
                <a:latin typeface="Microsoft JhengHei UI Light" panose="020B0304030504040204" charset="-120"/>
                <a:ea typeface="Microsoft JhengHei UI Light" panose="020B0304030504040204" charset="-120"/>
                <a:cs typeface="+mn-lt"/>
              </a:defRPr>
            </a:lvl1pPr>
          </a:lstStyle>
          <a:p>
            <a:pPr lvl="0"/>
            <a:r>
              <a:rPr lang="en-US" altLang="zh-TW"/>
              <a:t>By Your Name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7" y="0"/>
            <a:ext cx="9138027" cy="51435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線接點 7"/>
          <p:cNvCxnSpPr>
            <a:cxnSpLocks noChangeShapeType="1"/>
          </p:cNvCxnSpPr>
          <p:nvPr/>
        </p:nvCxnSpPr>
        <p:spPr bwMode="auto">
          <a:xfrm>
            <a:off x="253834" y="573575"/>
            <a:ext cx="8636332" cy="5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5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2415" indent="-272415">
              <a:buFont typeface="Wingdings" panose="05000000000000000000" pitchFamily="2" charset="2"/>
              <a:buChar char="l"/>
              <a:defRPr sz="151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89915" indent="-226695">
              <a:buFont typeface="Arial" panose="020B0604020202020204" pitchFamily="34" charset="0"/>
              <a:buChar char="•"/>
              <a:defRPr sz="1345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175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01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17604" y="4759338"/>
            <a:ext cx="2133700" cy="273449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fld id="{9A0DB2DC-4C9A-4742-B13C-FB6460FD3503}" type="slidenum">
              <a:rPr lang="zh-TW" altLang="en-US" dirty="0">
                <a:ea typeface="新細明體" panose="02020500000000000000" charset="-120"/>
              </a:rPr>
              <a:t>‹#›</a:t>
            </a:fld>
            <a:endParaRPr lang="zh-TW" altLang="en-US">
              <a:ea typeface="新細明體" panose="02020500000000000000" charset="-12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4700588"/>
          </a:xfrm>
          <a:prstGeom prst="rect">
            <a:avLst/>
          </a:prstGeom>
          <a:solidFill>
            <a:srgbClr val="0A0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7" y="0"/>
            <a:ext cx="9138027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04601" y="272574"/>
            <a:ext cx="3252063" cy="424179"/>
          </a:xfrm>
          <a:prstGeom prst="rect">
            <a:avLst/>
          </a:prstGeom>
        </p:spPr>
        <p:txBody>
          <a:bodyPr/>
          <a:lstStyle>
            <a:lvl1pPr marL="0" marR="0" indent="0" algn="l" defTabSz="7683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69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04601" y="695543"/>
            <a:ext cx="3997141" cy="4241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45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384175" indent="0">
              <a:buNone/>
              <a:defRPr sz="1345" i="1">
                <a:solidFill>
                  <a:schemeClr val="accent1">
                    <a:lumMod val="75000"/>
                  </a:schemeClr>
                </a:solidFill>
              </a:defRPr>
            </a:lvl2pPr>
            <a:lvl3pPr marL="768350" indent="0">
              <a:buNone/>
              <a:defRPr sz="1345" i="1">
                <a:solidFill>
                  <a:schemeClr val="accent1">
                    <a:lumMod val="75000"/>
                  </a:schemeClr>
                </a:solidFill>
              </a:defRPr>
            </a:lvl3pPr>
            <a:lvl4pPr marL="1152525" indent="0">
              <a:buNone/>
              <a:defRPr sz="1345" i="1">
                <a:solidFill>
                  <a:schemeClr val="accent1">
                    <a:lumMod val="75000"/>
                  </a:schemeClr>
                </a:solidFill>
              </a:defRPr>
            </a:lvl4pPr>
            <a:lvl5pPr marL="1536700" indent="0">
              <a:buNone/>
              <a:defRPr sz="1345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04601" y="1119596"/>
            <a:ext cx="8466114" cy="3448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5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384175" indent="0">
              <a:buNone/>
              <a:defRPr/>
            </a:lvl2pPr>
            <a:lvl3pPr marL="768350" indent="0">
              <a:buNone/>
              <a:defRPr/>
            </a:lvl3pPr>
            <a:lvl4pPr marL="1152525" indent="0">
              <a:buNone/>
              <a:defRPr/>
            </a:lvl4pPr>
            <a:lvl5pPr marL="15367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17604" y="4759338"/>
            <a:ext cx="2133700" cy="273449"/>
          </a:xfrm>
          <a:prstGeom prst="rect">
            <a:avLst/>
          </a:prstGeom>
        </p:spPr>
        <p:txBody>
          <a:bodyPr/>
          <a:lstStyle/>
          <a:p>
            <a:pPr lvl="0" algn="r" eaLnBrk="1" hangingPunct="1">
              <a:buNone/>
            </a:pPr>
            <a:fld id="{9A0DB2DC-4C9A-4742-B13C-FB6460FD3503}" type="slidenum">
              <a:rPr lang="zh-TW" altLang="en-US" sz="1010" dirty="0">
                <a:solidFill>
                  <a:srgbClr val="7F7F7F"/>
                </a:solidFill>
              </a:rPr>
              <a:t>‹#›</a:t>
            </a:fld>
            <a:endParaRPr lang="zh-TW" altLang="en-US" sz="101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6617604" y="4759338"/>
            <a:ext cx="2133700" cy="273449"/>
          </a:xfrm>
          <a:prstGeom prst="rect">
            <a:avLst/>
          </a:prstGeom>
        </p:spPr>
        <p:txBody>
          <a:bodyPr lIns="82461" tIns="41230" rIns="82461" bIns="41230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3E5560-EE07-4889-9632-2C51148D65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>
            <a:cxnSpLocks noChangeShapeType="1"/>
          </p:cNvCxnSpPr>
          <p:nvPr userDrawn="1"/>
        </p:nvCxnSpPr>
        <p:spPr bwMode="auto">
          <a:xfrm>
            <a:off x="253834" y="696106"/>
            <a:ext cx="8636332" cy="5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305612" y="212069"/>
            <a:ext cx="8532776" cy="468859"/>
          </a:xfrm>
          <a:prstGeom prst="rect">
            <a:avLst/>
          </a:prstGeom>
        </p:spPr>
        <p:txBody>
          <a:bodyPr lIns="82461" tIns="41230" rIns="82461" bIns="41230" anchor="ctr"/>
          <a:lstStyle>
            <a:lvl1pPr algn="l">
              <a:defRPr sz="2000" b="1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15"/>
          </p:nvPr>
        </p:nvSpPr>
        <p:spPr>
          <a:xfrm>
            <a:off x="305612" y="787290"/>
            <a:ext cx="8532776" cy="3841618"/>
          </a:xfrm>
          <a:prstGeom prst="rect">
            <a:avLst/>
          </a:prstGeom>
        </p:spPr>
        <p:txBody>
          <a:bodyPr lIns="82461" tIns="41230" rIns="82461" bIns="41230"/>
          <a:lstStyle>
            <a:lvl1pPr>
              <a:defRPr sz="1600">
                <a:solidFill>
                  <a:srgbClr val="0070C0"/>
                </a:solidFill>
                <a:latin typeface="Microsoft JhengHei UI Light" panose="020B0304030504040204" charset="-120"/>
                <a:ea typeface="Microsoft JhengHei UI Light" panose="020B0304030504040204" charset="-120"/>
                <a:cs typeface="Calibri" panose="020F0502020204030204" pitchFamily="34" charset="0"/>
              </a:defRPr>
            </a:lvl1pPr>
            <a:lvl2pPr>
              <a:defRPr sz="1400">
                <a:solidFill>
                  <a:srgbClr val="0070C0"/>
                </a:solidFill>
                <a:latin typeface="Microsoft JhengHei UI Light" panose="020B0304030504040204" charset="-120"/>
                <a:ea typeface="Microsoft JhengHei UI Light" panose="020B0304030504040204" charset="-12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0070C0"/>
                </a:solidFill>
                <a:latin typeface="Microsoft JhengHei UI Light" panose="020B0304030504040204" charset="-120"/>
                <a:ea typeface="Microsoft JhengHei UI Light" panose="020B0304030504040204" charset="-120"/>
                <a:cs typeface="Calibri" panose="020F0502020204030204" pitchFamily="34" charset="0"/>
              </a:defRPr>
            </a:lvl3pPr>
            <a:lvl4pPr>
              <a:defRPr sz="1050">
                <a:solidFill>
                  <a:srgbClr val="0070C0"/>
                </a:solidFill>
                <a:latin typeface="Microsoft JhengHei UI Light" panose="020B0304030504040204" charset="-120"/>
                <a:ea typeface="Microsoft JhengHei UI Light" panose="020B0304030504040204" charset="-120"/>
                <a:cs typeface="Calibri" panose="020F0502020204030204" pitchFamily="34" charset="0"/>
              </a:defRPr>
            </a:lvl4pPr>
            <a:lvl5pPr>
              <a:defRPr sz="1050">
                <a:solidFill>
                  <a:srgbClr val="0070C0"/>
                </a:solidFill>
                <a:latin typeface="Microsoft JhengHei UI Light" panose="020B0304030504040204" charset="-120"/>
                <a:ea typeface="Microsoft JhengHei UI Light" panose="020B0304030504040204" charset="-120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6617604" y="4759338"/>
            <a:ext cx="2133700" cy="273449"/>
          </a:xfrm>
          <a:prstGeom prst="rect">
            <a:avLst/>
          </a:prstGeom>
        </p:spPr>
        <p:txBody>
          <a:bodyPr lIns="82461" tIns="41230" rIns="82461" bIns="41230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3E5560-EE07-4889-9632-2C51148D65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>
            <a:cxnSpLocks noChangeShapeType="1"/>
          </p:cNvCxnSpPr>
          <p:nvPr userDrawn="1"/>
        </p:nvCxnSpPr>
        <p:spPr bwMode="auto">
          <a:xfrm>
            <a:off x="253834" y="696106"/>
            <a:ext cx="8636332" cy="5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305612" y="212069"/>
            <a:ext cx="8532776" cy="468859"/>
          </a:xfrm>
          <a:prstGeom prst="rect">
            <a:avLst/>
          </a:prstGeom>
        </p:spPr>
        <p:txBody>
          <a:bodyPr lIns="82461" tIns="41230" rIns="82461" bIns="41230" anchor="ctr"/>
          <a:lstStyle>
            <a:lvl1pPr algn="l">
              <a:defRPr sz="2000" b="1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6617604" y="4759338"/>
            <a:ext cx="2133700" cy="273449"/>
          </a:xfrm>
          <a:prstGeom prst="rect">
            <a:avLst/>
          </a:prstGeom>
        </p:spPr>
        <p:txBody>
          <a:bodyPr lIns="82461" tIns="41230" rIns="82461" bIns="41230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3E5560-EE07-4889-9632-2C51148D65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>
            <a:cxnSpLocks noChangeShapeType="1"/>
          </p:cNvCxnSpPr>
          <p:nvPr userDrawn="1"/>
        </p:nvCxnSpPr>
        <p:spPr bwMode="auto">
          <a:xfrm>
            <a:off x="253834" y="696106"/>
            <a:ext cx="8636332" cy="5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305612" y="2337320"/>
            <a:ext cx="8532776" cy="468859"/>
          </a:xfrm>
          <a:prstGeom prst="rect">
            <a:avLst/>
          </a:prstGeom>
        </p:spPr>
        <p:txBody>
          <a:bodyPr lIns="82461" tIns="41230" rIns="82461" bIns="41230" anchor="ctr"/>
          <a:lstStyle>
            <a:lvl1pPr algn="ctr">
              <a:defRPr sz="2000" b="1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 userDrawn="1"/>
        </p:nvSpPr>
        <p:spPr>
          <a:xfrm>
            <a:off x="1333500" y="1524000"/>
            <a:ext cx="6126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投影片母片</a:t>
            </a:r>
            <a:r>
              <a:rPr lang="en-US" altLang="zh-TW" sz="4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sz="4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sz="4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製作人：</a:t>
            </a:r>
            <a:r>
              <a:rPr lang="en-US" altLang="zh-TW" sz="4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CTRDC_Luby_Lu#33154</a:t>
            </a:r>
            <a:endParaRPr lang="zh-TW" altLang="en-US" sz="400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6617604" y="4759338"/>
            <a:ext cx="2133700" cy="273449"/>
          </a:xfrm>
          <a:prstGeom prst="rect">
            <a:avLst/>
          </a:prstGeom>
        </p:spPr>
        <p:txBody>
          <a:bodyPr lIns="82461" tIns="41230" rIns="82461" bIns="41230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3E5560-EE07-4889-9632-2C51148D6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/>
          <p:nvPr userDrawn="1"/>
        </p:nvSpPr>
        <p:spPr>
          <a:xfrm>
            <a:off x="387928" y="540328"/>
            <a:ext cx="8492837" cy="96982"/>
          </a:xfrm>
          <a:custGeom>
            <a:avLst/>
            <a:gdLst/>
            <a:ahLst/>
            <a:cxnLst/>
            <a:rect l="l" t="t" r="r" b="b"/>
            <a:pathLst>
              <a:path w="8492837" h="96982">
                <a:moveTo>
                  <a:pt x="0" y="0"/>
                </a:moveTo>
                <a:lnTo>
                  <a:pt x="8332609" y="0"/>
                </a:lnTo>
                <a:lnTo>
                  <a:pt x="8492837" y="92508"/>
                </a:lnTo>
                <a:lnTo>
                  <a:pt x="8492837" y="96982"/>
                </a:lnTo>
                <a:lnTo>
                  <a:pt x="95527" y="96982"/>
                </a:lnTo>
                <a:lnTo>
                  <a:pt x="0" y="14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397273" y="173994"/>
            <a:ext cx="8044829" cy="424690"/>
          </a:xfrm>
          <a:prstGeom prst="rect">
            <a:avLst/>
          </a:prstGeom>
        </p:spPr>
        <p:txBody>
          <a:bodyPr/>
          <a:lstStyle>
            <a:lvl1pPr>
              <a:defRPr sz="1965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按一下以編輯標題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87928" y="695580"/>
            <a:ext cx="8073493" cy="42692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編輯內文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118852" y="4888458"/>
            <a:ext cx="2057344" cy="273852"/>
          </a:xfrm>
          <a:prstGeom prst="rect">
            <a:avLst/>
          </a:prstGeom>
        </p:spPr>
        <p:txBody>
          <a:bodyPr/>
          <a:lstStyle>
            <a:lvl1pPr algn="r">
              <a:defRPr sz="9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D:\工作區\2021_01_PEGA PPT\PEGA_PPT_PEGATRON_2021_0126_工作區域 1 複本 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82495" y="-7937"/>
            <a:ext cx="292100" cy="51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1579880" y="59055"/>
            <a:ext cx="651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noFill/>
              </a:rPr>
              <a:t>Format Design By Luby_Lu@20220822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5pPr>
      <a:lvl6pPr marL="412115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6pPr>
      <a:lvl7pPr marL="824865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7pPr>
      <a:lvl8pPr marL="123698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8pPr>
      <a:lvl9pPr marL="1649095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9pPr>
    </p:titleStyle>
    <p:bodyStyle>
      <a:lvl1pPr marL="309245" indent="-3092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5781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605" indent="-2063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3355" indent="-2063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470" indent="-2063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585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9700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2450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4565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115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865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6980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095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210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960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075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8190" algn="l" defTabSz="8248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42813" y="1464823"/>
            <a:ext cx="516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TW" sz="5400" spc="300" dirty="0">
                <a:solidFill>
                  <a:prstClr val="white">
                    <a:lumMod val="85000"/>
                  </a:prstClr>
                </a:solidFill>
                <a:cs typeface="Calibri" panose="020F0502020204030204" pitchFamily="34" charset="0"/>
              </a:rPr>
              <a:t>SP-3A</a:t>
            </a:r>
            <a:endParaRPr lang="zh-TW" altLang="en-US" sz="5400" spc="300" dirty="0">
              <a:solidFill>
                <a:prstClr val="white">
                  <a:lumMod val="8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097983" y="4425485"/>
            <a:ext cx="1115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800" spc="300" dirty="0">
                <a:solidFill>
                  <a:prstClr val="white">
                    <a:lumMod val="85000"/>
                  </a:prstClr>
                </a:solidFill>
                <a:cs typeface="Calibri" panose="020F0502020204030204" pitchFamily="34" charset="0"/>
              </a:rPr>
              <a:t>2023/05/</a:t>
            </a:r>
            <a:r>
              <a:rPr lang="en-US" altLang="zh-TW" sz="800" spc="300" dirty="0">
                <a:solidFill>
                  <a:prstClr val="white">
                    <a:lumMod val="85000"/>
                  </a:prstClr>
                </a:solidFill>
                <a:cs typeface="Calibri" panose="020F0502020204030204" pitchFamily="34" charset="0"/>
              </a:rPr>
              <a:t>10</a:t>
            </a:r>
            <a:endParaRPr lang="zh-TW" altLang="en-US" sz="800" spc="300" dirty="0">
              <a:solidFill>
                <a:prstClr val="white">
                  <a:lumMod val="8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59591" y="2540153"/>
            <a:ext cx="194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pc="3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Test Plan</a:t>
            </a:r>
            <a:endParaRPr lang="zh-TW" altLang="en-US" sz="2400" spc="300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59" r="16202"/>
          <a:stretch>
            <a:fillRect/>
          </a:stretch>
        </p:blipFill>
        <p:spPr>
          <a:xfrm>
            <a:off x="812239" y="468838"/>
            <a:ext cx="3896543" cy="42325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5" t="42291" r="38353" b="18203"/>
          <a:stretch>
            <a:fillRect/>
          </a:stretch>
        </p:blipFill>
        <p:spPr>
          <a:xfrm>
            <a:off x="1252773" y="1672233"/>
            <a:ext cx="1470848" cy="13001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>
          <a:xfrm>
            <a:off x="8700448" y="4863806"/>
            <a:ext cx="340870" cy="23363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3E5560-EE07-4889-9632-2C51148D6551}" type="slidenum">
              <a:rPr kumimoji="1" lang="zh-TW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rPr>
              <a:t>2</a:t>
            </a:fld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Calibri" panose="020F050202020403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Agenda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>
          <a:xfrm>
            <a:off x="305612" y="787290"/>
            <a:ext cx="5835881" cy="3225152"/>
          </a:xfrm>
        </p:spPr>
        <p:txBody>
          <a:bodyPr/>
          <a:lstStyle/>
          <a:p>
            <a:pPr>
              <a:lnSpc>
                <a:spcPct val="200000"/>
              </a:lnSpc>
              <a:buSzPct val="50000"/>
              <a:buFont typeface="Yu Mincho" panose="02020400000000000000" pitchFamily="18" charset="-128"/>
              <a:buChar char="▶"/>
            </a:pPr>
            <a:r>
              <a:rPr kumimoji="1" lang="zh-TW" altLang="en-US" b="1" dirty="0">
                <a:solidFill>
                  <a:srgbClr val="474B78">
                    <a:lumMod val="40000"/>
                    <a:lumOff val="6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生理訊號與情緒相關性</a:t>
            </a:r>
            <a:r>
              <a:rPr kumimoji="1" lang="zh-TW" altLang="en-US" b="1" dirty="0" smtClean="0">
                <a:solidFill>
                  <a:srgbClr val="474B78">
                    <a:lumMod val="40000"/>
                    <a:lumOff val="6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kumimoji="1" lang="en-US" altLang="zh-TW" b="1" dirty="0" smtClean="0">
              <a:solidFill>
                <a:srgbClr val="474B78">
                  <a:lumMod val="40000"/>
                  <a:lumOff val="6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  <a:buSzPct val="50000"/>
              <a:buFont typeface="Yu Mincho" panose="02020400000000000000" pitchFamily="18" charset="-128"/>
              <a:buChar char="▶"/>
            </a:pP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>
          <a:xfrm>
            <a:off x="8700448" y="4863806"/>
            <a:ext cx="340870" cy="23363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3E5560-EE07-4889-9632-2C51148D6551}" type="slidenum">
              <a:rPr kumimoji="1" lang="zh-TW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rPr>
              <a:t>3</a:t>
            </a:fld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Calibri" panose="020F050202020403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生理訊號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與情緒相關性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驗證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>
          <a:xfrm>
            <a:off x="305435" y="787400"/>
            <a:ext cx="8735695" cy="384175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+mn-ea"/>
                <a:ea typeface="+mn-ea"/>
                <a:sym typeface="+mn-ea"/>
              </a:rPr>
              <a:t>實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驗目的</a:t>
            </a:r>
            <a:r>
              <a:rPr lang="en-US" altLang="zh-TW" sz="16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:</a:t>
            </a:r>
            <a:endParaRPr lang="zh-TW" altLang="en-US" sz="16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以實驗</a:t>
            </a:r>
            <a:r>
              <a:rPr lang="zh-TW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+mn-ea"/>
                <a:ea typeface="+mn-ea"/>
                <a:sym typeface="+mn-ea"/>
              </a:rPr>
              <a:t>證明此五種資料與情緒辨識有其高度相關性</a:t>
            </a:r>
          </a:p>
          <a:p>
            <a:pPr marL="800100" lvl="1" indent="-342900" algn="l">
              <a:buAutoNum type="arabicPeriod"/>
            </a:pPr>
            <a:endParaRPr lang="zh-TW" altLang="en-US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受</a:t>
            </a:r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試對象：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受試者通常需要採用</a:t>
            </a:r>
            <a:r>
              <a:rPr lang="zh-TW" altLang="en-US" u="sng" dirty="0">
                <a:solidFill>
                  <a:schemeClr val="bg1"/>
                </a:solidFill>
                <a:latin typeface="+mn-ea"/>
                <a:ea typeface="+mn-ea"/>
              </a:rPr>
              <a:t>隨機分配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的方式來分配受試者組別。需要確保受試者符合相關標準，例如</a:t>
            </a:r>
            <a:r>
              <a:rPr lang="zh-TW" altLang="en-US" u="sng" dirty="0">
                <a:solidFill>
                  <a:schemeClr val="bg1"/>
                </a:solidFill>
                <a:latin typeface="+mn-ea"/>
                <a:ea typeface="+mn-ea"/>
              </a:rPr>
              <a:t>年齡、性別、健康狀況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等。因為本次實驗為快速概念驗證，因此限定</a:t>
            </a:r>
            <a:r>
              <a:rPr lang="zh-TW" altLang="en-US" dirty="0">
                <a:solidFill>
                  <a:schemeClr val="bg1"/>
                </a:solidFill>
                <a:highlight>
                  <a:srgbClr val="000080"/>
                </a:highlight>
                <a:latin typeface="+mn-ea"/>
                <a:ea typeface="+mn-ea"/>
              </a:rPr>
              <a:t>實驗驗證對象為</a:t>
            </a:r>
            <a:r>
              <a:rPr lang="en-US" altLang="zh-TW" dirty="0">
                <a:solidFill>
                  <a:schemeClr val="bg1"/>
                </a:solidFill>
                <a:highlight>
                  <a:srgbClr val="000080"/>
                </a:highlight>
                <a:latin typeface="+mn-ea"/>
                <a:ea typeface="+mn-ea"/>
                <a:sym typeface="+mn-ea"/>
              </a:rPr>
              <a:t>24~35歲成年男性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TW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測</a:t>
            </a:r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試方法：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öhne"/>
              </a:rPr>
              <a:t>根據所要測量的情緒，正向、負向、中性，設計相應的情境</a:t>
            </a:r>
            <a:r>
              <a:rPr lang="zh-TW" altLang="en-US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Söhne"/>
                <a:sym typeface="+mn-ea"/>
              </a:rPr>
              <a:t>使用影片</a:t>
            </a:r>
            <a:r>
              <a:rPr lang="zh-TW" altLang="en-US" b="0" i="0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Söhne"/>
              </a:rPr>
              <a:t>誘發刺激，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öhne"/>
              </a:rPr>
              <a:t>分別收集其對應資料，並進行預測</a:t>
            </a:r>
          </a:p>
          <a:p>
            <a:pPr marL="800100" lvl="1" indent="-342900" algn="l">
              <a:buAutoNum type="arabicPeriod"/>
            </a:pP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ea typeface="+mn-ea"/>
              </a:rPr>
              <a:t>資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料收錄設備：</a:t>
            </a:r>
          </a:p>
          <a:p>
            <a:pPr marL="1257300" lvl="2" indent="-342900" algn="l">
              <a:buAutoNum type="arabicPeriod"/>
            </a:pPr>
            <a:r>
              <a:rPr lang="en-US" altLang="zh-TW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EMG</a:t>
            </a:r>
            <a:r>
              <a:rPr lang="zh-TW" altLang="en-US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、</a:t>
            </a:r>
            <a:r>
              <a:rPr lang="en-US" altLang="zh-TW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GSR</a:t>
            </a:r>
            <a:r>
              <a:rPr lang="zh-TW" altLang="en-US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、</a:t>
            </a:r>
            <a:r>
              <a:rPr lang="en-US" altLang="zh-TW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SKT (skin temperature)</a:t>
            </a:r>
            <a:r>
              <a:rPr lang="zh-TW" altLang="en-US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、</a:t>
            </a:r>
            <a:r>
              <a:rPr lang="en-US" altLang="zh-TW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EOG</a:t>
            </a:r>
            <a:r>
              <a:rPr lang="zh-TW" altLang="en-US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、</a:t>
            </a:r>
            <a:r>
              <a:rPr lang="en-US" altLang="zh-TW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ERG</a:t>
            </a:r>
            <a:r>
              <a:rPr lang="zh-TW" altLang="en-US" sz="1255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各訊號所需之設備</a:t>
            </a:r>
            <a:endParaRPr lang="en-US" altLang="zh-TW" i="0" dirty="0">
              <a:solidFill>
                <a:schemeClr val="bg1"/>
              </a:solidFill>
              <a:effectLst/>
              <a:latin typeface="Söhne"/>
            </a:endParaRPr>
          </a:p>
          <a:p>
            <a:pPr marL="800100" lvl="1" indent="-342900" algn="l">
              <a:buAutoNum type="arabicPeriod"/>
            </a:pPr>
            <a:r>
              <a:rPr lang="en-US" altLang="zh-TW" dirty="0">
                <a:solidFill>
                  <a:schemeClr val="bg1"/>
                </a:solidFill>
                <a:effectLst/>
                <a:latin typeface="Söhne"/>
                <a:ea typeface="+mn-ea"/>
              </a:rPr>
              <a:t>蒐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集之訊號使用</a:t>
            </a:r>
            <a:r>
              <a:rPr lang="en-US" altLang="zh-TW" sz="1255" dirty="0">
                <a:solidFill>
                  <a:schemeClr val="bg1"/>
                </a:solidFill>
                <a:effectLst/>
                <a:latin typeface="Söhne"/>
                <a:ea typeface="+mn-ea"/>
              </a:rPr>
              <a:t>machine learning、deep learning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進行相關性之驗證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使用單一生理訊號進行特徵選取後，用於模型之訓練，預測受測者觀賞影片之種類，若正確率大於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</a:rPr>
              <a:t>50%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，則代表此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生理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</a:rPr>
              <a:t>訊號與情緒有相關性。</a:t>
            </a:r>
          </a:p>
          <a:p>
            <a:pPr marL="800100" lvl="1" indent="-342900" algn="l">
              <a:buAutoNum type="arabicPeriod"/>
            </a:pPr>
            <a:endParaRPr lang="zh-TW" altLang="en-US" b="0" i="0" dirty="0">
              <a:solidFill>
                <a:schemeClr val="bg1"/>
              </a:solidFill>
              <a:effectLst/>
              <a:latin typeface="Söhne"/>
              <a:ea typeface="+mn-ea"/>
            </a:endParaRPr>
          </a:p>
          <a:p>
            <a:pPr marL="0" indent="0" algn="l">
              <a:buNone/>
            </a:pPr>
            <a:endParaRPr lang="en-US" altLang="zh-TW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>
          <a:xfrm>
            <a:off x="8700448" y="4863806"/>
            <a:ext cx="340870" cy="23363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3E5560-EE07-4889-9632-2C51148D6551}" type="slidenum">
              <a:rPr kumimoji="1" lang="zh-TW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rPr>
              <a:t>4</a:t>
            </a:fld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Calibri" panose="020F050202020403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Paper Survey	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>
          <a:xfrm>
            <a:off x="305612" y="787290"/>
            <a:ext cx="8394836" cy="3841618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kumimoji="1" lang="en-US" altLang="zh-TW" sz="1400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  <a:sym typeface="+mn-ea"/>
              </a:rPr>
              <a:t>Suhaimi, Nazmi Sofian, James Mountstephens, and Jason Teo. "A dataset for emotion recognition using virtual reality and EEG (DER-VREEG): emotional state classification using low-cost wearable VR-EEG headsets." Big Data and Cognitive Computing 6.1 (2022): 16.</a:t>
            </a:r>
          </a:p>
          <a:p>
            <a:pPr marL="342900" lvl="0" indent="-342900" algn="l">
              <a:buAutoNum type="arabicPeriod"/>
            </a:pPr>
            <a:r>
              <a:rPr kumimoji="1" lang="en-US" altLang="zh-TW" sz="1400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  <a:sym typeface="+mn-ea"/>
              </a:rPr>
              <a:t>Perdiz, Joao, Gabriel Pires, and Urbano J. Nunes. "Emotional state detection based on EMG and EOG biosignals: A short survey." 2017 IEEE 5th Portuguese Meeting on Bioengineering (ENBENG). IEEE, 2017.</a:t>
            </a:r>
          </a:p>
          <a:p>
            <a:pPr marL="342900" lvl="0" indent="-342900" algn="l">
              <a:buAutoNum type="arabicPeriod"/>
            </a:pPr>
            <a:r>
              <a:rPr kumimoji="1" lang="en-US" altLang="zh-TW" sz="1400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  <a:sym typeface="+mn-ea"/>
              </a:rPr>
              <a:t>Künecke, Janina, et al. "Facial EMG responses to emotional expressions are related to emotion perception ability." PloS one 9.1 (2014): e84053</a:t>
            </a:r>
            <a:r>
              <a:rPr lang="en-US" altLang="zh-TW" sz="1400" dirty="0">
                <a:solidFill>
                  <a:schemeClr val="bg1"/>
                </a:solidFill>
                <a:effectLst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>
          <a:xfrm>
            <a:off x="8700448" y="4863806"/>
            <a:ext cx="340870" cy="23363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3E5560-EE07-4889-9632-2C51148D6551}" type="slidenum">
              <a:rPr kumimoji="1" lang="zh-TW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rPr>
              <a:t>5</a:t>
            </a:fld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Calibri" panose="020F050202020403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Experiment Settings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>
          <a:xfrm>
            <a:off x="305435" y="787400"/>
            <a:ext cx="4641215" cy="384175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kumimoji="1" lang="en-US" altLang="zh-TW" sz="1600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  <a:sym typeface="+mn-ea"/>
              </a:rPr>
              <a:t>實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驗測試分析步驟</a:t>
            </a:r>
            <a:endParaRPr lang="zh-TW" altLang="en-US" sz="1600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marL="800100" lvl="1" indent="-342900" algn="l">
              <a:buAutoNum type="arabicPeriod"/>
            </a:pPr>
            <a:r>
              <a:rPr kumimoji="1" lang="en-US" altLang="zh-TW" sz="1600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  <a:sym typeface="+mn-ea"/>
              </a:rPr>
              <a:t> 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利用收集之資料分為</a:t>
            </a:r>
            <a:r>
              <a:rPr lang="en-US" altLang="zh-TW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4/5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訓練、</a:t>
            </a:r>
            <a:r>
              <a:rPr lang="en-US" altLang="zh-TW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1/5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測試</a:t>
            </a:r>
            <a:r>
              <a:rPr lang="en-US" altLang="zh-TW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透過</a:t>
            </a:r>
            <a:r>
              <a:rPr kumimoji="1" lang="en-US" altLang="zh-TW" sz="1600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  <a:sym typeface="+mn-ea"/>
              </a:rPr>
              <a:t>Cross Validation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的方式進行</a:t>
            </a:r>
            <a:endParaRPr lang="zh-TW" altLang="en-US" sz="1600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marL="800100" lvl="1" indent="-342900" algn="l">
              <a:buAutoNum type="arabicPeriod"/>
            </a:pPr>
            <a:r>
              <a:rPr kumimoji="1" lang="en-US" altLang="zh-TW" sz="1600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  <a:sym typeface="+mn-ea"/>
              </a:rPr>
              <a:t> 接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著進行特徵選取、以及分類器之訓練、預測</a:t>
            </a:r>
            <a:r>
              <a:rPr lang="en-US" altLang="zh-TW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分析準確度</a:t>
            </a:r>
          </a:p>
          <a:p>
            <a:pPr marL="800100" lvl="1" indent="-342900" algn="l">
              <a:buAutoNum type="arabicPeriod"/>
            </a:pPr>
            <a:endParaRPr lang="zh-TW" altLang="en-US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marL="342900" indent="-342900" algn="l">
              <a:buAutoNum type="arabicPeriod"/>
            </a:pPr>
            <a:r>
              <a:rPr kumimoji="1" lang="en-US" altLang="zh-TW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</a:rPr>
              <a:t>資</a:t>
            </a:r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料</a:t>
            </a:r>
            <a:r>
              <a:rPr lang="zh-TW" altLang="en-US" b="1">
                <a:solidFill>
                  <a:schemeClr val="bg1"/>
                </a:solidFill>
                <a:latin typeface="+mn-ea"/>
                <a:ea typeface="+mn-ea"/>
                <a:cs typeface="+mn-ea"/>
              </a:rPr>
              <a:t>收集流程</a:t>
            </a:r>
            <a:endParaRPr lang="zh-TW" altLang="en-US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marL="800100" lvl="1" indent="-342900" algn="l">
              <a:buAutoNum type="arabicPeriod"/>
            </a:pPr>
            <a:r>
              <a:rPr kumimoji="1" lang="en-US" altLang="zh-TW" sz="1600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</a:rPr>
              <a:t> </a:t>
            </a:r>
            <a:r>
              <a:rPr lang="en-US" altLang="zh-TW" sz="1400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先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休息5分鐘-&gt;繼續休息5分鐘(</a:t>
            </a:r>
            <a:r>
              <a:rPr lang="en-US" altLang="zh-TW" b="1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量測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)-&gt;看正面</a:t>
            </a:r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歡樂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的影片5分鐘(</a:t>
            </a:r>
            <a:r>
              <a:rPr lang="en-US" altLang="zh-TW" b="1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量測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)-&gt;休息5分鐘-&gt;看負面激動的影片5分鐘(</a:t>
            </a:r>
            <a:r>
              <a:rPr lang="en-US" altLang="zh-TW" b="1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量測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)</a:t>
            </a:r>
            <a:endParaRPr lang="en-US" altLang="zh-TW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  <a:p>
            <a:pPr marL="800100" lvl="1" indent="-342900" algn="l">
              <a:buAutoNum type="arabicPeriod"/>
            </a:pPr>
            <a:endParaRPr lang="en-US" altLang="zh-TW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  <a:p>
            <a:pPr marL="800100" lvl="1" indent="-342900" algn="l">
              <a:buAutoNum type="arabicPeriod"/>
            </a:pPr>
            <a:endParaRPr lang="en-US" altLang="zh-TW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  <a:p>
            <a:pPr marL="342900" lvl="0" indent="-342900" algn="l">
              <a:buAutoNum type="arabicPeriod"/>
            </a:pPr>
            <a:r>
              <a:rPr kumimoji="1" lang="en-US" altLang="zh-TW" dirty="0">
                <a:solidFill>
                  <a:schemeClr val="bg1"/>
                </a:solidFill>
                <a:effectLst/>
                <a:latin typeface="Söhne"/>
                <a:ea typeface="+mn-ea"/>
                <a:cs typeface="+mn-cs"/>
              </a:rPr>
              <a:t>預</a:t>
            </a:r>
            <a:r>
              <a:rPr lang="zh-TW" altLang="en-US" b="1" dirty="0">
                <a:solidFill>
                  <a:schemeClr val="bg1"/>
                </a:solidFill>
                <a:latin typeface="+mn-lt"/>
                <a:ea typeface="+mn-ea"/>
                <a:cs typeface="+mn-lt"/>
              </a:rPr>
              <a:t>計收集資料</a:t>
            </a:r>
          </a:p>
          <a:p>
            <a:pPr marL="800100" lvl="1" indent="-342900" algn="l">
              <a:buAutoNum type="arabicPeriod"/>
            </a:pPr>
            <a:endParaRPr lang="zh-TW" altLang="en-US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  <a:p>
            <a:pPr marL="800100" lvl="1" indent="-342900" algn="l">
              <a:buAutoNum type="arabicPeriod"/>
            </a:pPr>
            <a:endParaRPr lang="zh-TW" altLang="en-US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  <a:p>
            <a:pPr marL="800100" lvl="1" indent="-342900" algn="l">
              <a:buAutoNum type="arabicPeriod"/>
            </a:pPr>
            <a:endParaRPr lang="zh-TW" altLang="en-US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  <a:p>
            <a:pPr marL="342900" lvl="0" indent="-342900" algn="l">
              <a:buAutoNum type="arabicPeriod"/>
            </a:pPr>
            <a:endParaRPr lang="zh-TW" altLang="en-US" sz="1400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  <a:p>
            <a:pPr marL="342900" lvl="0" indent="-342900" algn="l">
              <a:buAutoNum type="arabicPeriod"/>
            </a:pPr>
            <a:endParaRPr lang="en-US" altLang="zh-TW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  <a:p>
            <a:pPr marL="0" indent="0" algn="l">
              <a:buNone/>
            </a:pPr>
            <a:endParaRPr lang="en-US" altLang="zh-TW" b="1" dirty="0">
              <a:solidFill>
                <a:schemeClr val="bg1"/>
              </a:solidFill>
              <a:latin typeface="+mn-lt"/>
              <a:ea typeface="+mn-ea"/>
              <a:cs typeface="+mn-lt"/>
            </a:endParaRPr>
          </a:p>
        </p:txBody>
      </p:sp>
      <p:graphicFrame>
        <p:nvGraphicFramePr>
          <p:cNvPr id="5" name="圓桌 4"/>
          <p:cNvGraphicFramePr/>
          <p:nvPr/>
        </p:nvGraphicFramePr>
        <p:xfrm>
          <a:off x="147955" y="4324350"/>
          <a:ext cx="8847455" cy="65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90"/>
                <a:gridCol w="1757680"/>
                <a:gridCol w="1246505"/>
                <a:gridCol w="1009650"/>
                <a:gridCol w="864235"/>
                <a:gridCol w="1391285"/>
                <a:gridCol w="1223010"/>
              </a:tblGrid>
              <a:tr h="327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200"/>
                        <a:t>收集資料人數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TW" altLang="en-US" sz="1400"/>
                        <a:t>年齡及性別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400"/>
                        <a:t>中性資料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400"/>
                        <a:t>正向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400"/>
                        <a:t>負向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400"/>
                        <a:t>每人共收集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400"/>
                        <a:t>總資料</a:t>
                      </a: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400"/>
                        <a:t>7(</a:t>
                      </a:r>
                      <a:r>
                        <a:rPr lang="zh-TW" altLang="en-US" sz="1400"/>
                        <a:t>人</a:t>
                      </a:r>
                      <a:r>
                        <a:rPr lang="en-US" altLang="zh-TW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400" dirty="0">
                          <a:sym typeface="+mn-ea"/>
                        </a:rPr>
                        <a:t>24~35歲成年男性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400">
                          <a:sym typeface="+mn-ea"/>
                        </a:rPr>
                        <a:t>3min/</a:t>
                      </a:r>
                      <a:r>
                        <a:rPr lang="zh-TW" altLang="en-US" sz="1400">
                          <a:sym typeface="+mn-ea"/>
                        </a:rPr>
                        <a:t>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400"/>
                        <a:t>3min/</a:t>
                      </a:r>
                      <a:r>
                        <a:rPr lang="zh-TW" altLang="en-US" sz="1400"/>
                        <a:t>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400">
                          <a:sym typeface="+mn-ea"/>
                        </a:rPr>
                        <a:t>3min/</a:t>
                      </a:r>
                      <a:r>
                        <a:rPr lang="zh-TW" altLang="en-US" sz="1400">
                          <a:sym typeface="+mn-ea"/>
                        </a:rPr>
                        <a:t>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400"/>
                        <a:t>3</a:t>
                      </a:r>
                      <a:r>
                        <a:rPr lang="zh-TW" altLang="en-US" sz="1400"/>
                        <a:t>筆</a:t>
                      </a:r>
                      <a:r>
                        <a:rPr lang="en-US" altLang="zh-TW" sz="1400"/>
                        <a:t>(9</a:t>
                      </a:r>
                      <a:r>
                        <a:rPr lang="zh-TW" altLang="en-US" sz="1400"/>
                        <a:t>分鐘</a:t>
                      </a:r>
                      <a:r>
                        <a:rPr lang="en-US" altLang="zh-TW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400" dirty="0"/>
                        <a:t>21</a:t>
                      </a:r>
                      <a:r>
                        <a:rPr lang="zh-TW" altLang="en-US" sz="1400" dirty="0"/>
                        <a:t>筆</a:t>
                      </a:r>
                      <a:r>
                        <a:rPr lang="en-US" altLang="zh-TW" sz="1400" dirty="0"/>
                        <a:t>(63</a:t>
                      </a:r>
                      <a:r>
                        <a:rPr lang="zh-TW" altLang="en-US" sz="1400" dirty="0"/>
                        <a:t>分鐘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238625" y="3235325"/>
            <a:ext cx="5046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l">
              <a:buNone/>
            </a:pPr>
            <a:r>
              <a:rPr lang="zh-TW" altLang="en-US" sz="1200" b="1" dirty="0">
                <a:solidFill>
                  <a:srgbClr val="FFFF00"/>
                </a:solidFill>
                <a:effectLst/>
                <a:latin typeface="Söhne"/>
                <a:ea typeface="+mn-ea"/>
                <a:sym typeface="+mn-ea"/>
              </a:rPr>
              <a:t>正向短片</a:t>
            </a:r>
            <a:r>
              <a:rPr lang="en-US" altLang="zh-TW" sz="12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:https://youtu.be/36q0oz0zQYo(0:00~3:00)</a:t>
            </a:r>
            <a:br>
              <a:rPr lang="en-US" altLang="zh-TW" sz="12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</a:br>
            <a:r>
              <a:rPr lang="zh-TW" altLang="en-US" sz="12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搞笑短片</a:t>
            </a:r>
            <a:endParaRPr lang="en-US" altLang="zh-TW" sz="1200" dirty="0">
              <a:solidFill>
                <a:schemeClr val="bg1"/>
              </a:solidFill>
              <a:effectLst/>
              <a:latin typeface="Söhne"/>
              <a:ea typeface="+mn-ea"/>
              <a:sym typeface="+mn-ea"/>
            </a:endParaRPr>
          </a:p>
          <a:p>
            <a:pPr marL="457200" lvl="1" indent="0" algn="l">
              <a:buNone/>
            </a:pPr>
            <a:r>
              <a:rPr lang="zh-TW" altLang="en-US" sz="1200" b="1" dirty="0">
                <a:solidFill>
                  <a:srgbClr val="FFFF00"/>
                </a:solidFill>
                <a:effectLst/>
                <a:latin typeface="Söhne"/>
                <a:ea typeface="+mn-ea"/>
                <a:sym typeface="+mn-ea"/>
              </a:rPr>
              <a:t>負向短片</a:t>
            </a:r>
            <a:r>
              <a:rPr lang="en-US" altLang="zh-TW" sz="12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:https://youtu.be/nuRykbO4q_o(0:50~3:50)</a:t>
            </a:r>
          </a:p>
          <a:p>
            <a:pPr marL="457200" lvl="1" indent="0" algn="l">
              <a:buNone/>
            </a:pPr>
            <a:r>
              <a:rPr lang="zh-TW" altLang="en-US" sz="1200">
                <a:solidFill>
                  <a:schemeClr val="bg1"/>
                </a:solidFill>
                <a:latin typeface="+mj-ea"/>
                <a:ea typeface="+mj-ea"/>
              </a:rPr>
              <a:t>恐怖故事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873760"/>
            <a:ext cx="3194685" cy="1928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>
          <a:xfrm>
            <a:off x="8700448" y="4863806"/>
            <a:ext cx="340870" cy="23363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3E5560-EE07-4889-9632-2C51148D6551}" type="slidenum">
              <a:rPr kumimoji="1" lang="zh-TW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rPr>
              <a:t>6</a:t>
            </a:fld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Calibri" panose="020F050202020403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Estimated time spent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>
          <a:xfrm>
            <a:off x="305612" y="787290"/>
            <a:ext cx="8394836" cy="3841618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Data Type: EMG</a:t>
            </a:r>
            <a:r>
              <a:rPr lang="zh-TW" altLang="en-US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、</a:t>
            </a: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GSR</a:t>
            </a:r>
            <a:r>
              <a:rPr lang="zh-TW" altLang="en-US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、</a:t>
            </a: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SKT (skin temperature)</a:t>
            </a:r>
            <a:r>
              <a:rPr lang="zh-TW" altLang="en-US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、</a:t>
            </a: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EOG</a:t>
            </a:r>
            <a:r>
              <a:rPr lang="zh-TW" altLang="en-US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、</a:t>
            </a: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ERG </a:t>
            </a:r>
          </a:p>
          <a:p>
            <a:pPr marL="342900" lvl="0" indent="-342900" algn="l">
              <a:buAutoNum type="arabicPeriod"/>
            </a:pPr>
            <a:r>
              <a:rPr lang="zh-TW" altLang="en-US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預計蒐集各訊號及設備設置需要一天時間左右</a:t>
            </a: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: 0.5 day/per signal</a:t>
            </a:r>
          </a:p>
          <a:p>
            <a:pPr marL="342900" lvl="0" indent="-342900" algn="l">
              <a:buAutoNum type="arabicPeriod"/>
            </a:pPr>
            <a:r>
              <a:rPr lang="zh-TW" altLang="en-US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分析預計每種訊號約耗時兩天</a:t>
            </a: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: 1.5 day/per signal</a:t>
            </a:r>
          </a:p>
          <a:p>
            <a:pPr marL="342900" lvl="0" indent="-342900" algn="l">
              <a:buAutoNum type="arabicPeriod"/>
            </a:pPr>
            <a:r>
              <a:rPr lang="en-US" altLang="zh-TW" sz="1800" dirty="0">
                <a:solidFill>
                  <a:schemeClr val="bg1"/>
                </a:solidFill>
                <a:effectLst/>
                <a:latin typeface="Söhne"/>
                <a:ea typeface="+mn-ea"/>
                <a:sym typeface="+mn-ea"/>
              </a:rPr>
              <a:t>Total Spent: 10 day( 5 * 2day)</a:t>
            </a:r>
          </a:p>
          <a:p>
            <a:pPr marL="457200" lvl="1" indent="0" algn="l">
              <a:buNone/>
            </a:pPr>
            <a:endParaRPr lang="zh-TW" altLang="en-US" sz="1825" dirty="0">
              <a:solidFill>
                <a:schemeClr val="bg1"/>
              </a:solidFill>
              <a:effectLst/>
              <a:latin typeface="Söhne"/>
              <a:ea typeface="+mn-ea"/>
              <a:sym typeface="+mn-ea"/>
            </a:endParaRPr>
          </a:p>
          <a:p>
            <a:pPr marL="342900" lvl="0" indent="-342900" algn="l">
              <a:buAutoNum type="arabicPeriod"/>
            </a:pPr>
            <a:endParaRPr lang="zh-TW" altLang="en-US" sz="1250" dirty="0">
              <a:solidFill>
                <a:schemeClr val="bg1"/>
              </a:solidFill>
              <a:effectLst/>
              <a:latin typeface="Söhne"/>
              <a:ea typeface="+mn-ea"/>
              <a:sym typeface="+mn-ea"/>
            </a:endParaRPr>
          </a:p>
          <a:p>
            <a:pPr marL="342900" lvl="0" indent="-342900" algn="l">
              <a:buAutoNum type="arabicPeriod"/>
            </a:pPr>
            <a:endParaRPr lang="zh-TW" altLang="en-US" sz="1815" dirty="0">
              <a:solidFill>
                <a:schemeClr val="bg1"/>
              </a:solidFill>
              <a:effectLst/>
              <a:latin typeface="Söhne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/>
          <p:nvPr/>
        </p:nvSpPr>
        <p:spPr>
          <a:xfrm>
            <a:off x="2242095" y="1878822"/>
            <a:ext cx="4486275" cy="468859"/>
          </a:xfrm>
          <a:prstGeom prst="rect">
            <a:avLst/>
          </a:prstGeom>
        </p:spPr>
        <p:txBody>
          <a:bodyPr lIns="82461" tIns="41230" rIns="82461" bIns="4123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5pPr>
            <a:lvl6pPr marL="41211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6pPr>
            <a:lvl7pPr marL="82486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7pPr>
            <a:lvl8pPr marL="123698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8pPr>
            <a:lvl9pPr marL="164909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5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APPENDIX</a:t>
            </a:r>
            <a:endParaRPr kumimoji="0" lang="zh-TW" altLang="en-US" sz="5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762223" y="48309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8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90302" y="1731801"/>
            <a:ext cx="516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54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rPr>
              <a:t>Thank you</a:t>
            </a:r>
            <a:endParaRPr kumimoji="1" lang="zh-TW" altLang="en-US" sz="5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/>
          <p:nvPr/>
        </p:nvSpPr>
        <p:spPr>
          <a:xfrm>
            <a:off x="2242095" y="1878822"/>
            <a:ext cx="4486275" cy="468859"/>
          </a:xfrm>
          <a:prstGeom prst="rect">
            <a:avLst/>
          </a:prstGeom>
        </p:spPr>
        <p:txBody>
          <a:bodyPr lIns="82461" tIns="41230" rIns="82461" bIns="4123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5pPr>
            <a:lvl6pPr marL="41211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6pPr>
            <a:lvl7pPr marL="82486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7pPr>
            <a:lvl8pPr marL="123698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8pPr>
            <a:lvl9pPr marL="164909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5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APPENDIX</a:t>
            </a:r>
            <a:endParaRPr kumimoji="0" lang="zh-TW" altLang="en-US" sz="5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762223" y="48309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8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254153"/>
      </p:ext>
    </p:extLst>
  </p:cSld>
  <p:clrMapOvr>
    <a:masterClrMapping/>
  </p:clrMapOvr>
</p:sld>
</file>

<file path=ppt/theme/theme1.xml><?xml version="1.0" encoding="utf-8"?>
<a:theme xmlns:a="http://schemas.openxmlformats.org/drawingml/2006/main" name="Luby_Pega_Microsoft JhengHei UI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enry 自訂 1">
      <a:majorFont>
        <a:latin typeface="Century Gothic"/>
        <a:ea typeface="微軟正黑體"/>
        <a:cs typeface=""/>
      </a:majorFont>
      <a:minorFont>
        <a:latin typeface="Century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593</Words>
  <Application>Microsoft Office PowerPoint</Application>
  <PresentationFormat>如螢幕大小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Arial Unicode MS</vt:lpstr>
      <vt:lpstr>Microsoft JhengHei UI</vt:lpstr>
      <vt:lpstr>Microsoft JhengHei UI Light</vt:lpstr>
      <vt:lpstr>Söhne</vt:lpstr>
      <vt:lpstr>Yu Mincho</vt:lpstr>
      <vt:lpstr>微軟正黑體</vt:lpstr>
      <vt:lpstr>新細明體</vt:lpstr>
      <vt:lpstr>Arial</vt:lpstr>
      <vt:lpstr>Calibri</vt:lpstr>
      <vt:lpstr>Century Gothic</vt:lpstr>
      <vt:lpstr>Times New Roman</vt:lpstr>
      <vt:lpstr>Wingdings</vt:lpstr>
      <vt:lpstr>Luby_Pega_Microsoft JhengHei UI</vt:lpstr>
      <vt:lpstr>PowerPoint 簡報</vt:lpstr>
      <vt:lpstr>Agenda</vt:lpstr>
      <vt:lpstr>生理訊號與情緒相關性驗證 </vt:lpstr>
      <vt:lpstr>Paper Survey </vt:lpstr>
      <vt:lpstr>Experiment Settings </vt:lpstr>
      <vt:lpstr>Estimated time spent </vt:lpstr>
      <vt:lpstr>PowerPoint 簡報</vt:lpstr>
      <vt:lpstr>PowerPoint 簡報</vt:lpstr>
      <vt:lpstr>PowerPoint 簡報</vt:lpstr>
    </vt:vector>
  </TitlesOfParts>
  <Manager>Luby_Lu@pegatroncorp.com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Luby_Lu@pegatroncorp.com</dc:creator>
  <cp:lastModifiedBy>Microsoft 帳戶</cp:lastModifiedBy>
  <cp:revision>281</cp:revision>
  <dcterms:created xsi:type="dcterms:W3CDTF">2014-10-27T07:11:00Z</dcterms:created>
  <dcterms:modified xsi:type="dcterms:W3CDTF">2024-05-09T07:12:11Z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1028-11.8.2.8372</vt:lpwstr>
  </property>
  <property fmtid="{D5CDD505-2E9C-101B-9397-08002B2CF9AE}" pid="3" name="ContentTypeId">
    <vt:lpwstr>0x01010074C479865268194DB57B393B947FC59D</vt:lpwstr>
  </property>
</Properties>
</file>