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1827946" r:id="rId2"/>
    <p:sldId id="11827903" r:id="rId3"/>
    <p:sldId id="11827888" r:id="rId4"/>
    <p:sldId id="11827904" r:id="rId5"/>
    <p:sldId id="11827905" r:id="rId6"/>
    <p:sldId id="11827736" r:id="rId7"/>
    <p:sldId id="11827737" r:id="rId8"/>
    <p:sldId id="11827764" r:id="rId9"/>
    <p:sldId id="11827947" r:id="rId10"/>
    <p:sldId id="11827949" r:id="rId11"/>
    <p:sldId id="11827951" r:id="rId12"/>
    <p:sldId id="11827950" r:id="rId13"/>
    <p:sldId id="11827952" r:id="rId14"/>
    <p:sldId id="11827953" r:id="rId15"/>
    <p:sldId id="11827954" r:id="rId16"/>
    <p:sldId id="11827955" r:id="rId17"/>
    <p:sldId id="11827956" r:id="rId18"/>
    <p:sldId id="1182794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y Hsieh(謝政宏_Pegatron)" initials="H.Hsieh" lastIdx="2" clrIdx="0"/>
  <p:cmAuthor id="7" name="Ryan Cheng(鄭國基_Pegatron)" initials="RC" lastIdx="1" clrIdx="7"/>
  <p:cmAuthor id="1" name="Tara" initials="T" lastIdx="1" clrIdx="0"/>
  <p:cmAuthor id="8" name="Microsoft 帳戶" initials="M帳" lastIdx="1" clrIdx="8"/>
  <p:cmAuthor id="2" name="Sandra Lin(林英欣_Pegatron)" initials="SL" lastIdx="2" clrIdx="1"/>
  <p:cmAuthor id="3" name="Dilshan Perera" initials="Dilshan" lastIdx="1" clrIdx="3"/>
  <p:cmAuthor id="4" name="Pellegrino, Joseph" initials="PJ" lastIdx="2" clrIdx="4"/>
  <p:cmAuthor id="5" name="Shah,Yogesh" initials="S" lastIdx="1" clrIdx="5"/>
  <p:cmAuthor id="6" name="Kayser, Christopher" initials="KC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DE0E8"/>
    <a:srgbClr val="D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74654" autoAdjust="0"/>
  </p:normalViewPr>
  <p:slideViewPr>
    <p:cSldViewPr snapToGrid="0">
      <p:cViewPr>
        <p:scale>
          <a:sx n="100" d="100"/>
          <a:sy n="100" d="100"/>
        </p:scale>
        <p:origin x="130" y="-4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24-03-29T14:53:35.679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B0D8-A027-41AD-AE79-C1B708B290F9}" type="doc">
      <dgm:prSet loTypeId="urn:microsoft.com/office/officeart/2005/8/layout/hChevron3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AA8395FC-BCAC-4E72-A2BF-5156EDC93117}">
      <dgm:prSet phldrT="[文字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dirty="0"/>
            <a:t>Reset(3m)</a:t>
          </a:r>
        </a:p>
      </dgm:t>
    </dgm:pt>
    <dgm:pt modelId="{BBFA48E9-0AE1-41B8-ACC5-582EE90908B4}" type="parTrans" cxnId="{4D527B6D-C17B-497A-9DB4-BCD5932DCC96}">
      <dgm:prSet/>
      <dgm:spPr/>
      <dgm:t>
        <a:bodyPr/>
        <a:lstStyle/>
        <a:p>
          <a:endParaRPr lang="zh-TW" altLang="en-US"/>
        </a:p>
      </dgm:t>
    </dgm:pt>
    <dgm:pt modelId="{F3D939E5-B5CB-45E0-AB39-C16A566CAB0C}" type="sibTrans" cxnId="{4D527B6D-C17B-497A-9DB4-BCD5932DCC96}">
      <dgm:prSet/>
      <dgm:spPr/>
      <dgm:t>
        <a:bodyPr/>
        <a:lstStyle/>
        <a:p>
          <a:endParaRPr lang="zh-TW" altLang="en-US"/>
        </a:p>
      </dgm:t>
    </dgm:pt>
    <dgm:pt modelId="{FD95434C-A4F6-4C3F-B1D8-8FC6DC7AB9EE}">
      <dgm:prSet phldrT="[文字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dirty="0" smtClean="0"/>
            <a:t>Game1</a:t>
          </a:r>
          <a:endParaRPr lang="en-US" altLang="zh-TW" sz="1200" b="1" dirty="0"/>
        </a:p>
      </dgm:t>
    </dgm:pt>
    <dgm:pt modelId="{66BD5243-9490-4313-89B9-208EED6D29DF}" type="parTrans" cxnId="{A74C1609-0FFE-4AEC-A2E3-F17A6FF5C130}">
      <dgm:prSet/>
      <dgm:spPr/>
      <dgm:t>
        <a:bodyPr/>
        <a:lstStyle/>
        <a:p>
          <a:endParaRPr lang="zh-TW" altLang="en-US"/>
        </a:p>
      </dgm:t>
    </dgm:pt>
    <dgm:pt modelId="{123F5C7E-EEBF-40B8-850C-6BEA20E819B6}" type="sibTrans" cxnId="{A74C1609-0FFE-4AEC-A2E3-F17A6FF5C130}">
      <dgm:prSet/>
      <dgm:spPr/>
      <dgm:t>
        <a:bodyPr/>
        <a:lstStyle/>
        <a:p>
          <a:endParaRPr lang="zh-TW" altLang="en-US"/>
        </a:p>
      </dgm:t>
    </dgm:pt>
    <dgm:pt modelId="{5AE4DA7E-ED31-4BAE-9930-E4FDF649C26B}">
      <dgm:prSet phldrT="[文字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dirty="0" smtClean="0"/>
            <a:t>Reset(2m)</a:t>
          </a:r>
          <a:endParaRPr lang="en-US" altLang="zh-TW" sz="1200" b="1" dirty="0"/>
        </a:p>
      </dgm:t>
    </dgm:pt>
    <dgm:pt modelId="{F9700E37-6ED6-4C7C-AEFE-79E210A422FF}" type="parTrans" cxnId="{6C36D84F-6C25-45A2-B74F-72450AD9DCD5}">
      <dgm:prSet/>
      <dgm:spPr/>
      <dgm:t>
        <a:bodyPr/>
        <a:lstStyle/>
        <a:p>
          <a:endParaRPr lang="zh-TW" altLang="en-US"/>
        </a:p>
      </dgm:t>
    </dgm:pt>
    <dgm:pt modelId="{5B6F4E56-6C8E-43EE-8D5A-626F24FCD765}" type="sibTrans" cxnId="{6C36D84F-6C25-45A2-B74F-72450AD9DCD5}">
      <dgm:prSet/>
      <dgm:spPr/>
      <dgm:t>
        <a:bodyPr/>
        <a:lstStyle/>
        <a:p>
          <a:endParaRPr lang="zh-TW" altLang="en-US"/>
        </a:p>
      </dgm:t>
    </dgm:pt>
    <dgm:pt modelId="{A6DB8B7F-8EE2-4188-900B-B6B92F87F4D0}">
      <dgm:prSet phldrT="[文字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dirty="0" smtClean="0"/>
            <a:t>Game2(6m)</a:t>
          </a:r>
          <a:endParaRPr lang="en-US" altLang="zh-TW" sz="1200" b="1" dirty="0"/>
        </a:p>
      </dgm:t>
    </dgm:pt>
    <dgm:pt modelId="{551F7236-F8B9-49A2-AEAC-05DFFA4D0B28}" type="parTrans" cxnId="{CCB0F9A1-CAF5-4D92-B277-B89F1C6DD80C}">
      <dgm:prSet/>
      <dgm:spPr/>
      <dgm:t>
        <a:bodyPr/>
        <a:lstStyle/>
        <a:p>
          <a:endParaRPr lang="zh-TW" altLang="en-US"/>
        </a:p>
      </dgm:t>
    </dgm:pt>
    <dgm:pt modelId="{825A9DE4-01F0-43BC-AE03-463C72C275AB}" type="sibTrans" cxnId="{CCB0F9A1-CAF5-4D92-B277-B89F1C6DD80C}">
      <dgm:prSet/>
      <dgm:spPr/>
      <dgm:t>
        <a:bodyPr/>
        <a:lstStyle/>
        <a:p>
          <a:endParaRPr lang="zh-TW" altLang="en-US"/>
        </a:p>
      </dgm:t>
    </dgm:pt>
    <dgm:pt modelId="{AC9F7FB7-B375-4E99-9DB8-1BD4CADAF233}">
      <dgm:prSet/>
      <dgm:spPr/>
      <dgm:t>
        <a:bodyPr/>
        <a:lstStyle/>
        <a:p>
          <a:r>
            <a:rPr lang="en-US" altLang="zh-TW" dirty="0" smtClean="0"/>
            <a:t>Reset(2m)</a:t>
          </a:r>
          <a:endParaRPr lang="zh-TW" altLang="en-US" dirty="0"/>
        </a:p>
      </dgm:t>
    </dgm:pt>
    <dgm:pt modelId="{33154E5A-C468-43FD-9C5B-326CA311D4A9}" type="parTrans" cxnId="{2218173E-DEAA-4113-8E0D-A48DFB116FD1}">
      <dgm:prSet/>
      <dgm:spPr/>
      <dgm:t>
        <a:bodyPr/>
        <a:lstStyle/>
        <a:p>
          <a:endParaRPr lang="zh-TW" altLang="en-US"/>
        </a:p>
      </dgm:t>
    </dgm:pt>
    <dgm:pt modelId="{82D37D09-BE6C-41F5-BDAC-02157B8ABD15}" type="sibTrans" cxnId="{2218173E-DEAA-4113-8E0D-A48DFB116FD1}">
      <dgm:prSet/>
      <dgm:spPr/>
      <dgm:t>
        <a:bodyPr/>
        <a:lstStyle/>
        <a:p>
          <a:endParaRPr lang="zh-TW" altLang="en-US"/>
        </a:p>
      </dgm:t>
    </dgm:pt>
    <dgm:pt modelId="{F90EC7A4-AF9D-4144-95F2-22C0D5987BF3}">
      <dgm:prSet phldrT="[文字]" phldr="0"/>
      <dgm:spPr/>
      <dgm:t>
        <a:bodyPr vert="horz" wrap="square"/>
        <a:lstStyle/>
        <a:p>
          <a:r>
            <a:rPr lang="en-US" altLang="zh-TW" b="1" dirty="0" smtClean="0"/>
            <a:t>Game3(6m)</a:t>
          </a:r>
          <a:endParaRPr lang="en-US" altLang="zh-TW" b="1" dirty="0"/>
        </a:p>
      </dgm:t>
    </dgm:pt>
    <dgm:pt modelId="{AEF3886E-E86E-48C9-A0AA-34A9B0A38575}" type="parTrans" cxnId="{7D12BBA4-B3C2-498A-8E49-C651F796FFD3}">
      <dgm:prSet/>
      <dgm:spPr/>
      <dgm:t>
        <a:bodyPr/>
        <a:lstStyle/>
        <a:p>
          <a:endParaRPr lang="zh-TW" altLang="en-US"/>
        </a:p>
      </dgm:t>
    </dgm:pt>
    <dgm:pt modelId="{0316C63F-19F1-4D08-9955-5DE3DE219A8D}" type="sibTrans" cxnId="{7D12BBA4-B3C2-498A-8E49-C651F796FFD3}">
      <dgm:prSet/>
      <dgm:spPr/>
      <dgm:t>
        <a:bodyPr/>
        <a:lstStyle/>
        <a:p>
          <a:endParaRPr lang="zh-TW" altLang="en-US"/>
        </a:p>
      </dgm:t>
    </dgm:pt>
    <dgm:pt modelId="{296EA14B-504B-495A-86D5-32D8C5B4135F}">
      <dgm:prSet phldrT="[文字]" phldr="0"/>
      <dgm:spPr/>
      <dgm:t>
        <a:bodyPr vert="horz" wrap="square"/>
        <a:lstStyle/>
        <a:p>
          <a:r>
            <a:rPr lang="en-US" altLang="zh-TW" dirty="0" smtClean="0"/>
            <a:t>Game4(6m)</a:t>
          </a:r>
          <a:endParaRPr lang="zh-TW" altLang="en-US" dirty="0"/>
        </a:p>
      </dgm:t>
    </dgm:pt>
    <dgm:pt modelId="{1FF652A9-4B9B-4C50-BB00-ADB2C047F8BE}" type="parTrans" cxnId="{55C7A104-8C54-4AD0-BE77-9E76DA818A0B}">
      <dgm:prSet/>
      <dgm:spPr/>
      <dgm:t>
        <a:bodyPr/>
        <a:lstStyle/>
        <a:p>
          <a:endParaRPr lang="zh-TW" altLang="en-US"/>
        </a:p>
      </dgm:t>
    </dgm:pt>
    <dgm:pt modelId="{03FA543A-FA6E-490C-8287-A12D8BC532FE}" type="sibTrans" cxnId="{55C7A104-8C54-4AD0-BE77-9E76DA818A0B}">
      <dgm:prSet/>
      <dgm:spPr/>
      <dgm:t>
        <a:bodyPr/>
        <a:lstStyle/>
        <a:p>
          <a:endParaRPr lang="zh-TW" altLang="en-US"/>
        </a:p>
      </dgm:t>
    </dgm:pt>
    <dgm:pt modelId="{35BA7A7B-571A-4BBF-AD6C-3685E42DED80}">
      <dgm:prSet phldrT="[文字]" phldr="0"/>
      <dgm:spPr/>
      <dgm:t>
        <a:bodyPr vert="horz" wrap="square"/>
        <a:lstStyle/>
        <a:p>
          <a:r>
            <a:rPr lang="en-US" altLang="zh-TW" b="1" dirty="0" smtClean="0"/>
            <a:t>Reset(2m)</a:t>
          </a:r>
          <a:endParaRPr lang="en-US" altLang="zh-TW" b="1" dirty="0"/>
        </a:p>
      </dgm:t>
    </dgm:pt>
    <dgm:pt modelId="{694D16CF-936E-4915-B1EE-040D5D17BF58}" type="parTrans" cxnId="{4FBE58FF-939E-4528-919B-437830CDB7E4}">
      <dgm:prSet/>
      <dgm:spPr/>
      <dgm:t>
        <a:bodyPr/>
        <a:lstStyle/>
        <a:p>
          <a:endParaRPr lang="zh-TW" altLang="en-US"/>
        </a:p>
      </dgm:t>
    </dgm:pt>
    <dgm:pt modelId="{F6EE3EEF-BC04-4D94-9F2F-406CD26780C1}" type="sibTrans" cxnId="{4FBE58FF-939E-4528-919B-437830CDB7E4}">
      <dgm:prSet/>
      <dgm:spPr/>
      <dgm:t>
        <a:bodyPr/>
        <a:lstStyle/>
        <a:p>
          <a:endParaRPr lang="zh-TW" altLang="en-US"/>
        </a:p>
      </dgm:t>
    </dgm:pt>
    <dgm:pt modelId="{2993BE6A-EECE-4A27-90D4-9EA54C40A607}" type="pres">
      <dgm:prSet presAssocID="{64ABB0D8-A027-41AD-AE79-C1B708B290F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F091B4-22AD-401C-B5E2-8F09DD436E7C}" type="pres">
      <dgm:prSet presAssocID="{AA8395FC-BCAC-4E72-A2BF-5156EDC93117}" presName="parTxOnly" presStyleLbl="node1" presStyleIdx="0" presStyleCnt="8" custLinFactNeighborX="164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BC115D-223D-4EB0-BC39-8E9B54F7CA6B}" type="pres">
      <dgm:prSet presAssocID="{F3D939E5-B5CB-45E0-AB39-C16A566CAB0C}" presName="parSpace" presStyleCnt="0"/>
      <dgm:spPr/>
    </dgm:pt>
    <dgm:pt modelId="{C526E0E7-A983-4144-BED4-23EE17086B26}" type="pres">
      <dgm:prSet presAssocID="{FD95434C-A4F6-4C3F-B1D8-8FC6DC7AB9EE}" presName="parTxOnly" presStyleLbl="node1" presStyleIdx="1" presStyleCnt="8" custLinFactNeighborX="164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65E8F4-9113-4D0C-87ED-AB6637CB1F10}" type="pres">
      <dgm:prSet presAssocID="{123F5C7E-EEBF-40B8-850C-6BEA20E819B6}" presName="parSpace" presStyleCnt="0"/>
      <dgm:spPr/>
    </dgm:pt>
    <dgm:pt modelId="{02452893-CF8A-4A83-BFFF-5A24EA02092F}" type="pres">
      <dgm:prSet presAssocID="{5AE4DA7E-ED31-4BAE-9930-E4FDF649C26B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5B574D-CDFF-40AA-ACE8-179AA270AF30}" type="pres">
      <dgm:prSet presAssocID="{5B6F4E56-6C8E-43EE-8D5A-626F24FCD765}" presName="parSpace" presStyleCnt="0"/>
      <dgm:spPr/>
    </dgm:pt>
    <dgm:pt modelId="{C0D4B443-CABC-4C4E-9789-C24B1AFB333B}" type="pres">
      <dgm:prSet presAssocID="{A6DB8B7F-8EE2-4188-900B-B6B92F87F4D0}" presName="parTxOnly" presStyleLbl="node1" presStyleIdx="3" presStyleCnt="8" custScaleX="871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EB6CAB-1478-4C7C-9784-CC6255ABA6A3}" type="pres">
      <dgm:prSet presAssocID="{825A9DE4-01F0-43BC-AE03-463C72C275AB}" presName="parSpace" presStyleCnt="0"/>
      <dgm:spPr/>
    </dgm:pt>
    <dgm:pt modelId="{D1E73C56-E979-49D0-BBEB-494F1E814B8E}" type="pres">
      <dgm:prSet presAssocID="{AC9F7FB7-B375-4E99-9DB8-1BD4CADAF233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4B78EB-0991-4768-9863-147196C4CA00}" type="pres">
      <dgm:prSet presAssocID="{82D37D09-BE6C-41F5-BDAC-02157B8ABD15}" presName="parSpace" presStyleCnt="0"/>
      <dgm:spPr/>
    </dgm:pt>
    <dgm:pt modelId="{157056A0-8037-435F-A17A-E7B1F6DEAA92}" type="pres">
      <dgm:prSet presAssocID="{F90EC7A4-AF9D-4144-95F2-22C0D5987BF3}" presName="parTxOnly" presStyleLbl="node1" presStyleIdx="5" presStyleCnt="8" custScaleX="871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E41C5E-91D9-4136-9455-6960090B72F5}" type="pres">
      <dgm:prSet presAssocID="{0316C63F-19F1-4D08-9955-5DE3DE219A8D}" presName="parSpace" presStyleCnt="0"/>
      <dgm:spPr/>
    </dgm:pt>
    <dgm:pt modelId="{A54A9DB6-6058-4A8A-A8CD-A43450C2779C}" type="pres">
      <dgm:prSet presAssocID="{35BA7A7B-571A-4BBF-AD6C-3685E42DED80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E71A19-7137-4D88-8657-B17A6C80EF73}" type="pres">
      <dgm:prSet presAssocID="{F6EE3EEF-BC04-4D94-9F2F-406CD26780C1}" presName="parSpace" presStyleCnt="0"/>
      <dgm:spPr/>
    </dgm:pt>
    <dgm:pt modelId="{C3335A5F-94EE-48DE-88EF-304B1C7DA72F}" type="pres">
      <dgm:prSet presAssocID="{296EA14B-504B-495A-86D5-32D8C5B4135F}" presName="parTxOnly" presStyleLbl="node1" presStyleIdx="7" presStyleCnt="8" custScaleX="871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51FCB0D-DA8E-4FE9-A052-68D5B1C20218}" type="presOf" srcId="{A6DB8B7F-8EE2-4188-900B-B6B92F87F4D0}" destId="{C0D4B443-CABC-4C4E-9789-C24B1AFB333B}" srcOrd="0" destOrd="0" presId="urn:microsoft.com/office/officeart/2005/8/layout/hChevron3"/>
    <dgm:cxn modelId="{4D527B6D-C17B-497A-9DB4-BCD5932DCC96}" srcId="{64ABB0D8-A027-41AD-AE79-C1B708B290F9}" destId="{AA8395FC-BCAC-4E72-A2BF-5156EDC93117}" srcOrd="0" destOrd="0" parTransId="{BBFA48E9-0AE1-41B8-ACC5-582EE90908B4}" sibTransId="{F3D939E5-B5CB-45E0-AB39-C16A566CAB0C}"/>
    <dgm:cxn modelId="{84C299CE-7BEF-4650-B496-2420C3976BBA}" type="presOf" srcId="{35BA7A7B-571A-4BBF-AD6C-3685E42DED80}" destId="{A54A9DB6-6058-4A8A-A8CD-A43450C2779C}" srcOrd="0" destOrd="0" presId="urn:microsoft.com/office/officeart/2005/8/layout/hChevron3"/>
    <dgm:cxn modelId="{A74C1609-0FFE-4AEC-A2E3-F17A6FF5C130}" srcId="{64ABB0D8-A027-41AD-AE79-C1B708B290F9}" destId="{FD95434C-A4F6-4C3F-B1D8-8FC6DC7AB9EE}" srcOrd="1" destOrd="0" parTransId="{66BD5243-9490-4313-89B9-208EED6D29DF}" sibTransId="{123F5C7E-EEBF-40B8-850C-6BEA20E819B6}"/>
    <dgm:cxn modelId="{4B224891-B5E7-4836-A3FB-19962131DC0A}" type="presOf" srcId="{5AE4DA7E-ED31-4BAE-9930-E4FDF649C26B}" destId="{02452893-CF8A-4A83-BFFF-5A24EA02092F}" srcOrd="0" destOrd="0" presId="urn:microsoft.com/office/officeart/2005/8/layout/hChevron3"/>
    <dgm:cxn modelId="{C05AD266-DB86-40E9-8A35-2CEE2B675D78}" type="presOf" srcId="{FD95434C-A4F6-4C3F-B1D8-8FC6DC7AB9EE}" destId="{C526E0E7-A983-4144-BED4-23EE17086B26}" srcOrd="0" destOrd="0" presId="urn:microsoft.com/office/officeart/2005/8/layout/hChevron3"/>
    <dgm:cxn modelId="{2218173E-DEAA-4113-8E0D-A48DFB116FD1}" srcId="{64ABB0D8-A027-41AD-AE79-C1B708B290F9}" destId="{AC9F7FB7-B375-4E99-9DB8-1BD4CADAF233}" srcOrd="4" destOrd="0" parTransId="{33154E5A-C468-43FD-9C5B-326CA311D4A9}" sibTransId="{82D37D09-BE6C-41F5-BDAC-02157B8ABD15}"/>
    <dgm:cxn modelId="{55C7A104-8C54-4AD0-BE77-9E76DA818A0B}" srcId="{64ABB0D8-A027-41AD-AE79-C1B708B290F9}" destId="{296EA14B-504B-495A-86D5-32D8C5B4135F}" srcOrd="7" destOrd="0" parTransId="{1FF652A9-4B9B-4C50-BB00-ADB2C047F8BE}" sibTransId="{03FA543A-FA6E-490C-8287-A12D8BC532FE}"/>
    <dgm:cxn modelId="{356D5224-95FE-4B4F-820E-27EB4DEAC7F6}" type="presOf" srcId="{64ABB0D8-A027-41AD-AE79-C1B708B290F9}" destId="{2993BE6A-EECE-4A27-90D4-9EA54C40A607}" srcOrd="0" destOrd="0" presId="urn:microsoft.com/office/officeart/2005/8/layout/hChevron3"/>
    <dgm:cxn modelId="{7D12BBA4-B3C2-498A-8E49-C651F796FFD3}" srcId="{64ABB0D8-A027-41AD-AE79-C1B708B290F9}" destId="{F90EC7A4-AF9D-4144-95F2-22C0D5987BF3}" srcOrd="5" destOrd="0" parTransId="{AEF3886E-E86E-48C9-A0AA-34A9B0A38575}" sibTransId="{0316C63F-19F1-4D08-9955-5DE3DE219A8D}"/>
    <dgm:cxn modelId="{CCB0F9A1-CAF5-4D92-B277-B89F1C6DD80C}" srcId="{64ABB0D8-A027-41AD-AE79-C1B708B290F9}" destId="{A6DB8B7F-8EE2-4188-900B-B6B92F87F4D0}" srcOrd="3" destOrd="0" parTransId="{551F7236-F8B9-49A2-AEAC-05DFFA4D0B28}" sibTransId="{825A9DE4-01F0-43BC-AE03-463C72C275AB}"/>
    <dgm:cxn modelId="{2D223691-B4C9-4045-AB98-DA83F4CDBA58}" type="presOf" srcId="{F90EC7A4-AF9D-4144-95F2-22C0D5987BF3}" destId="{157056A0-8037-435F-A17A-E7B1F6DEAA92}" srcOrd="0" destOrd="0" presId="urn:microsoft.com/office/officeart/2005/8/layout/hChevron3"/>
    <dgm:cxn modelId="{75F44B09-C800-4C09-9451-34E4806454F7}" type="presOf" srcId="{296EA14B-504B-495A-86D5-32D8C5B4135F}" destId="{C3335A5F-94EE-48DE-88EF-304B1C7DA72F}" srcOrd="0" destOrd="0" presId="urn:microsoft.com/office/officeart/2005/8/layout/hChevron3"/>
    <dgm:cxn modelId="{6C36D84F-6C25-45A2-B74F-72450AD9DCD5}" srcId="{64ABB0D8-A027-41AD-AE79-C1B708B290F9}" destId="{5AE4DA7E-ED31-4BAE-9930-E4FDF649C26B}" srcOrd="2" destOrd="0" parTransId="{F9700E37-6ED6-4C7C-AEFE-79E210A422FF}" sibTransId="{5B6F4E56-6C8E-43EE-8D5A-626F24FCD765}"/>
    <dgm:cxn modelId="{5D8122C7-7B60-4147-907C-0FDBDF68DD3A}" type="presOf" srcId="{AC9F7FB7-B375-4E99-9DB8-1BD4CADAF233}" destId="{D1E73C56-E979-49D0-BBEB-494F1E814B8E}" srcOrd="0" destOrd="0" presId="urn:microsoft.com/office/officeart/2005/8/layout/hChevron3"/>
    <dgm:cxn modelId="{4FBE58FF-939E-4528-919B-437830CDB7E4}" srcId="{64ABB0D8-A027-41AD-AE79-C1B708B290F9}" destId="{35BA7A7B-571A-4BBF-AD6C-3685E42DED80}" srcOrd="6" destOrd="0" parTransId="{694D16CF-936E-4915-B1EE-040D5D17BF58}" sibTransId="{F6EE3EEF-BC04-4D94-9F2F-406CD26780C1}"/>
    <dgm:cxn modelId="{2B23EA45-2746-4813-84C3-B6A877F54C46}" type="presOf" srcId="{AA8395FC-BCAC-4E72-A2BF-5156EDC93117}" destId="{0AF091B4-22AD-401C-B5E2-8F09DD436E7C}" srcOrd="0" destOrd="0" presId="urn:microsoft.com/office/officeart/2005/8/layout/hChevron3"/>
    <dgm:cxn modelId="{7701776D-2617-426E-A673-73D4A226B901}" type="presParOf" srcId="{2993BE6A-EECE-4A27-90D4-9EA54C40A607}" destId="{0AF091B4-22AD-401C-B5E2-8F09DD436E7C}" srcOrd="0" destOrd="0" presId="urn:microsoft.com/office/officeart/2005/8/layout/hChevron3"/>
    <dgm:cxn modelId="{C00DEA6E-33B6-4A44-B038-47927E572546}" type="presParOf" srcId="{2993BE6A-EECE-4A27-90D4-9EA54C40A607}" destId="{C0BC115D-223D-4EB0-BC39-8E9B54F7CA6B}" srcOrd="1" destOrd="0" presId="urn:microsoft.com/office/officeart/2005/8/layout/hChevron3"/>
    <dgm:cxn modelId="{4BC9F364-0DF9-4DBC-99CE-C70B2A2823B5}" type="presParOf" srcId="{2993BE6A-EECE-4A27-90D4-9EA54C40A607}" destId="{C526E0E7-A983-4144-BED4-23EE17086B26}" srcOrd="2" destOrd="0" presId="urn:microsoft.com/office/officeart/2005/8/layout/hChevron3"/>
    <dgm:cxn modelId="{320FBDF9-A193-437F-8540-EA82CD66376B}" type="presParOf" srcId="{2993BE6A-EECE-4A27-90D4-9EA54C40A607}" destId="{3165E8F4-9113-4D0C-87ED-AB6637CB1F10}" srcOrd="3" destOrd="0" presId="urn:microsoft.com/office/officeart/2005/8/layout/hChevron3"/>
    <dgm:cxn modelId="{C4F43C7E-DDDF-41E5-8B40-3CA765DDBC17}" type="presParOf" srcId="{2993BE6A-EECE-4A27-90D4-9EA54C40A607}" destId="{02452893-CF8A-4A83-BFFF-5A24EA02092F}" srcOrd="4" destOrd="0" presId="urn:microsoft.com/office/officeart/2005/8/layout/hChevron3"/>
    <dgm:cxn modelId="{50C240A7-F554-456F-A427-74CFB5B3691A}" type="presParOf" srcId="{2993BE6A-EECE-4A27-90D4-9EA54C40A607}" destId="{585B574D-CDFF-40AA-ACE8-179AA270AF30}" srcOrd="5" destOrd="0" presId="urn:microsoft.com/office/officeart/2005/8/layout/hChevron3"/>
    <dgm:cxn modelId="{324443DB-7669-42E6-AACB-79841419B0DA}" type="presParOf" srcId="{2993BE6A-EECE-4A27-90D4-9EA54C40A607}" destId="{C0D4B443-CABC-4C4E-9789-C24B1AFB333B}" srcOrd="6" destOrd="0" presId="urn:microsoft.com/office/officeart/2005/8/layout/hChevron3"/>
    <dgm:cxn modelId="{7E0F6331-4CF4-40F0-92DD-036139091D72}" type="presParOf" srcId="{2993BE6A-EECE-4A27-90D4-9EA54C40A607}" destId="{05EB6CAB-1478-4C7C-9784-CC6255ABA6A3}" srcOrd="7" destOrd="0" presId="urn:microsoft.com/office/officeart/2005/8/layout/hChevron3"/>
    <dgm:cxn modelId="{881C96B0-AAD3-4258-9EF6-819D490FEDB6}" type="presParOf" srcId="{2993BE6A-EECE-4A27-90D4-9EA54C40A607}" destId="{D1E73C56-E979-49D0-BBEB-494F1E814B8E}" srcOrd="8" destOrd="0" presId="urn:microsoft.com/office/officeart/2005/8/layout/hChevron3"/>
    <dgm:cxn modelId="{992E2086-0DB8-4CC4-9BC6-47BF41886DD6}" type="presParOf" srcId="{2993BE6A-EECE-4A27-90D4-9EA54C40A607}" destId="{ED4B78EB-0991-4768-9863-147196C4CA00}" srcOrd="9" destOrd="0" presId="urn:microsoft.com/office/officeart/2005/8/layout/hChevron3"/>
    <dgm:cxn modelId="{CB401682-2DEB-4511-BA9F-93A96D995F88}" type="presParOf" srcId="{2993BE6A-EECE-4A27-90D4-9EA54C40A607}" destId="{157056A0-8037-435F-A17A-E7B1F6DEAA92}" srcOrd="10" destOrd="0" presId="urn:microsoft.com/office/officeart/2005/8/layout/hChevron3"/>
    <dgm:cxn modelId="{1F1C6DB3-694A-4FA7-B2CC-A78439DCCF2F}" type="presParOf" srcId="{2993BE6A-EECE-4A27-90D4-9EA54C40A607}" destId="{E0E41C5E-91D9-4136-9455-6960090B72F5}" srcOrd="11" destOrd="0" presId="urn:microsoft.com/office/officeart/2005/8/layout/hChevron3"/>
    <dgm:cxn modelId="{E67B087F-E394-49EF-BBA5-4251036E97DB}" type="presParOf" srcId="{2993BE6A-EECE-4A27-90D4-9EA54C40A607}" destId="{A54A9DB6-6058-4A8A-A8CD-A43450C2779C}" srcOrd="12" destOrd="0" presId="urn:microsoft.com/office/officeart/2005/8/layout/hChevron3"/>
    <dgm:cxn modelId="{11BEC57E-FDA3-4DF9-A110-F5484DA60379}" type="presParOf" srcId="{2993BE6A-EECE-4A27-90D4-9EA54C40A607}" destId="{ACE71A19-7137-4D88-8657-B17A6C80EF73}" srcOrd="13" destOrd="0" presId="urn:microsoft.com/office/officeart/2005/8/layout/hChevron3"/>
    <dgm:cxn modelId="{37C8A18E-8879-49A8-A0B2-4E3A1DF0C579}" type="presParOf" srcId="{2993BE6A-EECE-4A27-90D4-9EA54C40A607}" destId="{C3335A5F-94EE-48DE-88EF-304B1C7DA72F}" srcOrd="1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91B4-22AD-401C-B5E2-8F09DD436E7C}">
      <dsp:nvSpPr>
        <dsp:cNvPr id="0" name=""/>
        <dsp:cNvSpPr/>
      </dsp:nvSpPr>
      <dsp:spPr>
        <a:xfrm>
          <a:off x="65510" y="0"/>
          <a:ext cx="1961554" cy="52324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/>
            <a:t>Reset(3m)</a:t>
          </a:r>
        </a:p>
      </dsp:txBody>
      <dsp:txXfrm>
        <a:off x="65510" y="0"/>
        <a:ext cx="1830744" cy="523240"/>
      </dsp:txXfrm>
    </dsp:sp>
    <dsp:sp modelId="{C526E0E7-A983-4144-BED4-23EE17086B26}">
      <dsp:nvSpPr>
        <dsp:cNvPr id="0" name=""/>
        <dsp:cNvSpPr/>
      </dsp:nvSpPr>
      <dsp:spPr>
        <a:xfrm>
          <a:off x="1634753" y="0"/>
          <a:ext cx="1961554" cy="5232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Game1</a:t>
          </a:r>
          <a:endParaRPr lang="en-US" altLang="zh-TW" sz="1200" b="1" kern="1200" dirty="0"/>
        </a:p>
      </dsp:txBody>
      <dsp:txXfrm>
        <a:off x="1896373" y="0"/>
        <a:ext cx="1438314" cy="523240"/>
      </dsp:txXfrm>
    </dsp:sp>
    <dsp:sp modelId="{02452893-CF8A-4A83-BFFF-5A24EA02092F}">
      <dsp:nvSpPr>
        <dsp:cNvPr id="0" name=""/>
        <dsp:cNvSpPr/>
      </dsp:nvSpPr>
      <dsp:spPr>
        <a:xfrm>
          <a:off x="3139564" y="0"/>
          <a:ext cx="1961554" cy="5232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Reset(2m)</a:t>
          </a:r>
          <a:endParaRPr lang="en-US" altLang="zh-TW" sz="1200" b="1" kern="1200" dirty="0"/>
        </a:p>
      </dsp:txBody>
      <dsp:txXfrm>
        <a:off x="3401184" y="0"/>
        <a:ext cx="1438314" cy="523240"/>
      </dsp:txXfrm>
    </dsp:sp>
    <dsp:sp modelId="{C0D4B443-CABC-4C4E-9789-C24B1AFB333B}">
      <dsp:nvSpPr>
        <dsp:cNvPr id="0" name=""/>
        <dsp:cNvSpPr/>
      </dsp:nvSpPr>
      <dsp:spPr>
        <a:xfrm>
          <a:off x="4708808" y="0"/>
          <a:ext cx="1709416" cy="5232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Game2(6m)</a:t>
          </a:r>
          <a:endParaRPr lang="en-US" altLang="zh-TW" sz="1200" b="1" kern="1200" dirty="0"/>
        </a:p>
      </dsp:txBody>
      <dsp:txXfrm>
        <a:off x="4970428" y="0"/>
        <a:ext cx="1186176" cy="523240"/>
      </dsp:txXfrm>
    </dsp:sp>
    <dsp:sp modelId="{D1E73C56-E979-49D0-BBEB-494F1E814B8E}">
      <dsp:nvSpPr>
        <dsp:cNvPr id="0" name=""/>
        <dsp:cNvSpPr/>
      </dsp:nvSpPr>
      <dsp:spPr>
        <a:xfrm>
          <a:off x="6025913" y="0"/>
          <a:ext cx="1961554" cy="52324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Reset(2m)</a:t>
          </a:r>
          <a:endParaRPr lang="zh-TW" altLang="en-US" sz="1500" kern="1200" dirty="0"/>
        </a:p>
      </dsp:txBody>
      <dsp:txXfrm>
        <a:off x="6287533" y="0"/>
        <a:ext cx="1438314" cy="523240"/>
      </dsp:txXfrm>
    </dsp:sp>
    <dsp:sp modelId="{157056A0-8037-435F-A17A-E7B1F6DEAA92}">
      <dsp:nvSpPr>
        <dsp:cNvPr id="0" name=""/>
        <dsp:cNvSpPr/>
      </dsp:nvSpPr>
      <dsp:spPr>
        <a:xfrm>
          <a:off x="7595157" y="0"/>
          <a:ext cx="1709416" cy="5232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b="1" kern="1200" dirty="0" smtClean="0"/>
            <a:t>Game3(6m)</a:t>
          </a:r>
          <a:endParaRPr lang="en-US" altLang="zh-TW" sz="1500" b="1" kern="1200" dirty="0"/>
        </a:p>
      </dsp:txBody>
      <dsp:txXfrm>
        <a:off x="7856777" y="0"/>
        <a:ext cx="1186176" cy="523240"/>
      </dsp:txXfrm>
    </dsp:sp>
    <dsp:sp modelId="{A54A9DB6-6058-4A8A-A8CD-A43450C2779C}">
      <dsp:nvSpPr>
        <dsp:cNvPr id="0" name=""/>
        <dsp:cNvSpPr/>
      </dsp:nvSpPr>
      <dsp:spPr>
        <a:xfrm>
          <a:off x="8912262" y="0"/>
          <a:ext cx="1961554" cy="5232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b="1" kern="1200" dirty="0" smtClean="0"/>
            <a:t>Reset(2m)</a:t>
          </a:r>
          <a:endParaRPr lang="en-US" altLang="zh-TW" sz="1500" b="1" kern="1200" dirty="0"/>
        </a:p>
      </dsp:txBody>
      <dsp:txXfrm>
        <a:off x="9173882" y="0"/>
        <a:ext cx="1438314" cy="523240"/>
      </dsp:txXfrm>
    </dsp:sp>
    <dsp:sp modelId="{C3335A5F-94EE-48DE-88EF-304B1C7DA72F}">
      <dsp:nvSpPr>
        <dsp:cNvPr id="0" name=""/>
        <dsp:cNvSpPr/>
      </dsp:nvSpPr>
      <dsp:spPr>
        <a:xfrm>
          <a:off x="10481506" y="0"/>
          <a:ext cx="1709416" cy="5232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Game4(6m)</a:t>
          </a:r>
          <a:endParaRPr lang="zh-TW" altLang="en-US" sz="1500" kern="1200" dirty="0"/>
        </a:p>
      </dsp:txBody>
      <dsp:txXfrm>
        <a:off x="10743126" y="0"/>
        <a:ext cx="1186176" cy="52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84085-54FB-40C5-8964-7455744B7B6D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591C-E3B8-472D-9D41-229BCDD1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48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81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8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6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12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62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37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46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15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59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16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61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17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0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2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22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3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19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5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56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6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5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7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17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8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97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FAAB7-5C8F-4028-A70C-A9A4E0A9AC67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charset="-120"/>
                <a:cs typeface="+mn-cs"/>
              </a:rPr>
              <a:t>9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1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267451"/>
          </a:xfrm>
          <a:prstGeom prst="rect">
            <a:avLst/>
          </a:prstGeom>
          <a:solidFill>
            <a:srgbClr val="0A0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2106507" y="78740"/>
            <a:ext cx="86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noFill/>
              </a:rPr>
              <a:t>Format Design By Luby_Lu@20220822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6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6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6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6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5pPr>
      <a:lvl6pPr marL="549275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6pPr>
      <a:lvl7pPr marL="109982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7pPr>
      <a:lvl8pPr marL="1649095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8pPr>
      <a:lvl9pPr marL="2199005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Calibri" panose="020F0502020204030204" pitchFamily="34" charset="0"/>
          <a:ea typeface="新細明體" panose="02020500000000000000" charset="-120"/>
        </a:defRPr>
      </a:lvl9pPr>
    </p:titleStyle>
    <p:bodyStyle>
      <a:lvl1pPr marL="412115" indent="-412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65" kern="1200">
          <a:solidFill>
            <a:schemeClr val="tx1"/>
          </a:solidFill>
          <a:latin typeface="+mn-lt"/>
          <a:ea typeface="+mn-ea"/>
          <a:cs typeface="+mn-cs"/>
        </a:defRPr>
      </a:lvl1pPr>
      <a:lvl2pPr marL="893445" indent="-3435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35" kern="1200">
          <a:solidFill>
            <a:schemeClr val="tx1"/>
          </a:solidFill>
          <a:latin typeface="+mn-lt"/>
          <a:ea typeface="+mn-ea"/>
          <a:cs typeface="+mn-cs"/>
        </a:defRPr>
      </a:lvl2pPr>
      <a:lvl3pPr marL="1374140" indent="-2749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924685" indent="-2749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3960" indent="-2749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235" indent="-274955" algn="l" defTabSz="10998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73145" indent="-274955" algn="l" defTabSz="10998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23055" indent="-274955" algn="l" defTabSz="10998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72330" indent="-274955" algn="l" defTabSz="10998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9275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99820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49095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99005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48280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98825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848100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97375" algn="l" defTabSz="1099820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/>
          <p:nvPr/>
        </p:nvSpPr>
        <p:spPr>
          <a:xfrm>
            <a:off x="3105150" y="1570974"/>
            <a:ext cx="5981700" cy="625145"/>
          </a:xfrm>
          <a:prstGeom prst="rect">
            <a:avLst/>
          </a:prstGeom>
        </p:spPr>
        <p:txBody>
          <a:bodyPr lIns="109948" tIns="54973" rIns="109948" bIns="54973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41211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82486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123698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1649095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marL="0" marR="0" lvl="0" indent="0" algn="ctr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5335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Test Plan</a:t>
            </a:r>
            <a:endParaRPr kumimoji="0" lang="zh-TW" altLang="en-US" sz="5335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93646" y="2959750"/>
            <a:ext cx="5004707" cy="6718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81000" indent="-381000" defTabSz="1219200" fontAlgn="base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TW" sz="2800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Game </a:t>
            </a:r>
            <a:r>
              <a:rPr kumimoji="1" lang="en-US" altLang="zh-TW" sz="2800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arousal </a:t>
            </a:r>
            <a:r>
              <a:rPr kumimoji="1" lang="en-US" altLang="zh-TW" sz="2800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Experiment</a:t>
            </a:r>
            <a:endParaRPr kumimoji="1" lang="en-US" altLang="zh-TW" sz="2800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797311" y="5900647"/>
            <a:ext cx="1487999" cy="25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20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65" kern="1200" spc="400" dirty="0" smtClean="0">
                <a:solidFill>
                  <a:prstClr val="white">
                    <a:lumMod val="85000"/>
                  </a:prstClr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rPr>
              <a:t>2024/04/02</a:t>
            </a:r>
            <a:endParaRPr kumimoji="1" lang="zh-TW" altLang="en-US" sz="1065" kern="1200" spc="400" dirty="0">
              <a:solidFill>
                <a:prstClr val="white">
                  <a:lumMod val="85000"/>
                </a:prstClr>
              </a:solidFill>
              <a:latin typeface="Calibri" panose="020F0502020204030204" pitchFamily="34" charset="0"/>
              <a:ea typeface="新細明體" panose="02020500000000000000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614778"/>
            <a:ext cx="12191999" cy="624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/>
        </p:nvSpPr>
        <p:spPr>
          <a:xfrm>
            <a:off x="163830" y="804545"/>
            <a:ext cx="12028167" cy="550481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302323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314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2305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72330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Result</a:t>
            </a: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Use three other games for training and one game for testing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For Predict Image Test</a:t>
            </a:r>
          </a:p>
          <a:p>
            <a:pPr marL="1257300" lvl="3" indent="-342900">
              <a:lnSpc>
                <a:spcPct val="110000"/>
              </a:lnSpc>
            </a:pP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Subject: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Zheyu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、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Chengiu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、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fred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、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tony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、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aaron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sz="1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25"/>
            <a:ext cx="12191999" cy="643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Feature </a:t>
            </a:r>
            <a:r>
              <a:rPr kumimoji="1" lang="en-US" altLang="zh-TW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analyze-Result2</a:t>
            </a:r>
            <a:r>
              <a:rPr kumimoji="1" lang="zh-TW" altLang="en-US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82945"/>
              </p:ext>
            </p:extLst>
          </p:nvPr>
        </p:nvGraphicFramePr>
        <p:xfrm>
          <a:off x="751225" y="4483562"/>
          <a:ext cx="10491356" cy="109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20"/>
                <a:gridCol w="1390497"/>
                <a:gridCol w="3363499"/>
                <a:gridCol w="1014459"/>
                <a:gridCol w="2281281"/>
              </a:tblGrid>
              <a:tr h="342843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Grid Search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classes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2-class predict w/ vote(5sec)  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th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w/5 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zh-TW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 +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SKT</a:t>
                      </a:r>
                      <a:endParaRPr lang="zh-TW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620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37.9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24241"/>
              </p:ext>
            </p:extLst>
          </p:nvPr>
        </p:nvGraphicFramePr>
        <p:xfrm>
          <a:off x="522651" y="1612525"/>
          <a:ext cx="11310523" cy="178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/>
                <a:gridCol w="892628"/>
                <a:gridCol w="1502229"/>
                <a:gridCol w="3424937"/>
                <a:gridCol w="1093668"/>
                <a:gridCol w="2459404"/>
              </a:tblGrid>
              <a:tr h="33057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Grid Search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Test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classes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2-class predict w/ vote(5sec)  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th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w/5 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zh-TW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53.4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56.8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Gmae4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614778"/>
            <a:ext cx="12191999" cy="624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/>
        </p:nvSpPr>
        <p:spPr>
          <a:xfrm>
            <a:off x="163830" y="804545"/>
            <a:ext cx="12028167" cy="550481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302323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314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2305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72330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Result</a:t>
            </a: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Lists each person's accuracy for various games</a:t>
            </a: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sz="1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Divide the game into static 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dynamic group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for training and testing later.</a:t>
            </a: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25"/>
            <a:ext cx="12191999" cy="643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Feature </a:t>
            </a:r>
            <a:r>
              <a:rPr kumimoji="1" lang="en-US" altLang="zh-TW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analyze-Result3</a:t>
            </a:r>
            <a:r>
              <a:rPr kumimoji="1" lang="zh-TW" altLang="en-US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20993" y="5530293"/>
          <a:ext cx="11310523" cy="106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/>
                <a:gridCol w="2041207"/>
                <a:gridCol w="1230086"/>
                <a:gridCol w="3189514"/>
                <a:gridCol w="1121229"/>
                <a:gridCol w="1790830"/>
              </a:tblGrid>
              <a:tr h="33057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Grid Search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Test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classes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2-class predict w/ vote(5sec)  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th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w/5 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zh-TW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Game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 Game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22651" y="1600353"/>
          <a:ext cx="11310523" cy="213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/>
                <a:gridCol w="1153749"/>
                <a:gridCol w="2242457"/>
                <a:gridCol w="1817915"/>
                <a:gridCol w="1699341"/>
                <a:gridCol w="2459404"/>
              </a:tblGrid>
              <a:tr h="33057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Grid Search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Subject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Game1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Game2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Game4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Tony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Fred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Dylan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56.6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63.7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Zheyu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72.1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73.9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614778"/>
            <a:ext cx="12191999" cy="624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/>
        </p:nvSpPr>
        <p:spPr>
          <a:xfrm>
            <a:off x="163830" y="804545"/>
            <a:ext cx="12028167" cy="550481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302323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314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2305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72330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Result</a:t>
            </a: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The individual uses two of his own games to train, and then predicts the two self-generated games.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sz="1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25"/>
            <a:ext cx="12191999" cy="643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Feature </a:t>
            </a:r>
            <a:r>
              <a:rPr kumimoji="1" lang="en-US" altLang="zh-TW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analyze-Result4</a:t>
            </a:r>
            <a:r>
              <a:rPr kumimoji="1" lang="zh-TW" altLang="en-US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11318"/>
              </p:ext>
            </p:extLst>
          </p:nvPr>
        </p:nvGraphicFramePr>
        <p:xfrm>
          <a:off x="163828" y="1811413"/>
          <a:ext cx="11310523" cy="71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/>
                <a:gridCol w="1647555"/>
                <a:gridCol w="1143000"/>
                <a:gridCol w="1478280"/>
                <a:gridCol w="1539240"/>
                <a:gridCol w="1375117"/>
                <a:gridCol w="1125415"/>
                <a:gridCol w="106425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Signal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Method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Tony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Zheyu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Dylan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Ken</a:t>
                      </a:r>
                      <a:endParaRPr lang="en-US" altLang="zh-TW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Fred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Total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47.4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36.0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47750"/>
              </p:ext>
            </p:extLst>
          </p:nvPr>
        </p:nvGraphicFramePr>
        <p:xfrm>
          <a:off x="163829" y="3221518"/>
          <a:ext cx="3768091" cy="16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1"/>
                <a:gridCol w="1143000"/>
                <a:gridCol w="975360"/>
              </a:tblGrid>
              <a:tr h="402597">
                <a:tc gridSpan="3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Tony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Predict\actual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78394"/>
              </p:ext>
            </p:extLst>
          </p:nvPr>
        </p:nvGraphicFramePr>
        <p:xfrm>
          <a:off x="4175756" y="3243686"/>
          <a:ext cx="3840483" cy="16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2"/>
                <a:gridCol w="1143000"/>
                <a:gridCol w="1066801"/>
              </a:tblGrid>
              <a:tr h="402597">
                <a:tc gridSpan="3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Zheyu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Predict\actual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79275"/>
              </p:ext>
            </p:extLst>
          </p:nvPr>
        </p:nvGraphicFramePr>
        <p:xfrm>
          <a:off x="8260075" y="3221518"/>
          <a:ext cx="3840483" cy="16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2"/>
                <a:gridCol w="1143000"/>
                <a:gridCol w="1066801"/>
              </a:tblGrid>
              <a:tr h="402597">
                <a:tc gridSpan="3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Dylan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Predict\actual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01790"/>
              </p:ext>
            </p:extLst>
          </p:nvPr>
        </p:nvGraphicFramePr>
        <p:xfrm>
          <a:off x="163828" y="5114679"/>
          <a:ext cx="3768091" cy="16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1"/>
                <a:gridCol w="1143000"/>
                <a:gridCol w="975360"/>
              </a:tblGrid>
              <a:tr h="402597">
                <a:tc gridSpan="3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Ken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Predict\actual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24316"/>
              </p:ext>
            </p:extLst>
          </p:nvPr>
        </p:nvGraphicFramePr>
        <p:xfrm>
          <a:off x="4175756" y="5117127"/>
          <a:ext cx="3768091" cy="16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1"/>
                <a:gridCol w="1143000"/>
                <a:gridCol w="975360"/>
              </a:tblGrid>
              <a:tr h="402597">
                <a:tc gridSpan="3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Fred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Predict\actual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597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6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-31491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指導一名行人在綠燈期間過馬路，並記錄他們的緊張程度和心理狀態。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指導同一行人在紅燈期間過馬路，並記錄他們的緊張程度和心理狀態。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當測試人員完成上述兩個步驟後，比較綠燈和紅燈的數據，判斷個體打算亂穿馬路時的心理狀態。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結果可用於預測行人亂穿馬路的傾向，並相應地向附近的司機發出警告。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-31547"/>
            <a:ext cx="12191999" cy="707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1219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Gaming emotion prediction </a:t>
            </a:r>
            <a:r>
              <a:rPr kumimoji="1" lang="en-US" altLang="zh-TW" sz="26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Experiment2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0359" y="727008"/>
            <a:ext cx="9712960" cy="5447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Purpose: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收集測試更多信號，增加系統之泛性</a:t>
            </a:r>
            <a:endParaRPr lang="en-US" altLang="zh-TW" sz="20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新增一種靜態遊戲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(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五子棋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)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以及一種動態遊戲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TW" sz="20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fluppy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 bird)</a:t>
            </a: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endParaRPr lang="en-US" altLang="zh-TW" sz="20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.</a:t>
            </a: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Use signal</a:t>
            </a:r>
          </a:p>
          <a:p>
            <a:pPr marR="0" lvl="2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HR</a:t>
            </a:r>
            <a:r>
              <a:rPr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、GSR、SKT</a:t>
            </a: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2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36" y="2052397"/>
            <a:ext cx="1766207" cy="24583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971" y="2052397"/>
            <a:ext cx="1600202" cy="24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指導一名行人在綠燈期間過馬路，並記錄他們的緊張程度和心理狀態。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指導同一行人在紅燈期間過馬路，並記錄他們的緊張程度和心理狀態。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當測試人員完成上述兩個步驟後，比較綠燈和紅燈的數據，判斷個體打算亂穿馬路時的心理狀態。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結果可用於預測行人亂穿馬路的傾向，並相應地向附近的司機發出警告。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-31547"/>
            <a:ext cx="12191999" cy="707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1219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65" b="1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Music </a:t>
            </a:r>
            <a:r>
              <a:rPr kumimoji="1" lang="en-US" altLang="zh-TW" sz="2665" b="1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arousal Experiment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7640" y="1165949"/>
            <a:ext cx="10240010" cy="2739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P</a:t>
            </a:r>
            <a:r>
              <a:rPr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urpose</a:t>
            </a:r>
            <a:r>
              <a:rPr 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:</a:t>
            </a: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Music </a:t>
            </a: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experience using </a:t>
            </a:r>
            <a:r>
              <a:rPr 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GSR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SKT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HR</a:t>
            </a:r>
            <a:r>
              <a:rPr 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sensors</a:t>
            </a: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expect:</a:t>
            </a: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lvl="2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Can predict whether the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Music </a:t>
            </a:r>
            <a:r>
              <a:rPr lang="en-US" sz="2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experience </a:t>
            </a: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will be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Happy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Sad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relax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Anger</a:t>
            </a:r>
            <a:endParaRPr lang="en-US" sz="20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lvl="2">
              <a:spcBef>
                <a:spcPct val="0"/>
              </a:spcBef>
              <a:spcAft>
                <a:spcPct val="0"/>
              </a:spcAft>
            </a:pP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hallenge</a:t>
            </a:r>
            <a:r>
              <a:rPr 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:</a:t>
            </a: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lvl="2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It is difficult to objectively know the status of the tester at this time</a:t>
            </a:r>
            <a:endParaRPr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957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kern="0" dirty="0" smtClean="0">
                <a:solidFill>
                  <a:prstClr val="white"/>
                </a:solidFill>
                <a:ea typeface="微軟正黑體" panose="020B0604030504040204" pitchFamily="34" charset="-120"/>
              </a:rPr>
              <a:t>Previous </a:t>
            </a:r>
            <a:r>
              <a:rPr lang="en-US" altLang="zh-TW" kern="0" dirty="0">
                <a:solidFill>
                  <a:prstClr val="white"/>
                </a:solidFill>
                <a:ea typeface="微軟正黑體" panose="020B0604030504040204" pitchFamily="34" charset="-120"/>
              </a:rPr>
              <a:t>VR experience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24"/>
            <a:ext cx="12191999" cy="643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 err="1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PaperSurvey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1939" y="968687"/>
            <a:ext cx="1032143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Zainab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Muhammad Majid. "Emotion recognition based on EEG signals in response to bilingual music tracks." Int. Arab J. Inf. Technol. 18.3 (2021): 286-296.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770" y="6230620"/>
            <a:ext cx="2922905" cy="528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-41016"/>
            <a:ext cx="12191999" cy="707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1219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65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Analysis information-1 Experiment setup conditions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4" name="圓桌 3"/>
          <p:cNvGraphicFramePr/>
          <p:nvPr>
            <p:extLst>
              <p:ext uri="{D42A27DB-BD31-4B8C-83A1-F6EECF244321}">
                <p14:modId xmlns:p14="http://schemas.microsoft.com/office/powerpoint/2010/main" val="15632613"/>
              </p:ext>
            </p:extLst>
          </p:nvPr>
        </p:nvGraphicFramePr>
        <p:xfrm>
          <a:off x="232091" y="961519"/>
          <a:ext cx="9218295" cy="49542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66781"/>
                <a:gridCol w="2907835"/>
                <a:gridCol w="4043679"/>
              </a:tblGrid>
              <a:tr h="199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Item\Paper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signal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波（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8-13 Hz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波（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14-30 Hz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波（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 Hz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波（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31-50 Hz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波（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4-7 Hz)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GSR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PPG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SKT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questionnaire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TW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 to </a:t>
                      </a:r>
                      <a:r>
                        <a:rPr lang="en-US" altLang="zh-TW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paper1</a:t>
                      </a:r>
                      <a:endParaRPr lang="en-US" altLang="zh-TW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item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Relax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Anger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Relax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Anger</a:t>
                      </a:r>
                    </a:p>
                    <a:p>
                      <a:pPr marL="0" algn="l" defTabSz="1099820" rtl="0" eaLnBrk="1" latinLnBrk="0" hangingPunct="1">
                        <a:buNone/>
                      </a:pPr>
                      <a:r>
                        <a:rPr lang="en-US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 to paper1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experimenters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results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可以有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成的正確率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Experimental Environments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確保在一個黑暗安靜的環境中進行數據收集，排除外部環境的干擾。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確保在一個黑暗安靜的環境中進行數據收集，排除外部環境的干擾。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-41016"/>
            <a:ext cx="12191999" cy="707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1219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65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Analysis information-1 Experiment setup conditions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圓桌 3"/>
          <p:cNvGraphicFramePr/>
          <p:nvPr>
            <p:extLst>
              <p:ext uri="{D42A27DB-BD31-4B8C-83A1-F6EECF244321}">
                <p14:modId xmlns:p14="http://schemas.microsoft.com/office/powerpoint/2010/main" val="556482484"/>
              </p:ext>
            </p:extLst>
          </p:nvPr>
        </p:nvGraphicFramePr>
        <p:xfrm>
          <a:off x="159385" y="707390"/>
          <a:ext cx="8719004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78710"/>
                <a:gridCol w="2891155"/>
                <a:gridCol w="3449139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Item\Paper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Paper1</a:t>
                      </a:r>
                      <a:endParaRPr lang="en-US" altLang="zh-TW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en-US" altLang="zh-TW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Experiment process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參與者選取：確保參與者符合特定標準，如年齡、性別、健康狀況和音樂相關經驗。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實驗準備：確保參與者在實驗前有足夠的休息時間，並在一個黑暗安靜的環境中進行數據收集。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數據收集：使用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設備對參與者的腦電活動進行記錄和收集。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音樂刺激呈現：播放不同類型的音樂刺激，如無歌詞的音樂（旋律）和有歌詞的音樂（歌曲）。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共播三首，每首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分鐘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填寫問卷</a:t>
                      </a:r>
                      <a:endParaRPr lang="en-US" altLang="zh-TW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Wingdings" panose="05000000000000000000" charset="0"/>
                        <a:buAutoNum type="arabicPeriod"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實驗準備：在一個黑暗安靜的環境中進行數據收集，收集常態訊號。</a:t>
                      </a: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播放音樂刺激收集訊號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共播三首，每首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分鐘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charset="0"/>
                        <a:buNone/>
                      </a:pPr>
                      <a:r>
                        <a:rPr lang="en-US" altLang="zh-TW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填寫問卷</a:t>
                      </a:r>
                      <a:endParaRPr lang="en-US" altLang="zh-TW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443871" y="5038358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3+6+2+6+2+6 =  25min/person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387840" y="6377940"/>
            <a:ext cx="2804160" cy="27686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49600" y="2179320"/>
            <a:ext cx="52247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3808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-31491"/>
            <a:ext cx="12191999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指導一名行人在綠燈期間過馬路，並記錄他們的緊張程度和心理狀態。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指導同一行人在紅燈期間過馬路，並記錄他們的緊張程度和心理狀態。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當測試人員完成上述兩個步驟後，比較綠燈和紅燈的數據，判斷個體打算亂穿馬路時的心理狀態。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結果可用於預測行人亂穿馬路的傾向，並相應地向附近的司機發出警告。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224"/>
            <a:ext cx="12191999" cy="643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1219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Gaming emotion prediction Experiment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0359" y="973227"/>
            <a:ext cx="9712960" cy="49552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Purpose: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Gaming experience using GSR sensors</a:t>
            </a:r>
          </a:p>
          <a:p>
            <a:pPr marL="914400" lvl="1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lvl="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expect: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lvl="2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Can predict whether the game experience will be positive or negative</a:t>
            </a:r>
          </a:p>
          <a:p>
            <a:pPr marL="457200" lvl="2">
              <a:spcBef>
                <a:spcPct val="0"/>
              </a:spcBef>
              <a:spcAft>
                <a:spcPct val="0"/>
              </a:spcAft>
            </a:pP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marL="457200" lvl="0" indent="-457200" defTabSz="1219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Challenge: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ea"/>
            </a:endParaRPr>
          </a:p>
          <a:p>
            <a:pPr lvl="2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It is difficult to objectively know the status of the tester at this time</a:t>
            </a:r>
          </a:p>
          <a:p>
            <a:pPr marL="457200" marR="0" lvl="2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.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Use signal</a:t>
            </a:r>
          </a:p>
          <a:p>
            <a:pPr marR="0" lvl="2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HR</a:t>
            </a:r>
            <a:r>
              <a:rPr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ea"/>
              </a:rPr>
              <a:t>、GSR、SKT</a:t>
            </a: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2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marR="0" lvl="1" indent="-45720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44" y="973227"/>
            <a:ext cx="2307298" cy="19884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22963" y="1475029"/>
            <a:ext cx="21944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SKT、GSR、PPG(HR)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Measure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" y="707390"/>
            <a:ext cx="11493061" cy="5504815"/>
          </a:xfrm>
        </p:spPr>
        <p:txBody>
          <a:bodyPr/>
          <a:lstStyle/>
          <a:p>
            <a:pPr lvl="0"/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 collection process</a:t>
            </a:r>
          </a:p>
          <a:p>
            <a:pPr lvl="1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Wearable device measurement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signal Relax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for 3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minutes</a:t>
            </a:r>
          </a:p>
          <a:p>
            <a:pPr lvl="1"/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Subjects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were asked to play the games in order game1 game2 game3, with each game lasting 6 minutes. Then rest for 2 minutes before playing the next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game</a:t>
            </a:r>
          </a:p>
          <a:p>
            <a:pPr lvl="1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Fill out the post-test questionnaire</a:t>
            </a:r>
          </a:p>
          <a:p>
            <a:pPr marL="342900" lvl="1" indent="-342900">
              <a:lnSpc>
                <a:spcPct val="110000"/>
              </a:lnSpc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10000"/>
              </a:lnSpc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sz="1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1"/>
            <a:ext cx="12191999" cy="707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Gaming emotion prediction </a:t>
            </a:r>
            <a:r>
              <a:rPr kumimoji="1" lang="en-US" altLang="zh-TW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for </a:t>
            </a: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training and testing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494629117"/>
              </p:ext>
            </p:extLst>
          </p:nvPr>
        </p:nvGraphicFramePr>
        <p:xfrm>
          <a:off x="35851" y="2619389"/>
          <a:ext cx="12192000" cy="52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內容版面配置區 6" descr="一張含有 服裝, 人員, 褲子, 口袋 的圖片&#10;&#10;自動產生的描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49" y="0"/>
            <a:ext cx="12425097" cy="16256000"/>
          </a:xfrm>
        </p:spPr>
      </p:pic>
      <p:pic>
        <p:nvPicPr>
          <p:cNvPr id="16" name="內容版面配置區 6" descr="一張含有 服裝, 人員, 褲子, 口袋 的圖片&#10;&#10;自動產生的描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" y="152400"/>
            <a:ext cx="12425097" cy="16256000"/>
          </a:xfrm>
        </p:spPr>
      </p:pic>
      <p:pic>
        <p:nvPicPr>
          <p:cNvPr id="17" name="內容版面配置區 6" descr="一張含有 服裝, 人員, 褲子, 口袋 的圖片&#10;&#10;自動產生的描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7" y="-2961420"/>
            <a:ext cx="5888013" cy="7703404"/>
          </a:xfr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213" y="3212730"/>
            <a:ext cx="1890997" cy="305851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744" y="3212730"/>
            <a:ext cx="3029509" cy="1763679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5426" y="3162378"/>
            <a:ext cx="1536155" cy="303763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7900" y="3223168"/>
            <a:ext cx="1328350" cy="31977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71810" y="627237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Game1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83964" y="497640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Game2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73969" y="623023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Game3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702541" y="638868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Game4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799211"/>
            <a:ext cx="12192000" cy="5220970"/>
          </a:xfrm>
        </p:spPr>
        <p:txBody>
          <a:bodyPr/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 will ask the subjects to fill in one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questionnaire.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" y="-32302"/>
            <a:ext cx="12191999" cy="707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Questionnaire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13" y="799211"/>
            <a:ext cx="3640116" cy="5998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45515"/>
            <a:ext cx="12192000" cy="5220970"/>
          </a:xfrm>
        </p:spPr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will have a total of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 sec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environment +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60sec*4(watching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4type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42985"/>
            <a:ext cx="12191999" cy="665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Training</a:t>
            </a:r>
            <a:r>
              <a:rPr lang="en-US" altLang="zh-TW" sz="2800" dirty="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and Test Results-Data Set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3" name="內容版面配置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85378"/>
              </p:ext>
            </p:extLst>
          </p:nvPr>
        </p:nvGraphicFramePr>
        <p:xfrm>
          <a:off x="545737" y="4948030"/>
          <a:ext cx="6014334" cy="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707"/>
                <a:gridCol w="2182910"/>
                <a:gridCol w="1902717"/>
              </a:tblGrid>
              <a:tr h="40215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EmotionType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ym typeface="+mn-ea"/>
                        </a:rPr>
                        <a:t>negatvie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dirty="0" smtClean="0"/>
                        <a:t>positive</a:t>
                      </a:r>
                      <a:endParaRPr lang="en-US" altLang="zh-TW" sz="1400" dirty="0"/>
                    </a:p>
                  </a:txBody>
                  <a:tcPr/>
                </a:tc>
              </a:tr>
              <a:tr h="402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altLang="zh-TW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622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683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圓桌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6835"/>
              </p:ext>
            </p:extLst>
          </p:nvPr>
        </p:nvGraphicFramePr>
        <p:xfrm>
          <a:off x="947055" y="2694923"/>
          <a:ext cx="521169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88"/>
                <a:gridCol w="1678307"/>
                <a:gridCol w="2311603"/>
              </a:tblGrid>
              <a:tr h="297535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Number of </a:t>
                      </a:r>
                      <a:r>
                        <a:rPr 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 </a:t>
                      </a:r>
                      <a:r>
                        <a:rPr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records</a:t>
                      </a:r>
                      <a:endParaRPr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463sec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9982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457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Dylan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441sec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9982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435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Zheyu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436sec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9982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430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418sec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9982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412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429sec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9982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423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8" y="2461826"/>
            <a:ext cx="4699325" cy="3477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3003" y="709866"/>
            <a:ext cx="10066073" cy="522097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15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</a:t>
            </a:r>
            <a:endParaRPr lang="en-US" altLang="zh-TW" sz="125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notch filter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Heartbeats and muscle movements can cause noise, which can be removed with a notch filter.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SlidingWindow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(Bio vital sign to change)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windowsize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5sec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 is 1.2 times the window size of the feature, so take about 2 times conservatively(reference-Appendix-4-2)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windowStep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1sec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one result per second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en-US" altLang="zh-TW" sz="181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15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TW" sz="1815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15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extraction</a:t>
            </a:r>
            <a:endParaRPr lang="en-US" altLang="zh-TW" sz="181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domain: 9features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freqeuece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domain: 7features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6926"/>
            <a:ext cx="12191999" cy="737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b="1" dirty="0" err="1">
                <a:solidFill>
                  <a:schemeClr val="bg1"/>
                </a:solidFill>
              </a:rPr>
              <a:t>Algorithm flow</a:t>
            </a:r>
            <a:r>
              <a:rPr lang="en-US" altLang="zh-TW" sz="2800" b="1" dirty="0" err="1">
                <a:solidFill>
                  <a:schemeClr val="bg1"/>
                </a:solidFill>
              </a:rPr>
              <a:t>-Preprocess&amp;feature</a:t>
            </a:r>
            <a:r>
              <a:rPr lang="en-US" altLang="zh-TW" sz="2800" b="1" dirty="0">
                <a:solidFill>
                  <a:schemeClr val="bg1"/>
                </a:solidFill>
              </a:rPr>
              <a:t> extraction</a:t>
            </a:r>
            <a:endParaRPr kumimoji="1" lang="en-US" altLang="zh-TW" sz="2665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0" y="3768725"/>
            <a:ext cx="2846070" cy="128778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0012102" y="881296"/>
            <a:ext cx="1949189" cy="5693934"/>
            <a:chOff x="10459" y="1030"/>
            <a:chExt cx="2684" cy="6927"/>
          </a:xfrm>
        </p:grpSpPr>
        <p:sp>
          <p:nvSpPr>
            <p:cNvPr id="8" name="圓角矩形 7"/>
            <p:cNvSpPr/>
            <p:nvPr/>
          </p:nvSpPr>
          <p:spPr>
            <a:xfrm>
              <a:off x="10489" y="1030"/>
              <a:ext cx="2654" cy="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Original</a:t>
              </a:r>
            </a:p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Heartrate Data</a:t>
              </a: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89" y="2234"/>
              <a:ext cx="2655" cy="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Preprocess</a:t>
              </a:r>
            </a:p>
          </p:txBody>
        </p:sp>
        <p:cxnSp>
          <p:nvCxnSpPr>
            <p:cNvPr id="10" name="直線單箭頭接點 9"/>
            <p:cNvCxnSpPr>
              <a:stCxn id="8" idx="2"/>
              <a:endCxn id="9" idx="0"/>
            </p:cNvCxnSpPr>
            <p:nvPr/>
          </p:nvCxnSpPr>
          <p:spPr>
            <a:xfrm>
              <a:off x="11816" y="1906"/>
              <a:ext cx="1" cy="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>
              <a:off x="10488" y="3446"/>
              <a:ext cx="2655" cy="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 SlidingWindow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0486" y="4658"/>
              <a:ext cx="2657" cy="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 feature extraction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14" idx="0"/>
            </p:cNvCxnSpPr>
            <p:nvPr/>
          </p:nvCxnSpPr>
          <p:spPr>
            <a:xfrm flipH="1">
              <a:off x="11813" y="5534"/>
              <a:ext cx="2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10486" y="5869"/>
              <a:ext cx="2653" cy="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 model</a:t>
              </a:r>
            </a:p>
          </p:txBody>
        </p:sp>
        <p:cxnSp>
          <p:nvCxnSpPr>
            <p:cNvPr id="15" name="直線單箭頭接點 14"/>
            <p:cNvCxnSpPr>
              <a:stCxn id="14" idx="2"/>
              <a:endCxn id="16" idx="0"/>
            </p:cNvCxnSpPr>
            <p:nvPr/>
          </p:nvCxnSpPr>
          <p:spPr>
            <a:xfrm flipH="1">
              <a:off x="11799" y="6745"/>
              <a:ext cx="14" cy="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10459" y="7081"/>
              <a:ext cx="2680" cy="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 Classification</a:t>
              </a:r>
            </a:p>
          </p:txBody>
        </p:sp>
        <p:cxnSp>
          <p:nvCxnSpPr>
            <p:cNvPr id="17" name="直線單箭頭接點 16"/>
            <p:cNvCxnSpPr>
              <a:stCxn id="9" idx="2"/>
              <a:endCxn id="11" idx="0"/>
            </p:cNvCxnSpPr>
            <p:nvPr/>
          </p:nvCxnSpPr>
          <p:spPr>
            <a:xfrm flipH="1">
              <a:off x="11816" y="3110"/>
              <a:ext cx="1" cy="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11" idx="2"/>
              <a:endCxn id="12" idx="0"/>
            </p:cNvCxnSpPr>
            <p:nvPr/>
          </p:nvCxnSpPr>
          <p:spPr>
            <a:xfrm flipH="1">
              <a:off x="11815" y="4321"/>
              <a:ext cx="1" cy="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45515"/>
            <a:ext cx="7231380" cy="590042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Method: </a:t>
            </a:r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raindom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forest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Input: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one signal has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3*16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features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After feature selection, we use a total of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19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features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Ouput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2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Type of emotions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Negative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、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positive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42985"/>
            <a:ext cx="12191999" cy="665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Training</a:t>
            </a:r>
            <a:r>
              <a:rPr lang="en-US" altLang="zh-TW" sz="2800" dirty="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and Test Results-Method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58" y="2693786"/>
            <a:ext cx="4933950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45515"/>
            <a:ext cx="11710670" cy="590042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sz="1800" b="1" dirty="0">
                <a:solidFill>
                  <a:schemeClr val="tx1"/>
                </a:solidFill>
                <a:latin typeface="+mj-ea"/>
                <a:ea typeface="+mj-ea"/>
              </a:rPr>
              <a:t>K-fold(cross validation)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</a:rPr>
              <a:t>sometimes called rotation </a:t>
            </a:r>
            <a:r>
              <a:rPr lang="en-US" altLang="zh-TW" sz="1400" b="1" dirty="0" err="1">
                <a:solidFill>
                  <a:schemeClr val="tx1"/>
                </a:solidFill>
                <a:latin typeface="+mj-ea"/>
                <a:ea typeface="+mj-ea"/>
              </a:rPr>
              <a:t>estimation.Testing</a:t>
            </a: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</a:rPr>
              <a:t> set and training set are doing swaps, and average test </a:t>
            </a:r>
            <a:r>
              <a:rPr lang="en-US" altLang="zh-TW" sz="1400" b="1" dirty="0" err="1">
                <a:solidFill>
                  <a:schemeClr val="tx1"/>
                </a:solidFill>
                <a:latin typeface="+mj-ea"/>
                <a:ea typeface="+mj-ea"/>
              </a:rPr>
              <a:t>results.Validation</a:t>
            </a: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</a:rPr>
              <a:t> for a small amount of data</a:t>
            </a:r>
            <a:r>
              <a:rPr lang="en-US" altLang="zh-TW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At present, the data of 10 people are collected, the data of</a:t>
            </a:r>
            <a:r>
              <a:rPr lang="en-US" altLang="zh-TW" sz="1400" b="1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TW" sz="1400" b="1" dirty="0" smtClean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en-US" altLang="zh-TW" sz="1400" b="1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people is used for training, and the data of </a:t>
            </a:r>
            <a:r>
              <a:rPr lang="en-US" altLang="zh-TW" sz="1400" b="1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1 </a:t>
            </a:r>
            <a:r>
              <a:rPr lang="en-US" altLang="zh-TW" sz="14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person is used for testing, and through Cross Validation(5-fold) for testing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6926"/>
            <a:ext cx="12191999" cy="737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Training</a:t>
            </a:r>
            <a:r>
              <a:rPr lang="en-US" altLang="zh-TW" sz="2800" dirty="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+mn-ea"/>
              </a:rPr>
              <a:t>and Test Results-K fold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286222" y="3554466"/>
            <a:ext cx="3007360" cy="403860"/>
            <a:chOff x="5042" y="2476"/>
            <a:chExt cx="4736" cy="636"/>
          </a:xfrm>
        </p:grpSpPr>
        <p:sp>
          <p:nvSpPr>
            <p:cNvPr id="8" name="矩形 7"/>
            <p:cNvSpPr/>
            <p:nvPr/>
          </p:nvSpPr>
          <p:spPr>
            <a:xfrm>
              <a:off x="5042" y="2476"/>
              <a:ext cx="1579" cy="6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621" y="2476"/>
              <a:ext cx="1579" cy="6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data2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200" y="2476"/>
              <a:ext cx="1579" cy="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data3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286857" y="4160256"/>
            <a:ext cx="3007360" cy="403860"/>
            <a:chOff x="5042" y="2476"/>
            <a:chExt cx="4736" cy="636"/>
          </a:xfrm>
        </p:grpSpPr>
        <p:sp>
          <p:nvSpPr>
            <p:cNvPr id="23" name="矩形 22"/>
            <p:cNvSpPr/>
            <p:nvPr/>
          </p:nvSpPr>
          <p:spPr>
            <a:xfrm>
              <a:off x="5042" y="2476"/>
              <a:ext cx="1579" cy="636"/>
            </a:xfrm>
            <a:prstGeom prst="rect">
              <a:avLst/>
            </a:prstGeom>
            <a:solidFill>
              <a:srgbClr val="DADADA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data1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1" y="2476"/>
              <a:ext cx="1579" cy="6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data2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200" y="2476"/>
              <a:ext cx="1579" cy="636"/>
            </a:xfrm>
            <a:prstGeom prst="rect">
              <a:avLst/>
            </a:prstGeom>
            <a:solidFill>
              <a:srgbClr val="B5E9F4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data3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286222" y="4744456"/>
            <a:ext cx="3007360" cy="403860"/>
            <a:chOff x="5042" y="2476"/>
            <a:chExt cx="4736" cy="636"/>
          </a:xfrm>
        </p:grpSpPr>
        <p:sp>
          <p:nvSpPr>
            <p:cNvPr id="27" name="矩形 26"/>
            <p:cNvSpPr/>
            <p:nvPr/>
          </p:nvSpPr>
          <p:spPr>
            <a:xfrm>
              <a:off x="5042" y="2476"/>
              <a:ext cx="1579" cy="6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1" y="2476"/>
              <a:ext cx="1579" cy="636"/>
            </a:xfrm>
            <a:prstGeom prst="rect">
              <a:avLst/>
            </a:prstGeom>
            <a:solidFill>
              <a:srgbClr val="DADADA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data2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200" y="2476"/>
              <a:ext cx="1579" cy="636"/>
            </a:xfrm>
            <a:prstGeom prst="rect">
              <a:avLst/>
            </a:prstGeom>
            <a:solidFill>
              <a:srgbClr val="B5E9F4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data3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8236557" y="3554466"/>
            <a:ext cx="1002665" cy="403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set</a:t>
            </a:r>
          </a:p>
        </p:txBody>
      </p:sp>
      <p:sp>
        <p:nvSpPr>
          <p:cNvPr id="31" name="矩形 30"/>
          <p:cNvSpPr/>
          <p:nvPr/>
        </p:nvSpPr>
        <p:spPr>
          <a:xfrm>
            <a:off x="8236557" y="4040876"/>
            <a:ext cx="1002665" cy="40386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005427" y="3554466"/>
            <a:ext cx="78486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585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turn1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3035907" y="4160256"/>
            <a:ext cx="78486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585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turn2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3005427" y="4744456"/>
            <a:ext cx="78486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585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turn3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614778"/>
            <a:ext cx="12191999" cy="624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/>
        </p:nvSpPr>
        <p:spPr>
          <a:xfrm>
            <a:off x="163830" y="804545"/>
            <a:ext cx="12028167" cy="550481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302323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314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23055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72330" indent="-274955" algn="l" defTabSz="10998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Result</a:t>
            </a:r>
          </a:p>
          <a:p>
            <a:pPr marL="800100" lvl="2" indent="-342900"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From the signal characteristics of feature selection, it can be found that the importance is as follows: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SKT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GSR&gt; </a:t>
            </a:r>
            <a:r>
              <a:rPr 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PPG</a:t>
            </a:r>
            <a:endParaRPr 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There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are a total of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19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features with a contribution of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0.50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or more, of which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SKT accounts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for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7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and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gsr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7.</a:t>
            </a: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For Best for wearing sensor selection and improvement accuracy to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77.2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% 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800100" lvl="2" indent="-342900">
              <a:lnSpc>
                <a:spcPct val="110000"/>
              </a:lnSpc>
            </a:pPr>
            <a:endParaRPr 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sz="1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lvl="1" indent="-342900">
              <a:lnSpc>
                <a:spcPct val="11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0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-31546"/>
            <a:ext cx="12191999" cy="7075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665" b="1" dirty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Feature analyze-Feature </a:t>
            </a:r>
            <a:r>
              <a:rPr kumimoji="1" lang="en-US" altLang="zh-TW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Importance and Result1</a:t>
            </a:r>
            <a:r>
              <a:rPr kumimoji="1" lang="zh-TW" altLang="en-US" sz="2665" b="1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endParaRPr kumimoji="1" lang="en-US" altLang="zh-TW" sz="2665" b="1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60" y="2078763"/>
            <a:ext cx="4125519" cy="2909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195" y="2102289"/>
            <a:ext cx="3717871" cy="288579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89043"/>
              </p:ext>
            </p:extLst>
          </p:nvPr>
        </p:nvGraphicFramePr>
        <p:xfrm>
          <a:off x="1243710" y="5634412"/>
          <a:ext cx="10491356" cy="106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20"/>
                <a:gridCol w="1390497"/>
                <a:gridCol w="3363499"/>
                <a:gridCol w="1014459"/>
                <a:gridCol w="2281281"/>
              </a:tblGrid>
              <a:tr h="206490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Grid Search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classes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2-class predict w/ vote(5sec)  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th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w/5 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zh-TW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 +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GSR</a:t>
                      </a:r>
                      <a:endParaRPr lang="zh-TW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92">
                <a:tc>
                  <a:txBody>
                    <a:bodyPr/>
                    <a:lstStyle/>
                    <a:p>
                      <a:pPr marL="0" marR="0" lvl="0" indent="0" algn="ctr" defTabSz="10998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 +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SKT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GSR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9982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75.7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</a:p>
                  </a:txBody>
                  <a:tcPr marL="81687" marR="81687" marT="40843" marB="40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63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Luby_Pega_Microsoft JhengHei UI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enry 自訂 1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1498</Words>
  <Application>Microsoft Office PowerPoint</Application>
  <PresentationFormat>寬螢幕</PresentationFormat>
  <Paragraphs>467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UI</vt:lpstr>
      <vt:lpstr>微軟正黑體</vt:lpstr>
      <vt:lpstr>新細明體</vt:lpstr>
      <vt:lpstr>Arial</vt:lpstr>
      <vt:lpstr>Calibri</vt:lpstr>
      <vt:lpstr>Century Gothic</vt:lpstr>
      <vt:lpstr>Times New Roman</vt:lpstr>
      <vt:lpstr>Wingdings</vt:lpstr>
      <vt:lpstr>Luby_Pega_Microsoft JhengHei UI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Elsa Chen(陳宥蓉_Pegatron)</dc:creator>
  <cp:lastModifiedBy>Microsoft 帳戶</cp:lastModifiedBy>
  <cp:revision>1921</cp:revision>
  <dcterms:created xsi:type="dcterms:W3CDTF">2023-06-06T02:23:00Z</dcterms:created>
  <dcterms:modified xsi:type="dcterms:W3CDTF">2024-05-09T02:51:21Z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1028-11.8.2.11653</vt:lpwstr>
  </property>
  <property fmtid="{D5CDD505-2E9C-101B-9397-08002B2CF9AE}" pid="3" name="ICV">
    <vt:lpwstr>F8D3EDC8EAE749CB81026A794110A1AF</vt:lpwstr>
  </property>
</Properties>
</file>