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7AC1-B06B-4FC0-B7BF-4939F7AED2D9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3BBAB-73B5-42D0-88E7-B2C7A2E5C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5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F3F2-499E-46AF-A06B-8EF80DED2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4023F-7EF1-4A42-BA52-39D821350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AE6F-309F-4D19-BE63-3DCFF80F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5CEEC-2A58-4CC7-9CC2-0143846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30E1C-0D9B-4A92-A190-2F05A91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3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31687-5CCB-4624-89C3-52579AC8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4A721-1B2A-46D1-A225-C3955AB2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1EC4A-DEB8-48E8-8407-37EC0DD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F86FC-DC42-4E39-9DED-6E0D3297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8BFEA-1083-42B1-BB0A-D8049958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8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5D70E-15A1-4029-A7BF-0C7BECE01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1DF88-7445-4E45-8881-556D4F86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684B8-A4F4-402E-84B1-95B12EA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C487B-47EE-492B-818A-39DEF79E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190BE-AED3-4457-BD54-01B1730F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0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52BD0-14FC-41AB-A830-689A99FC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3E07-2455-4A00-A301-04F40071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D4FFA-86C7-4587-9E74-C6164E6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11E0D-4149-49E1-8155-D758E221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77EFC-DFFD-4F47-A8B9-A54E45A4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7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7871D-E8F8-45A4-B755-8C881D6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8640F-9973-414D-9FE4-F977F0F7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6A379-CB86-48F9-9E41-398BEC6C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FA575-6C8F-47DE-A35D-184F76D5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4E302-C2A9-44F7-AB61-79F48EC7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3F7A-F27A-474F-B38A-E01CF38C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5AF55-179B-4BD4-ADE7-43EB2B8A6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4B84F-D11E-49B0-AC5B-FFE91FEE1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18FF7-31E9-4E71-9ED3-C86528BA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52C24-7B52-4B4C-943F-70E798C6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6C0C6-C50B-479A-9DBD-E416A257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2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31B03-E824-4F48-B76F-86DD9B8D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1C7B5-A788-44C3-A946-DD20EF92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704FE-DC82-4BB3-9CEA-B25699F1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29038-7504-447A-8029-7E535A6FB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B7655C-09AD-4D67-BD45-B56C0F54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BD8044-0085-425C-B7F2-3596A2E4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03E6A-B99B-4960-A232-CB1E752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EF984A-7BE1-4C69-955A-E93B9295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FD4D-6321-459C-8408-062018EA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23D91-D153-4BCC-AEDA-0B01DDF1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7E788-FB1A-46FB-9E57-A41E66D9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2BE4E-E8BD-4D72-9D0A-044DCD9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37AAAA-2175-42FE-A3F4-28446C1B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E512-3ADA-4202-942A-FAC08A7D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A4451-364E-4A87-B8A4-FECCB538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0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52897-AB29-4F62-9D84-03DE09C4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5F6AE-E41A-4A0D-AEF3-DC4BA571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B605CF-76C3-419A-8738-1A469F74F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BD6D4-D4B6-4CB8-96CF-D686B704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E2543-0364-477E-ABD5-139E4CD6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E2D76-C7AA-4956-855F-FB24704A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8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7A8E-1356-4AC6-BEE8-203786C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090419-768A-48CA-AB8D-E055FE3EF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66E3FB-006C-491B-92B9-8BFD67D9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2C137-9A14-4A9B-8C07-278A1027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243F6-8933-474C-86AB-B97E535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6B20E-6A6C-47AD-9BC6-3AB4A256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5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FF1706-7E7A-4CBE-AA94-100BF656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9BD8D-B72E-4357-A86B-8C1FE082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EACB-8362-4499-814A-7405A9742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1390-E0D3-4F54-80B6-EEDB5247BA75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004DA-B482-4779-BAFF-0F0B2180A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C952C-084F-4EF5-ACC8-48BDD6C02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5B8-490E-4BA2-947D-8C01334AC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70755B-9676-4E29-B28D-FAE9DF8BEEF9}"/>
              </a:ext>
            </a:extLst>
          </p:cNvPr>
          <p:cNvSpPr txBox="1"/>
          <p:nvPr/>
        </p:nvSpPr>
        <p:spPr>
          <a:xfrm>
            <a:off x="6905510" y="5010663"/>
            <a:ext cx="223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数据库，数据组以外不可修改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3C4397-C744-4B03-8A9B-289F3FA45F3F}"/>
              </a:ext>
            </a:extLst>
          </p:cNvPr>
          <p:cNvSpPr/>
          <p:nvPr/>
        </p:nvSpPr>
        <p:spPr>
          <a:xfrm>
            <a:off x="5218922" y="4956952"/>
            <a:ext cx="59087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16C858D-FB53-4C48-89BF-8C5C580D97FF}"/>
              </a:ext>
            </a:extLst>
          </p:cNvPr>
          <p:cNvSpPr/>
          <p:nvPr/>
        </p:nvSpPr>
        <p:spPr>
          <a:xfrm rot="5400000">
            <a:off x="5709991" y="3687767"/>
            <a:ext cx="601498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30555-96E8-4C80-801C-D695801EB408}"/>
              </a:ext>
            </a:extLst>
          </p:cNvPr>
          <p:cNvSpPr txBox="1"/>
          <p:nvPr/>
        </p:nvSpPr>
        <p:spPr>
          <a:xfrm>
            <a:off x="6060468" y="3626852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868D901-F57F-44B9-BEF0-3D9E33AF953E}"/>
              </a:ext>
            </a:extLst>
          </p:cNvPr>
          <p:cNvSpPr/>
          <p:nvPr/>
        </p:nvSpPr>
        <p:spPr>
          <a:xfrm>
            <a:off x="5506989" y="5378044"/>
            <a:ext cx="252323" cy="85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BE06B7-E1F0-420A-B9D0-8C1D8C04E3AD}"/>
              </a:ext>
            </a:extLst>
          </p:cNvPr>
          <p:cNvSpPr txBox="1"/>
          <p:nvPr/>
        </p:nvSpPr>
        <p:spPr>
          <a:xfrm>
            <a:off x="5727685" y="5648193"/>
            <a:ext cx="72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5AC87C-8444-4EBF-992C-C58F1136C988}"/>
              </a:ext>
            </a:extLst>
          </p:cNvPr>
          <p:cNvSpPr txBox="1"/>
          <p:nvPr/>
        </p:nvSpPr>
        <p:spPr>
          <a:xfrm>
            <a:off x="4427012" y="6250228"/>
            <a:ext cx="241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分类，</a:t>
            </a:r>
            <a:r>
              <a:rPr lang="en-US" altLang="zh-CN" sz="1200" dirty="0"/>
              <a:t>VOC</a:t>
            </a:r>
            <a:r>
              <a:rPr lang="zh-CN" altLang="en-US" sz="1200" dirty="0"/>
              <a:t>，</a:t>
            </a:r>
            <a:r>
              <a:rPr lang="en-US" altLang="zh-CN" sz="1200" dirty="0"/>
              <a:t>COCO</a:t>
            </a:r>
            <a:r>
              <a:rPr lang="zh-CN" altLang="en-US" sz="1200" dirty="0"/>
              <a:t>，</a:t>
            </a:r>
            <a:r>
              <a:rPr lang="en-US" altLang="zh-CN" sz="1200" dirty="0"/>
              <a:t>Xml</a:t>
            </a:r>
            <a:r>
              <a:rPr lang="zh-CN" altLang="en-US" sz="1200" dirty="0"/>
              <a:t>，</a:t>
            </a:r>
            <a:r>
              <a:rPr lang="en-US" altLang="zh-CN" sz="1200" dirty="0"/>
              <a:t>json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76BF23-380F-4A49-B47F-021DAC2CF86C}"/>
              </a:ext>
            </a:extLst>
          </p:cNvPr>
          <p:cNvSpPr txBox="1"/>
          <p:nvPr/>
        </p:nvSpPr>
        <p:spPr>
          <a:xfrm>
            <a:off x="57782" y="1066505"/>
            <a:ext cx="101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导入数据集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1C6886-D879-41CB-A729-5FE640C977EC}"/>
              </a:ext>
            </a:extLst>
          </p:cNvPr>
          <p:cNvSpPr/>
          <p:nvPr/>
        </p:nvSpPr>
        <p:spPr>
          <a:xfrm>
            <a:off x="990494" y="397724"/>
            <a:ext cx="271733" cy="1627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2D2E5D-CABF-4561-8BEE-C5AFD0CE64FA}"/>
              </a:ext>
            </a:extLst>
          </p:cNvPr>
          <p:cNvSpPr txBox="1"/>
          <p:nvPr/>
        </p:nvSpPr>
        <p:spPr>
          <a:xfrm>
            <a:off x="1308092" y="281806"/>
            <a:ext cx="113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只有图片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994BA1-4380-49E0-B2C5-3B2804EF0C0A}"/>
              </a:ext>
            </a:extLst>
          </p:cNvPr>
          <p:cNvSpPr txBox="1"/>
          <p:nvPr/>
        </p:nvSpPr>
        <p:spPr>
          <a:xfrm>
            <a:off x="1223620" y="1869889"/>
            <a:ext cx="1367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图片和标注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0A5E79-292C-4327-B8D8-7CC9C8FA61B7}"/>
              </a:ext>
            </a:extLst>
          </p:cNvPr>
          <p:cNvSpPr txBox="1"/>
          <p:nvPr/>
        </p:nvSpPr>
        <p:spPr>
          <a:xfrm>
            <a:off x="1276543" y="702396"/>
            <a:ext cx="113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只有标注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D22C8A8-7283-4FE8-8519-94689993B49B}"/>
              </a:ext>
            </a:extLst>
          </p:cNvPr>
          <p:cNvSpPr/>
          <p:nvPr/>
        </p:nvSpPr>
        <p:spPr>
          <a:xfrm>
            <a:off x="2113939" y="341647"/>
            <a:ext cx="5978812" cy="15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ED53CD-A615-4C48-B5C3-FD72C0752ED2}"/>
              </a:ext>
            </a:extLst>
          </p:cNvPr>
          <p:cNvSpPr txBox="1"/>
          <p:nvPr/>
        </p:nvSpPr>
        <p:spPr>
          <a:xfrm>
            <a:off x="8339421" y="193199"/>
            <a:ext cx="113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文件名检查</a:t>
            </a:r>
            <a:endParaRPr lang="en-US" altLang="zh-CN" sz="1050" dirty="0"/>
          </a:p>
          <a:p>
            <a:pPr algn="ctr"/>
            <a:r>
              <a:rPr lang="zh-CN" altLang="en-US" sz="1050" dirty="0"/>
              <a:t>是否为编码格式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701ADB5-F757-498A-8677-6D15EC9636E8}"/>
              </a:ext>
            </a:extLst>
          </p:cNvPr>
          <p:cNvSpPr/>
          <p:nvPr/>
        </p:nvSpPr>
        <p:spPr>
          <a:xfrm>
            <a:off x="9716113" y="309772"/>
            <a:ext cx="715994" cy="24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9F1246-95F3-4EAF-8774-2F67FBBBDA88}"/>
              </a:ext>
            </a:extLst>
          </p:cNvPr>
          <p:cNvSpPr txBox="1"/>
          <p:nvPr/>
        </p:nvSpPr>
        <p:spPr>
          <a:xfrm>
            <a:off x="9873243" y="500790"/>
            <a:ext cx="30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51899EF-FBD7-49B5-9FC8-6299E77668AF}"/>
              </a:ext>
            </a:extLst>
          </p:cNvPr>
          <p:cNvSpPr/>
          <p:nvPr/>
        </p:nvSpPr>
        <p:spPr>
          <a:xfrm>
            <a:off x="8162600" y="126413"/>
            <a:ext cx="1483663" cy="606337"/>
          </a:xfrm>
          <a:prstGeom prst="diamon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934902-8D47-41E3-A9DA-A9CE2B4981F8}"/>
              </a:ext>
            </a:extLst>
          </p:cNvPr>
          <p:cNvSpPr txBox="1"/>
          <p:nvPr/>
        </p:nvSpPr>
        <p:spPr>
          <a:xfrm>
            <a:off x="10432107" y="276757"/>
            <a:ext cx="71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</a:t>
            </a:r>
            <a:endParaRPr lang="zh-CN" altLang="en-US" sz="1200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63AB530-C606-4093-AB79-F6DFDE54577A}"/>
              </a:ext>
            </a:extLst>
          </p:cNvPr>
          <p:cNvSpPr/>
          <p:nvPr/>
        </p:nvSpPr>
        <p:spPr>
          <a:xfrm rot="5400000">
            <a:off x="8411563" y="1211078"/>
            <a:ext cx="1035169" cy="268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15B08C-8C21-4715-9497-1E78906ED050}"/>
              </a:ext>
            </a:extLst>
          </p:cNvPr>
          <p:cNvSpPr txBox="1"/>
          <p:nvPr/>
        </p:nvSpPr>
        <p:spPr>
          <a:xfrm>
            <a:off x="8941228" y="1183722"/>
            <a:ext cx="39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C0F5DB-1DB8-403E-B0BA-6A0C9F260655}"/>
              </a:ext>
            </a:extLst>
          </p:cNvPr>
          <p:cNvSpPr txBox="1"/>
          <p:nvPr/>
        </p:nvSpPr>
        <p:spPr>
          <a:xfrm>
            <a:off x="8315892" y="1937604"/>
            <a:ext cx="1267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重命名</a:t>
            </a:r>
            <a:r>
              <a:rPr lang="en-US" altLang="zh-CN" sz="1050" dirty="0"/>
              <a:t>:</a:t>
            </a:r>
          </a:p>
          <a:p>
            <a:pPr algn="ctr"/>
            <a:r>
              <a:rPr lang="en-US" altLang="zh-CN" sz="1050" dirty="0" err="1"/>
              <a:t>Xxxxxxx_unlabeled</a:t>
            </a:r>
            <a:endParaRPr lang="zh-CN" altLang="en-US" sz="105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D844F49-0BA9-45E6-BAA8-400D804F762D}"/>
              </a:ext>
            </a:extLst>
          </p:cNvPr>
          <p:cNvSpPr/>
          <p:nvPr/>
        </p:nvSpPr>
        <p:spPr>
          <a:xfrm>
            <a:off x="9561529" y="2012049"/>
            <a:ext cx="282919" cy="208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AF4ED6-B7A9-4B9A-B00A-EC43C2B99461}"/>
              </a:ext>
            </a:extLst>
          </p:cNvPr>
          <p:cNvSpPr txBox="1"/>
          <p:nvPr/>
        </p:nvSpPr>
        <p:spPr>
          <a:xfrm>
            <a:off x="9844448" y="1981203"/>
            <a:ext cx="210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记录当日已使用的编码数量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C26F1A-CB3E-418C-82D1-9BCB032F54B8}"/>
              </a:ext>
            </a:extLst>
          </p:cNvPr>
          <p:cNvSpPr/>
          <p:nvPr/>
        </p:nvSpPr>
        <p:spPr>
          <a:xfrm>
            <a:off x="8398423" y="1900703"/>
            <a:ext cx="1102115" cy="430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06AC6D4-7D58-4D46-AADA-8673005DBF7E}"/>
              </a:ext>
            </a:extLst>
          </p:cNvPr>
          <p:cNvSpPr/>
          <p:nvPr/>
        </p:nvSpPr>
        <p:spPr>
          <a:xfrm>
            <a:off x="2113940" y="805637"/>
            <a:ext cx="3049000" cy="15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9DA4030-7494-40AE-8160-51AC41C9E26C}"/>
              </a:ext>
            </a:extLst>
          </p:cNvPr>
          <p:cNvSpPr txBox="1"/>
          <p:nvPr/>
        </p:nvSpPr>
        <p:spPr>
          <a:xfrm>
            <a:off x="5445338" y="660431"/>
            <a:ext cx="113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文件名检查</a:t>
            </a:r>
            <a:endParaRPr lang="en-US" altLang="zh-CN" sz="1050" dirty="0"/>
          </a:p>
          <a:p>
            <a:pPr algn="ctr"/>
            <a:r>
              <a:rPr lang="zh-CN" altLang="en-US" sz="1050" dirty="0"/>
              <a:t>是否为编码格式</a:t>
            </a: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0C078C7D-038A-4C74-B8C8-FD1E726FB13B}"/>
              </a:ext>
            </a:extLst>
          </p:cNvPr>
          <p:cNvSpPr/>
          <p:nvPr/>
        </p:nvSpPr>
        <p:spPr>
          <a:xfrm>
            <a:off x="5282093" y="578166"/>
            <a:ext cx="1483663" cy="626839"/>
          </a:xfrm>
          <a:prstGeom prst="diamon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1583325-5552-4520-AE2B-9CD1BF8FD549}"/>
              </a:ext>
            </a:extLst>
          </p:cNvPr>
          <p:cNvSpPr/>
          <p:nvPr/>
        </p:nvSpPr>
        <p:spPr>
          <a:xfrm>
            <a:off x="6835884" y="794346"/>
            <a:ext cx="600985" cy="191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6E653F3-57EC-4F50-9368-2528F8718026}"/>
              </a:ext>
            </a:extLst>
          </p:cNvPr>
          <p:cNvSpPr txBox="1"/>
          <p:nvPr/>
        </p:nvSpPr>
        <p:spPr>
          <a:xfrm>
            <a:off x="6915431" y="942254"/>
            <a:ext cx="30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5953EC-445D-4568-B70B-A1CC0DCEFB83}"/>
              </a:ext>
            </a:extLst>
          </p:cNvPr>
          <p:cNvSpPr txBox="1"/>
          <p:nvPr/>
        </p:nvSpPr>
        <p:spPr>
          <a:xfrm>
            <a:off x="7406732" y="734826"/>
            <a:ext cx="53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</a:t>
            </a:r>
            <a:endParaRPr lang="zh-CN" altLang="en-US" sz="1200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FF325563-4281-4B32-9984-C149D8303B3B}"/>
              </a:ext>
            </a:extLst>
          </p:cNvPr>
          <p:cNvSpPr/>
          <p:nvPr/>
        </p:nvSpPr>
        <p:spPr>
          <a:xfrm rot="5400000">
            <a:off x="5728181" y="1463687"/>
            <a:ext cx="626839" cy="18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DF246E-8BF8-4152-B80B-1295E2D9FFEE}"/>
              </a:ext>
            </a:extLst>
          </p:cNvPr>
          <p:cNvSpPr txBox="1"/>
          <p:nvPr/>
        </p:nvSpPr>
        <p:spPr>
          <a:xfrm>
            <a:off x="5701897" y="1355201"/>
            <a:ext cx="34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50CCDE-8947-4EC4-8994-84A8C18B4613}"/>
              </a:ext>
            </a:extLst>
          </p:cNvPr>
          <p:cNvSpPr txBox="1"/>
          <p:nvPr/>
        </p:nvSpPr>
        <p:spPr>
          <a:xfrm>
            <a:off x="5330629" y="1897371"/>
            <a:ext cx="148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按索引访问数据库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14FB358F-2864-4EF7-A5D8-05E30714C877}"/>
              </a:ext>
            </a:extLst>
          </p:cNvPr>
          <p:cNvSpPr/>
          <p:nvPr/>
        </p:nvSpPr>
        <p:spPr>
          <a:xfrm rot="5400000">
            <a:off x="5678300" y="2452961"/>
            <a:ext cx="698229" cy="15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66F8342-8AC9-42B7-8172-04CADAF65852}"/>
              </a:ext>
            </a:extLst>
          </p:cNvPr>
          <p:cNvSpPr txBox="1"/>
          <p:nvPr/>
        </p:nvSpPr>
        <p:spPr>
          <a:xfrm>
            <a:off x="5426996" y="2968357"/>
            <a:ext cx="1267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合并标注，</a:t>
            </a:r>
            <a:endParaRPr lang="en-US" altLang="zh-CN" sz="1050" dirty="0"/>
          </a:p>
          <a:p>
            <a:pPr algn="ctr"/>
            <a:r>
              <a:rPr lang="zh-CN" altLang="en-US" sz="1050" dirty="0"/>
              <a:t>重命名类别编码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6B9D04-B966-4595-9CA1-7ED9A6FE077D}"/>
              </a:ext>
            </a:extLst>
          </p:cNvPr>
          <p:cNvSpPr/>
          <p:nvPr/>
        </p:nvSpPr>
        <p:spPr>
          <a:xfrm>
            <a:off x="5493172" y="2956290"/>
            <a:ext cx="1102115" cy="430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74C897C0-31CF-4E31-9BCD-6D74E344A437}"/>
              </a:ext>
            </a:extLst>
          </p:cNvPr>
          <p:cNvSpPr/>
          <p:nvPr/>
        </p:nvSpPr>
        <p:spPr>
          <a:xfrm>
            <a:off x="2118305" y="1900652"/>
            <a:ext cx="237225" cy="168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3723847-37D8-464D-99E0-8A1169BE1067}"/>
              </a:ext>
            </a:extLst>
          </p:cNvPr>
          <p:cNvSpPr txBox="1"/>
          <p:nvPr/>
        </p:nvSpPr>
        <p:spPr>
          <a:xfrm>
            <a:off x="2557868" y="1781299"/>
            <a:ext cx="113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文件名检查</a:t>
            </a:r>
            <a:endParaRPr lang="en-US" altLang="zh-CN" sz="1050" dirty="0"/>
          </a:p>
          <a:p>
            <a:pPr algn="ctr"/>
            <a:r>
              <a:rPr lang="zh-CN" altLang="en-US" sz="1050" dirty="0"/>
              <a:t>是否为编码格式</a:t>
            </a:r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2288DF46-D3EE-405E-AC59-75D397C2C97D}"/>
              </a:ext>
            </a:extLst>
          </p:cNvPr>
          <p:cNvSpPr/>
          <p:nvPr/>
        </p:nvSpPr>
        <p:spPr>
          <a:xfrm>
            <a:off x="2415230" y="1650647"/>
            <a:ext cx="1483663" cy="725476"/>
          </a:xfrm>
          <a:prstGeom prst="diamon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20855BFE-C087-4C81-8998-75D892C8F0BB}"/>
              </a:ext>
            </a:extLst>
          </p:cNvPr>
          <p:cNvSpPr/>
          <p:nvPr/>
        </p:nvSpPr>
        <p:spPr>
          <a:xfrm rot="5400000">
            <a:off x="2910716" y="2570185"/>
            <a:ext cx="495602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F9CE1E-3643-4380-A836-C5BF1B9DB613}"/>
              </a:ext>
            </a:extLst>
          </p:cNvPr>
          <p:cNvSpPr txBox="1"/>
          <p:nvPr/>
        </p:nvSpPr>
        <p:spPr>
          <a:xfrm>
            <a:off x="2786903" y="2440964"/>
            <a:ext cx="30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E3E3432-49BA-4632-B106-430CF8F241B2}"/>
              </a:ext>
            </a:extLst>
          </p:cNvPr>
          <p:cNvSpPr txBox="1"/>
          <p:nvPr/>
        </p:nvSpPr>
        <p:spPr>
          <a:xfrm>
            <a:off x="2562574" y="3059805"/>
            <a:ext cx="1267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重命名</a:t>
            </a:r>
            <a:r>
              <a:rPr lang="en-US" altLang="zh-CN" sz="1050" dirty="0"/>
              <a:t>+</a:t>
            </a:r>
            <a:r>
              <a:rPr lang="zh-CN" altLang="en-US" sz="1050" dirty="0"/>
              <a:t>重构标注</a:t>
            </a:r>
            <a:endParaRPr lang="en-US" altLang="zh-CN" sz="105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47A0F9-103F-4366-8774-4807496FC62D}"/>
              </a:ext>
            </a:extLst>
          </p:cNvPr>
          <p:cNvSpPr/>
          <p:nvPr/>
        </p:nvSpPr>
        <p:spPr>
          <a:xfrm>
            <a:off x="2631760" y="3046824"/>
            <a:ext cx="1102115" cy="266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6189AA9-F261-48E4-9FB4-2E425F375DB9}"/>
              </a:ext>
            </a:extLst>
          </p:cNvPr>
          <p:cNvSpPr/>
          <p:nvPr/>
        </p:nvSpPr>
        <p:spPr>
          <a:xfrm rot="5400000">
            <a:off x="2889416" y="3715787"/>
            <a:ext cx="538201" cy="188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4E91B02-A619-404D-A1B3-E85990EA4053}"/>
              </a:ext>
            </a:extLst>
          </p:cNvPr>
          <p:cNvSpPr txBox="1"/>
          <p:nvPr/>
        </p:nvSpPr>
        <p:spPr>
          <a:xfrm>
            <a:off x="3254920" y="3714574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82BE857E-A764-4DE9-BB99-2E89C4D8C7CC}"/>
              </a:ext>
            </a:extLst>
          </p:cNvPr>
          <p:cNvSpPr/>
          <p:nvPr/>
        </p:nvSpPr>
        <p:spPr>
          <a:xfrm>
            <a:off x="3998460" y="1989307"/>
            <a:ext cx="1164479" cy="10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C4295B-DE51-4007-86F2-666F1B038E6B}"/>
              </a:ext>
            </a:extLst>
          </p:cNvPr>
          <p:cNvSpPr txBox="1"/>
          <p:nvPr/>
        </p:nvSpPr>
        <p:spPr>
          <a:xfrm>
            <a:off x="4422885" y="1707821"/>
            <a:ext cx="34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2CE7298-8966-4243-A558-18DD8631074A}"/>
              </a:ext>
            </a:extLst>
          </p:cNvPr>
          <p:cNvSpPr/>
          <p:nvPr/>
        </p:nvSpPr>
        <p:spPr>
          <a:xfrm rot="5400000">
            <a:off x="8669623" y="3602691"/>
            <a:ext cx="601498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F0FC979-C4A0-43A1-B83E-C9E20CCD06F3}"/>
              </a:ext>
            </a:extLst>
          </p:cNvPr>
          <p:cNvSpPr txBox="1"/>
          <p:nvPr/>
        </p:nvSpPr>
        <p:spPr>
          <a:xfrm>
            <a:off x="8970372" y="3542583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0FCA0230-9165-4DF9-8C7B-10FA3D41C2D5}"/>
              </a:ext>
            </a:extLst>
          </p:cNvPr>
          <p:cNvSpPr/>
          <p:nvPr/>
        </p:nvSpPr>
        <p:spPr>
          <a:xfrm rot="5400000">
            <a:off x="8759021" y="2569854"/>
            <a:ext cx="358249" cy="17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E6CB1B6-1AB3-4D51-8783-10FB69BD11EC}"/>
              </a:ext>
            </a:extLst>
          </p:cNvPr>
          <p:cNvSpPr txBox="1"/>
          <p:nvPr/>
        </p:nvSpPr>
        <p:spPr>
          <a:xfrm>
            <a:off x="8362716" y="2942152"/>
            <a:ext cx="1267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重构标注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FDC4BA-A078-46D8-8CBB-7353C65DE621}"/>
              </a:ext>
            </a:extLst>
          </p:cNvPr>
          <p:cNvSpPr/>
          <p:nvPr/>
        </p:nvSpPr>
        <p:spPr>
          <a:xfrm>
            <a:off x="8445247" y="2905252"/>
            <a:ext cx="1102115" cy="2983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6FBA0AB-8D27-460B-98BA-580B989545D8}"/>
              </a:ext>
            </a:extLst>
          </p:cNvPr>
          <p:cNvSpPr txBox="1"/>
          <p:nvPr/>
        </p:nvSpPr>
        <p:spPr>
          <a:xfrm>
            <a:off x="5282093" y="4169097"/>
            <a:ext cx="170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缓冲区，可公开访问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F801B2C-610A-4088-91C3-2A06AE5EF7B2}"/>
              </a:ext>
            </a:extLst>
          </p:cNvPr>
          <p:cNvSpPr/>
          <p:nvPr/>
        </p:nvSpPr>
        <p:spPr>
          <a:xfrm>
            <a:off x="770702" y="4106696"/>
            <a:ext cx="103569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B9CDFB9-8D9C-440D-92BE-9FE1A20EC4FD}"/>
              </a:ext>
            </a:extLst>
          </p:cNvPr>
          <p:cNvSpPr txBox="1"/>
          <p:nvPr/>
        </p:nvSpPr>
        <p:spPr>
          <a:xfrm>
            <a:off x="6990097" y="4549258"/>
            <a:ext cx="81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数据审核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487F62C3-67BC-4B3F-96D3-44687BE9931C}"/>
              </a:ext>
            </a:extLst>
          </p:cNvPr>
          <p:cNvSpPr/>
          <p:nvPr/>
        </p:nvSpPr>
        <p:spPr>
          <a:xfrm rot="5400000">
            <a:off x="7630104" y="4625210"/>
            <a:ext cx="398162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474B878-AFEC-41FE-995E-E88AF59FA15C}"/>
              </a:ext>
            </a:extLst>
          </p:cNvPr>
          <p:cNvSpPr txBox="1"/>
          <p:nvPr/>
        </p:nvSpPr>
        <p:spPr>
          <a:xfrm>
            <a:off x="7843677" y="4547224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E4098953-7DF3-4904-B000-C767FCAC03DF}"/>
              </a:ext>
            </a:extLst>
          </p:cNvPr>
          <p:cNvSpPr/>
          <p:nvPr/>
        </p:nvSpPr>
        <p:spPr>
          <a:xfrm rot="10800000">
            <a:off x="3460798" y="6250228"/>
            <a:ext cx="600985" cy="191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3EEDB3-B689-44CB-8DC0-295C9C003F42}"/>
              </a:ext>
            </a:extLst>
          </p:cNvPr>
          <p:cNvSpPr txBox="1"/>
          <p:nvPr/>
        </p:nvSpPr>
        <p:spPr>
          <a:xfrm>
            <a:off x="2873829" y="6207294"/>
            <a:ext cx="58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训练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006BD4EF-8FBD-4EEA-B096-035F3231C4F0}"/>
              </a:ext>
            </a:extLst>
          </p:cNvPr>
          <p:cNvSpPr/>
          <p:nvPr/>
        </p:nvSpPr>
        <p:spPr>
          <a:xfrm rot="16200000">
            <a:off x="2885927" y="5751574"/>
            <a:ext cx="512642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0853DF-8711-45C5-A9B4-3F8296014F84}"/>
              </a:ext>
            </a:extLst>
          </p:cNvPr>
          <p:cNvSpPr txBox="1"/>
          <p:nvPr/>
        </p:nvSpPr>
        <p:spPr>
          <a:xfrm>
            <a:off x="2339260" y="4746614"/>
            <a:ext cx="153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训练信息      写入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E2C3F6-20E9-4FF5-851C-A2B09A103DFC}"/>
              </a:ext>
            </a:extLst>
          </p:cNvPr>
          <p:cNvSpPr txBox="1"/>
          <p:nvPr/>
        </p:nvSpPr>
        <p:spPr>
          <a:xfrm>
            <a:off x="2745865" y="5199955"/>
            <a:ext cx="82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工程提测</a:t>
            </a:r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10C9F1B7-DECB-4A5A-8C1F-3D765613A8F2}"/>
              </a:ext>
            </a:extLst>
          </p:cNvPr>
          <p:cNvSpPr/>
          <p:nvPr/>
        </p:nvSpPr>
        <p:spPr>
          <a:xfrm rot="16200000">
            <a:off x="2901754" y="4763659"/>
            <a:ext cx="480987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90460A9-277B-4739-BF0C-A3A73385EC83}"/>
              </a:ext>
            </a:extLst>
          </p:cNvPr>
          <p:cNvSpPr/>
          <p:nvPr/>
        </p:nvSpPr>
        <p:spPr>
          <a:xfrm>
            <a:off x="7717515" y="5378044"/>
            <a:ext cx="252323" cy="598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1CDEBE7-DF6D-47DA-85F5-04A1FB76EC33}"/>
              </a:ext>
            </a:extLst>
          </p:cNvPr>
          <p:cNvSpPr txBox="1"/>
          <p:nvPr/>
        </p:nvSpPr>
        <p:spPr>
          <a:xfrm>
            <a:off x="7427932" y="5976924"/>
            <a:ext cx="88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定期检查，</a:t>
            </a:r>
            <a:endParaRPr lang="en-US" altLang="zh-CN" sz="1200" dirty="0"/>
          </a:p>
          <a:p>
            <a:r>
              <a:rPr lang="zh-CN" altLang="en-US" sz="1200" dirty="0"/>
              <a:t>标注错误，</a:t>
            </a:r>
            <a:endParaRPr lang="en-US" altLang="zh-CN" sz="1200" dirty="0"/>
          </a:p>
          <a:p>
            <a:r>
              <a:rPr lang="zh-CN" altLang="en-US" sz="1200" dirty="0"/>
              <a:t>命名错误，</a:t>
            </a:r>
            <a:endParaRPr lang="en-US" altLang="zh-CN" sz="1200" dirty="0"/>
          </a:p>
          <a:p>
            <a:r>
              <a:rPr lang="zh-CN" altLang="en-US" sz="1200" dirty="0"/>
              <a:t>重复图片</a:t>
            </a:r>
          </a:p>
        </p:txBody>
      </p:sp>
    </p:spTree>
    <p:extLst>
      <p:ext uri="{BB962C8B-B14F-4D97-AF65-F5344CB8AC3E}">
        <p14:creationId xmlns:p14="http://schemas.microsoft.com/office/powerpoint/2010/main" val="14980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EAFBE4-DA6E-4CCB-9645-B9450318C8BE}"/>
              </a:ext>
            </a:extLst>
          </p:cNvPr>
          <p:cNvSpPr txBox="1"/>
          <p:nvPr/>
        </p:nvSpPr>
        <p:spPr>
          <a:xfrm>
            <a:off x="234593" y="91270"/>
            <a:ext cx="34478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Json</a:t>
            </a:r>
            <a:r>
              <a:rPr lang="zh-CN" altLang="en-US" sz="1200" dirty="0"/>
              <a:t>格式要求：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、一级键值对：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/>
              <a:t>org_name:</a:t>
            </a:r>
            <a:r>
              <a:rPr lang="zh-CN" altLang="en-US" sz="1200" dirty="0"/>
              <a:t>图片原名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unique_code:</a:t>
            </a:r>
            <a:r>
              <a:rPr lang="zh-CN" altLang="en-US" sz="1200" dirty="0"/>
              <a:t>唯一编码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size</a:t>
            </a:r>
            <a:r>
              <a:rPr lang="zh-CN" altLang="en-US" sz="1200" dirty="0"/>
              <a:t>：图片尺寸</a:t>
            </a:r>
            <a:r>
              <a:rPr lang="en-US" altLang="zh-CN" sz="1200" dirty="0"/>
              <a:t>H</a:t>
            </a:r>
            <a:r>
              <a:rPr lang="zh-CN" altLang="en-US" sz="1200" dirty="0"/>
              <a:t>，</a:t>
            </a:r>
            <a:r>
              <a:rPr lang="en-US" altLang="zh-CN" sz="1200" dirty="0"/>
              <a:t>W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/>
              <a:t>class_code:</a:t>
            </a:r>
            <a:r>
              <a:rPr lang="zh-CN" altLang="en-US" sz="1200" dirty="0"/>
              <a:t>类别编码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objects:</a:t>
            </a:r>
            <a:r>
              <a:rPr lang="zh-CN" altLang="en-US" sz="1200" dirty="0"/>
              <a:t>目标列表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train_info:</a:t>
            </a:r>
            <a:r>
              <a:rPr lang="zh-CN" altLang="en-US" sz="1200" dirty="0"/>
              <a:t>训练信息列表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7</a:t>
            </a:r>
            <a:r>
              <a:rPr lang="zh-CN" altLang="en-US" sz="1200" dirty="0"/>
              <a:t>）</a:t>
            </a:r>
            <a:r>
              <a:rPr lang="en-US" altLang="zh-CN" sz="1200" dirty="0"/>
              <a:t>trace</a:t>
            </a:r>
            <a:r>
              <a:rPr lang="zh-CN" altLang="en-US" sz="1200" dirty="0"/>
              <a:t>：是否为无法追踪源头的小图</a:t>
            </a:r>
            <a:endParaRPr lang="en-US" altLang="zh-CN" sz="1200" dirty="0"/>
          </a:p>
          <a:p>
            <a:r>
              <a:rPr lang="en-US" altLang="zh-CN" sz="1200" dirty="0"/>
              <a:t>  (8)  md5:  MD5</a:t>
            </a:r>
            <a:r>
              <a:rPr lang="zh-CN" altLang="en-US" sz="1200" dirty="0"/>
              <a:t>值信息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9</a:t>
            </a:r>
            <a:r>
              <a:rPr lang="zh-CN" altLang="en-US" sz="1200" dirty="0"/>
              <a:t>）</a:t>
            </a:r>
            <a:r>
              <a:rPr lang="en-US" altLang="zh-CN" sz="1200" dirty="0"/>
              <a:t>extra_info:</a:t>
            </a:r>
            <a:r>
              <a:rPr lang="zh-CN" altLang="en-US" sz="1200" dirty="0"/>
              <a:t>额外补充信息</a:t>
            </a:r>
            <a:endParaRPr lang="en-US" altLang="zh-CN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BC66EC-4F2C-4449-8E71-03AA822831FD}"/>
              </a:ext>
            </a:extLst>
          </p:cNvPr>
          <p:cNvSpPr txBox="1"/>
          <p:nvPr/>
        </p:nvSpPr>
        <p:spPr>
          <a:xfrm>
            <a:off x="234593" y="2672319"/>
            <a:ext cx="3796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、二级键值对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size</a:t>
            </a:r>
            <a:r>
              <a:rPr lang="zh-CN" altLang="en-US" sz="1200" dirty="0"/>
              <a:t>尺寸：</a:t>
            </a:r>
            <a:endParaRPr lang="en-US" altLang="zh-CN" sz="1200" dirty="0"/>
          </a:p>
          <a:p>
            <a:r>
              <a:rPr lang="en-US" altLang="zh-CN" sz="1200" dirty="0"/>
              <a:t>	W</a:t>
            </a:r>
            <a:r>
              <a:rPr lang="zh-CN" altLang="en-US" sz="1200" dirty="0"/>
              <a:t>：宽</a:t>
            </a:r>
            <a:endParaRPr lang="en-US" altLang="zh-CN" sz="1200" dirty="0"/>
          </a:p>
          <a:p>
            <a:r>
              <a:rPr lang="en-US" altLang="zh-CN" sz="1200" dirty="0"/>
              <a:t>	H</a:t>
            </a:r>
            <a:r>
              <a:rPr lang="zh-CN" altLang="en-US" sz="1200" dirty="0"/>
              <a:t>：高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objects</a:t>
            </a:r>
            <a:r>
              <a:rPr lang="zh-CN" altLang="en-US" sz="1200" dirty="0"/>
              <a:t>目标列表：</a:t>
            </a:r>
            <a:endParaRPr lang="en-US" altLang="zh-CN" sz="1200" dirty="0"/>
          </a:p>
          <a:p>
            <a:r>
              <a:rPr lang="en-US" altLang="zh-CN" sz="1200" dirty="0"/>
              <a:t>	1</a:t>
            </a:r>
            <a:r>
              <a:rPr lang="zh-CN" altLang="en-US" sz="1200" dirty="0"/>
              <a:t>，</a:t>
            </a:r>
            <a:r>
              <a:rPr lang="en-US" altLang="zh-CN" sz="1200" dirty="0"/>
              <a:t>2</a:t>
            </a:r>
            <a:r>
              <a:rPr lang="zh-CN" altLang="en-US" sz="1200" dirty="0"/>
              <a:t>，</a:t>
            </a:r>
            <a:r>
              <a:rPr lang="en-US" altLang="zh-CN" sz="1200" dirty="0"/>
              <a:t>3</a:t>
            </a:r>
            <a:r>
              <a:rPr lang="zh-CN" altLang="en-US" sz="1200" dirty="0"/>
              <a:t>，</a:t>
            </a:r>
            <a:r>
              <a:rPr lang="en-US" altLang="zh-CN" sz="1200" dirty="0"/>
              <a:t>4:</a:t>
            </a:r>
            <a:r>
              <a:rPr lang="zh-CN" altLang="en-US" sz="1200" dirty="0"/>
              <a:t>储存每一个标注目标的信息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train_info</a:t>
            </a:r>
            <a:r>
              <a:rPr lang="zh-CN" altLang="en-US" sz="1200" dirty="0"/>
              <a:t>训练信息列表：</a:t>
            </a:r>
            <a:endParaRPr lang="en-US" altLang="zh-CN" sz="1200" dirty="0"/>
          </a:p>
          <a:p>
            <a:r>
              <a:rPr lang="en-US" altLang="zh-CN" sz="1200" dirty="0"/>
              <a:t>	versions</a:t>
            </a:r>
            <a:r>
              <a:rPr lang="zh-CN" altLang="en-US" sz="1200" dirty="0"/>
              <a:t>：储存每次参与训练的信息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9</a:t>
            </a:r>
            <a:r>
              <a:rPr lang="zh-CN" altLang="en-US" sz="1200" dirty="0"/>
              <a:t>）</a:t>
            </a:r>
            <a:r>
              <a:rPr lang="en-US" altLang="zh-CN" sz="1200" dirty="0"/>
              <a:t> extra_info</a:t>
            </a:r>
            <a:r>
              <a:rPr lang="zh-CN" altLang="en-US" sz="1200" dirty="0"/>
              <a:t>额外补充信息：</a:t>
            </a:r>
            <a:endParaRPr lang="en-US" altLang="zh-CN" sz="1200" dirty="0"/>
          </a:p>
          <a:p>
            <a:r>
              <a:rPr lang="en-US" altLang="zh-CN" sz="1200" dirty="0"/>
              <a:t>	voltage</a:t>
            </a:r>
            <a:r>
              <a:rPr lang="zh-CN" altLang="en-US" sz="1200" dirty="0"/>
              <a:t>：电压等级</a:t>
            </a:r>
            <a:endParaRPr lang="en-US" altLang="zh-CN" sz="1200" dirty="0"/>
          </a:p>
          <a:p>
            <a:r>
              <a:rPr lang="en-US" altLang="zh-CN" sz="1200" dirty="0"/>
              <a:t>	site</a:t>
            </a:r>
            <a:r>
              <a:rPr lang="zh-CN" altLang="en-US" sz="1200" dirty="0"/>
              <a:t>：地点</a:t>
            </a:r>
            <a:endParaRPr lang="en-US" altLang="zh-CN" sz="1200" dirty="0"/>
          </a:p>
          <a:p>
            <a:r>
              <a:rPr lang="en-US" altLang="zh-CN" sz="1200" dirty="0"/>
              <a:t>	source</a:t>
            </a:r>
            <a:r>
              <a:rPr lang="zh-CN" altLang="en-US" sz="1200" dirty="0"/>
              <a:t>：数据来源</a:t>
            </a:r>
            <a:endParaRPr lang="en-US" altLang="zh-CN" sz="1200" dirty="0"/>
          </a:p>
          <a:p>
            <a:r>
              <a:rPr lang="en-US" altLang="zh-CN" sz="1200" dirty="0"/>
              <a:t>	……</a:t>
            </a:r>
            <a:r>
              <a:rPr lang="zh-CN" altLang="en-US" sz="1200" dirty="0"/>
              <a:t>可添加任意键值对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（颜色）长长的没干的。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F23694-C8C2-41A6-9A9A-AA821D7F90A2}"/>
              </a:ext>
            </a:extLst>
          </p:cNvPr>
          <p:cNvSpPr txBox="1"/>
          <p:nvPr/>
        </p:nvSpPr>
        <p:spPr>
          <a:xfrm>
            <a:off x="4030825" y="187877"/>
            <a:ext cx="5760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、三级键值对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object</a:t>
            </a:r>
          </a:p>
          <a:p>
            <a:r>
              <a:rPr lang="en-US" altLang="zh-CN" sz="1200" dirty="0"/>
              <a:t>	label</a:t>
            </a:r>
            <a:r>
              <a:rPr lang="zh-CN" altLang="en-US" sz="1200" dirty="0"/>
              <a:t>：类别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shape_type</a:t>
            </a:r>
            <a:r>
              <a:rPr lang="zh-CN" altLang="en-US" sz="1200" dirty="0"/>
              <a:t>：标注方式。格式为：</a:t>
            </a:r>
            <a:r>
              <a:rPr lang="en-US" altLang="zh-CN" sz="1200" dirty="0"/>
              <a:t>bndbox</a:t>
            </a:r>
            <a:r>
              <a:rPr lang="zh-CN" altLang="en-US" sz="1200" dirty="0"/>
              <a:t>，</a:t>
            </a:r>
            <a:r>
              <a:rPr lang="en-US" altLang="zh-CN" sz="1200" dirty="0"/>
              <a:t>polygon</a:t>
            </a:r>
            <a:r>
              <a:rPr lang="zh-CN" altLang="en-US" sz="1200" dirty="0"/>
              <a:t>，</a:t>
            </a:r>
            <a:r>
              <a:rPr lang="en-US" altLang="zh-CN" sz="1200" dirty="0"/>
              <a:t>line,  robndbox</a:t>
            </a:r>
          </a:p>
          <a:p>
            <a:r>
              <a:rPr lang="en-US" altLang="zh-CN" sz="1200" dirty="0"/>
              <a:t>	points</a:t>
            </a:r>
            <a:r>
              <a:rPr lang="zh-CN" altLang="en-US" sz="1200" dirty="0"/>
              <a:t>：标注点信息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version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project_name</a:t>
            </a:r>
            <a:r>
              <a:rPr lang="zh-CN" altLang="en-US" sz="1200" dirty="0"/>
              <a:t>：工程</a:t>
            </a:r>
            <a:r>
              <a:rPr lang="en-US" altLang="zh-CN" sz="1200" dirty="0"/>
              <a:t>+</a:t>
            </a:r>
            <a:r>
              <a:rPr lang="zh-CN" altLang="en-US" sz="1200" dirty="0"/>
              <a:t>版本号</a:t>
            </a:r>
            <a:endParaRPr lang="en-US" altLang="zh-CN" sz="1200" dirty="0"/>
          </a:p>
          <a:p>
            <a:r>
              <a:rPr lang="en-US" altLang="zh-CN" sz="1200" dirty="0"/>
              <a:t>	test</a:t>
            </a:r>
            <a:r>
              <a:rPr lang="zh-CN" altLang="en-US" sz="1200" dirty="0"/>
              <a:t>：是否为作为测试数据，格式为：</a:t>
            </a:r>
            <a:r>
              <a:rPr lang="en-US" altLang="zh-CN" sz="1200" dirty="0"/>
              <a:t>1</a:t>
            </a:r>
            <a:r>
              <a:rPr lang="zh-CN" altLang="en-US" sz="1200" dirty="0"/>
              <a:t>和</a:t>
            </a:r>
            <a:r>
              <a:rPr lang="en-US" altLang="zh-CN" sz="1200" dirty="0"/>
              <a:t>0</a:t>
            </a:r>
          </a:p>
          <a:p>
            <a:r>
              <a:rPr lang="en-US" altLang="zh-CN" sz="1200" dirty="0"/>
              <a:t>	date</a:t>
            </a:r>
            <a:r>
              <a:rPr lang="zh-CN" altLang="en-US" sz="1200" dirty="0"/>
              <a:t>：使用时间</a:t>
            </a:r>
            <a:r>
              <a:rPr lang="en-US" altLang="zh-CN" sz="1200" dirty="0"/>
              <a:t>.</a:t>
            </a:r>
            <a:r>
              <a:rPr lang="zh-CN" altLang="en-US" sz="1200" dirty="0"/>
              <a:t>格式为</a:t>
            </a:r>
            <a:r>
              <a:rPr lang="en-US" altLang="zh-CN" sz="1200" dirty="0"/>
              <a:t>21-11-30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2B676C-72EF-4FD8-A931-7F7363A2B670}"/>
              </a:ext>
            </a:extLst>
          </p:cNvPr>
          <p:cNvSpPr txBox="1"/>
          <p:nvPr/>
        </p:nvSpPr>
        <p:spPr>
          <a:xfrm>
            <a:off x="4030825" y="2396898"/>
            <a:ext cx="717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、四级键值对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points: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bndbox</a:t>
            </a:r>
            <a:r>
              <a:rPr lang="zh-CN" altLang="en-US" sz="1200" dirty="0"/>
              <a:t>”：  则下级节点有键值对有</a:t>
            </a:r>
            <a:r>
              <a:rPr lang="en-US" altLang="zh-CN" sz="1200" dirty="0"/>
              <a:t>4</a:t>
            </a:r>
            <a:r>
              <a:rPr lang="zh-CN" altLang="en-US" sz="1200" dirty="0"/>
              <a:t>：</a:t>
            </a:r>
            <a:r>
              <a:rPr lang="en-US" altLang="zh-CN" sz="1200" dirty="0"/>
              <a:t>xmin</a:t>
            </a:r>
            <a:r>
              <a:rPr lang="zh-CN" altLang="en-US" sz="1200" dirty="0"/>
              <a:t>，</a:t>
            </a:r>
            <a:r>
              <a:rPr lang="en-US" altLang="zh-CN" sz="1200" dirty="0"/>
              <a:t>xmax</a:t>
            </a:r>
            <a:r>
              <a:rPr lang="zh-CN" altLang="en-US" sz="1200" dirty="0"/>
              <a:t>，</a:t>
            </a:r>
            <a:r>
              <a:rPr lang="en-US" altLang="zh-CN" sz="1200" dirty="0"/>
              <a:t>ymin, ymax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robndbox</a:t>
            </a:r>
            <a:r>
              <a:rPr lang="zh-CN" altLang="en-US" sz="1200" dirty="0"/>
              <a:t>”：  则下级节点有键值对有</a:t>
            </a:r>
            <a:r>
              <a:rPr lang="en-US" altLang="zh-CN" sz="1200" dirty="0"/>
              <a:t>4</a:t>
            </a:r>
            <a:r>
              <a:rPr lang="zh-CN" altLang="en-US" sz="1200" dirty="0"/>
              <a:t>：</a:t>
            </a:r>
            <a:r>
              <a:rPr lang="en-US" altLang="zh-CN" sz="1200" dirty="0"/>
              <a:t>xmin</a:t>
            </a:r>
            <a:r>
              <a:rPr lang="zh-CN" altLang="en-US" sz="1200" dirty="0"/>
              <a:t>，</a:t>
            </a:r>
            <a:r>
              <a:rPr lang="en-US" altLang="zh-CN" sz="1200" dirty="0"/>
              <a:t>ymax</a:t>
            </a:r>
            <a:r>
              <a:rPr lang="zh-CN" altLang="en-US" sz="1200" dirty="0"/>
              <a:t>，</a:t>
            </a:r>
            <a:r>
              <a:rPr lang="en-US" altLang="zh-CN" sz="1200" dirty="0"/>
              <a:t>xmax</a:t>
            </a:r>
            <a:r>
              <a:rPr lang="zh-CN" altLang="en-US" sz="1200" dirty="0"/>
              <a:t>，</a:t>
            </a:r>
            <a:r>
              <a:rPr lang="en-US" altLang="zh-CN" sz="1200" dirty="0"/>
              <a:t>ymin, angle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polygon</a:t>
            </a:r>
            <a:r>
              <a:rPr lang="zh-CN" altLang="en-US" sz="1200" dirty="0"/>
              <a:t>”：则为：</a:t>
            </a:r>
            <a:r>
              <a:rPr lang="en-US" altLang="zh-CN" sz="1200" dirty="0"/>
              <a:t>[ [ x1, y1], [x2, y2 ], [x3, y3 ], ……[xn, yn ] ]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line</a:t>
            </a:r>
            <a:r>
              <a:rPr lang="zh-CN" altLang="en-US" sz="1200" dirty="0"/>
              <a:t>”：则为：</a:t>
            </a:r>
            <a:r>
              <a:rPr lang="en-US" altLang="zh-CN" sz="1200" dirty="0"/>
              <a:t>[  [ x1, y1], [x2, y2 ] ]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A23A8D-8EEC-4070-A3C8-5BFDEE5D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145" y="4702848"/>
            <a:ext cx="357891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hashlib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"3383430480_51_01.jpg"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open(file_name,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'rb'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fp: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= fp.read()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file_md5= hashlib.md5(data).hexdigest()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1ADE05-72C8-4DCD-B1D7-DF8607E781BE}"/>
              </a:ext>
            </a:extLst>
          </p:cNvPr>
          <p:cNvSpPr txBox="1"/>
          <p:nvPr/>
        </p:nvSpPr>
        <p:spPr>
          <a:xfrm>
            <a:off x="248129" y="234344"/>
            <a:ext cx="409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小图溯源管理：只支持方框导出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4D966-7F52-44B3-AA00-F653A93AC76D}"/>
              </a:ext>
            </a:extLst>
          </p:cNvPr>
          <p:cNvSpPr txBox="1"/>
          <p:nvPr/>
        </p:nvSpPr>
        <p:spPr>
          <a:xfrm>
            <a:off x="248129" y="732506"/>
            <a:ext cx="540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记录方式：</a:t>
            </a:r>
            <a:endParaRPr lang="en-US" altLang="zh-CN" dirty="0"/>
          </a:p>
          <a:p>
            <a:r>
              <a:rPr lang="en-US" altLang="zh-CN" dirty="0"/>
              <a:t>Object  number</a:t>
            </a:r>
            <a:r>
              <a:rPr lang="zh-CN" altLang="en-US" dirty="0"/>
              <a:t>键值对：记录小图的编号，从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5FC77A-15F7-4C86-99B6-1EB8CB7A0295}"/>
              </a:ext>
            </a:extLst>
          </p:cNvPr>
          <p:cNvSpPr txBox="1"/>
          <p:nvPr/>
        </p:nvSpPr>
        <p:spPr>
          <a:xfrm>
            <a:off x="248129" y="1378837"/>
            <a:ext cx="540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小图导出命名格式：唯一索引，坐标，标签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F720C-C385-459A-9497-2BA906BD161D}"/>
              </a:ext>
            </a:extLst>
          </p:cNvPr>
          <p:cNvSpPr txBox="1"/>
          <p:nvPr/>
        </p:nvSpPr>
        <p:spPr>
          <a:xfrm>
            <a:off x="248129" y="3004457"/>
            <a:ext cx="5400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已导出数据集管理：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已导出数据集生成一个</a:t>
            </a:r>
            <a:r>
              <a:rPr lang="en-US" altLang="zh-CN" dirty="0"/>
              <a:t>txt</a:t>
            </a:r>
            <a:r>
              <a:rPr lang="zh-CN" altLang="en-US" dirty="0"/>
              <a:t>文件，记录在数据库中。</a:t>
            </a:r>
            <a:endParaRPr lang="en-US" altLang="zh-CN" dirty="0"/>
          </a:p>
          <a:p>
            <a:r>
              <a:rPr lang="zh-CN" altLang="en-US" dirty="0"/>
              <a:t>命名为：工程版本号（若有）或用途</a:t>
            </a:r>
            <a:endParaRPr lang="en-US" altLang="zh-CN" dirty="0"/>
          </a:p>
          <a:p>
            <a:r>
              <a:rPr lang="zh-CN" altLang="en-US" dirty="0"/>
              <a:t>内容为所有图片的索引列表。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3FB17A-D1D6-48A4-B880-154F3109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8" y="419010"/>
            <a:ext cx="4817114" cy="5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891CB5-A667-4AC0-9820-A5BEAD9CDE96}"/>
              </a:ext>
            </a:extLst>
          </p:cNvPr>
          <p:cNvSpPr txBox="1"/>
          <p:nvPr/>
        </p:nvSpPr>
        <p:spPr>
          <a:xfrm>
            <a:off x="1" y="27952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表名：图片大类表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DC23736-16D6-437C-B75E-8D9A29521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28591"/>
              </p:ext>
            </p:extLst>
          </p:nvPr>
        </p:nvGraphicFramePr>
        <p:xfrm>
          <a:off x="1" y="648860"/>
          <a:ext cx="12141201" cy="52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89973875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7616432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8165131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098960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411497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492974822"/>
                    </a:ext>
                  </a:extLst>
                </a:gridCol>
                <a:gridCol w="903091">
                  <a:extLst>
                    <a:ext uri="{9D8B030D-6E8A-4147-A177-3AD203B41FA5}">
                      <a16:colId xmlns:a16="http://schemas.microsoft.com/office/drawing/2014/main" val="1466610460"/>
                    </a:ext>
                  </a:extLst>
                </a:gridCol>
                <a:gridCol w="718790">
                  <a:extLst>
                    <a:ext uri="{9D8B030D-6E8A-4147-A177-3AD203B41FA5}">
                      <a16:colId xmlns:a16="http://schemas.microsoft.com/office/drawing/2014/main" val="3983938436"/>
                    </a:ext>
                  </a:extLst>
                </a:gridCol>
                <a:gridCol w="718790">
                  <a:extLst>
                    <a:ext uri="{9D8B030D-6E8A-4147-A177-3AD203B41FA5}">
                      <a16:colId xmlns:a16="http://schemas.microsoft.com/office/drawing/2014/main" val="4269559187"/>
                    </a:ext>
                  </a:extLst>
                </a:gridCol>
                <a:gridCol w="718790">
                  <a:extLst>
                    <a:ext uri="{9D8B030D-6E8A-4147-A177-3AD203B41FA5}">
                      <a16:colId xmlns:a16="http://schemas.microsoft.com/office/drawing/2014/main" val="4202683332"/>
                    </a:ext>
                  </a:extLst>
                </a:gridCol>
                <a:gridCol w="718790">
                  <a:extLst>
                    <a:ext uri="{9D8B030D-6E8A-4147-A177-3AD203B41FA5}">
                      <a16:colId xmlns:a16="http://schemas.microsoft.com/office/drawing/2014/main" val="3753026579"/>
                    </a:ext>
                  </a:extLst>
                </a:gridCol>
              </a:tblGrid>
              <a:tr h="266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输配变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电压等级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含有缺陷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历史遗留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可见光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裸图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野外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金具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导线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安检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附属设施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人体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塔基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异物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其他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88EDF4B-940B-4E1C-99CF-0C2216E746F7}"/>
              </a:ext>
            </a:extLst>
          </p:cNvPr>
          <p:cNvSpPr txBox="1"/>
          <p:nvPr/>
        </p:nvSpPr>
        <p:spPr>
          <a:xfrm>
            <a:off x="1" y="1251980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表名：其他信息表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9391A9A4-5FB5-4D00-AFEE-8A28D188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076"/>
              </p:ext>
            </p:extLst>
          </p:nvPr>
        </p:nvGraphicFramePr>
        <p:xfrm>
          <a:off x="-2" y="1601662"/>
          <a:ext cx="7165911" cy="52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364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910743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593039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593039">
                  <a:extLst>
                    <a:ext uri="{9D8B030D-6E8A-4147-A177-3AD203B41FA5}">
                      <a16:colId xmlns:a16="http://schemas.microsoft.com/office/drawing/2014/main" val="60338738"/>
                    </a:ext>
                  </a:extLst>
                </a:gridCol>
                <a:gridCol w="593039">
                  <a:extLst>
                    <a:ext uri="{9D8B030D-6E8A-4147-A177-3AD203B41FA5}">
                      <a16:colId xmlns:a16="http://schemas.microsoft.com/office/drawing/2014/main" val="494373120"/>
                    </a:ext>
                  </a:extLst>
                </a:gridCol>
                <a:gridCol w="748362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899683">
                  <a:extLst>
                    <a:ext uri="{9D8B030D-6E8A-4147-A177-3AD203B41FA5}">
                      <a16:colId xmlns:a16="http://schemas.microsoft.com/office/drawing/2014/main" val="2899738750"/>
                    </a:ext>
                  </a:extLst>
                </a:gridCol>
                <a:gridCol w="964162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</a:tblGrid>
              <a:tr h="266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原名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md5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分割标注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斜框标注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点线标注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训练信息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asdfghj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DJ_123456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sdgsj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V1.1.1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505A562-D698-4C2D-879B-8D23E20A753E}"/>
              </a:ext>
            </a:extLst>
          </p:cNvPr>
          <p:cNvSpPr txBox="1"/>
          <p:nvPr/>
        </p:nvSpPr>
        <p:spPr>
          <a:xfrm>
            <a:off x="34922" y="385411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表名：绝缘子标注表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0EDF087-D5D4-427B-A6E8-9D13FC5B8139}"/>
              </a:ext>
            </a:extLst>
          </p:cNvPr>
          <p:cNvCxnSpPr>
            <a:cxnSpLocks/>
          </p:cNvCxnSpPr>
          <p:nvPr/>
        </p:nvCxnSpPr>
        <p:spPr>
          <a:xfrm flipV="1">
            <a:off x="34922" y="3834299"/>
            <a:ext cx="12122156" cy="19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D2A220-5AF1-4F00-A2F2-E3A9A48180A3}"/>
              </a:ext>
            </a:extLst>
          </p:cNvPr>
          <p:cNvSpPr txBox="1"/>
          <p:nvPr/>
        </p:nvSpPr>
        <p:spPr>
          <a:xfrm>
            <a:off x="15875" y="3484784"/>
            <a:ext cx="134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图片小类表</a:t>
            </a:r>
            <a:r>
              <a:rPr lang="zh-CN" altLang="zh-CN" b="1" dirty="0">
                <a:solidFill>
                  <a:srgbClr val="FFFFFF"/>
                </a:solidFill>
                <a:latin typeface="等线" panose="02010600030101010101" pitchFamily="2" charset="-122"/>
              </a:rPr>
              <a:t>部件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EF9A0019-EE66-47BB-AB9A-06EA3022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56392"/>
              </p:ext>
            </p:extLst>
          </p:nvPr>
        </p:nvGraphicFramePr>
        <p:xfrm>
          <a:off x="41271" y="4190176"/>
          <a:ext cx="99228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68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80377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698715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715118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482536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709328">
                  <a:extLst>
                    <a:ext uri="{9D8B030D-6E8A-4147-A177-3AD203B41FA5}">
                      <a16:colId xmlns:a16="http://schemas.microsoft.com/office/drawing/2014/main" val="2899738750"/>
                    </a:ext>
                  </a:extLst>
                </a:gridCol>
                <a:gridCol w="492187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  <a:gridCol w="574221">
                  <a:extLst>
                    <a:ext uri="{9D8B030D-6E8A-4147-A177-3AD203B41FA5}">
                      <a16:colId xmlns:a16="http://schemas.microsoft.com/office/drawing/2014/main" val="3976164324"/>
                    </a:ext>
                  </a:extLst>
                </a:gridCol>
                <a:gridCol w="463235">
                  <a:extLst>
                    <a:ext uri="{9D8B030D-6E8A-4147-A177-3AD203B41FA5}">
                      <a16:colId xmlns:a16="http://schemas.microsoft.com/office/drawing/2014/main" val="3816513119"/>
                    </a:ext>
                  </a:extLst>
                </a:gridCol>
                <a:gridCol w="468058">
                  <a:extLst>
                    <a:ext uri="{9D8B030D-6E8A-4147-A177-3AD203B41FA5}">
                      <a16:colId xmlns:a16="http://schemas.microsoft.com/office/drawing/2014/main" val="309896068"/>
                    </a:ext>
                  </a:extLst>
                </a:gridCol>
                <a:gridCol w="680377">
                  <a:extLst>
                    <a:ext uri="{9D8B030D-6E8A-4147-A177-3AD203B41FA5}">
                      <a16:colId xmlns:a16="http://schemas.microsoft.com/office/drawing/2014/main" val="2741149762"/>
                    </a:ext>
                  </a:extLst>
                </a:gridCol>
                <a:gridCol w="690027">
                  <a:extLst>
                    <a:ext uri="{9D8B030D-6E8A-4147-A177-3AD203B41FA5}">
                      <a16:colId xmlns:a16="http://schemas.microsoft.com/office/drawing/2014/main" val="1492974822"/>
                    </a:ext>
                  </a:extLst>
                </a:gridCol>
                <a:gridCol w="386031">
                  <a:extLst>
                    <a:ext uri="{9D8B030D-6E8A-4147-A177-3AD203B41FA5}">
                      <a16:colId xmlns:a16="http://schemas.microsoft.com/office/drawing/2014/main" val="4269559187"/>
                    </a:ext>
                  </a:extLst>
                </a:gridCol>
                <a:gridCol w="390855">
                  <a:extLst>
                    <a:ext uri="{9D8B030D-6E8A-4147-A177-3AD203B41FA5}">
                      <a16:colId xmlns:a16="http://schemas.microsoft.com/office/drawing/2014/main" val="4202683332"/>
                    </a:ext>
                  </a:extLst>
                </a:gridCol>
                <a:gridCol w="410156">
                  <a:extLst>
                    <a:ext uri="{9D8B030D-6E8A-4147-A177-3AD203B41FA5}">
                      <a16:colId xmlns:a16="http://schemas.microsoft.com/office/drawing/2014/main" val="3753026579"/>
                    </a:ext>
                  </a:extLst>
                </a:gridCol>
                <a:gridCol w="366408">
                  <a:extLst>
                    <a:ext uri="{9D8B030D-6E8A-4147-A177-3AD203B41FA5}">
                      <a16:colId xmlns:a16="http://schemas.microsoft.com/office/drawing/2014/main" val="936777974"/>
                    </a:ext>
                  </a:extLst>
                </a:gridCol>
                <a:gridCol w="366408">
                  <a:extLst>
                    <a:ext uri="{9D8B030D-6E8A-4147-A177-3AD203B41FA5}">
                      <a16:colId xmlns:a16="http://schemas.microsoft.com/office/drawing/2014/main" val="3980073512"/>
                    </a:ext>
                  </a:extLst>
                </a:gridCol>
                <a:gridCol w="366408">
                  <a:extLst>
                    <a:ext uri="{9D8B030D-6E8A-4147-A177-3AD203B41FA5}">
                      <a16:colId xmlns:a16="http://schemas.microsoft.com/office/drawing/2014/main" val="1271898192"/>
                    </a:ext>
                  </a:extLst>
                </a:gridCol>
                <a:gridCol w="417789">
                  <a:extLst>
                    <a:ext uri="{9D8B030D-6E8A-4147-A177-3AD203B41FA5}">
                      <a16:colId xmlns:a16="http://schemas.microsoft.com/office/drawing/2014/main" val="775093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陶瓷绝缘子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复合绝缘子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玻璃绝缘子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瓷瓶棒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地线绝缘子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均压环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钢脚钢帽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防污罩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避雷器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横担绝缘子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所有绝缘子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自爆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破损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脏污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雷击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锈蚀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倾斜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82D02A26-9CAD-4154-B0BF-4079D050F694}"/>
              </a:ext>
            </a:extLst>
          </p:cNvPr>
          <p:cNvSpPr txBox="1"/>
          <p:nvPr/>
        </p:nvSpPr>
        <p:spPr>
          <a:xfrm>
            <a:off x="28573" y="4641903"/>
            <a:ext cx="20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表名：金具标注表</a:t>
            </a:r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11C49BB8-E65F-4F2A-8062-0799ADA72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7499"/>
              </p:ext>
            </p:extLst>
          </p:nvPr>
        </p:nvGraphicFramePr>
        <p:xfrm>
          <a:off x="41271" y="5056060"/>
          <a:ext cx="645499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562268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625627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640313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432062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635128">
                  <a:extLst>
                    <a:ext uri="{9D8B030D-6E8A-4147-A177-3AD203B41FA5}">
                      <a16:colId xmlns:a16="http://schemas.microsoft.com/office/drawing/2014/main" val="2899738750"/>
                    </a:ext>
                  </a:extLst>
                </a:gridCol>
                <a:gridCol w="440703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  <a:gridCol w="514155">
                  <a:extLst>
                    <a:ext uri="{9D8B030D-6E8A-4147-A177-3AD203B41FA5}">
                      <a16:colId xmlns:a16="http://schemas.microsoft.com/office/drawing/2014/main" val="3976164324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816513119"/>
                    </a:ext>
                  </a:extLst>
                </a:gridCol>
                <a:gridCol w="478415">
                  <a:extLst>
                    <a:ext uri="{9D8B030D-6E8A-4147-A177-3AD203B41FA5}">
                      <a16:colId xmlns:a16="http://schemas.microsoft.com/office/drawing/2014/main" val="309896068"/>
                    </a:ext>
                  </a:extLst>
                </a:gridCol>
                <a:gridCol w="549889">
                  <a:extLst>
                    <a:ext uri="{9D8B030D-6E8A-4147-A177-3AD203B41FA5}">
                      <a16:colId xmlns:a16="http://schemas.microsoft.com/office/drawing/2014/main" val="2741149762"/>
                    </a:ext>
                  </a:extLst>
                </a:gridCol>
                <a:gridCol w="609206">
                  <a:extLst>
                    <a:ext uri="{9D8B030D-6E8A-4147-A177-3AD203B41FA5}">
                      <a16:colId xmlns:a16="http://schemas.microsoft.com/office/drawing/2014/main" val="1133088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连接件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开口销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螺帽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螺母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螺栓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垫片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缺失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松动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不规范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锈蚀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95A17A8A-77B6-42BD-854E-AFEEACEC3865}"/>
              </a:ext>
            </a:extLst>
          </p:cNvPr>
          <p:cNvSpPr txBox="1"/>
          <p:nvPr/>
        </p:nvSpPr>
        <p:spPr>
          <a:xfrm>
            <a:off x="15875" y="5569462"/>
            <a:ext cx="279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表名：导线标注表</a:t>
            </a: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AA0CFDE5-F086-4165-81C3-8C0F3EE0A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78390"/>
              </p:ext>
            </p:extLst>
          </p:nvPr>
        </p:nvGraphicFramePr>
        <p:xfrm>
          <a:off x="41271" y="5986192"/>
          <a:ext cx="440270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562268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625627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640313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432062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635128">
                  <a:extLst>
                    <a:ext uri="{9D8B030D-6E8A-4147-A177-3AD203B41FA5}">
                      <a16:colId xmlns:a16="http://schemas.microsoft.com/office/drawing/2014/main" val="2899738750"/>
                    </a:ext>
                  </a:extLst>
                </a:gridCol>
                <a:gridCol w="440703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  <a:gridCol w="514155">
                  <a:extLst>
                    <a:ext uri="{9D8B030D-6E8A-4147-A177-3AD203B41FA5}">
                      <a16:colId xmlns:a16="http://schemas.microsoft.com/office/drawing/2014/main" val="3976164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防振锤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导线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锈蚀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破损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倾斜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裸露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7BA3E028-785B-4E7E-9AF7-FFD799629200}"/>
              </a:ext>
            </a:extLst>
          </p:cNvPr>
          <p:cNvSpPr txBox="1"/>
          <p:nvPr/>
        </p:nvSpPr>
        <p:spPr>
          <a:xfrm>
            <a:off x="6676697" y="4640334"/>
            <a:ext cx="231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表名：连接件标注表</a:t>
            </a:r>
          </a:p>
        </p:txBody>
      </p:sp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3E66C899-3B88-4F5B-A34E-1D9B3A9B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20301"/>
              </p:ext>
            </p:extLst>
          </p:nvPr>
        </p:nvGraphicFramePr>
        <p:xfrm>
          <a:off x="6797550" y="5058035"/>
          <a:ext cx="1828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2201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7922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挂板型号</a:t>
                      </a:r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挂板型号</a:t>
                      </a:r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02CAF787-305A-4D43-B660-8B19137CE406}"/>
              </a:ext>
            </a:extLst>
          </p:cNvPr>
          <p:cNvSpPr txBox="1"/>
          <p:nvPr/>
        </p:nvSpPr>
        <p:spPr>
          <a:xfrm>
            <a:off x="-2" y="2153080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表名：标签信息表</a:t>
            </a:r>
          </a:p>
        </p:txBody>
      </p:sp>
      <p:graphicFrame>
        <p:nvGraphicFramePr>
          <p:cNvPr id="32" name="表格 5">
            <a:extLst>
              <a:ext uri="{FF2B5EF4-FFF2-40B4-BE49-F238E27FC236}">
                <a16:creationId xmlns:a16="http://schemas.microsoft.com/office/drawing/2014/main" id="{73695D5A-BED3-48A7-B9A0-759882874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27101"/>
              </p:ext>
            </p:extLst>
          </p:nvPr>
        </p:nvGraphicFramePr>
        <p:xfrm>
          <a:off x="-3" y="2492340"/>
          <a:ext cx="4802159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07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86064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686064">
                  <a:extLst>
                    <a:ext uri="{9D8B030D-6E8A-4147-A177-3AD203B41FA5}">
                      <a16:colId xmlns:a16="http://schemas.microsoft.com/office/drawing/2014/main" val="2319319325"/>
                    </a:ext>
                  </a:extLst>
                </a:gridCol>
                <a:gridCol w="789314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762746">
                  <a:extLst>
                    <a:ext uri="{9D8B030D-6E8A-4147-A177-3AD203B41FA5}">
                      <a16:colId xmlns:a16="http://schemas.microsoft.com/office/drawing/2014/main" val="1187965722"/>
                    </a:ext>
                  </a:extLst>
                </a:gridCol>
                <a:gridCol w="948064">
                  <a:extLst>
                    <a:ext uri="{9D8B030D-6E8A-4147-A177-3AD203B41FA5}">
                      <a16:colId xmlns:a16="http://schemas.microsoft.com/office/drawing/2014/main" val="2286529478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大类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部件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更新日期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cpb_ps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瓷瓶棒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破损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False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All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31D79C3B-0DFA-480B-8AF5-E067861E3F32}"/>
              </a:ext>
            </a:extLst>
          </p:cNvPr>
          <p:cNvSpPr txBox="1"/>
          <p:nvPr/>
        </p:nvSpPr>
        <p:spPr>
          <a:xfrm>
            <a:off x="5924696" y="2147442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表名：特殊标注表</a:t>
            </a:r>
          </a:p>
        </p:txBody>
      </p:sp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12163565-3FFE-486F-A81A-74EAF286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04684"/>
              </p:ext>
            </p:extLst>
          </p:nvPr>
        </p:nvGraphicFramePr>
        <p:xfrm>
          <a:off x="6045551" y="2501722"/>
          <a:ext cx="2526173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27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846773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846773">
                  <a:extLst>
                    <a:ext uri="{9D8B030D-6E8A-4147-A177-3AD203B41FA5}">
                      <a16:colId xmlns:a16="http://schemas.microsoft.com/office/drawing/2014/main" val="851649452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特殊标签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标注逻辑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8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13CF44-46A4-495C-8073-F2A4114061C7}"/>
              </a:ext>
            </a:extLst>
          </p:cNvPr>
          <p:cNvSpPr txBox="1"/>
          <p:nvPr/>
        </p:nvSpPr>
        <p:spPr>
          <a:xfrm>
            <a:off x="323462" y="391886"/>
            <a:ext cx="1071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需要注意的点：</a:t>
            </a:r>
            <a:endParaRPr lang="en-US" altLang="zh-CN" dirty="0"/>
          </a:p>
          <a:p>
            <a:r>
              <a:rPr lang="zh-CN" altLang="en-US" dirty="0"/>
              <a:t>导出的数据，要做持久化记录。记录导出日期，下次查找，可从导出日期开始查找即可，无需从头开始。存留</a:t>
            </a:r>
            <a:r>
              <a:rPr lang="en-US" altLang="zh-CN" dirty="0"/>
              <a:t>TXT</a:t>
            </a:r>
            <a:r>
              <a:rPr lang="zh-CN" altLang="en-US" dirty="0"/>
              <a:t>即可，无需额外增加数据库的负担。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数据库更新后，要把大类和小类的更新日期记录下来。每次查询从最后一次更新开始查询。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91CB5-4682-45E9-B4E6-A0C2947D155D}"/>
              </a:ext>
            </a:extLst>
          </p:cNvPr>
          <p:cNvSpPr txBox="1"/>
          <p:nvPr/>
        </p:nvSpPr>
        <p:spPr>
          <a:xfrm>
            <a:off x="323462" y="2273300"/>
            <a:ext cx="11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首先在标签对照表里查找，如果是特殊标签，则查找特殊标签表。</a:t>
            </a:r>
            <a:endParaRPr lang="en-US" altLang="zh-CN" dirty="0"/>
          </a:p>
          <a:p>
            <a:r>
              <a:rPr lang="zh-CN" altLang="en-US" dirty="0"/>
              <a:t>如果是正常标签，则按照下划线将字符串拆分，去标注表里面找。</a:t>
            </a:r>
          </a:p>
        </p:txBody>
      </p:sp>
    </p:spTree>
    <p:extLst>
      <p:ext uri="{BB962C8B-B14F-4D97-AF65-F5344CB8AC3E}">
        <p14:creationId xmlns:p14="http://schemas.microsoft.com/office/powerpoint/2010/main" val="33734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FF8DEB-A7B1-4042-B3E5-81B93915C43A}"/>
              </a:ext>
            </a:extLst>
          </p:cNvPr>
          <p:cNvSpPr txBox="1"/>
          <p:nvPr/>
        </p:nvSpPr>
        <p:spPr>
          <a:xfrm>
            <a:off x="689246" y="261913"/>
            <a:ext cx="311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数据库接口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14E2-4738-463B-B8E6-C75DE8C97CC4}"/>
              </a:ext>
            </a:extLst>
          </p:cNvPr>
          <p:cNvSpPr txBox="1"/>
          <p:nvPr/>
        </p:nvSpPr>
        <p:spPr>
          <a:xfrm>
            <a:off x="689246" y="813311"/>
            <a:ext cx="58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、启动数据库</a:t>
            </a:r>
            <a:endParaRPr lang="en-US" altLang="zh-CN" dirty="0"/>
          </a:p>
          <a:p>
            <a:r>
              <a:rPr lang="zh-CN" altLang="en-US" dirty="0"/>
              <a:t>调用函数直接启动，返回一个游标类型数据库接口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DADB7B-54CA-4B09-9FD2-DBB3766BF9AD}"/>
              </a:ext>
            </a:extLst>
          </p:cNvPr>
          <p:cNvSpPr txBox="1"/>
          <p:nvPr/>
        </p:nvSpPr>
        <p:spPr>
          <a:xfrm>
            <a:off x="689246" y="2027150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、启动数据库</a:t>
            </a:r>
          </a:p>
        </p:txBody>
      </p:sp>
    </p:spTree>
    <p:extLst>
      <p:ext uri="{BB962C8B-B14F-4D97-AF65-F5344CB8AC3E}">
        <p14:creationId xmlns:p14="http://schemas.microsoft.com/office/powerpoint/2010/main" val="415239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969</Words>
  <Application>Microsoft Office PowerPoint</Application>
  <PresentationFormat>宽屏</PresentationFormat>
  <Paragraphs>212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</dc:creator>
  <cp:lastModifiedBy>张 一</cp:lastModifiedBy>
  <cp:revision>97</cp:revision>
  <dcterms:created xsi:type="dcterms:W3CDTF">2021-11-30T06:48:15Z</dcterms:created>
  <dcterms:modified xsi:type="dcterms:W3CDTF">2022-01-13T11:51:20Z</dcterms:modified>
</cp:coreProperties>
</file>