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7" r:id="rId5"/>
    <p:sldId id="265" r:id="rId6"/>
    <p:sldId id="264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37AC1-B06B-4FC0-B7BF-4939F7AED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3BBAB-73B5-42D0-88E7-B2C7A2E5C4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1390-E0D3-4F54-80B6-EEDB5247BA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55B8-490E-4BA2-947D-8C01334AC0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05510" y="5010663"/>
            <a:ext cx="223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数据库，数据组以外不可修改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218922" y="4956952"/>
            <a:ext cx="590875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箭头: 右 5"/>
          <p:cNvSpPr/>
          <p:nvPr/>
        </p:nvSpPr>
        <p:spPr>
          <a:xfrm rot="5400000">
            <a:off x="5709991" y="3687767"/>
            <a:ext cx="601498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060468" y="3626852"/>
            <a:ext cx="76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</a:t>
            </a:r>
            <a:endParaRPr lang="zh-CN" altLang="en-US" sz="1200" dirty="0"/>
          </a:p>
        </p:txBody>
      </p:sp>
      <p:sp>
        <p:nvSpPr>
          <p:cNvPr id="8" name="箭头: 下 7"/>
          <p:cNvSpPr/>
          <p:nvPr/>
        </p:nvSpPr>
        <p:spPr>
          <a:xfrm>
            <a:off x="5506989" y="5378044"/>
            <a:ext cx="252323" cy="85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727685" y="5648193"/>
            <a:ext cx="72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读取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27012" y="6250228"/>
            <a:ext cx="241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分类，</a:t>
            </a:r>
            <a:r>
              <a:rPr lang="en-US" altLang="zh-CN" sz="1200" dirty="0"/>
              <a:t>VOC</a:t>
            </a:r>
            <a:r>
              <a:rPr lang="zh-CN" altLang="en-US" sz="1200" dirty="0"/>
              <a:t>，</a:t>
            </a:r>
            <a:r>
              <a:rPr lang="en-US" altLang="zh-CN" sz="1200" dirty="0"/>
              <a:t>COCO</a:t>
            </a:r>
            <a:r>
              <a:rPr lang="zh-CN" altLang="en-US" sz="1200" dirty="0"/>
              <a:t>，</a:t>
            </a:r>
            <a:r>
              <a:rPr lang="en-US" altLang="zh-CN" sz="1200" dirty="0"/>
              <a:t>Xml</a:t>
            </a:r>
            <a:r>
              <a:rPr lang="zh-CN" altLang="en-US" sz="1200" dirty="0"/>
              <a:t>，</a:t>
            </a:r>
            <a:r>
              <a:rPr lang="en-US" altLang="zh-CN" sz="1200" dirty="0"/>
              <a:t>json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7782" y="1066505"/>
            <a:ext cx="1016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导入数据集</a:t>
            </a:r>
            <a:endParaRPr lang="zh-CN" altLang="en-US" sz="1200" dirty="0"/>
          </a:p>
        </p:txBody>
      </p:sp>
      <p:sp>
        <p:nvSpPr>
          <p:cNvPr id="15" name="左大括号 14"/>
          <p:cNvSpPr/>
          <p:nvPr/>
        </p:nvSpPr>
        <p:spPr>
          <a:xfrm>
            <a:off x="990494" y="397724"/>
            <a:ext cx="271733" cy="1627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1308092" y="281806"/>
            <a:ext cx="113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只有图片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23620" y="1869889"/>
            <a:ext cx="1367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图片和标注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276543" y="702396"/>
            <a:ext cx="113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只有标注</a:t>
            </a:r>
            <a:endParaRPr lang="zh-CN" altLang="en-US" sz="1200" dirty="0"/>
          </a:p>
        </p:txBody>
      </p:sp>
      <p:sp>
        <p:nvSpPr>
          <p:cNvPr id="19" name="箭头: 右 18"/>
          <p:cNvSpPr/>
          <p:nvPr/>
        </p:nvSpPr>
        <p:spPr>
          <a:xfrm>
            <a:off x="2113939" y="341647"/>
            <a:ext cx="5978812" cy="157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8339421" y="193199"/>
            <a:ext cx="113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文件名检查</a:t>
            </a:r>
            <a:endParaRPr lang="en-US" altLang="zh-CN" sz="1050" dirty="0"/>
          </a:p>
          <a:p>
            <a:pPr algn="ctr"/>
            <a:r>
              <a:rPr lang="zh-CN" altLang="en-US" sz="1050" dirty="0"/>
              <a:t>是否为编码格式</a:t>
            </a:r>
            <a:endParaRPr lang="zh-CN" altLang="en-US" sz="1050" dirty="0"/>
          </a:p>
        </p:txBody>
      </p:sp>
      <p:sp>
        <p:nvSpPr>
          <p:cNvPr id="21" name="箭头: 右 20"/>
          <p:cNvSpPr/>
          <p:nvPr/>
        </p:nvSpPr>
        <p:spPr>
          <a:xfrm>
            <a:off x="9716113" y="309772"/>
            <a:ext cx="715994" cy="24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9873243" y="500790"/>
            <a:ext cx="30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  <a:endParaRPr lang="zh-CN" altLang="en-US" sz="1200" dirty="0"/>
          </a:p>
        </p:txBody>
      </p:sp>
      <p:sp>
        <p:nvSpPr>
          <p:cNvPr id="23" name="菱形 22"/>
          <p:cNvSpPr/>
          <p:nvPr/>
        </p:nvSpPr>
        <p:spPr>
          <a:xfrm>
            <a:off x="8162600" y="126413"/>
            <a:ext cx="1483663" cy="606337"/>
          </a:xfrm>
          <a:prstGeom prst="diamond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10432107" y="276757"/>
            <a:ext cx="71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</a:t>
            </a:r>
            <a:endParaRPr lang="zh-CN" altLang="en-US" sz="1200" dirty="0"/>
          </a:p>
        </p:txBody>
      </p:sp>
      <p:sp>
        <p:nvSpPr>
          <p:cNvPr id="25" name="箭头: 右 24"/>
          <p:cNvSpPr/>
          <p:nvPr/>
        </p:nvSpPr>
        <p:spPr>
          <a:xfrm rot="5400000">
            <a:off x="8411563" y="1211078"/>
            <a:ext cx="1035169" cy="268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941228" y="1183722"/>
            <a:ext cx="39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15892" y="1937604"/>
            <a:ext cx="1267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重命名</a:t>
            </a:r>
            <a:r>
              <a:rPr lang="en-US" altLang="zh-CN" sz="1050" dirty="0"/>
              <a:t>:</a:t>
            </a:r>
            <a:endParaRPr lang="en-US" altLang="zh-CN" sz="1050" dirty="0"/>
          </a:p>
          <a:p>
            <a:pPr algn="ctr"/>
            <a:r>
              <a:rPr lang="en-US" altLang="zh-CN" sz="1050" dirty="0" err="1"/>
              <a:t>Xxxxxxx_unlabeled</a:t>
            </a:r>
            <a:endParaRPr lang="zh-CN" altLang="en-US" sz="1050" dirty="0"/>
          </a:p>
        </p:txBody>
      </p:sp>
      <p:sp>
        <p:nvSpPr>
          <p:cNvPr id="28" name="箭头: 右 27"/>
          <p:cNvSpPr/>
          <p:nvPr/>
        </p:nvSpPr>
        <p:spPr>
          <a:xfrm>
            <a:off x="9561529" y="2012049"/>
            <a:ext cx="282919" cy="208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9844448" y="1981203"/>
            <a:ext cx="210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记录当日已使用的编码数量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8398423" y="1900703"/>
            <a:ext cx="1102115" cy="4308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2" name="箭头: 右 31"/>
          <p:cNvSpPr/>
          <p:nvPr/>
        </p:nvSpPr>
        <p:spPr>
          <a:xfrm>
            <a:off x="2113940" y="805637"/>
            <a:ext cx="3049000" cy="157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5445338" y="660431"/>
            <a:ext cx="113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文件名检查</a:t>
            </a:r>
            <a:endParaRPr lang="en-US" altLang="zh-CN" sz="1050" dirty="0"/>
          </a:p>
          <a:p>
            <a:pPr algn="ctr"/>
            <a:r>
              <a:rPr lang="zh-CN" altLang="en-US" sz="1050" dirty="0"/>
              <a:t>是否为编码格式</a:t>
            </a:r>
            <a:endParaRPr lang="zh-CN" altLang="en-US" sz="1050" dirty="0"/>
          </a:p>
        </p:txBody>
      </p:sp>
      <p:sp>
        <p:nvSpPr>
          <p:cNvPr id="34" name="菱形 33"/>
          <p:cNvSpPr/>
          <p:nvPr/>
        </p:nvSpPr>
        <p:spPr>
          <a:xfrm>
            <a:off x="5282093" y="578166"/>
            <a:ext cx="1483663" cy="626839"/>
          </a:xfrm>
          <a:prstGeom prst="diamond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5" name="箭头: 右 34"/>
          <p:cNvSpPr/>
          <p:nvPr/>
        </p:nvSpPr>
        <p:spPr>
          <a:xfrm>
            <a:off x="6835884" y="794346"/>
            <a:ext cx="600985" cy="191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6915431" y="942254"/>
            <a:ext cx="30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406732" y="734826"/>
            <a:ext cx="53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</a:t>
            </a:r>
            <a:endParaRPr lang="zh-CN" altLang="en-US" sz="1200" dirty="0"/>
          </a:p>
        </p:txBody>
      </p:sp>
      <p:sp>
        <p:nvSpPr>
          <p:cNvPr id="38" name="箭头: 右 37"/>
          <p:cNvSpPr/>
          <p:nvPr/>
        </p:nvSpPr>
        <p:spPr>
          <a:xfrm rot="5400000">
            <a:off x="5728181" y="1463687"/>
            <a:ext cx="626839" cy="18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9" name="文本框 38"/>
          <p:cNvSpPr txBox="1"/>
          <p:nvPr/>
        </p:nvSpPr>
        <p:spPr>
          <a:xfrm>
            <a:off x="5701897" y="1355201"/>
            <a:ext cx="34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340154" y="1902451"/>
            <a:ext cx="148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按索引访问数据库</a:t>
            </a:r>
            <a:endParaRPr lang="zh-CN" altLang="en-US" sz="1200" dirty="0"/>
          </a:p>
        </p:txBody>
      </p:sp>
      <p:sp>
        <p:nvSpPr>
          <p:cNvPr id="42" name="箭头: 右 41"/>
          <p:cNvSpPr/>
          <p:nvPr/>
        </p:nvSpPr>
        <p:spPr>
          <a:xfrm rot="5400000">
            <a:off x="5678300" y="2452961"/>
            <a:ext cx="698229" cy="157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426996" y="2968357"/>
            <a:ext cx="1267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合并标注，</a:t>
            </a:r>
            <a:endParaRPr lang="en-US" altLang="zh-CN" sz="1050" dirty="0"/>
          </a:p>
          <a:p>
            <a:pPr algn="ctr"/>
            <a:r>
              <a:rPr lang="zh-CN" altLang="en-US" sz="1050" dirty="0"/>
              <a:t>重命名类别编码</a:t>
            </a:r>
            <a:endParaRPr lang="zh-CN" altLang="en-US" sz="1050" dirty="0"/>
          </a:p>
        </p:txBody>
      </p:sp>
      <p:sp>
        <p:nvSpPr>
          <p:cNvPr id="44" name="矩形 43"/>
          <p:cNvSpPr/>
          <p:nvPr/>
        </p:nvSpPr>
        <p:spPr>
          <a:xfrm>
            <a:off x="5493172" y="2956290"/>
            <a:ext cx="1102115" cy="4308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5" name="箭头: 右 44"/>
          <p:cNvSpPr/>
          <p:nvPr/>
        </p:nvSpPr>
        <p:spPr>
          <a:xfrm>
            <a:off x="2118305" y="1900652"/>
            <a:ext cx="237225" cy="168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2557868" y="1781299"/>
            <a:ext cx="113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文件名检查</a:t>
            </a:r>
            <a:endParaRPr lang="en-US" altLang="zh-CN" sz="1050" dirty="0"/>
          </a:p>
          <a:p>
            <a:pPr algn="ctr"/>
            <a:r>
              <a:rPr lang="zh-CN" altLang="en-US" sz="1050" dirty="0"/>
              <a:t>是否为编码格式</a:t>
            </a:r>
            <a:endParaRPr lang="zh-CN" altLang="en-US" sz="1050" dirty="0"/>
          </a:p>
        </p:txBody>
      </p:sp>
      <p:sp>
        <p:nvSpPr>
          <p:cNvPr id="47" name="菱形 46"/>
          <p:cNvSpPr/>
          <p:nvPr/>
        </p:nvSpPr>
        <p:spPr>
          <a:xfrm>
            <a:off x="2415230" y="1650647"/>
            <a:ext cx="1483663" cy="725476"/>
          </a:xfrm>
          <a:prstGeom prst="diamond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8" name="箭头: 右 47"/>
          <p:cNvSpPr/>
          <p:nvPr/>
        </p:nvSpPr>
        <p:spPr>
          <a:xfrm rot="5400000">
            <a:off x="2910716" y="2570185"/>
            <a:ext cx="495602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文本框 48"/>
          <p:cNvSpPr txBox="1"/>
          <p:nvPr/>
        </p:nvSpPr>
        <p:spPr>
          <a:xfrm>
            <a:off x="2786903" y="2440964"/>
            <a:ext cx="30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562574" y="3059805"/>
            <a:ext cx="1267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重命名</a:t>
            </a:r>
            <a:r>
              <a:rPr lang="en-US" altLang="zh-CN" sz="1050" dirty="0"/>
              <a:t>+</a:t>
            </a:r>
            <a:r>
              <a:rPr lang="zh-CN" altLang="en-US" sz="1050" dirty="0"/>
              <a:t>重构标注</a:t>
            </a:r>
            <a:endParaRPr lang="en-US" altLang="zh-CN" sz="1050" dirty="0"/>
          </a:p>
        </p:txBody>
      </p:sp>
      <p:sp>
        <p:nvSpPr>
          <p:cNvPr id="52" name="矩形 51"/>
          <p:cNvSpPr/>
          <p:nvPr/>
        </p:nvSpPr>
        <p:spPr>
          <a:xfrm>
            <a:off x="2631760" y="3046824"/>
            <a:ext cx="1102115" cy="266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3" name="箭头: 右 52"/>
          <p:cNvSpPr/>
          <p:nvPr/>
        </p:nvSpPr>
        <p:spPr>
          <a:xfrm rot="5400000">
            <a:off x="2889416" y="3715787"/>
            <a:ext cx="538201" cy="188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3254920" y="3714574"/>
            <a:ext cx="76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</a:t>
            </a:r>
            <a:endParaRPr lang="zh-CN" altLang="en-US" sz="1200" dirty="0"/>
          </a:p>
        </p:txBody>
      </p:sp>
      <p:sp>
        <p:nvSpPr>
          <p:cNvPr id="55" name="箭头: 右 54"/>
          <p:cNvSpPr/>
          <p:nvPr/>
        </p:nvSpPr>
        <p:spPr>
          <a:xfrm>
            <a:off x="3998460" y="1989307"/>
            <a:ext cx="1164479" cy="102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422885" y="1707821"/>
            <a:ext cx="34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  <a:endParaRPr lang="zh-CN" altLang="en-US" sz="1200" dirty="0"/>
          </a:p>
        </p:txBody>
      </p:sp>
      <p:sp>
        <p:nvSpPr>
          <p:cNvPr id="58" name="箭头: 右 57"/>
          <p:cNvSpPr/>
          <p:nvPr/>
        </p:nvSpPr>
        <p:spPr>
          <a:xfrm rot="5400000">
            <a:off x="8669623" y="3602691"/>
            <a:ext cx="601498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文本框 58"/>
          <p:cNvSpPr txBox="1"/>
          <p:nvPr/>
        </p:nvSpPr>
        <p:spPr>
          <a:xfrm>
            <a:off x="8970372" y="3542583"/>
            <a:ext cx="76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</a:t>
            </a:r>
            <a:endParaRPr lang="zh-CN" altLang="en-US" sz="1200" dirty="0"/>
          </a:p>
        </p:txBody>
      </p:sp>
      <p:sp>
        <p:nvSpPr>
          <p:cNvPr id="60" name="箭头: 右 59"/>
          <p:cNvSpPr/>
          <p:nvPr/>
        </p:nvSpPr>
        <p:spPr>
          <a:xfrm rot="5400000">
            <a:off x="8759021" y="2569854"/>
            <a:ext cx="358249" cy="172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8362716" y="2942152"/>
            <a:ext cx="1267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重构标注</a:t>
            </a:r>
            <a:endParaRPr lang="zh-CN" altLang="en-US" sz="1050" dirty="0"/>
          </a:p>
        </p:txBody>
      </p:sp>
      <p:sp>
        <p:nvSpPr>
          <p:cNvPr id="62" name="矩形 61"/>
          <p:cNvSpPr/>
          <p:nvPr/>
        </p:nvSpPr>
        <p:spPr>
          <a:xfrm>
            <a:off x="8445247" y="2905252"/>
            <a:ext cx="1102115" cy="2983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5282093" y="4169097"/>
            <a:ext cx="170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缓冲区，可公开访问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770702" y="4106696"/>
            <a:ext cx="103569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5" name="文本框 64"/>
          <p:cNvSpPr txBox="1"/>
          <p:nvPr/>
        </p:nvSpPr>
        <p:spPr>
          <a:xfrm>
            <a:off x="6990097" y="4549258"/>
            <a:ext cx="815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数据审核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箭头: 右 65"/>
          <p:cNvSpPr/>
          <p:nvPr/>
        </p:nvSpPr>
        <p:spPr>
          <a:xfrm rot="5400000">
            <a:off x="7630104" y="4625210"/>
            <a:ext cx="398162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7843677" y="4547224"/>
            <a:ext cx="76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</a:t>
            </a:r>
            <a:endParaRPr lang="zh-CN" altLang="en-US" sz="1200" dirty="0"/>
          </a:p>
        </p:txBody>
      </p:sp>
      <p:sp>
        <p:nvSpPr>
          <p:cNvPr id="69" name="箭头: 右 68"/>
          <p:cNvSpPr/>
          <p:nvPr/>
        </p:nvSpPr>
        <p:spPr>
          <a:xfrm rot="10800000">
            <a:off x="3460798" y="6250228"/>
            <a:ext cx="600985" cy="191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873829" y="6207294"/>
            <a:ext cx="58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训练</a:t>
            </a:r>
            <a:endParaRPr lang="zh-CN" altLang="en-US" sz="1400" dirty="0"/>
          </a:p>
        </p:txBody>
      </p:sp>
      <p:sp>
        <p:nvSpPr>
          <p:cNvPr id="71" name="箭头: 右 70"/>
          <p:cNvSpPr/>
          <p:nvPr/>
        </p:nvSpPr>
        <p:spPr>
          <a:xfrm rot="16200000">
            <a:off x="2885927" y="5751574"/>
            <a:ext cx="512642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2" name="文本框 71"/>
          <p:cNvSpPr txBox="1"/>
          <p:nvPr/>
        </p:nvSpPr>
        <p:spPr>
          <a:xfrm>
            <a:off x="2339260" y="4746614"/>
            <a:ext cx="153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训练信息      写入</a:t>
            </a:r>
            <a:endParaRPr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745865" y="5199955"/>
            <a:ext cx="82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工程提测</a:t>
            </a:r>
            <a:endParaRPr lang="zh-CN" altLang="en-US" sz="1200" dirty="0"/>
          </a:p>
        </p:txBody>
      </p:sp>
      <p:sp>
        <p:nvSpPr>
          <p:cNvPr id="74" name="箭头: 右 73"/>
          <p:cNvSpPr/>
          <p:nvPr/>
        </p:nvSpPr>
        <p:spPr>
          <a:xfrm rot="16200000">
            <a:off x="2901754" y="4763659"/>
            <a:ext cx="480987" cy="188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5" name="箭头: 下 74"/>
          <p:cNvSpPr/>
          <p:nvPr/>
        </p:nvSpPr>
        <p:spPr>
          <a:xfrm>
            <a:off x="7717515" y="5378044"/>
            <a:ext cx="252323" cy="598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6" name="文本框 75"/>
          <p:cNvSpPr txBox="1"/>
          <p:nvPr/>
        </p:nvSpPr>
        <p:spPr>
          <a:xfrm>
            <a:off x="7427932" y="5976924"/>
            <a:ext cx="88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定期检查，</a:t>
            </a:r>
            <a:endParaRPr lang="en-US" altLang="zh-CN" sz="1200" dirty="0"/>
          </a:p>
          <a:p>
            <a:r>
              <a:rPr lang="zh-CN" altLang="en-US" sz="1200" dirty="0"/>
              <a:t>标注错误，</a:t>
            </a:r>
            <a:endParaRPr lang="en-US" altLang="zh-CN" sz="1200" dirty="0"/>
          </a:p>
          <a:p>
            <a:r>
              <a:rPr lang="zh-CN" altLang="en-US" sz="1200" dirty="0"/>
              <a:t>命名错误，</a:t>
            </a:r>
            <a:endParaRPr lang="en-US" altLang="zh-CN" sz="1200" dirty="0"/>
          </a:p>
          <a:p>
            <a:r>
              <a:rPr lang="zh-CN" altLang="en-US" sz="1200" dirty="0"/>
              <a:t>重复图片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593" y="91270"/>
            <a:ext cx="34478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Json</a:t>
            </a:r>
            <a:r>
              <a:rPr lang="zh-CN" altLang="en-US" sz="1200" dirty="0"/>
              <a:t>格式要求：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、一级键值对：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/>
              <a:t>org_name:</a:t>
            </a:r>
            <a:r>
              <a:rPr lang="zh-CN" altLang="en-US" sz="1200" dirty="0"/>
              <a:t>图片原名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unique_code:</a:t>
            </a:r>
            <a:r>
              <a:rPr lang="zh-CN" altLang="en-US" sz="1200" dirty="0"/>
              <a:t>唯一编码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size</a:t>
            </a:r>
            <a:r>
              <a:rPr lang="zh-CN" altLang="en-US" sz="1200" dirty="0"/>
              <a:t>：图片尺寸</a:t>
            </a:r>
            <a:r>
              <a:rPr lang="en-US" altLang="zh-CN" sz="1200" dirty="0"/>
              <a:t>H</a:t>
            </a:r>
            <a:r>
              <a:rPr lang="zh-CN" altLang="en-US" sz="1200" dirty="0"/>
              <a:t>，</a:t>
            </a:r>
            <a:r>
              <a:rPr lang="en-US" altLang="zh-CN" sz="1200" dirty="0"/>
              <a:t>W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4</a:t>
            </a:r>
            <a:r>
              <a:rPr lang="zh-CN" altLang="en-US" sz="1200" dirty="0"/>
              <a:t>）</a:t>
            </a:r>
            <a:r>
              <a:rPr lang="en-US" altLang="zh-CN" sz="1200" dirty="0"/>
              <a:t>class_code:</a:t>
            </a:r>
            <a:r>
              <a:rPr lang="zh-CN" altLang="en-US" sz="1200" dirty="0"/>
              <a:t>类别编码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objects:</a:t>
            </a:r>
            <a:r>
              <a:rPr lang="zh-CN" altLang="en-US" sz="1200" dirty="0"/>
              <a:t>目标列表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）</a:t>
            </a:r>
            <a:r>
              <a:rPr lang="en-US" altLang="zh-CN" sz="1200" dirty="0"/>
              <a:t>train_info:</a:t>
            </a:r>
            <a:r>
              <a:rPr lang="zh-CN" altLang="en-US" sz="1200" dirty="0"/>
              <a:t>训练信息列表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7</a:t>
            </a:r>
            <a:r>
              <a:rPr lang="zh-CN" altLang="en-US" sz="1200" dirty="0"/>
              <a:t>）</a:t>
            </a:r>
            <a:r>
              <a:rPr lang="en-US" altLang="zh-CN" sz="1200" dirty="0"/>
              <a:t>trace</a:t>
            </a:r>
            <a:r>
              <a:rPr lang="zh-CN" altLang="en-US" sz="1200" dirty="0"/>
              <a:t>：是否为无法追踪源头的小图</a:t>
            </a:r>
            <a:endParaRPr lang="en-US" altLang="zh-CN" sz="1200" dirty="0"/>
          </a:p>
          <a:p>
            <a:r>
              <a:rPr lang="en-US" altLang="zh-CN" sz="1200" dirty="0"/>
              <a:t>  (8)  md5:  MD5</a:t>
            </a:r>
            <a:r>
              <a:rPr lang="zh-CN" altLang="en-US" sz="1200" dirty="0"/>
              <a:t>值信息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9</a:t>
            </a:r>
            <a:r>
              <a:rPr lang="zh-CN" altLang="en-US" sz="1200" dirty="0"/>
              <a:t>）</a:t>
            </a:r>
            <a:r>
              <a:rPr lang="en-US" altLang="zh-CN" sz="1200" dirty="0"/>
              <a:t>extra_info:</a:t>
            </a:r>
            <a:r>
              <a:rPr lang="zh-CN" altLang="en-US" sz="1200" dirty="0"/>
              <a:t>额外补充信息</a:t>
            </a:r>
            <a:endParaRPr lang="en-US" altLang="zh-CN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234593" y="2672319"/>
            <a:ext cx="37962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、二级键值对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size</a:t>
            </a:r>
            <a:r>
              <a:rPr lang="zh-CN" altLang="en-US" sz="1200" dirty="0"/>
              <a:t>尺寸：</a:t>
            </a:r>
            <a:endParaRPr lang="en-US" altLang="zh-CN" sz="1200" dirty="0"/>
          </a:p>
          <a:p>
            <a:r>
              <a:rPr lang="en-US" altLang="zh-CN" sz="1200" dirty="0"/>
              <a:t>	W</a:t>
            </a:r>
            <a:r>
              <a:rPr lang="zh-CN" altLang="en-US" sz="1200" dirty="0"/>
              <a:t>：宽</a:t>
            </a:r>
            <a:endParaRPr lang="en-US" altLang="zh-CN" sz="1200" dirty="0"/>
          </a:p>
          <a:p>
            <a:r>
              <a:rPr lang="en-US" altLang="zh-CN" sz="1200" dirty="0"/>
              <a:t>	H</a:t>
            </a:r>
            <a:r>
              <a:rPr lang="zh-CN" altLang="en-US" sz="1200" dirty="0"/>
              <a:t>：高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objects</a:t>
            </a:r>
            <a:r>
              <a:rPr lang="zh-CN" altLang="en-US" sz="1200" dirty="0"/>
              <a:t>目标列表：</a:t>
            </a:r>
            <a:endParaRPr lang="en-US" altLang="zh-CN" sz="1200" dirty="0"/>
          </a:p>
          <a:p>
            <a:r>
              <a:rPr lang="en-US" altLang="zh-CN" sz="1200" dirty="0"/>
              <a:t>	1</a:t>
            </a:r>
            <a:r>
              <a:rPr lang="zh-CN" altLang="en-US" sz="1200" dirty="0"/>
              <a:t>，</a:t>
            </a:r>
            <a:r>
              <a:rPr lang="en-US" altLang="zh-CN" sz="1200" dirty="0"/>
              <a:t>2</a:t>
            </a:r>
            <a:r>
              <a:rPr lang="zh-CN" altLang="en-US" sz="1200" dirty="0"/>
              <a:t>，</a:t>
            </a:r>
            <a:r>
              <a:rPr lang="en-US" altLang="zh-CN" sz="1200" dirty="0"/>
              <a:t>3</a:t>
            </a:r>
            <a:r>
              <a:rPr lang="zh-CN" altLang="en-US" sz="1200" dirty="0"/>
              <a:t>，</a:t>
            </a:r>
            <a:r>
              <a:rPr lang="en-US" altLang="zh-CN" sz="1200" dirty="0"/>
              <a:t>4:</a:t>
            </a:r>
            <a:r>
              <a:rPr lang="zh-CN" altLang="en-US" sz="1200" dirty="0"/>
              <a:t>储存每一个标注目标的信息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）</a:t>
            </a:r>
            <a:r>
              <a:rPr lang="en-US" altLang="zh-CN" sz="1200" dirty="0"/>
              <a:t>train_info</a:t>
            </a:r>
            <a:r>
              <a:rPr lang="zh-CN" altLang="en-US" sz="1200" dirty="0"/>
              <a:t>训练信息列表：</a:t>
            </a:r>
            <a:endParaRPr lang="en-US" altLang="zh-CN" sz="1200" dirty="0"/>
          </a:p>
          <a:p>
            <a:r>
              <a:rPr lang="en-US" altLang="zh-CN" sz="1200" dirty="0"/>
              <a:t>	versions</a:t>
            </a:r>
            <a:r>
              <a:rPr lang="zh-CN" altLang="en-US" sz="1200" dirty="0"/>
              <a:t>：储存每次参与训练的信息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9</a:t>
            </a:r>
            <a:r>
              <a:rPr lang="zh-CN" altLang="en-US" sz="1200" dirty="0"/>
              <a:t>）</a:t>
            </a:r>
            <a:r>
              <a:rPr lang="en-US" altLang="zh-CN" sz="1200" dirty="0"/>
              <a:t> extra_info</a:t>
            </a:r>
            <a:r>
              <a:rPr lang="zh-CN" altLang="en-US" sz="1200" dirty="0"/>
              <a:t>额外补充信息：</a:t>
            </a:r>
            <a:endParaRPr lang="en-US" altLang="zh-CN" sz="1200" dirty="0"/>
          </a:p>
          <a:p>
            <a:r>
              <a:rPr lang="en-US" altLang="zh-CN" sz="1200" dirty="0"/>
              <a:t>	voltage</a:t>
            </a:r>
            <a:r>
              <a:rPr lang="zh-CN" altLang="en-US" sz="1200" dirty="0"/>
              <a:t>：电压等级</a:t>
            </a:r>
            <a:endParaRPr lang="en-US" altLang="zh-CN" sz="1200" dirty="0"/>
          </a:p>
          <a:p>
            <a:r>
              <a:rPr lang="en-US" altLang="zh-CN" sz="1200" dirty="0"/>
              <a:t>	site</a:t>
            </a:r>
            <a:r>
              <a:rPr lang="zh-CN" altLang="en-US" sz="1200" dirty="0"/>
              <a:t>：地点</a:t>
            </a:r>
            <a:endParaRPr lang="en-US" altLang="zh-CN" sz="1200" dirty="0"/>
          </a:p>
          <a:p>
            <a:r>
              <a:rPr lang="en-US" altLang="zh-CN" sz="1200" dirty="0"/>
              <a:t>	source</a:t>
            </a:r>
            <a:r>
              <a:rPr lang="zh-CN" altLang="en-US" sz="1200" dirty="0"/>
              <a:t>：数据来源</a:t>
            </a:r>
            <a:endParaRPr lang="en-US" altLang="zh-CN" sz="1200" dirty="0"/>
          </a:p>
          <a:p>
            <a:r>
              <a:rPr lang="en-US" altLang="zh-CN" sz="1200" dirty="0"/>
              <a:t>	……</a:t>
            </a:r>
            <a:r>
              <a:rPr lang="zh-CN" altLang="en-US" sz="1200" dirty="0"/>
              <a:t>可添加任意键值对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（颜色）长长的没干的。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825" y="187877"/>
            <a:ext cx="5760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、三级键值对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object</a:t>
            </a:r>
            <a:endParaRPr lang="en-US" altLang="zh-CN" sz="1200" dirty="0"/>
          </a:p>
          <a:p>
            <a:r>
              <a:rPr lang="en-US" altLang="zh-CN" sz="1200" dirty="0"/>
              <a:t>	label</a:t>
            </a:r>
            <a:r>
              <a:rPr lang="zh-CN" altLang="en-US" sz="1200" dirty="0"/>
              <a:t>：类别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shape_type</a:t>
            </a:r>
            <a:r>
              <a:rPr lang="zh-CN" altLang="en-US" sz="1200" dirty="0"/>
              <a:t>：标注方式。格式为：</a:t>
            </a:r>
            <a:r>
              <a:rPr lang="en-US" altLang="zh-CN" sz="1200" dirty="0"/>
              <a:t>bndbox</a:t>
            </a:r>
            <a:r>
              <a:rPr lang="zh-CN" altLang="en-US" sz="1200" dirty="0"/>
              <a:t>，</a:t>
            </a:r>
            <a:r>
              <a:rPr lang="en-US" altLang="zh-CN" sz="1200" dirty="0"/>
              <a:t>polygon</a:t>
            </a:r>
            <a:r>
              <a:rPr lang="zh-CN" altLang="en-US" sz="1200" dirty="0"/>
              <a:t>，</a:t>
            </a:r>
            <a:r>
              <a:rPr lang="en-US" altLang="zh-CN" sz="1200" dirty="0"/>
              <a:t>line,  robndbox</a:t>
            </a:r>
            <a:endParaRPr lang="en-US" altLang="zh-CN" sz="1200" dirty="0"/>
          </a:p>
          <a:p>
            <a:r>
              <a:rPr lang="en-US" altLang="zh-CN" sz="1200" dirty="0"/>
              <a:t>	points</a:t>
            </a:r>
            <a:r>
              <a:rPr lang="zh-CN" altLang="en-US" sz="1200" dirty="0"/>
              <a:t>：标注点信息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）</a:t>
            </a:r>
            <a:r>
              <a:rPr lang="en-US" altLang="zh-CN" sz="1200" dirty="0"/>
              <a:t>version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project_name</a:t>
            </a:r>
            <a:r>
              <a:rPr lang="zh-CN" altLang="en-US" sz="1200" dirty="0"/>
              <a:t>：工程</a:t>
            </a:r>
            <a:r>
              <a:rPr lang="en-US" altLang="zh-CN" sz="1200" dirty="0"/>
              <a:t>+</a:t>
            </a:r>
            <a:r>
              <a:rPr lang="zh-CN" altLang="en-US" sz="1200" dirty="0"/>
              <a:t>版本号</a:t>
            </a:r>
            <a:endParaRPr lang="en-US" altLang="zh-CN" sz="1200" dirty="0"/>
          </a:p>
          <a:p>
            <a:r>
              <a:rPr lang="en-US" altLang="zh-CN" sz="1200" dirty="0"/>
              <a:t>	test</a:t>
            </a:r>
            <a:r>
              <a:rPr lang="zh-CN" altLang="en-US" sz="1200" dirty="0"/>
              <a:t>：是否为作为测试数据，格式为：</a:t>
            </a:r>
            <a:r>
              <a:rPr lang="en-US" altLang="zh-CN" sz="1200" dirty="0"/>
              <a:t>1</a:t>
            </a:r>
            <a:r>
              <a:rPr lang="zh-CN" altLang="en-US" sz="1200" dirty="0"/>
              <a:t>和</a:t>
            </a:r>
            <a:r>
              <a:rPr lang="en-US" altLang="zh-CN" sz="1200" dirty="0"/>
              <a:t>0</a:t>
            </a:r>
            <a:endParaRPr lang="en-US" altLang="zh-CN" sz="1200" dirty="0"/>
          </a:p>
          <a:p>
            <a:r>
              <a:rPr lang="en-US" altLang="zh-CN" sz="1200" dirty="0"/>
              <a:t>	date</a:t>
            </a:r>
            <a:r>
              <a:rPr lang="zh-CN" altLang="en-US" sz="1200" dirty="0"/>
              <a:t>：使用时间</a:t>
            </a:r>
            <a:r>
              <a:rPr lang="en-US" altLang="zh-CN" sz="1200" dirty="0"/>
              <a:t>.</a:t>
            </a:r>
            <a:r>
              <a:rPr lang="zh-CN" altLang="en-US" sz="1200" dirty="0"/>
              <a:t>格式为</a:t>
            </a:r>
            <a:r>
              <a:rPr lang="en-US" altLang="zh-CN" sz="1200" dirty="0"/>
              <a:t>21-11-30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4030825" y="2396898"/>
            <a:ext cx="717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/>
              <a:t>、四级键值对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points: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若</a:t>
            </a:r>
            <a:r>
              <a:rPr lang="en-US" altLang="zh-CN" sz="1200" dirty="0"/>
              <a:t>shape_type = </a:t>
            </a:r>
            <a:r>
              <a:rPr lang="zh-CN" altLang="en-US" sz="1200" dirty="0"/>
              <a:t>“</a:t>
            </a:r>
            <a:r>
              <a:rPr lang="en-US" altLang="zh-CN" sz="1200" dirty="0"/>
              <a:t>bndbox</a:t>
            </a:r>
            <a:r>
              <a:rPr lang="zh-CN" altLang="en-US" sz="1200" dirty="0"/>
              <a:t>”：  则下级节点有键值对有</a:t>
            </a:r>
            <a:r>
              <a:rPr lang="en-US" altLang="zh-CN" sz="1200" dirty="0"/>
              <a:t>4</a:t>
            </a:r>
            <a:r>
              <a:rPr lang="zh-CN" altLang="en-US" sz="1200" dirty="0"/>
              <a:t>：</a:t>
            </a:r>
            <a:r>
              <a:rPr lang="en-US" altLang="zh-CN" sz="1200" dirty="0"/>
              <a:t>xmin</a:t>
            </a:r>
            <a:r>
              <a:rPr lang="zh-CN" altLang="en-US" sz="1200" dirty="0"/>
              <a:t>，</a:t>
            </a:r>
            <a:r>
              <a:rPr lang="en-US" altLang="zh-CN" sz="1200" dirty="0"/>
              <a:t>xmax</a:t>
            </a:r>
            <a:r>
              <a:rPr lang="zh-CN" altLang="en-US" sz="1200" dirty="0"/>
              <a:t>，</a:t>
            </a:r>
            <a:r>
              <a:rPr lang="en-US" altLang="zh-CN" sz="1200" dirty="0"/>
              <a:t>ymin, ymax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若</a:t>
            </a:r>
            <a:r>
              <a:rPr lang="en-US" altLang="zh-CN" sz="1200" dirty="0"/>
              <a:t>shape_type = </a:t>
            </a:r>
            <a:r>
              <a:rPr lang="zh-CN" altLang="en-US" sz="1200" dirty="0"/>
              <a:t>“</a:t>
            </a:r>
            <a:r>
              <a:rPr lang="en-US" altLang="zh-CN" sz="1200" dirty="0"/>
              <a:t>robndbox</a:t>
            </a:r>
            <a:r>
              <a:rPr lang="zh-CN" altLang="en-US" sz="1200" dirty="0"/>
              <a:t>”：  则下级节点有键值对有</a:t>
            </a:r>
            <a:r>
              <a:rPr lang="en-US" altLang="zh-CN" sz="1200" dirty="0"/>
              <a:t>4</a:t>
            </a:r>
            <a:r>
              <a:rPr lang="zh-CN" altLang="en-US" sz="1200" dirty="0"/>
              <a:t>：</a:t>
            </a:r>
            <a:r>
              <a:rPr lang="en-US" altLang="zh-CN" sz="1200" dirty="0"/>
              <a:t>xmin</a:t>
            </a:r>
            <a:r>
              <a:rPr lang="zh-CN" altLang="en-US" sz="1200" dirty="0"/>
              <a:t>，</a:t>
            </a:r>
            <a:r>
              <a:rPr lang="en-US" altLang="zh-CN" sz="1200" dirty="0"/>
              <a:t>ymax</a:t>
            </a:r>
            <a:r>
              <a:rPr lang="zh-CN" altLang="en-US" sz="1200" dirty="0"/>
              <a:t>，</a:t>
            </a:r>
            <a:r>
              <a:rPr lang="en-US" altLang="zh-CN" sz="1200" dirty="0"/>
              <a:t>xmax</a:t>
            </a:r>
            <a:r>
              <a:rPr lang="zh-CN" altLang="en-US" sz="1200" dirty="0"/>
              <a:t>，</a:t>
            </a:r>
            <a:r>
              <a:rPr lang="en-US" altLang="zh-CN" sz="1200" dirty="0"/>
              <a:t>ymin, angle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若</a:t>
            </a:r>
            <a:r>
              <a:rPr lang="en-US" altLang="zh-CN" sz="1200" dirty="0"/>
              <a:t>shape_type = </a:t>
            </a:r>
            <a:r>
              <a:rPr lang="zh-CN" altLang="en-US" sz="1200" dirty="0"/>
              <a:t>“</a:t>
            </a:r>
            <a:r>
              <a:rPr lang="en-US" altLang="zh-CN" sz="1200" dirty="0"/>
              <a:t>polygon</a:t>
            </a:r>
            <a:r>
              <a:rPr lang="zh-CN" altLang="en-US" sz="1200" dirty="0"/>
              <a:t>”：则为：</a:t>
            </a:r>
            <a:r>
              <a:rPr lang="en-US" altLang="zh-CN" sz="1200" dirty="0"/>
              <a:t>[ [ x1, y1], [x2, y2 ], [x3, y3 ], ……[xn, yn ] ]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若</a:t>
            </a:r>
            <a:r>
              <a:rPr lang="en-US" altLang="zh-CN" sz="1200" dirty="0"/>
              <a:t>shape_type = </a:t>
            </a:r>
            <a:r>
              <a:rPr lang="zh-CN" altLang="en-US" sz="1200" dirty="0"/>
              <a:t>“</a:t>
            </a:r>
            <a:r>
              <a:rPr lang="en-US" altLang="zh-CN" sz="1200" dirty="0"/>
              <a:t>line</a:t>
            </a:r>
            <a:r>
              <a:rPr lang="zh-CN" altLang="en-US" sz="1200" dirty="0"/>
              <a:t>”：则为：</a:t>
            </a:r>
            <a:r>
              <a:rPr lang="en-US" altLang="zh-CN" sz="1200" dirty="0"/>
              <a:t>[  [ x1, y1], [x2, y2 ] ]</a:t>
            </a:r>
            <a:endParaRPr lang="en-US" altLang="zh-CN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86145" y="4702848"/>
            <a:ext cx="357891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hashlib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file_name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"3383430480_51_01.jpg"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open(file_name,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'rb'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fp: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= fp.read()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file_md5= hashlib.md5(data).hexdigest()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129" y="234344"/>
            <a:ext cx="409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小图溯源管理：只支持方框导出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8129" y="732506"/>
            <a:ext cx="540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记录方式：</a:t>
            </a:r>
            <a:endParaRPr lang="en-US" altLang="zh-CN" dirty="0"/>
          </a:p>
          <a:p>
            <a:r>
              <a:rPr lang="en-US" altLang="zh-CN" dirty="0"/>
              <a:t>Object  number</a:t>
            </a:r>
            <a:r>
              <a:rPr lang="zh-CN" altLang="en-US" dirty="0"/>
              <a:t>键值对：记录小图的编号，从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8129" y="1378837"/>
            <a:ext cx="540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小图导出命名格式：唯一索引，坐标，标签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129" y="3004457"/>
            <a:ext cx="5400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已导出数据集管理：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已导出数据集生成一个</a:t>
            </a:r>
            <a:r>
              <a:rPr lang="en-US" altLang="zh-CN" dirty="0"/>
              <a:t>txt</a:t>
            </a:r>
            <a:r>
              <a:rPr lang="zh-CN" altLang="en-US" dirty="0"/>
              <a:t>文件，记录在数据库中。</a:t>
            </a:r>
            <a:endParaRPr lang="en-US" altLang="zh-CN" dirty="0"/>
          </a:p>
          <a:p>
            <a:r>
              <a:rPr lang="zh-CN" altLang="en-US" dirty="0"/>
              <a:t>命名为：工程版本号（若有）或用途</a:t>
            </a:r>
            <a:endParaRPr lang="en-US" altLang="zh-CN" dirty="0"/>
          </a:p>
          <a:p>
            <a:r>
              <a:rPr lang="zh-CN" altLang="en-US" dirty="0"/>
              <a:t>内容为所有图片的索引列表。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8" y="419010"/>
            <a:ext cx="4817114" cy="5450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27952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表名：图片大类表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" y="648860"/>
          <a:ext cx="12141201" cy="52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09600"/>
                <a:gridCol w="742950"/>
                <a:gridCol w="819150"/>
                <a:gridCol w="774700"/>
                <a:gridCol w="641350"/>
                <a:gridCol w="800100"/>
                <a:gridCol w="736600"/>
                <a:gridCol w="546100"/>
                <a:gridCol w="571500"/>
                <a:gridCol w="482600"/>
                <a:gridCol w="647700"/>
                <a:gridCol w="903091"/>
                <a:gridCol w="718790"/>
                <a:gridCol w="718790"/>
                <a:gridCol w="718790"/>
                <a:gridCol w="718790"/>
              </a:tblGrid>
              <a:tr h="266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输配变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电压等级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含有缺陷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历史遗留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可见光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裸图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绝缘子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野外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金具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导线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安检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附属设施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人体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塔基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异物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其他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" y="1251980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表名：其他信息表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5"/>
          <p:cNvGraphicFramePr>
            <a:graphicFrameLocks noGrp="1"/>
          </p:cNvGraphicFramePr>
          <p:nvPr/>
        </p:nvGraphicFramePr>
        <p:xfrm>
          <a:off x="-2" y="1601662"/>
          <a:ext cx="7165911" cy="52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364"/>
                <a:gridCol w="910743"/>
                <a:gridCol w="593039"/>
                <a:gridCol w="593039"/>
                <a:gridCol w="593039"/>
                <a:gridCol w="748362"/>
                <a:gridCol w="762480"/>
                <a:gridCol w="899683"/>
                <a:gridCol w="964162"/>
              </a:tblGrid>
              <a:tr h="266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原名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宽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高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md5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分割标注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斜框标注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点线标注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训练信息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asdfghj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DJ_123456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sdgsj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V1.1.1</a:t>
                      </a:r>
                      <a:endParaRPr lang="zh-CN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4922" y="385411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表名：绝缘子标注表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4922" y="3834299"/>
            <a:ext cx="12122156" cy="19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875" y="3484784"/>
            <a:ext cx="134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图片小类表</a:t>
            </a:r>
            <a:r>
              <a:rPr lang="zh-CN" altLang="zh-CN" b="1" dirty="0">
                <a:solidFill>
                  <a:srgbClr val="FFFFFF"/>
                </a:solidFill>
                <a:latin typeface="等线" panose="02010600030101010101" pitchFamily="2" charset="-122"/>
              </a:rPr>
              <a:t>部件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18" name="表格 5"/>
          <p:cNvGraphicFramePr>
            <a:graphicFrameLocks noGrp="1"/>
          </p:cNvGraphicFramePr>
          <p:nvPr/>
        </p:nvGraphicFramePr>
        <p:xfrm>
          <a:off x="41271" y="4190176"/>
          <a:ext cx="99228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68"/>
                <a:gridCol w="680377"/>
                <a:gridCol w="698715"/>
                <a:gridCol w="715118"/>
                <a:gridCol w="482536"/>
                <a:gridCol w="709328"/>
                <a:gridCol w="492187"/>
                <a:gridCol w="574221"/>
                <a:gridCol w="463235"/>
                <a:gridCol w="468058"/>
                <a:gridCol w="680377"/>
                <a:gridCol w="690027"/>
                <a:gridCol w="386031"/>
                <a:gridCol w="390855"/>
                <a:gridCol w="410156"/>
                <a:gridCol w="366408"/>
                <a:gridCol w="366408"/>
                <a:gridCol w="366408"/>
                <a:gridCol w="417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唯一编码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陶瓷绝缘子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复合绝缘子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玻璃绝缘子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瓷瓶棒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地线绝缘子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均压环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钢脚钢帽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防污罩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避雷器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横担绝缘子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所有绝缘子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自爆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破损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脏污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雷击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锈蚀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倾斜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正常</a:t>
                      </a:r>
                      <a:endParaRPr lang="zh-CN" altLang="en-US" sz="7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8573" y="4641903"/>
            <a:ext cx="20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表名：金具标注表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" name="表格 5"/>
          <p:cNvGraphicFramePr>
            <a:graphicFrameLocks noGrp="1"/>
          </p:cNvGraphicFramePr>
          <p:nvPr/>
        </p:nvGraphicFramePr>
        <p:xfrm>
          <a:off x="41271" y="5056060"/>
          <a:ext cx="645499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62268"/>
                <a:gridCol w="625627"/>
                <a:gridCol w="640313"/>
                <a:gridCol w="432062"/>
                <a:gridCol w="635128"/>
                <a:gridCol w="440703"/>
                <a:gridCol w="514155"/>
                <a:gridCol w="414779"/>
                <a:gridCol w="478415"/>
                <a:gridCol w="549889"/>
                <a:gridCol w="6092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唯一编码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连接件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开口销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螺帽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螺母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螺栓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垫片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缺失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松动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不规范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锈蚀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正常</a:t>
                      </a:r>
                      <a:endParaRPr lang="zh-CN" altLang="en-US" sz="7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5875" y="5569462"/>
            <a:ext cx="279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表名：导线标注表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表格 5"/>
          <p:cNvGraphicFramePr>
            <a:graphicFrameLocks noGrp="1"/>
          </p:cNvGraphicFramePr>
          <p:nvPr/>
        </p:nvGraphicFramePr>
        <p:xfrm>
          <a:off x="41271" y="5986192"/>
          <a:ext cx="440270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62268"/>
                <a:gridCol w="625627"/>
                <a:gridCol w="640313"/>
                <a:gridCol w="432062"/>
                <a:gridCol w="635128"/>
                <a:gridCol w="440703"/>
                <a:gridCol w="5141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唯一编码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防振锤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导线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锈蚀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破损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倾斜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裸露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正常</a:t>
                      </a:r>
                      <a:endParaRPr lang="zh-CN" altLang="en-US" sz="7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676697" y="4640334"/>
            <a:ext cx="231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表名：连接件标注表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1" name="表格 5"/>
          <p:cNvGraphicFramePr>
            <a:graphicFrameLocks noGrp="1"/>
          </p:cNvGraphicFramePr>
          <p:nvPr/>
        </p:nvGraphicFramePr>
        <p:xfrm>
          <a:off x="6797550" y="5058035"/>
          <a:ext cx="1828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唯一编码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挂板型号</a:t>
                      </a:r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/>
                        <a:t>挂板型号</a:t>
                      </a:r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-2" y="2153080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表名：标签信息表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5"/>
          <p:cNvGraphicFramePr>
            <a:graphicFrameLocks noGrp="1"/>
          </p:cNvGraphicFramePr>
          <p:nvPr/>
        </p:nvGraphicFramePr>
        <p:xfrm>
          <a:off x="-3" y="2492340"/>
          <a:ext cx="4802159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07"/>
                <a:gridCol w="686064"/>
                <a:gridCol w="686064"/>
                <a:gridCol w="789314"/>
                <a:gridCol w="762746"/>
                <a:gridCol w="948064"/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标签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大类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部件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描述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特殊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更新日期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cpb_ps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绝缘子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瓷瓶棒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破损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False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All</a:t>
                      </a:r>
                      <a:endParaRPr lang="zh-CN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924696" y="2147442"/>
            <a:ext cx="209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表名：特殊标注表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4" name="表格 5"/>
          <p:cNvGraphicFramePr>
            <a:graphicFrameLocks noGrp="1"/>
          </p:cNvGraphicFramePr>
          <p:nvPr/>
        </p:nvGraphicFramePr>
        <p:xfrm>
          <a:off x="6045551" y="2501722"/>
          <a:ext cx="2526173" cy="53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27"/>
                <a:gridCol w="846773"/>
                <a:gridCol w="846773"/>
              </a:tblGrid>
              <a:tr h="27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唯一编码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特殊标签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标注逻辑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462" y="391886"/>
            <a:ext cx="10717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需要注意的点：</a:t>
            </a:r>
            <a:endParaRPr lang="en-US" altLang="zh-CN" dirty="0"/>
          </a:p>
          <a:p>
            <a:r>
              <a:rPr lang="zh-CN" altLang="en-US" dirty="0"/>
              <a:t>导出的数据，要做持久化记录。记录导出日期，下次查找，可从导出日期开始查找即可，无需从头开始。存留</a:t>
            </a:r>
            <a:r>
              <a:rPr lang="en-US" altLang="zh-CN" dirty="0"/>
              <a:t>TXT</a:t>
            </a:r>
            <a:r>
              <a:rPr lang="zh-CN" altLang="en-US" dirty="0"/>
              <a:t>即可，无需额外增加数据库的负担。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数据库更新后，要把大类和小类的更新日期记录下来。每次查询从最后一次更新开始查询。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3462" y="2273300"/>
            <a:ext cx="1144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首先在标签对照表里查找，如果是特殊标签，则查找特殊标签表。</a:t>
            </a:r>
            <a:endParaRPr lang="en-US" altLang="zh-CN" dirty="0"/>
          </a:p>
          <a:p>
            <a:r>
              <a:rPr lang="zh-CN" altLang="en-US" dirty="0"/>
              <a:t>如果是正常标签，则按照下划线将字符串拆分，去标注表里面找。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9246" y="261913"/>
            <a:ext cx="311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数据库接口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9246" y="813311"/>
            <a:ext cx="58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、启动数据库</a:t>
            </a:r>
            <a:endParaRPr lang="en-US" altLang="zh-CN" dirty="0"/>
          </a:p>
          <a:p>
            <a:r>
              <a:rPr lang="zh-CN" altLang="en-US" dirty="0"/>
              <a:t>调用函数直接启动，返回一个游标类型数据库接口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246" y="2027150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、启动数据库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</Words>
  <Application>WPS 演示</Application>
  <PresentationFormat>宽屏</PresentationFormat>
  <Paragraphs>362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Courier New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一</dc:creator>
  <cp:lastModifiedBy>盖亚</cp:lastModifiedBy>
  <cp:revision>98</cp:revision>
  <dcterms:created xsi:type="dcterms:W3CDTF">2021-11-30T06:48:00Z</dcterms:created>
  <dcterms:modified xsi:type="dcterms:W3CDTF">2022-01-17T03:38:36Z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3B76460BAEDF4F2F812E2A627D4DD131</vt:lpwstr>
  </property>
  <property fmtid="{D5CDD505-2E9C-101B-9397-08002B2CF9AE}" pid="3" name="KSOProductBuildVer">
    <vt:lpwstr>2052-11.1.0.11294</vt:lpwstr>
  </property>
</Properties>
</file>