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57" r:id="rId1"/>
  </p:sldMasterIdLst>
  <p:notesMasterIdLst>
    <p:notesMasterId r:id="rId28"/>
  </p:notesMasterIdLst>
  <p:handoutMasterIdLst>
    <p:handoutMasterId r:id="rId29"/>
  </p:handoutMasterIdLst>
  <p:sldIdLst>
    <p:sldId id="825" r:id="rId2"/>
    <p:sldId id="785" r:id="rId3"/>
    <p:sldId id="845" r:id="rId4"/>
    <p:sldId id="839" r:id="rId5"/>
    <p:sldId id="838" r:id="rId6"/>
    <p:sldId id="786" r:id="rId7"/>
    <p:sldId id="787" r:id="rId8"/>
    <p:sldId id="829" r:id="rId9"/>
    <p:sldId id="793" r:id="rId10"/>
    <p:sldId id="824" r:id="rId11"/>
    <p:sldId id="826" r:id="rId12"/>
    <p:sldId id="795" r:id="rId13"/>
    <p:sldId id="830" r:id="rId14"/>
    <p:sldId id="770" r:id="rId15"/>
    <p:sldId id="772" r:id="rId16"/>
    <p:sldId id="774" r:id="rId17"/>
    <p:sldId id="775" r:id="rId18"/>
    <p:sldId id="840" r:id="rId19"/>
    <p:sldId id="783" r:id="rId20"/>
    <p:sldId id="842" r:id="rId21"/>
    <p:sldId id="776" r:id="rId22"/>
    <p:sldId id="778" r:id="rId23"/>
    <p:sldId id="779" r:id="rId24"/>
    <p:sldId id="780" r:id="rId25"/>
    <p:sldId id="846" r:id="rId26"/>
    <p:sldId id="834" r:id="rId27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66CC"/>
    <a:srgbClr val="009900"/>
    <a:srgbClr val="FF3300"/>
    <a:srgbClr val="990000"/>
    <a:srgbClr val="800080"/>
    <a:srgbClr val="000066"/>
    <a:srgbClr val="C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84286" autoAdjust="0"/>
  </p:normalViewPr>
  <p:slideViewPr>
    <p:cSldViewPr>
      <p:cViewPr varScale="1">
        <p:scale>
          <a:sx n="61" d="100"/>
          <a:sy n="61" d="100"/>
        </p:scale>
        <p:origin x="1722" y="60"/>
      </p:cViewPr>
      <p:guideLst>
        <p:guide orient="horz" pos="2160"/>
        <p:guide pos="1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8"/>
    </p:cViewPr>
  </p:sorterViewPr>
  <p:notesViewPr>
    <p:cSldViewPr>
      <p:cViewPr>
        <p:scale>
          <a:sx n="100" d="100"/>
          <a:sy n="100" d="100"/>
        </p:scale>
        <p:origin x="-201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31958762886599"/>
          <c:y val="0.24509803921568599"/>
          <c:w val="0.325773195876289"/>
          <c:h val="0.51633986928104603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rgbClr val="FCF305"/>
            </a:solidFill>
            <a:ln w="16379">
              <a:solidFill>
                <a:srgbClr val="000000"/>
              </a:solidFill>
              <a:prstDash val="solid"/>
            </a:ln>
          </c:spPr>
          <c:dPt>
            <c:idx val="0"/>
            <c:bubble3D val="0"/>
            <c:spPr>
              <a:solidFill>
                <a:srgbClr val="0000D4"/>
              </a:solidFill>
              <a:ln w="16379">
                <a:solidFill>
                  <a:srgbClr val="00000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A5DE-4853-AC3F-CFC6DEE687E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A5DE-4853-AC3F-CFC6DEE687E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DE-4853-AC3F-CFC6DEE687E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80%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DE-4853-AC3F-CFC6DEE687E7}"/>
                </c:ext>
              </c:extLst>
            </c:dLbl>
            <c:numFmt formatCode="0%" sourceLinked="0"/>
            <c:spPr>
              <a:noFill/>
              <a:ln w="32759">
                <a:noFill/>
              </a:ln>
            </c:spPr>
            <c:txPr>
              <a:bodyPr/>
              <a:lstStyle/>
              <a:p>
                <a:pPr>
                  <a:defRPr sz="3031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Works Correctly</c:v>
                </c:pt>
                <c:pt idx="1">
                  <c:v>Structure, Style, Comments etc.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DE-4853-AC3F-CFC6DEE687E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solidFill>
              <a:srgbClr val="DD2D32"/>
            </a:solidFill>
            <a:ln w="16379">
              <a:solidFill>
                <a:srgbClr val="000000"/>
              </a:solidFill>
              <a:prstDash val="solid"/>
            </a:ln>
          </c:spPr>
          <c:dPt>
            <c:idx val="0"/>
            <c:bubble3D val="0"/>
            <c:spPr>
              <a:solidFill>
                <a:srgbClr val="63AAFE"/>
              </a:solidFill>
              <a:ln w="16379">
                <a:solidFill>
                  <a:srgbClr val="00000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A5DE-4853-AC3F-CFC6DEE687E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6-A5DE-4853-AC3F-CFC6DEE687E7}"/>
              </c:ext>
            </c:extLst>
          </c:dPt>
          <c:dLbls>
            <c:numFmt formatCode="0%" sourceLinked="0"/>
            <c:spPr>
              <a:noFill/>
              <a:ln w="32759">
                <a:noFill/>
              </a:ln>
            </c:spPr>
            <c:txPr>
              <a:bodyPr/>
              <a:lstStyle/>
              <a:p>
                <a:pPr>
                  <a:defRPr sz="2289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Works Correctly</c:v>
                </c:pt>
                <c:pt idx="1">
                  <c:v>Structure, Style, Comments etc.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7-A5DE-4853-AC3F-CFC6DEE687E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32759">
          <a:noFill/>
        </a:ln>
      </c:spPr>
    </c:plotArea>
    <c:legend>
      <c:legendPos val="r"/>
      <c:layout>
        <c:manualLayout>
          <c:xMode val="edge"/>
          <c:yMode val="edge"/>
          <c:x val="0.63711340206185596"/>
          <c:y val="0.10130718954248399"/>
          <c:w val="0.34639175257732002"/>
          <c:h val="0.64052287581699296"/>
        </c:manualLayout>
      </c:layout>
      <c:overlay val="0"/>
      <c:spPr>
        <a:noFill/>
        <a:ln w="32759">
          <a:noFill/>
        </a:ln>
      </c:spPr>
      <c:txPr>
        <a:bodyPr/>
        <a:lstStyle/>
        <a:p>
          <a:pPr>
            <a:defRPr sz="2844" b="1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289" b="1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>
                <a:latin typeface="Times New Roman" pitchFamily="18" charset="0"/>
              </a:rPr>
              <a:t>Lecture File 01 COP 3035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50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20E61C7-F597-4020-ADBB-7F54F83FB098}" type="datetime2">
              <a:rPr lang="en-US">
                <a:latin typeface="Times New Roman" pitchFamily="18" charset="0"/>
              </a:rPr>
              <a:pPr>
                <a:defRPr/>
              </a:pPr>
              <a:t>Sunday, August 25, 2019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64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36000"/>
            <a:ext cx="2971800" cy="50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564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36000"/>
            <a:ext cx="2971800" cy="50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0CC8F0B-1669-4BB7-81C4-73A7D6E6D501}" type="slidenum">
              <a:rPr lang="en-US">
                <a:latin typeface="Times New Roman" pitchFamily="18" charset="0"/>
              </a:rPr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65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Lecture File 01 COP 3035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F41DEDC4-F13D-4F2D-9655-E07236B84223}" type="datetime2">
              <a:rPr lang="en-US" smtClean="0"/>
              <a:pPr>
                <a:defRPr/>
              </a:pPr>
              <a:t>Sunday, August 25, 2019</a:t>
            </a:fld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4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04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A. Ford Tyson</a:t>
            </a:r>
          </a:p>
        </p:txBody>
      </p:sp>
      <p:sp>
        <p:nvSpPr>
          <p:cNvPr id="504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5335C4F-BF5E-4679-8704-A48D3B87BD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6824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3035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B2B82CA-C24D-4321-BD2F-E7D6BA12FB53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001AFB4-84CB-4808-932F-4CBC2E2E4857}" type="slidenum">
              <a:rPr lang="en-US" sz="1200" b="0" smtClean="0">
                <a:latin typeface="Times New Roman" pitchFamily="18" charset="0"/>
              </a:rPr>
              <a:pPr/>
              <a:t>1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In class along with this lecture: show Canvas site, go over important items, talk about program 1 materials, etc.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B2BE48D-4357-480A-8C0A-298A8E7D35FD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99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994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08CC350-76EC-428D-8C9C-13078C71A4FE}" type="slidenum">
              <a:rPr lang="en-US" sz="1200" b="0" smtClean="0">
                <a:latin typeface="Times New Roman" pitchFamily="18" charset="0"/>
              </a:rPr>
              <a:pPr/>
              <a:t>11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0DE4D58-EEED-4211-A8EC-5F543C1CAE4F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FE76D40-D787-4AF5-A2D8-D3889022139A}" type="slidenum">
              <a:rPr lang="en-US" sz="1200" b="0" smtClean="0">
                <a:latin typeface="Times New Roman" pitchFamily="18" charset="0"/>
              </a:rPr>
              <a:pPr/>
              <a:t>12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7F2D94C-115E-4B00-B7EA-14B1ED39C937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199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4199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AF6D7B1-B8BF-453E-B4BC-5D08ACF6B015}" type="slidenum">
              <a:rPr lang="en-US" sz="1200" b="0" smtClean="0">
                <a:latin typeface="Times New Roman" pitchFamily="18" charset="0"/>
              </a:rPr>
              <a:pPr/>
              <a:t>13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A7C808F-DB84-41BA-861F-34662CC348C2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C2B5BD8-02EE-4BFE-9AE0-8472CB93DF6B}" type="slidenum">
              <a:rPr lang="en-US" sz="1200" b="0" smtClean="0">
                <a:latin typeface="Times New Roman" pitchFamily="18" charset="0"/>
              </a:rPr>
              <a:pPr/>
              <a:t>14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2BF596C-5ABE-4C43-8E9C-ABBF1070CAE8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26C8773-FA8C-415D-B38D-7CADC6F5659E}" type="slidenum">
              <a:rPr lang="en-US" sz="1200" b="0" smtClean="0">
                <a:latin typeface="Times New Roman" pitchFamily="18" charset="0"/>
              </a:rPr>
              <a:pPr/>
              <a:t>15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C73513B-5E07-4579-B0F8-51C9A8E9D145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381F43D-8BAD-49DD-B12E-88CEB53E4B0E}" type="slidenum">
              <a:rPr lang="en-US" sz="1200" b="0" smtClean="0">
                <a:latin typeface="Times New Roman" pitchFamily="18" charset="0"/>
              </a:rPr>
              <a:pPr/>
              <a:t>16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7C64919-50D8-4329-96CD-57778E0AD4C1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E35EA1A-BECC-46E2-9D96-0245CAAA80F2}" type="slidenum">
              <a:rPr lang="en-US" sz="1200" b="0" smtClean="0">
                <a:latin typeface="Times New Roman" pitchFamily="18" charset="0"/>
              </a:rPr>
              <a:pPr/>
              <a:t>17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47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94B8B9A-4C86-421D-ADE0-B7D8C7336DF8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71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4711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255896-4517-4163-BB34-5C41FF2F35DE}" type="slidenum">
              <a:rPr lang="en-US" sz="1200" b="0" smtClean="0">
                <a:latin typeface="Times New Roman" pitchFamily="18" charset="0"/>
              </a:rPr>
              <a:pPr/>
              <a:t>18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2FC96F5-6B8D-4E96-8945-287A92860094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81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4813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DA90FE5-ADAD-421D-B3DD-FEE5A343A250}" type="slidenum">
              <a:rPr lang="en-US" sz="1200" b="0" smtClean="0">
                <a:latin typeface="Times New Roman" pitchFamily="18" charset="0"/>
              </a:rPr>
              <a:pPr/>
              <a:t>19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491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F34939F-684F-48A4-9260-C2FB5B78169C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491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4915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389CF93-1B8A-4B72-9EFB-42583CDD6F65}" type="slidenum">
              <a:rPr lang="en-US" sz="1200" b="0" smtClean="0">
                <a:latin typeface="Times New Roman" pitchFamily="18" charset="0"/>
              </a:rPr>
              <a:pPr/>
              <a:t>20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C229BC4-58DC-4082-9103-B5CBF2653452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1CEC16-694C-452D-9381-33D62BC4CD30}" type="slidenum">
              <a:rPr lang="en-US" sz="1200" b="0" smtClean="0">
                <a:latin typeface="Times New Roman" pitchFamily="18" charset="0"/>
              </a:rPr>
              <a:pPr/>
              <a:t>2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501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07895AB-DA7E-4619-910F-854BBABEE07E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501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5018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10B7550-8E77-45B9-A3AE-695F479CD3DD}" type="slidenum">
              <a:rPr lang="en-US" sz="1200" b="0" smtClean="0">
                <a:latin typeface="Times New Roman" pitchFamily="18" charset="0"/>
              </a:rPr>
              <a:pPr/>
              <a:t>21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512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0A49455-985E-44EC-BB8D-6A792EDC19A0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5120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5120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760DA0A-A57C-4F7F-AE50-8DF0F32FF55B}" type="slidenum">
              <a:rPr lang="en-US" sz="1200" b="0" smtClean="0">
                <a:latin typeface="Times New Roman" pitchFamily="18" charset="0"/>
              </a:rPr>
              <a:pPr/>
              <a:t>22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522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E2133E5-0A1A-40C1-940E-13DC32F8058C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522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5223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E4DDCF3-D6CC-4BB3-81F3-522B85722A92}" type="slidenum">
              <a:rPr lang="en-US" sz="1200" b="0" smtClean="0">
                <a:latin typeface="Times New Roman" pitchFamily="18" charset="0"/>
              </a:rPr>
              <a:pPr/>
              <a:t>23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ED7E4B1-CEFE-4F72-83E1-83E780C1C343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40E6723-3461-4CBA-AA6C-23F35447CA49}" type="slidenum">
              <a:rPr lang="en-US" sz="1200" b="0" smtClean="0">
                <a:latin typeface="Times New Roman" pitchFamily="18" charset="0"/>
              </a:rPr>
              <a:pPr/>
              <a:t>24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was in Netherlands at CWI (basically CS and math institute)</a:t>
            </a:r>
          </a:p>
          <a:p>
            <a:r>
              <a:rPr lang="en-US" dirty="0"/>
              <a:t>BDFL means he is the Benevolent Dictator for Life for Python</a:t>
            </a:r>
          </a:p>
          <a:p>
            <a:r>
              <a:rPr lang="en-US" dirty="0"/>
              <a:t>Monty Python was on BBC early 1970s and they also made several films, e.g. SPAMALOT</a:t>
            </a: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/>
              <a:t>Lecture File 01 COP 3014</a:t>
            </a:r>
          </a:p>
        </p:txBody>
      </p:sp>
      <p:sp>
        <p:nvSpPr>
          <p:cNvPr id="583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00BA37D-86CA-44EC-A5A4-17FF322CFB86}" type="datetime2">
              <a:rPr lang="en-US" sz="1200" b="0" smtClean="0"/>
              <a:pPr/>
              <a:t>Sunday, August 25, 2019</a:t>
            </a:fld>
            <a:endParaRPr lang="en-US" sz="1200" b="0"/>
          </a:p>
        </p:txBody>
      </p:sp>
      <p:sp>
        <p:nvSpPr>
          <p:cNvPr id="5837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/>
              <a:t>A. Ford Tyson</a:t>
            </a:r>
          </a:p>
        </p:txBody>
      </p:sp>
      <p:sp>
        <p:nvSpPr>
          <p:cNvPr id="5837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11F87-DF52-4D54-82D3-AE9709D339BB}" type="slidenum">
              <a:rPr lang="en-US" sz="1200" b="0" smtClean="0"/>
              <a:pPr/>
              <a:t>25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563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9B7C246-7B89-41F9-95A4-3410F591180A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5632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5632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0AA6D06-53C6-4BFB-B04A-249D7E125151}" type="slidenum">
              <a:rPr lang="en-US" sz="1200" b="0" smtClean="0">
                <a:latin typeface="Times New Roman" pitchFamily="18" charset="0"/>
              </a:rPr>
              <a:pPr/>
              <a:t>26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BE60634-E72E-4FEA-8483-A55B1853BB61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051F45A-A2AE-4983-A898-20D658D2A8DA}" type="slidenum">
              <a:rPr lang="en-US" sz="1200" b="0" smtClean="0">
                <a:latin typeface="Times New Roman" pitchFamily="18" charset="0"/>
              </a:rPr>
              <a:pPr/>
              <a:t>4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---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486DCC5-7C4A-4481-A2A5-2CB2F27D5BB0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379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52C6014-B549-4E78-9A14-572A5D41D308}" type="slidenum">
              <a:rPr lang="en-US" sz="1200" b="0" smtClean="0">
                <a:latin typeface="Times New Roman" pitchFamily="18" charset="0"/>
              </a:rPr>
              <a:pPr/>
              <a:t>5</a:t>
            </a:fld>
            <a:endParaRPr lang="en-US" sz="1200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2942C1-0A94-4B9E-8F96-10070C024384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639C53D-34DE-4622-8099-6C5A708C34A5}" type="slidenum">
              <a:rPr lang="en-US" sz="1200" b="0" smtClean="0">
                <a:latin typeface="Times New Roman" pitchFamily="18" charset="0"/>
              </a:rPr>
              <a:pPr/>
              <a:t>6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9A5FE0F-640E-4D47-9E1B-A2DFEB1B7980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494C9A6-C8CD-46B5-A7A8-348D415FB851}" type="slidenum">
              <a:rPr lang="en-US" sz="1200" b="0" smtClean="0">
                <a:latin typeface="Times New Roman" pitchFamily="18" charset="0"/>
              </a:rPr>
              <a:pPr/>
              <a:t>7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AF326A1-5A1C-4489-BA15-F0262CB453AD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4008B38-B720-4703-A6E4-4B73BF19C840}" type="slidenum">
              <a:rPr lang="en-US" sz="1200" b="0" smtClean="0">
                <a:latin typeface="Times New Roman" pitchFamily="18" charset="0"/>
              </a:rPr>
              <a:pPr/>
              <a:t>8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040B17D-10DA-477E-8BA2-CD463602117F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D31AD7A-435D-4A21-B2B1-8724BC688754}" type="slidenum">
              <a:rPr lang="en-US" sz="1200" b="0" smtClean="0">
                <a:latin typeface="Times New Roman" pitchFamily="18" charset="0"/>
              </a:rPr>
              <a:pPr/>
              <a:t>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Ask how many have programming background, where, what language</a:t>
            </a:r>
          </a:p>
          <a:p>
            <a:r>
              <a:rPr lang="en-US"/>
              <a:t>Emphasize no pre-req of programming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Lecture File 01 COP 3014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CEC81F-3142-4C76-A562-8A584206D8E4}" type="datetime2">
              <a:rPr lang="en-US" sz="1200" b="0" smtClean="0">
                <a:latin typeface="Times New Roman" pitchFamily="18" charset="0"/>
              </a:rPr>
              <a:pPr/>
              <a:t>Sunday, August 25, 2019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b="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55244C8-A553-422E-A6FF-3A3391D282A5}" type="slidenum">
              <a:rPr lang="en-US" sz="1200" b="0" smtClean="0">
                <a:latin typeface="Times New Roman" pitchFamily="18" charset="0"/>
              </a:rPr>
              <a:pPr/>
              <a:t>10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73D0D5E-0688-4924-8DA1-DB00D21C47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3665A-F019-463E-A929-FD401482E1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98ED6-8BA1-445E-972D-AB5B7FA766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7B600-5D77-4739-B5DE-24DB7584DB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00331-D8B5-48A2-B14B-6CE27BF1AE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BA7F2-1533-4FBE-B230-B330ECF2C5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32E71-10D1-4DEF-A82B-9E83DDBBCA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EB83-1F5B-4C52-93CC-E08C795C6F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B443A-5DD8-4682-A7DA-CDAA0EE21B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0CD30-C774-4DEF-B211-63324150EB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D08CAE-C0FF-43CE-A004-ABFDF927C0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68AA45B-228D-454D-BD67-008FA28C56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514600"/>
            <a:ext cx="6400800" cy="3048000"/>
          </a:xfrm>
        </p:spPr>
        <p:txBody>
          <a:bodyPr/>
          <a:lstStyle/>
          <a:p>
            <a:r>
              <a:rPr lang="en-US" dirty="0"/>
              <a:t>First topic: Course Overview and Administration</a:t>
            </a:r>
          </a:p>
          <a:p>
            <a:r>
              <a:rPr lang="en-US" dirty="0"/>
              <a:t>Next: We will start on course material as time permits</a:t>
            </a:r>
          </a:p>
          <a:p>
            <a:r>
              <a:rPr lang="en-US" dirty="0"/>
              <a:t>Instructor: A. Ford Tyson</a:t>
            </a: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DCDCA-A628-4594-87CA-A7D9D81C09B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676400"/>
          </a:xfrm>
        </p:spPr>
        <p:txBody>
          <a:bodyPr/>
          <a:lstStyle/>
          <a:p>
            <a:r>
              <a:rPr lang="en-US" b="1" dirty="0"/>
              <a:t>COP 3035 - Python </a:t>
            </a:r>
            <a:br>
              <a:rPr lang="en-US" sz="4800" b="1" dirty="0"/>
            </a:br>
            <a:r>
              <a:rPr lang="en-US" sz="3200" b="1" i="1" dirty="0"/>
              <a:t>Lecture File 00</a:t>
            </a:r>
            <a:endParaRPr lang="en-US" dirty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667000" y="5715000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0" dirty="0">
                <a:latin typeface="Times New Roman" pitchFamily="18" charset="0"/>
              </a:rPr>
              <a:t>Copyright Ann Ford Tyson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6764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course is NOT about </a:t>
            </a:r>
            <a:r>
              <a:rPr lang="en-US" sz="2800" i="1" dirty="0"/>
              <a:t>using</a:t>
            </a:r>
            <a:r>
              <a:rPr lang="en-US" sz="2800" dirty="0"/>
              <a:t> software, such as word-processors, web browsers, etc. (that is taught in computer fluency).  It is about </a:t>
            </a:r>
            <a:r>
              <a:rPr lang="en-US" sz="2800" i="1" u="sng" dirty="0">
                <a:solidFill>
                  <a:srgbClr val="800080"/>
                </a:solidFill>
              </a:rPr>
              <a:t>designing and writing</a:t>
            </a:r>
            <a:r>
              <a:rPr lang="en-US" sz="2800" dirty="0"/>
              <a:t> software.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Writing programs is typically time-consuming and the course workload may be considered heavy by some students, more so in the later parts of the semester.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5D965-EF29-4820-A723-1DB03A046D0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666037" cy="1371600"/>
          </a:xfrm>
        </p:spPr>
        <p:txBody>
          <a:bodyPr/>
          <a:lstStyle/>
          <a:p>
            <a:r>
              <a:rPr lang="en-US" sz="4000" dirty="0"/>
              <a:t>What COP 3035 Is</a:t>
            </a:r>
            <a:br>
              <a:rPr lang="en-US" sz="4000" dirty="0"/>
            </a:br>
            <a:r>
              <a:rPr lang="en-US" sz="4000" dirty="0"/>
              <a:t>and Is Not About p. 2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All (or most, depending on time factors) chapters in the Gaddis textbook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Fundamentals of computers and programming, basics of Python, input and output, selection, looping, functions, data structures, classes and objects, basic algorithms, imperative/procedural paradigm, object-based/oriented paradigm, a bit of GUI programming, design, style, testing and debugging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2C12B-121D-448A-969F-B97D517E5F6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/>
              <a:t>Overview of Course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on-line course syllabus</a:t>
            </a:r>
          </a:p>
          <a:p>
            <a:pPr lvl="1"/>
            <a:r>
              <a:rPr lang="en-US" sz="2400" dirty="0"/>
              <a:t>on Canvas site under "Syllabus" link</a:t>
            </a:r>
          </a:p>
          <a:p>
            <a:pPr lvl="1"/>
            <a:r>
              <a:rPr lang="en-US" sz="2400" dirty="0"/>
              <a:t>Read </a:t>
            </a:r>
            <a:r>
              <a:rPr lang="en-US" sz="2400" i="1" dirty="0"/>
              <a:t>carefully</a:t>
            </a:r>
            <a:r>
              <a:rPr lang="en-US" sz="2400" dirty="0"/>
              <a:t> now</a:t>
            </a:r>
          </a:p>
          <a:p>
            <a:pPr lvl="1"/>
            <a:r>
              <a:rPr lang="en-US" sz="2400" dirty="0"/>
              <a:t>Includes</a:t>
            </a:r>
          </a:p>
          <a:p>
            <a:pPr lvl="2"/>
            <a:r>
              <a:rPr lang="en-US" sz="2000" dirty="0"/>
              <a:t>A list of topics covered in the course</a:t>
            </a:r>
          </a:p>
          <a:p>
            <a:pPr lvl="2"/>
            <a:r>
              <a:rPr lang="en-US" sz="2000" dirty="0"/>
              <a:t>course policies which will affect your grade</a:t>
            </a:r>
          </a:p>
          <a:p>
            <a:pPr lvl="2"/>
            <a:r>
              <a:rPr lang="en-US" sz="2000" dirty="0"/>
              <a:t>the corresponding reading assignments, including handouts, program examples, etc.</a:t>
            </a:r>
          </a:p>
          <a:p>
            <a:pPr lvl="2"/>
            <a:r>
              <a:rPr lang="en-US" sz="2000" dirty="0"/>
              <a:t>programming project due dates</a:t>
            </a:r>
          </a:p>
          <a:p>
            <a:pPr lvl="2"/>
            <a:r>
              <a:rPr lang="en-US" sz="2000" dirty="0"/>
              <a:t>exam dates and times</a:t>
            </a:r>
          </a:p>
          <a:p>
            <a:pPr lvl="2"/>
            <a:r>
              <a:rPr lang="en-US" sz="2000" dirty="0">
                <a:solidFill>
                  <a:srgbClr val="CC0000"/>
                </a:solidFill>
              </a:rPr>
              <a:t>There may be changes, check course web site, announcements and other communications often for updates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36EDC-5594-4642-9B13-84D442CFD03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73163" y="304800"/>
            <a:ext cx="7772400" cy="1143000"/>
          </a:xfrm>
        </p:spPr>
        <p:txBody>
          <a:bodyPr/>
          <a:lstStyle/>
          <a:p>
            <a:r>
              <a:rPr lang="en-US" sz="4800" dirty="0"/>
              <a:t>Syllabus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772400" cy="3733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u="sng" dirty="0"/>
              <a:t>A large part of your grade in this course will be determined by whether or not you meet deadlines and follow instructions correctly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Read course materials carefully and thoroughly; they tell you everything you need to know to earn a high grade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Everyone on the course teaching staff wants you to succeed!</a:t>
            </a:r>
          </a:p>
          <a:p>
            <a:pPr lvl="1">
              <a:lnSpc>
                <a:spcPct val="90000"/>
              </a:lnSpc>
              <a:buFontTx/>
              <a:buNone/>
            </a:pP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Deadlines and instructions are important in the "real world" (e.g. a job) and are critical here too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B95-4DA3-4B1D-B8CB-D6A3CF9DF7D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Deadlines and Course Instructions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800080"/>
                </a:solidFill>
              </a:rPr>
              <a:t>Programming Assignments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On-Time: </a:t>
            </a:r>
            <a:r>
              <a:rPr lang="en-US" sz="2400" u="sng" dirty="0"/>
              <a:t>Due by 11:59 PM</a:t>
            </a:r>
            <a:r>
              <a:rPr lang="en-US" sz="2400" dirty="0"/>
              <a:t> on the due date specified (unless otherwise stated)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Submitted electronically via Canvas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programs can be turned in via email under any circumstances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Late Deadline: work turned in by 48 hours after the due time is late, and will receive a </a:t>
            </a:r>
            <a:r>
              <a:rPr lang="en-US" sz="2400" dirty="0">
                <a:solidFill>
                  <a:srgbClr val="800080"/>
                </a:solidFill>
              </a:rPr>
              <a:t>20%</a:t>
            </a:r>
            <a:r>
              <a:rPr lang="en-US" sz="2400" dirty="0"/>
              <a:t> penalty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 assignments will be accepted after the late deadline (0 points)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6E9E2-F763-44E3-BEA8-E21E48220EA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81050"/>
          </a:xfrm>
        </p:spPr>
        <p:txBody>
          <a:bodyPr>
            <a:normAutofit fontScale="90000"/>
          </a:bodyPr>
          <a:lstStyle/>
          <a:p>
            <a:r>
              <a:rPr lang="en-US" sz="4000"/>
              <a:t>Programming Assignment Deadlines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6002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00080"/>
                </a:solidFill>
              </a:rPr>
              <a:t>ask the course instructor</a:t>
            </a:r>
            <a:r>
              <a:rPr lang="en-US" sz="2800" dirty="0"/>
              <a:t> </a:t>
            </a:r>
            <a:r>
              <a:rPr lang="en-US" sz="2800" b="1" u="sng" dirty="0"/>
              <a:t>in person during office hours</a:t>
            </a:r>
            <a:r>
              <a:rPr lang="en-US" sz="2800" dirty="0"/>
              <a:t>, before the assignment is due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granted for </a:t>
            </a:r>
            <a:r>
              <a:rPr lang="en-US" sz="2800" dirty="0">
                <a:solidFill>
                  <a:srgbClr val="800080"/>
                </a:solidFill>
              </a:rPr>
              <a:t>medical or personal emergencies only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you must provide </a:t>
            </a:r>
            <a:r>
              <a:rPr lang="en-US" sz="2800" dirty="0">
                <a:solidFill>
                  <a:srgbClr val="800080"/>
                </a:solidFill>
              </a:rPr>
              <a:t>written proof – original documents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there will be </a:t>
            </a:r>
            <a:r>
              <a:rPr lang="en-US" sz="2800" dirty="0">
                <a:solidFill>
                  <a:srgbClr val="800080"/>
                </a:solidFill>
              </a:rPr>
              <a:t>no extensions on </a:t>
            </a:r>
            <a:br>
              <a:rPr lang="en-US" sz="2800" dirty="0">
                <a:solidFill>
                  <a:srgbClr val="800080"/>
                </a:solidFill>
              </a:rPr>
            </a:br>
            <a:r>
              <a:rPr lang="en-US" sz="2800" dirty="0">
                <a:solidFill>
                  <a:srgbClr val="800080"/>
                </a:solidFill>
              </a:rPr>
              <a:t>program 6 or any late programs accepted  (i.e. there is no late grace period on </a:t>
            </a:r>
            <a:br>
              <a:rPr lang="en-US" sz="2800" dirty="0">
                <a:solidFill>
                  <a:srgbClr val="800080"/>
                </a:solidFill>
              </a:rPr>
            </a:br>
            <a:r>
              <a:rPr lang="en-US" sz="2800" dirty="0">
                <a:solidFill>
                  <a:srgbClr val="800080"/>
                </a:solidFill>
              </a:rPr>
              <a:t>program 6)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read complete details in syllabus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9A6F3-530C-4774-92BE-2B736B196E2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Extensions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676400"/>
            <a:ext cx="7772400" cy="4800600"/>
          </a:xfrm>
        </p:spPr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all work is to be done individually</a:t>
            </a:r>
            <a:r>
              <a:rPr lang="en-US"/>
              <a:t> unless otherwise stated, in writing, on the project write-up</a:t>
            </a:r>
          </a:p>
          <a:p>
            <a:r>
              <a:rPr lang="en-US"/>
              <a:t>talking things over is generally ok, exchanging or copying files or written work is </a:t>
            </a:r>
            <a:r>
              <a:rPr lang="en-US" i="1"/>
              <a:t>never</a:t>
            </a:r>
            <a:r>
              <a:rPr lang="en-US"/>
              <a:t> ok</a:t>
            </a:r>
          </a:p>
          <a:p>
            <a:r>
              <a:rPr lang="en-US"/>
              <a:t>if you are having trouble with the assignments, come to the teaching staff for help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AC0C6-45B5-4D4C-9A57-ABCF29F925E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Integrity p. 1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648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800080"/>
                </a:solidFill>
              </a:rPr>
              <a:t>course materials</a:t>
            </a:r>
            <a:r>
              <a:rPr lang="en-US" sz="2400" dirty="0"/>
              <a:t> provided by the teaching staff (current required textbook, handouts, project write-ups, web pages, etc.) may be used in your work (always cite your references)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We take "cheating" seriously; we will regularly use an automated plagiarism detector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cases are submitted to Dean's office, sanctions as per FSU standards</a:t>
            </a:r>
          </a:p>
          <a:p>
            <a:endParaRPr lang="en-US" sz="2400" b="1" dirty="0">
              <a:latin typeface="Palatino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57C01-2E48-4834-A417-BBD68759133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/>
              <a:t>Academic Integrity p. 2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45823-8733-4648-83D2-6BEB523EE15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Course Grading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049093"/>
              </p:ext>
            </p:extLst>
          </p:nvPr>
        </p:nvGraphicFramePr>
        <p:xfrm>
          <a:off x="685800" y="1371600"/>
          <a:ext cx="8001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hart" r:id="rId4" imgW="6096060" imgH="4048215" progId="MSGraph.Chart.8">
                  <p:embed followColorScheme="full"/>
                </p:oleObj>
              </mc:Choice>
              <mc:Fallback>
                <p:oleObj name="Chart" r:id="rId4" imgW="6096060" imgH="404821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80010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35283-55C9-47AE-B5C5-3A93EACCE8B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Grading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53260"/>
              </p:ext>
            </p:extLst>
          </p:nvPr>
        </p:nvGraphicFramePr>
        <p:xfrm>
          <a:off x="736600" y="1422400"/>
          <a:ext cx="7899400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590800" y="5562600"/>
            <a:ext cx="6096000" cy="70788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A program which does not interpret using the required interpreter loses up to 50 points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75438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Handout: Course Syllabus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available online from class Canvas site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May download or print a copy from the site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read it carefully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course administration, requirements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reading assignments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assignment due dates and exam dates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What the course is and is not about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We will discuss some course policies today, but it is critical to read this handout completely so that you do not lose course points for not following course requirements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927CA-838A-4E48-8164-999CE9746C8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Introduction</a:t>
            </a:r>
            <a:r>
              <a:rPr lang="en-US" dirty="0"/>
              <a:t> and Welcome to</a:t>
            </a:r>
            <a:br>
              <a:rPr lang="en-US" dirty="0"/>
            </a:br>
            <a:r>
              <a:rPr lang="en-US" sz="4800" dirty="0"/>
              <a:t>COP 3035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7772400" cy="4724400"/>
          </a:xfrm>
        </p:spPr>
        <p:txBody>
          <a:bodyPr/>
          <a:lstStyle/>
          <a:p>
            <a:r>
              <a:rPr lang="en-US" dirty="0"/>
              <a:t>Attendance at lectures and recitations is required to do well in this course</a:t>
            </a:r>
          </a:p>
          <a:p>
            <a:r>
              <a:rPr lang="en-US" dirty="0"/>
              <a:t>Many tips and hints on how to do well on course projects and exams are provided only in class</a:t>
            </a:r>
          </a:p>
          <a:p>
            <a:r>
              <a:rPr lang="en-US" dirty="0"/>
              <a:t>Attendance and participation is taken into account when assigning final course letter grades; see syllabus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F5649-F628-473D-9CEE-A98EBF85B25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Attendance/Participation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33600"/>
            <a:ext cx="7772400" cy="3581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800080"/>
                </a:solidFill>
              </a:rPr>
              <a:t>See Course Syllabus on Canvas</a:t>
            </a:r>
          </a:p>
          <a:p>
            <a:pPr lvl="1"/>
            <a:r>
              <a:rPr lang="en-US" dirty="0"/>
              <a:t>there are two exams in this course</a:t>
            </a:r>
          </a:p>
          <a:p>
            <a:pPr lvl="1"/>
            <a:r>
              <a:rPr lang="en-US" dirty="0"/>
              <a:t>syllabus lists exam dates and times</a:t>
            </a:r>
          </a:p>
          <a:p>
            <a:pPr lvl="1"/>
            <a:r>
              <a:rPr lang="en-US" dirty="0"/>
              <a:t>first exam is given during a lecture period</a:t>
            </a:r>
          </a:p>
          <a:p>
            <a:pPr lvl="1"/>
            <a:r>
              <a:rPr lang="en-US" dirty="0"/>
              <a:t>second exam is given during the FSU Registrar’s final exam period scheduled for this course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4253F-04BD-4156-A67D-2F45B4D94DF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/>
              <a:t>Exam Schedule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7724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Regarding assignment submission, grade questions: go to </a:t>
            </a:r>
            <a:r>
              <a:rPr lang="en-US" sz="2800" dirty="0">
                <a:solidFill>
                  <a:srgbClr val="800080"/>
                </a:solidFill>
              </a:rPr>
              <a:t>your recitation instructor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All re-grade requests must be made </a:t>
            </a:r>
            <a:r>
              <a:rPr lang="en-US" sz="2800" dirty="0">
                <a:solidFill>
                  <a:srgbClr val="800080"/>
                </a:solidFill>
              </a:rPr>
              <a:t>in writing within 7 days</a:t>
            </a:r>
            <a:r>
              <a:rPr lang="en-US" sz="2800" dirty="0"/>
              <a:t> of the assignment or a test answer grade or key being handed back; read details in syllabus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HELP with programming assignments: go to teaching staff office hours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B6F75-5A17-49C7-AD7A-8B34C670126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0" y="514350"/>
            <a:ext cx="7772400" cy="704850"/>
          </a:xfrm>
        </p:spPr>
        <p:txBody>
          <a:bodyPr>
            <a:normAutofit fontScale="90000"/>
          </a:bodyPr>
          <a:lstStyle/>
          <a:p>
            <a:r>
              <a:rPr lang="en-US"/>
              <a:t>When you have questions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0066"/>
                </a:solidFill>
              </a:rPr>
              <a:t>Need</a:t>
            </a:r>
            <a:r>
              <a:rPr lang="en-US" sz="2800" dirty="0">
                <a:solidFill>
                  <a:srgbClr val="800080"/>
                </a:solidFill>
              </a:rPr>
              <a:t> </a:t>
            </a:r>
            <a:r>
              <a:rPr lang="en-US" sz="2800" dirty="0"/>
              <a:t>FSU account (required) and may get CS department account (optional)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Required Major Software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800080"/>
                </a:solidFill>
              </a:rPr>
              <a:t>Python 3 (current version is 3.7.3)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This is available for use at campus computing sites and you can install it on your own computer for free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Can be installed on Windows, Mac, UNIX/LINUX (instructions are in textbook)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800" dirty="0"/>
              <a:t>Supported Course Platform: Windows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FF3300"/>
                </a:solidFill>
              </a:rPr>
              <a:t>your programs must compile and run correctly using the required Python software to be graded; will be graded using Windows only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A1F6D-AD58-42B7-88EC-D41BEFCFF65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Accounts &amp; Software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You must attend the recitation you are officially registered for in the FSU Registration system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Recitation sections meet starting </a:t>
            </a:r>
            <a:r>
              <a:rPr lang="en-US" sz="2000" i="1" dirty="0"/>
              <a:t>next</a:t>
            </a:r>
            <a:r>
              <a:rPr lang="en-US" sz="2000" dirty="0"/>
              <a:t> week</a:t>
            </a:r>
            <a:br>
              <a:rPr lang="en-US" sz="2000" dirty="0"/>
            </a:br>
            <a:endParaRPr lang="en-US" sz="2000" baseline="30000" dirty="0"/>
          </a:p>
          <a:p>
            <a:pPr>
              <a:lnSpc>
                <a:spcPct val="90000"/>
              </a:lnSpc>
            </a:pPr>
            <a:r>
              <a:rPr lang="en-US" sz="2000" dirty="0"/>
              <a:t>Recitation attendance is required to maximize your understanding and your grades in this course; some topics will be covered in recitation only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Primary goal of recitation sections is to help you get the programming assignments done successfully and to help in studying for exams and working on exercises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Your recitation instructor is your primary contact on the teaching staff for administrative issues (grades, etc.)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Palatino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C4B01-388F-417E-AED2-E6E37EC9E6F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781050"/>
          </a:xfrm>
        </p:spPr>
        <p:txBody>
          <a:bodyPr/>
          <a:lstStyle/>
          <a:p>
            <a:r>
              <a:rPr lang="en-US"/>
              <a:t>Recitation Sections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of History: Python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724400" y="1676400"/>
            <a:ext cx="3703638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Named for BBC comedy "Monty Python's Flying Circus”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Creator: Guido van </a:t>
            </a:r>
            <a:r>
              <a:rPr lang="en-US" dirty="0" err="1"/>
              <a:t>Rossum</a:t>
            </a:r>
            <a:r>
              <a:rPr lang="en-US" dirty="0"/>
              <a:t>, late 1980s, he is the Python </a:t>
            </a:r>
            <a:r>
              <a:rPr lang="en-US" i="1" dirty="0"/>
              <a:t>BDFL</a:t>
            </a:r>
            <a:br>
              <a:rPr lang="en-US" i="1" dirty="0"/>
            </a:br>
            <a:r>
              <a:rPr lang="en-US" i="1" dirty="0"/>
              <a:t>(</a:t>
            </a:r>
            <a:r>
              <a:rPr lang="en-US" dirty="0"/>
              <a:t>Benevolent Dictator for Life)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6FC85-411C-4D03-A999-B3ADFF777C7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9701" name="Picture 4" descr="montyPyth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227806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42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810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Go to Canvas site; read the Syllabus carefully</a:t>
            </a:r>
            <a:br>
              <a:rPr lang="en-US" sz="2400" dirty="0"/>
            </a:br>
            <a:r>
              <a:rPr lang="en-US" sz="2400" dirty="0"/>
              <a:t>and ask questions now if you have any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Start on current reading assignments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Print the Project 1 Assignment write-up as soon as it is available, look at the Python program to be used and read it prior to your recitation meeting; bring printed write-up and program to your first recitation</a:t>
            </a:r>
          </a:p>
          <a:p>
            <a:pPr lvl="1">
              <a:lnSpc>
                <a:spcPct val="80000"/>
              </a:lnSpc>
              <a:buFontTx/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D491F-A71B-4F72-A93E-F742EED8ED0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/>
              <a:t>Things to do now</a:t>
            </a:r>
          </a:p>
        </p:txBody>
      </p:sp>
      <p:sp>
        <p:nvSpPr>
          <p:cNvPr id="670726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bliqueBottomRigh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latin typeface="Times New Roman" pitchFamily="18" charset="0"/>
                <a:sym typeface="Wingdings" pitchFamily="2" charset="2"/>
              </a:rPr>
              <a:t></a:t>
            </a:r>
            <a:endParaRPr lang="en-US" sz="2400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7724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 sure to complete the first day “quiz” on the Canvas site today to avoid being dropped for non-attendance (it is not graded, only recorded that you completed it)</a:t>
            </a:r>
          </a:p>
          <a:p>
            <a:endParaRPr lang="en-US" dirty="0"/>
          </a:p>
          <a:p>
            <a:r>
              <a:rPr lang="en-US" dirty="0"/>
              <a:t>IMPORTANT: if you decide at any point you do not want to take this course, you MUST BE CERTAIN TO DROP IT YOURSELF!!!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7B600-5D77-4739-B5DE-24DB7584DB4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Day Attendance</a:t>
            </a:r>
          </a:p>
        </p:txBody>
      </p:sp>
    </p:spTree>
    <p:extLst>
      <p:ext uri="{BB962C8B-B14F-4D97-AF65-F5344CB8AC3E}">
        <p14:creationId xmlns:p14="http://schemas.microsoft.com/office/powerpoint/2010/main" val="18024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This course is primarily intended for non-computer science majors</a:t>
            </a:r>
          </a:p>
          <a:p>
            <a:endParaRPr lang="en-US" sz="2400" dirty="0"/>
          </a:p>
          <a:p>
            <a:r>
              <a:rPr lang="en-US" sz="2400" dirty="0"/>
              <a:t>Computer science department majors cannot use this course towards "core" credit in the major; however can take it as a "free elective"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Course does count towards minor in CS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we will use Python as the teaching language</a:t>
            </a:r>
          </a:p>
          <a:p>
            <a:pPr>
              <a:buFont typeface="Monotype Sorts" pitchFamily="2" charset="2"/>
              <a:buNone/>
            </a:pPr>
            <a:endParaRPr lang="en-US" sz="2400" dirty="0"/>
          </a:p>
          <a:p>
            <a:r>
              <a:rPr lang="en-US" sz="2400" dirty="0"/>
              <a:t>graduate students: talk to your major department advisor about credits,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9E8FE-3837-4F83-8102-FCD0AD329D6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Nature of this course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you have not finished the math pre-requisite with a C- grade or higher (MAC 1105)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If you do not complete the first day attendance online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See CS department advisor with questions about math pre-</a:t>
            </a:r>
            <a:r>
              <a:rPr lang="en-US" sz="2400" dirty="0" err="1"/>
              <a:t>req</a:t>
            </a:r>
            <a:r>
              <a:rPr lang="en-US" sz="2400" dirty="0"/>
              <a:t>: Ms. Lauren </a:t>
            </a:r>
            <a:r>
              <a:rPr lang="en-US" sz="2400" dirty="0" err="1"/>
              <a:t>Higbee</a:t>
            </a:r>
            <a:r>
              <a:rPr lang="en-US" sz="2400" dirty="0"/>
              <a:t>, 203 Love Building, advisor@cs.fsu.edu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58B2F-BB96-4A8B-8369-48DE1AC1C80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Automatic Drops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7924800" cy="373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Course Instructor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A. Ford Tyson</a:t>
            </a:r>
          </a:p>
          <a:p>
            <a:pPr>
              <a:lnSpc>
                <a:spcPct val="90000"/>
              </a:lnSpc>
            </a:pPr>
            <a:r>
              <a:rPr lang="en-US" dirty="0"/>
              <a:t>TA/Recitation Instructor Name(s): TBA</a:t>
            </a:r>
            <a:br>
              <a:rPr lang="en-US" dirty="0"/>
            </a:b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/>
              <a:t>Class Canvas Web Site</a:t>
            </a:r>
            <a:br>
              <a:rPr lang="en-US" dirty="0"/>
            </a:br>
            <a:r>
              <a:rPr lang="en-US" u="sng" dirty="0"/>
              <a:t>the web site is an integral part of the course</a:t>
            </a:r>
            <a:br>
              <a:rPr lang="en-US" u="sng" dirty="0"/>
            </a:br>
            <a:endParaRPr lang="en-US" i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7C201-270B-4BE6-A953-B65799BC2BB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General Information p.1</a:t>
            </a:r>
            <a:endParaRPr 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3810000"/>
          </a:xfrm>
        </p:spPr>
        <p:txBody>
          <a:bodyPr>
            <a:normAutofit/>
          </a:bodyPr>
          <a:lstStyle/>
          <a:p>
            <a:r>
              <a:rPr lang="en-US" sz="2800" dirty="0"/>
              <a:t>Required Textbook</a:t>
            </a:r>
          </a:p>
          <a:p>
            <a:r>
              <a:rPr lang="en-US" sz="2800" dirty="0"/>
              <a:t>Title: Starting Out with Python </a:t>
            </a:r>
            <a:br>
              <a:rPr lang="en-US" sz="2800" dirty="0"/>
            </a:br>
            <a:r>
              <a:rPr lang="en-US" sz="2800" dirty="0"/>
              <a:t>Edition: 4th </a:t>
            </a:r>
            <a:br>
              <a:rPr lang="en-US" sz="2800" dirty="0"/>
            </a:br>
            <a:r>
              <a:rPr lang="en-US" sz="2800" dirty="0"/>
              <a:t>Author: Tony Gaddis </a:t>
            </a:r>
            <a:br>
              <a:rPr lang="en-US" sz="2800" dirty="0"/>
            </a:br>
            <a:r>
              <a:rPr lang="en-US" sz="2800" dirty="0"/>
              <a:t>Status: Required </a:t>
            </a:r>
            <a:br>
              <a:rPr lang="en-US" sz="2800" dirty="0"/>
            </a:br>
            <a:r>
              <a:rPr lang="en-US" sz="2800" dirty="0"/>
              <a:t>Publisher: Pearson </a:t>
            </a:r>
            <a:br>
              <a:rPr lang="en-US" sz="2800" dirty="0"/>
            </a:br>
            <a:r>
              <a:rPr lang="en-US" sz="2800" dirty="0"/>
              <a:t>Copyright: 2018 </a:t>
            </a:r>
            <a:br>
              <a:rPr lang="en-US" sz="2800" dirty="0"/>
            </a:br>
            <a:r>
              <a:rPr lang="en-US" sz="2800" dirty="0"/>
              <a:t>ISBN 13: 978-0-13-444432-1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B3ECC-B757-4DD3-9C23-977EC0F91C1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8456613" cy="704850"/>
          </a:xfrm>
        </p:spPr>
        <p:txBody>
          <a:bodyPr>
            <a:normAutofit fontScale="90000"/>
          </a:bodyPr>
          <a:lstStyle/>
          <a:p>
            <a:r>
              <a:rPr lang="en-US"/>
              <a:t>General Information p.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077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Course materials will be made available via the course web site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Canvas will be used to send announcements and other communications to the class; reading these is mandatory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ALL course email is sent to your </a:t>
            </a:r>
            <a:r>
              <a:rPr lang="en-US" sz="2400" i="1" dirty="0"/>
              <a:t>FSU email account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i="1" dirty="0"/>
              <a:t>Email sent to teaching staff should be sent from @fsu accounts</a:t>
            </a:r>
            <a:r>
              <a:rPr lang="en-US" sz="2400" dirty="0"/>
              <a:t>, or it may not be read or answered; email SPAM is a major problem for all of the staff and spam filters often catch all non-FSU account email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When you send email to teaching staff, use a subject like “3035 project 2” i.e. something explanatory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8AB6E-21A3-4C87-A201-47A648D7A25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8456613" cy="704850"/>
          </a:xfrm>
        </p:spPr>
        <p:txBody>
          <a:bodyPr>
            <a:normAutofit fontScale="90000"/>
          </a:bodyPr>
          <a:lstStyle/>
          <a:p>
            <a:r>
              <a:rPr lang="en-US"/>
              <a:t>General Information p.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r>
              <a:rPr lang="en-US" dirty="0"/>
              <a:t>Goal of this course: to provide you with a solid foundation in the basics of computer programming in a high-level language, in this case, 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Along with that, to achieve a degree of basic knowledge about general concepts in programming and computer science overall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1BBD1-3C16-4291-8EFF-6934A58907B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666038" cy="990600"/>
          </a:xfrm>
        </p:spPr>
        <p:txBody>
          <a:bodyPr/>
          <a:lstStyle/>
          <a:p>
            <a:r>
              <a:rPr lang="en-US" dirty="0"/>
              <a:t>What COP 3035 is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1768</TotalTime>
  <Words>1408</Words>
  <Application>Microsoft Office PowerPoint</Application>
  <PresentationFormat>Letter Paper (8.5x11 in)</PresentationFormat>
  <Paragraphs>272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Courier New</vt:lpstr>
      <vt:lpstr>Lucida Sans Unicode</vt:lpstr>
      <vt:lpstr>Monotype Sorts</vt:lpstr>
      <vt:lpstr>Palatino</vt:lpstr>
      <vt:lpstr>Times</vt:lpstr>
      <vt:lpstr>Times New Roman</vt:lpstr>
      <vt:lpstr>Verdana</vt:lpstr>
      <vt:lpstr>Wingdings 2</vt:lpstr>
      <vt:lpstr>Wingdings 3</vt:lpstr>
      <vt:lpstr>Concourse</vt:lpstr>
      <vt:lpstr>Chart</vt:lpstr>
      <vt:lpstr>COP 3035 - Python  Lecture File 00</vt:lpstr>
      <vt:lpstr>Introduction and Welcome to COP 3035</vt:lpstr>
      <vt:lpstr>First Day Attendance</vt:lpstr>
      <vt:lpstr>Nature of this course</vt:lpstr>
      <vt:lpstr>Possible Automatic Drops</vt:lpstr>
      <vt:lpstr>General Information p.1</vt:lpstr>
      <vt:lpstr>General Information p. 2</vt:lpstr>
      <vt:lpstr>General Information p. 3</vt:lpstr>
      <vt:lpstr>What COP 3035 is</vt:lpstr>
      <vt:lpstr>What COP 3035 Is and Is Not About p. 2</vt:lpstr>
      <vt:lpstr>Overview of Course Topics</vt:lpstr>
      <vt:lpstr>Syllabus</vt:lpstr>
      <vt:lpstr>Deadlines and Course Instructions</vt:lpstr>
      <vt:lpstr>Programming Assignment Deadlines</vt:lpstr>
      <vt:lpstr>Assignment Extensions</vt:lpstr>
      <vt:lpstr>Academic Integrity p. 1</vt:lpstr>
      <vt:lpstr>Academic Integrity p. 2</vt:lpstr>
      <vt:lpstr>Overall Course Grading</vt:lpstr>
      <vt:lpstr>Program Grading</vt:lpstr>
      <vt:lpstr>Attendance/Participation</vt:lpstr>
      <vt:lpstr>Exam Schedule</vt:lpstr>
      <vt:lpstr>When you have questions</vt:lpstr>
      <vt:lpstr>Computer Accounts &amp; Software</vt:lpstr>
      <vt:lpstr>Recitation Sections</vt:lpstr>
      <vt:lpstr>Bit of History: Python</vt:lpstr>
      <vt:lpstr>Things to do now</vt:lpstr>
    </vt:vector>
  </TitlesOfParts>
  <Company>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3035</dc:title>
  <dc:creator>Ann Ford Tyson</dc:creator>
  <cp:lastModifiedBy>newking9088@gmail.com</cp:lastModifiedBy>
  <cp:revision>366</cp:revision>
  <cp:lastPrinted>2001-01-04T20:21:52Z</cp:lastPrinted>
  <dcterms:created xsi:type="dcterms:W3CDTF">1999-09-24T20:11:26Z</dcterms:created>
  <dcterms:modified xsi:type="dcterms:W3CDTF">2019-08-25T12:10:28Z</dcterms:modified>
</cp:coreProperties>
</file>