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8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6" r:id="rId21"/>
    <p:sldId id="274" r:id="rId22"/>
    <p:sldId id="275" r:id="rId23"/>
    <p:sldId id="276" r:id="rId24"/>
    <p:sldId id="277" r:id="rId25"/>
    <p:sldId id="278" r:id="rId26"/>
    <p:sldId id="287" r:id="rId27"/>
    <p:sldId id="279" r:id="rId28"/>
    <p:sldId id="280" r:id="rId29"/>
    <p:sldId id="281" r:id="rId30"/>
    <p:sldId id="282" r:id="rId31"/>
    <p:sldId id="290" r:id="rId32"/>
    <p:sldId id="285" r:id="rId33"/>
    <p:sldId id="288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7141D9-7AAB-4364-83DD-5D8B02E3BA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5B98D-AAB0-4762-A680-255ECD5EAF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8D0D83-3650-407C-95BC-A9C8B636CDE7}" type="datetimeFigureOut">
              <a:rPr lang="en-US"/>
              <a:pPr>
                <a:defRPr/>
              </a:pPr>
              <a:t>8/25/2019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D97AE-CE79-4F17-9104-F27EEA661A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077B9-9291-40BA-8770-51EEF868F2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5F95E5-C2B6-4CFC-BF0A-C82DFF4EA7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7D76C-D4FE-44CD-B89C-121E43D6D36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C8C22-CC2A-4BC2-A323-D7A18A51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Llnl</a:t>
            </a:r>
            <a:r>
              <a:rPr lang="en-US" dirty="0"/>
              <a:t> is Lawrence Livermore National</a:t>
            </a:r>
            <a:r>
              <a:rPr lang="en-US" baseline="0" dirty="0"/>
              <a:t>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1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AB78F691-D137-4C64-88A5-DF3FF3729B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1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5D83AA37-F9DE-48A0-A72C-A4829911A6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>
                <a:latin typeface="Tw Cen MT" pitchFamily="34" charset="0"/>
              </a:rPr>
              <a:t>Introduction to Computers and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81F21-5DBF-4892-895D-2AFE5FB8CB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33400"/>
            <a:ext cx="4351338" cy="5422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86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B00D319-7EDD-471F-BC9F-F3FE4C1396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B204D-3150-4335-889E-195266385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81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F15B82C-1B17-4007-9A25-71023B0AD3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168A9-C26D-4676-9AFD-074F50DFDA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94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E730F31-CE8D-4350-B733-6F0F360806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69D52-BAF8-4E3A-B617-A9554C70A4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1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5F4AED6-01AF-45C5-B40D-96354CA256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9CB90-3ECE-4E34-B396-D678B26F6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19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7616E13-B4D2-4F61-B893-CAAD8C2361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031D4-6627-4578-A2E5-E44A0A812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08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F288924-58CF-4551-B6DA-F0C98D55CB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25FB8-98FD-4E94-BD86-89B5A3E480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28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036BCA0-CF4A-4D04-854A-0B8F7FC5B0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11594-2ACC-4005-A374-AFE21E359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05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BCE6BB9-BA6B-4E96-9DF9-5C9E357EF3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821-22EB-4B55-BA03-417AB32F1D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65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778674C-FBA8-4A2D-8D50-C227B80568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50646-7B20-4FB2-B4A0-CE71C6D273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05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62A38BA-9A06-4662-A711-A74BACE727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2E4ED-663B-462D-AAAD-761EDEB00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8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3E82991-70D5-4E33-BD0D-E1F4CC0A0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BBE6837-6908-43FD-A2A9-6D5E1F22F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73F763E-B1D7-45F7-83DE-566A8F04AF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87463" y="64500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0ABD364-FBC9-484E-B588-47BB689C4D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992984A-17FB-483D-B8A8-D55A00D9C7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8" descr="C:\Users\Tony\AppData\Local\Temp\SNAGHTML19a108c1.PNG">
            <a:extLst>
              <a:ext uri="{FF2B5EF4-FFF2-40B4-BE49-F238E27FC236}">
                <a16:creationId xmlns:a16="http://schemas.microsoft.com/office/drawing/2014/main" id="{B2BE3226-9289-497A-9529-150E5E169C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6440488"/>
            <a:ext cx="11430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F39C8-A715-4070-ADDF-4405AD80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 Devices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895C51E-135F-4354-ACC1-9E226FF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Output</a:t>
            </a:r>
            <a:r>
              <a:rPr lang="en-US" altLang="en-US"/>
              <a:t>: data produced by the computer for other people or devices</a:t>
            </a:r>
          </a:p>
          <a:p>
            <a:pPr lvl="1" eaLnBrk="1" hangingPunct="1"/>
            <a:r>
              <a:rPr lang="en-US" altLang="en-US"/>
              <a:t>Can be text, image, audio, or bit stream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Output device</a:t>
            </a:r>
            <a:r>
              <a:rPr lang="en-US" altLang="en-US"/>
              <a:t>: formats and presents output</a:t>
            </a:r>
          </a:p>
          <a:p>
            <a:pPr lvl="1" eaLnBrk="1" hangingPunct="1"/>
            <a:r>
              <a:rPr lang="en-US" altLang="en-US"/>
              <a:t>Examples: video display, printer</a:t>
            </a:r>
          </a:p>
          <a:p>
            <a:pPr lvl="1" eaLnBrk="1" hangingPunct="1"/>
            <a:r>
              <a:rPr lang="en-US" altLang="en-US"/>
              <a:t>Disk drives and USB drives can be considered output devices because data is sent to them to be saved</a:t>
            </a:r>
            <a:endParaRPr lang="he-IL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B747A64-CDF5-428B-A121-424A5E1E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</a:t>
            </a:r>
            <a:endParaRPr lang="he-IL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7AB29FC-5E93-4A03-B932-4536E48DE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Everything the computer does is controlled by software</a:t>
            </a:r>
          </a:p>
          <a:p>
            <a:pPr lvl="1" eaLnBrk="1" hangingPunct="1"/>
            <a:r>
              <a:rPr lang="en-US" altLang="en-US"/>
              <a:t>General categories: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Application software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System software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Application software</a:t>
            </a:r>
            <a:r>
              <a:rPr lang="en-US" altLang="en-US"/>
              <a:t>: programs that make computer useful for every day tasks</a:t>
            </a:r>
          </a:p>
          <a:p>
            <a:pPr lvl="1" eaLnBrk="1" hangingPunct="1"/>
            <a:r>
              <a:rPr lang="en-US" altLang="en-US"/>
              <a:t>Examples: word processing, email, games, and Web browsers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4A8C803-D9FD-4E56-B417-A8ACCBD3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(cont’d.)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ADE75150-0229-45E9-A739-F7228C42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/>
              <a:t>System software</a:t>
            </a:r>
            <a:r>
              <a:rPr lang="en-US" altLang="en-US" dirty="0"/>
              <a:t>: programs that control and manage basic operations of a computer</a:t>
            </a:r>
          </a:p>
          <a:p>
            <a:pPr lvl="1" eaLnBrk="1" hangingPunct="1"/>
            <a:r>
              <a:rPr lang="en-US" altLang="en-US" dirty="0"/>
              <a:t>Operating system: controls operations of hardware components</a:t>
            </a:r>
          </a:p>
          <a:p>
            <a:pPr lvl="1" eaLnBrk="1" hangingPunct="1"/>
            <a:r>
              <a:rPr lang="en-US" altLang="en-US" dirty="0"/>
              <a:t>Utility Program: performs specific task to enhance computer operation or safeguard data</a:t>
            </a:r>
          </a:p>
          <a:p>
            <a:pPr lvl="1" eaLnBrk="1" hangingPunct="1"/>
            <a:r>
              <a:rPr lang="en-US" altLang="en-US" dirty="0"/>
              <a:t>Software development tools: used to create, modify, and test software programs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7013C2A-85EA-4CCA-8164-179C9D49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Computers Store Data</a:t>
            </a:r>
            <a:endParaRPr lang="he-IL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67EA94D-F0A0-47F8-AA3F-32DF00B0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All data in a computer is stored in sequences of 0s and 1s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Byte</a:t>
            </a:r>
            <a:r>
              <a:rPr lang="en-US" altLang="en-US"/>
              <a:t>: just enough memory to store letter or small number</a:t>
            </a:r>
          </a:p>
          <a:p>
            <a:pPr lvl="1" eaLnBrk="1" hangingPunct="1"/>
            <a:r>
              <a:rPr lang="en-US" altLang="en-US"/>
              <a:t>Divided into eight bits</a:t>
            </a:r>
          </a:p>
          <a:p>
            <a:pPr lvl="1" eaLnBrk="1" hangingPunct="1"/>
            <a:r>
              <a:rPr lang="en-US" altLang="en-US" u="sng"/>
              <a:t>Bit</a:t>
            </a:r>
            <a:r>
              <a:rPr lang="en-US" altLang="en-US"/>
              <a:t>: electrical component that can hold positive or negative charge, like on/off switch</a:t>
            </a:r>
          </a:p>
          <a:p>
            <a:pPr lvl="1" eaLnBrk="1" hangingPunct="1"/>
            <a:r>
              <a:rPr lang="en-US" altLang="en-US"/>
              <a:t>The on/off pattern of bits in a byte represents data stored in the byte</a:t>
            </a:r>
            <a:endParaRPr lang="he-IL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726F13C-5C32-4F72-96A0-0DA82BDF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Storing Numbers</a:t>
            </a:r>
            <a:endParaRPr lang="he-IL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73CD251-9D11-4E60-B952-0CE13CBC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Bit represents two values, 0 and 1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Computers use binary numbering system</a:t>
            </a:r>
          </a:p>
          <a:p>
            <a:pPr lvl="1" eaLnBrk="1" hangingPunct="1"/>
            <a:r>
              <a:rPr lang="en-US" altLang="en-US"/>
              <a:t>Position of digit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/>
              <a:t> is assigned the value 2</a:t>
            </a:r>
            <a:r>
              <a:rPr lang="en-US" alt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j-1</a:t>
            </a:r>
          </a:p>
          <a:p>
            <a:pPr lvl="1" eaLnBrk="1" hangingPunct="1"/>
            <a:r>
              <a:rPr lang="en-US" altLang="en-US"/>
              <a:t>To determine value of binary number sum position values of the 1s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Byte size limits are 0 and 255</a:t>
            </a:r>
          </a:p>
          <a:p>
            <a:pPr lvl="1" eaLnBrk="1" hangingPunct="1"/>
            <a:r>
              <a:rPr lang="en-US" altLang="en-US"/>
              <a:t>0 = all bits off; 255 = all bits on</a:t>
            </a:r>
          </a:p>
          <a:p>
            <a:pPr lvl="1" eaLnBrk="1" hangingPunct="1"/>
            <a:r>
              <a:rPr lang="en-US" altLang="en-US"/>
              <a:t>To store larger number, use several bytes</a:t>
            </a:r>
            <a:endParaRPr lang="he-IL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BF7970A-D1F3-483A-9045-BE271315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Storing Characters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106288C-DF20-4605-A563-63D13839E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Data stored in computer must be stored as binary number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Characters are converted to numeric code, numeric code stored in memory</a:t>
            </a:r>
          </a:p>
          <a:p>
            <a:pPr lvl="1" eaLnBrk="1" hangingPunct="1"/>
            <a:r>
              <a:rPr lang="en-US" altLang="en-US"/>
              <a:t>Most important coding scheme is ASCII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ASCII is limited: defines codes for only 128 characters</a:t>
            </a:r>
          </a:p>
          <a:p>
            <a:pPr lvl="1" eaLnBrk="1" hangingPunct="1"/>
            <a:r>
              <a:rPr lang="en-US" altLang="en-US"/>
              <a:t>Unicode coding scheme becoming standard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Compatible with ASCII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Can represent characters for other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E238CE5-7A61-4218-ABB1-4B9D08F0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Number Storage</a:t>
            </a:r>
            <a:endParaRPr lang="he-IL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667A273-C52F-47DE-80EE-113D2BBD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To store negative numbers and real numbers, computers use binary numbering and encoding schemes</a:t>
            </a:r>
          </a:p>
          <a:p>
            <a:pPr lvl="1" eaLnBrk="1" hangingPunct="1"/>
            <a:r>
              <a:rPr lang="en-US" altLang="en-US"/>
              <a:t>Negative numbers encoded using two’s complement</a:t>
            </a:r>
          </a:p>
          <a:p>
            <a:pPr lvl="1" eaLnBrk="1" hangingPunct="1"/>
            <a:r>
              <a:rPr lang="en-US" altLang="en-US"/>
              <a:t>Real numbers encoded using floating-point notation</a:t>
            </a:r>
            <a:endParaRPr lang="he-IL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0CD1D44-615F-47C9-A3B9-4126DAA1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Types of Data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394578BE-356A-41D6-9593-471F61A2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Digital</a:t>
            </a:r>
            <a:r>
              <a:rPr lang="en-US" altLang="en-US"/>
              <a:t>: describes any device that stores data as binary numbers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Digital images are composed of pixels</a:t>
            </a:r>
          </a:p>
          <a:p>
            <a:pPr lvl="1" eaLnBrk="1" hangingPunct="1"/>
            <a:r>
              <a:rPr lang="en-US" altLang="en-US"/>
              <a:t>To store images, each pixel is converted to a binary number representing the pixel’s color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Digital music is composed of sections called samples</a:t>
            </a:r>
          </a:p>
          <a:p>
            <a:pPr lvl="1" eaLnBrk="1" hangingPunct="1"/>
            <a:r>
              <a:rPr lang="en-US" altLang="en-US"/>
              <a:t>To store music, each sample is converted to a binary number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6BED563-516C-40B1-AFF0-BBDA98FA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a Program Works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BE6C8DE-0975-4B42-B89D-97B3F7C0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CPU designed to perform simple operations on pieces of data</a:t>
            </a:r>
          </a:p>
          <a:p>
            <a:pPr lvl="1" eaLnBrk="1" hangingPunct="1"/>
            <a:r>
              <a:rPr lang="en-US" altLang="en-US"/>
              <a:t>Examples: reading data, adding, subtracting, multiplying, and dividing numbers</a:t>
            </a:r>
          </a:p>
          <a:p>
            <a:pPr lvl="1" eaLnBrk="1" hangingPunct="1"/>
            <a:r>
              <a:rPr lang="en-US" altLang="en-US"/>
              <a:t>Understands instructions written in machine language and included in its instruction set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Each brand of CPU has its own instruction set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To carry out meaningful calculation, CPU must perform many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A9534DC-0185-40A1-9B8C-A98A9CF6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a Program Works (cont’d.)</a:t>
            </a:r>
            <a:endParaRPr lang="he-IL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327A780-5912-4BF4-A02B-91A73DDD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Program must be copied from secondary memory to RAM each time CPU executes it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CPU executes program in cycle:</a:t>
            </a:r>
          </a:p>
          <a:p>
            <a:pPr lvl="1" eaLnBrk="1" hangingPunct="1"/>
            <a:r>
              <a:rPr lang="en-US" altLang="en-US"/>
              <a:t>Fetch: read the next instruction from memory into CPU</a:t>
            </a:r>
          </a:p>
          <a:p>
            <a:pPr lvl="1" eaLnBrk="1" hangingPunct="1"/>
            <a:r>
              <a:rPr lang="en-US" altLang="en-US"/>
              <a:t>Decode: CPU decodes fetched instruction to determine which operation to perform</a:t>
            </a:r>
          </a:p>
          <a:p>
            <a:pPr lvl="1" eaLnBrk="1" hangingPunct="1"/>
            <a:r>
              <a:rPr lang="en-US" altLang="en-US"/>
              <a:t>Execute: perform the operation</a:t>
            </a:r>
            <a:endParaRPr lang="he-IL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B6ED291-F639-4D97-B88F-4689E9F3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Topics</a:t>
            </a:r>
            <a:endParaRPr lang="he-IL" altLang="en-US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3D9EC15B-A4AC-4251-8D7C-80E35D48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Introduction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Hardware and Software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How Computers Store Data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How a Program Works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Using Python</a:t>
            </a:r>
          </a:p>
          <a:p>
            <a:pPr eaLnBrk="1" hangingPunct="1">
              <a:buFontTx/>
              <a:buChar char="•"/>
            </a:pPr>
            <a:endParaRPr lang="en-US" altLang="en-US" dirty="0"/>
          </a:p>
          <a:p>
            <a:pPr eaLnBrk="1" hangingPunct="1">
              <a:buFontTx/>
              <a:buChar char="•"/>
            </a:pPr>
            <a:r>
              <a:rPr lang="en-US" sz="2000" i="1" dirty="0">
                <a:solidFill>
                  <a:srgbClr val="0070C0"/>
                </a:solidFill>
              </a:rPr>
              <a:t>Note: slides with the fuchsia-colored pointed symbol in the lower right corner were added by your course instructor; slides in general have been modified and added to by your instructor</a:t>
            </a:r>
          </a:p>
          <a:p>
            <a:pPr eaLnBrk="1" hangingPunct="1">
              <a:buFontTx/>
              <a:buChar char="•"/>
            </a:pPr>
            <a:endParaRPr lang="he-IL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36D57CA-287F-48C0-BDC0-67275630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a Program Works (cont’d.)</a:t>
            </a:r>
            <a:endParaRPr lang="he-IL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27C8CFC-594D-4747-87D7-D89473D8E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943600"/>
            <a:ext cx="8229600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1800"/>
              <a:t>Figure 1-16 The fetch-decode-execute cycle</a:t>
            </a:r>
            <a:endParaRPr lang="he-IL" altLang="en-US" sz="1800"/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D2F95B15-77FF-4B7F-B27E-0F464CA15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4175"/>
            <a:ext cx="7920038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3845B36-BD71-42FB-8E4D-A9D83D95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Machine Language to Assembly Language</a:t>
            </a:r>
            <a:endParaRPr lang="he-IL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7BA233C-5B67-4EAF-9F05-9AD76382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Impractical for people to write in machine language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Assembly language</a:t>
            </a:r>
            <a:r>
              <a:rPr lang="en-US" altLang="en-US"/>
              <a:t>: uses short words (mnemonics) for instructions instead of binary numbers</a:t>
            </a:r>
          </a:p>
          <a:p>
            <a:pPr lvl="1" eaLnBrk="1" hangingPunct="1"/>
            <a:r>
              <a:rPr lang="en-US" altLang="en-US"/>
              <a:t>Easier for programmers to work with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Assembler</a:t>
            </a:r>
            <a:r>
              <a:rPr lang="en-US" altLang="en-US"/>
              <a:t>: translates assembly language to machine language for execution by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9441706-7781-43F1-92B6-F72EB892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High-Level Languages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D84973EB-7BD8-4F37-AD5A-8E55CE29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Low-level language</a:t>
            </a:r>
            <a:r>
              <a:rPr lang="en-US" altLang="en-US"/>
              <a:t>: close in nature to machine language</a:t>
            </a:r>
          </a:p>
          <a:p>
            <a:pPr lvl="1" eaLnBrk="1" hangingPunct="1"/>
            <a:r>
              <a:rPr lang="en-US" altLang="en-US"/>
              <a:t>Example: assembly language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High-Level language</a:t>
            </a:r>
            <a:r>
              <a:rPr lang="en-US" altLang="en-US"/>
              <a:t>: allows simple creation of powerful and complex programs</a:t>
            </a:r>
          </a:p>
          <a:p>
            <a:pPr lvl="1" eaLnBrk="1" hangingPunct="1"/>
            <a:r>
              <a:rPr lang="en-US" altLang="en-US"/>
              <a:t>No need to know how CPU works or write large number of instructions</a:t>
            </a:r>
          </a:p>
          <a:p>
            <a:pPr lvl="1" eaLnBrk="1" hangingPunct="1"/>
            <a:r>
              <a:rPr lang="en-US" altLang="en-US"/>
              <a:t>More intuitive to understand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51934F5-C695-40D8-AE0F-9E33BF80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Words, Operators, and Syntax: an Overview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AAFDDF2-F58C-4479-981C-A187B118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Key words</a:t>
            </a:r>
            <a:r>
              <a:rPr lang="en-US" altLang="en-US"/>
              <a:t>: predefined words used to write program in high-level language</a:t>
            </a:r>
          </a:p>
          <a:p>
            <a:pPr lvl="1" eaLnBrk="1" hangingPunct="1"/>
            <a:r>
              <a:rPr lang="en-US" altLang="en-US"/>
              <a:t>Each key word has specific meaning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Operators</a:t>
            </a:r>
            <a:r>
              <a:rPr lang="en-US" altLang="en-US"/>
              <a:t>: perform operations on data</a:t>
            </a:r>
          </a:p>
          <a:p>
            <a:pPr lvl="1" eaLnBrk="1" hangingPunct="1"/>
            <a:r>
              <a:rPr lang="en-US" altLang="en-US"/>
              <a:t>Example: math operators to perform arithmetic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Syntax</a:t>
            </a:r>
            <a:r>
              <a:rPr lang="en-US" altLang="en-US"/>
              <a:t>: set of rules to be followed when writing program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Statement</a:t>
            </a:r>
            <a:r>
              <a:rPr lang="en-US" altLang="en-US"/>
              <a:t>: individual instruction used in high-level language</a:t>
            </a:r>
            <a:endParaRPr lang="he-IL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94E9D54-E202-4ABB-B8D3-F037FE96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Compilers and Interpreters</a:t>
            </a:r>
            <a:endParaRPr lang="he-IL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AACAE81-5867-4794-9144-7E98565C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Programs written in high-level languages must be translated into machine language to be executed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Compiler</a:t>
            </a:r>
            <a:r>
              <a:rPr lang="en-US" altLang="en-US"/>
              <a:t>: translates high-level language program into separate machine language program</a:t>
            </a:r>
          </a:p>
          <a:p>
            <a:pPr lvl="1" eaLnBrk="1" hangingPunct="1"/>
            <a:r>
              <a:rPr lang="en-US" altLang="en-US"/>
              <a:t>Machine language program can be executed at any time</a:t>
            </a:r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2ED00F8-E04E-4397-AFF8-66074434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Compilers and Interpreters (cont’d.)</a:t>
            </a:r>
            <a:endParaRPr lang="he-IL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AAB8A7A4-EAE9-4B8C-99AD-A0E8919EE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Interpreter</a:t>
            </a:r>
            <a:r>
              <a:rPr lang="en-US" altLang="en-US"/>
              <a:t>: translates and executes instructions in high-level language program</a:t>
            </a:r>
          </a:p>
          <a:p>
            <a:pPr lvl="1" eaLnBrk="1" hangingPunct="1"/>
            <a:r>
              <a:rPr lang="en-US" altLang="en-US"/>
              <a:t>Used by Python language</a:t>
            </a:r>
          </a:p>
          <a:p>
            <a:pPr lvl="1" eaLnBrk="1" hangingPunct="1"/>
            <a:r>
              <a:rPr lang="en-US" altLang="en-US"/>
              <a:t>Interprets one instruction at a time</a:t>
            </a:r>
          </a:p>
          <a:p>
            <a:pPr lvl="1" eaLnBrk="1" hangingPunct="1"/>
            <a:r>
              <a:rPr lang="en-US" altLang="en-US"/>
              <a:t>No separate machine language program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Source code</a:t>
            </a:r>
            <a:r>
              <a:rPr lang="en-US" altLang="en-US"/>
              <a:t>: statements written by programmer</a:t>
            </a:r>
          </a:p>
          <a:p>
            <a:pPr lvl="1" eaLnBrk="1" hangingPunct="1"/>
            <a:r>
              <a:rPr lang="en-US" altLang="en-US" u="sng"/>
              <a:t>Syntax error</a:t>
            </a:r>
            <a:r>
              <a:rPr lang="en-US" altLang="en-US"/>
              <a:t>: prevents code from being translated</a:t>
            </a:r>
            <a:endParaRPr lang="he-IL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26657A8-4676-45C3-B508-6E6D1CDE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Compilers and Interpreters (cont’d.)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78EF4AC-62F9-477B-9F0D-81AB2BBF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5635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1600"/>
              <a:t>Figure 1-19 Executing a high-level program with an interpreter</a:t>
            </a:r>
            <a:endParaRPr lang="he-IL" altLang="en-US" sz="1600"/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2DD1BD15-3A70-4ADA-A966-326431230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338388"/>
            <a:ext cx="7920037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66F48CF-0698-4FF9-913B-25860441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Python</a:t>
            </a:r>
            <a:endParaRPr lang="he-IL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37FB0A08-A51B-409A-A0D8-9D270061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Python must be installed and configured prior to use</a:t>
            </a:r>
          </a:p>
          <a:p>
            <a:pPr lvl="1" eaLnBrk="1" hangingPunct="1"/>
            <a:r>
              <a:rPr lang="en-US" altLang="en-US"/>
              <a:t>One of the items installed is the Python interpreter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Python interpreter can be used in two modes:</a:t>
            </a:r>
          </a:p>
          <a:p>
            <a:pPr lvl="1" eaLnBrk="1" hangingPunct="1"/>
            <a:r>
              <a:rPr lang="en-US" altLang="en-US"/>
              <a:t>Interactive mode: enter statements on keyboard</a:t>
            </a:r>
          </a:p>
          <a:p>
            <a:pPr lvl="1" eaLnBrk="1" hangingPunct="1"/>
            <a:r>
              <a:rPr lang="en-US" altLang="en-US"/>
              <a:t>Script mode: save statements in Python script</a:t>
            </a:r>
            <a:endParaRPr lang="he-IL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611D3B5-F9FF-4AD5-97B7-FDE39ACB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Interactive Mode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FC358CA-55FD-419E-AE92-E74F31FA5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When you start Python in interactive mode, you will see a prompt</a:t>
            </a:r>
          </a:p>
          <a:p>
            <a:pPr lvl="1" eaLnBrk="1" hangingPunct="1"/>
            <a:r>
              <a:rPr lang="en-US" altLang="en-US"/>
              <a:t>Indicates the interpreter is waiting for a Python statement to be typed</a:t>
            </a:r>
          </a:p>
          <a:p>
            <a:pPr lvl="1" eaLnBrk="1" hangingPunct="1"/>
            <a:r>
              <a:rPr lang="en-US" altLang="en-US"/>
              <a:t>Prompt reappears after previous statement is executed</a:t>
            </a:r>
          </a:p>
          <a:p>
            <a:pPr lvl="1" eaLnBrk="1" hangingPunct="1"/>
            <a:r>
              <a:rPr lang="en-US" altLang="en-US"/>
              <a:t>Error message displayed If you incorrectly type a statement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Good way to learn new parts of Python</a:t>
            </a:r>
            <a:endParaRPr lang="he-IL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A26577E-FB2C-4B19-A398-FDE03EAB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Python Programs and Running Them in Script Mode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88A3564-E3E9-4353-A55D-B3D7579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Statements entered in interactive mode are not saved as a program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To have a program use script mode</a:t>
            </a:r>
          </a:p>
          <a:p>
            <a:pPr lvl="1" eaLnBrk="1" hangingPunct="1"/>
            <a:r>
              <a:rPr lang="en-US" altLang="en-US"/>
              <a:t>Save a set of Python statements in a file</a:t>
            </a:r>
          </a:p>
          <a:p>
            <a:pPr lvl="1" eaLnBrk="1" hangingPunct="1"/>
            <a:r>
              <a:rPr lang="en-US" altLang="en-US"/>
              <a:t>The filename should have the .py extension</a:t>
            </a:r>
          </a:p>
          <a:p>
            <a:pPr lvl="1" eaLnBrk="1" hangingPunct="1"/>
            <a:r>
              <a:rPr lang="en-US" altLang="en-US"/>
              <a:t>To run the file, or script, type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	at the operating system command line</a:t>
            </a:r>
            <a:endParaRPr lang="he-IL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A00B2E2-3386-4605-BCB8-42589DD1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0857943-5B5B-4B65-BA6C-D7B7518B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Computers can be programmed</a:t>
            </a:r>
          </a:p>
          <a:p>
            <a:pPr lvl="1" eaLnBrk="1" hangingPunct="1"/>
            <a:r>
              <a:rPr lang="en-US" altLang="en-US" dirty="0"/>
              <a:t>Designed to do any job that a program tells them to</a:t>
            </a:r>
          </a:p>
          <a:p>
            <a:pPr eaLnBrk="1" hangingPunct="1">
              <a:buFontTx/>
              <a:buChar char="•"/>
            </a:pPr>
            <a:r>
              <a:rPr lang="en-US" altLang="en-US" u="sng" dirty="0"/>
              <a:t>Program</a:t>
            </a:r>
            <a:r>
              <a:rPr lang="en-US" altLang="en-US" dirty="0"/>
              <a:t>: set of instructions that a computer follows to perform a task</a:t>
            </a:r>
          </a:p>
          <a:p>
            <a:pPr lvl="1" eaLnBrk="1" hangingPunct="1"/>
            <a:r>
              <a:rPr lang="en-US" altLang="en-US" dirty="0"/>
              <a:t>Commonly referred to as </a:t>
            </a:r>
            <a:r>
              <a:rPr lang="en-US" altLang="en-US" i="1" dirty="0"/>
              <a:t>Software</a:t>
            </a:r>
          </a:p>
          <a:p>
            <a:pPr eaLnBrk="1" hangingPunct="1">
              <a:buFontTx/>
              <a:buChar char="•"/>
            </a:pPr>
            <a:r>
              <a:rPr lang="en-US" altLang="en-US" u="sng" dirty="0"/>
              <a:t>Programmer</a:t>
            </a:r>
            <a:r>
              <a:rPr lang="en-US" altLang="en-US" dirty="0"/>
              <a:t>: person who can design, create, and test computer programs</a:t>
            </a:r>
          </a:p>
          <a:p>
            <a:pPr lvl="1" eaLnBrk="1" hangingPunct="1"/>
            <a:r>
              <a:rPr lang="en-US" altLang="en-US" dirty="0"/>
              <a:t>Also known as software developer</a:t>
            </a:r>
            <a:endParaRPr lang="he-IL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6D6F549-6570-4136-9C48-AD004A94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IDLE Programming Environment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6064222-F61B-45C3-9148-1FFEB828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IDLE (Integrated Development Program): single program that provides tools to write, execute and test a program</a:t>
            </a:r>
          </a:p>
          <a:p>
            <a:pPr lvl="1" eaLnBrk="1" hangingPunct="1"/>
            <a:r>
              <a:rPr lang="en-US" altLang="en-US"/>
              <a:t>Automatically installed when Python language is installed</a:t>
            </a:r>
          </a:p>
          <a:p>
            <a:pPr lvl="1" eaLnBrk="1" hangingPunct="1"/>
            <a:r>
              <a:rPr lang="en-US" altLang="en-US"/>
              <a:t>Runs in interactive mode</a:t>
            </a:r>
          </a:p>
          <a:p>
            <a:pPr lvl="1" eaLnBrk="1" hangingPunct="1"/>
            <a:r>
              <a:rPr lang="en-US" altLang="en-US"/>
              <a:t>Has built-in text editor with features designed to help write Python programs</a:t>
            </a:r>
          </a:p>
          <a:p>
            <a:pPr eaLnBrk="1" hangingPunct="1">
              <a:buFontTx/>
              <a:buChar char="•"/>
            </a:pPr>
            <a:endParaRPr lang="he-IL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now take a introductory look at IDLE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19812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Interactive Mode</a:t>
            </a:r>
          </a:p>
          <a:p>
            <a:r>
              <a:rPr lang="en-US" dirty="0"/>
              <a:t>Script Mode (code is in a saved file)</a:t>
            </a:r>
          </a:p>
          <a:p>
            <a:r>
              <a:rPr lang="en-US" dirty="0"/>
              <a:t>Example </a:t>
            </a:r>
            <a:r>
              <a:rPr lang="en-US" i="1" dirty="0"/>
              <a:t>firstProgram.py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753FF-18F5-4C0D-9F01-5C846474966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638800"/>
            <a:ext cx="395120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5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0448077-5E02-4BCB-86E0-6D364739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96C00836-95A4-4B60-8E46-33928B1B3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58259"/>
            <a:ext cx="8229600" cy="4942541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This chapter covered:</a:t>
            </a:r>
          </a:p>
          <a:p>
            <a:pPr lvl="1" eaLnBrk="1" hangingPunct="1"/>
            <a:r>
              <a:rPr lang="en-US" altLang="en-US" dirty="0"/>
              <a:t>Main hardware components of the computer</a:t>
            </a:r>
          </a:p>
          <a:p>
            <a:pPr lvl="1" eaLnBrk="1" hangingPunct="1"/>
            <a:r>
              <a:rPr lang="en-US" altLang="en-US" dirty="0"/>
              <a:t>Types of software</a:t>
            </a:r>
          </a:p>
          <a:p>
            <a:pPr lvl="1" eaLnBrk="1" hangingPunct="1"/>
            <a:r>
              <a:rPr lang="en-US" altLang="en-US" dirty="0"/>
              <a:t>How data is stored in a computer</a:t>
            </a:r>
          </a:p>
          <a:p>
            <a:pPr lvl="1" eaLnBrk="1" hangingPunct="1"/>
            <a:r>
              <a:rPr lang="en-US" altLang="en-US" dirty="0"/>
              <a:t>Basic CPU operations and machine language</a:t>
            </a:r>
          </a:p>
          <a:p>
            <a:pPr lvl="1" eaLnBrk="1" hangingPunct="1"/>
            <a:r>
              <a:rPr lang="en-US" altLang="en-US" dirty="0"/>
              <a:t>Fetch-decode-execute cycle</a:t>
            </a:r>
          </a:p>
          <a:p>
            <a:pPr lvl="1" eaLnBrk="1" hangingPunct="1"/>
            <a:r>
              <a:rPr lang="en-US" altLang="en-US" dirty="0"/>
              <a:t>Complex languages and their translation to machine code</a:t>
            </a:r>
          </a:p>
          <a:p>
            <a:pPr lvl="1" eaLnBrk="1" hangingPunct="1"/>
            <a:r>
              <a:rPr lang="en-US" altLang="en-US" dirty="0"/>
              <a:t>Installing Python and the Python interpreter modes</a:t>
            </a:r>
          </a:p>
          <a:p>
            <a:pPr lvl="1" eaLnBrk="1" hangingPunct="1"/>
            <a:endParaRPr lang="he-IL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1828799"/>
          </a:xfrm>
        </p:spPr>
        <p:txBody>
          <a:bodyPr/>
          <a:lstStyle/>
          <a:p>
            <a:r>
              <a:rPr lang="en-US" dirty="0"/>
              <a:t>Basics of Python programming</a:t>
            </a:r>
          </a:p>
          <a:p>
            <a:pPr lvl="1"/>
            <a:r>
              <a:rPr lang="en-US" dirty="0"/>
              <a:t>IPO Program Architecture: input, processing,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753FF-18F5-4C0D-9F01-5C846474966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38600" y="5867400"/>
            <a:ext cx="1066800" cy="466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bliqueBottomRigh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0" dirty="0">
                <a:latin typeface="Times New Roman" pitchFamily="18" charset="0"/>
                <a:sym typeface="Wingdings" pitchFamily="2" charset="2"/>
              </a:rPr>
              <a:t></a:t>
            </a:r>
            <a:endParaRPr lang="en-US" sz="24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9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288E462-DE76-4552-BD41-3FD2133E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Hardware and Software</a:t>
            </a:r>
            <a:endParaRPr lang="he-IL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A483C73-3021-4000-BBB2-E509BCF58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/>
              <a:t>Hardware</a:t>
            </a:r>
            <a:r>
              <a:rPr lang="en-US" altLang="en-US" dirty="0"/>
              <a:t>: The physical devices that make up a computer</a:t>
            </a:r>
          </a:p>
          <a:p>
            <a:pPr lvl="1" eaLnBrk="1" hangingPunct="1"/>
            <a:r>
              <a:rPr lang="en-US" altLang="en-US" dirty="0"/>
              <a:t>Computer is a system composed of several components that all work together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Typical major components:</a:t>
            </a:r>
          </a:p>
          <a:p>
            <a:pPr lvl="1" eaLnBrk="1" hangingPunct="1"/>
            <a:r>
              <a:rPr lang="en-US" altLang="en-US" dirty="0"/>
              <a:t>Central processing unit</a:t>
            </a:r>
          </a:p>
          <a:p>
            <a:pPr lvl="1" eaLnBrk="1" hangingPunct="1"/>
            <a:r>
              <a:rPr lang="en-US" altLang="en-US" dirty="0"/>
              <a:t>Main memory</a:t>
            </a:r>
          </a:p>
          <a:p>
            <a:pPr lvl="1" eaLnBrk="1" hangingPunct="1"/>
            <a:r>
              <a:rPr lang="en-US" altLang="en-US" dirty="0"/>
              <a:t>Secondary storage devices</a:t>
            </a:r>
          </a:p>
          <a:p>
            <a:pPr lvl="1" eaLnBrk="1" hangingPunct="1"/>
            <a:r>
              <a:rPr lang="en-US" altLang="en-US" dirty="0"/>
              <a:t>Input and output devices</a:t>
            </a:r>
            <a:endParaRPr lang="he-IL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304800"/>
            <a:ext cx="7772400" cy="1143000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i="1" dirty="0"/>
              <a:t>von Neumann </a:t>
            </a:r>
            <a:r>
              <a:rPr lang="en-US" dirty="0"/>
              <a:t>Model: 1940s (still in effect!!!)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52860"/>
            <a:ext cx="4191000" cy="3962140"/>
          </a:xfrm>
        </p:spPr>
      </p:pic>
      <p:sp>
        <p:nvSpPr>
          <p:cNvPr id="5" name="TextBox 4"/>
          <p:cNvSpPr txBox="1"/>
          <p:nvPr/>
        </p:nvSpPr>
        <p:spPr>
          <a:xfrm>
            <a:off x="2209800" y="6096000"/>
            <a:ext cx="446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https://computing.llnl.gov/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943600"/>
            <a:ext cx="395120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4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6EA20BB-C6DC-470F-A34A-D80DDE89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CPU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9907184-5B37-4439-9649-9401057C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Central processing unit (CPU)</a:t>
            </a:r>
            <a:r>
              <a:rPr lang="en-US" altLang="en-US"/>
              <a:t>: the part of the computer that actually runs programs</a:t>
            </a:r>
          </a:p>
          <a:p>
            <a:pPr lvl="1" eaLnBrk="1" hangingPunct="1"/>
            <a:r>
              <a:rPr lang="en-US" altLang="en-US"/>
              <a:t>Most important component</a:t>
            </a:r>
          </a:p>
          <a:p>
            <a:pPr lvl="1" eaLnBrk="1" hangingPunct="1"/>
            <a:r>
              <a:rPr lang="en-US" altLang="en-US"/>
              <a:t>Without it, cannot run software</a:t>
            </a:r>
          </a:p>
          <a:p>
            <a:pPr lvl="1" eaLnBrk="1" hangingPunct="1"/>
            <a:r>
              <a:rPr lang="en-US" altLang="en-US"/>
              <a:t>Used to be a huge device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Microprocessors</a:t>
            </a:r>
            <a:r>
              <a:rPr lang="en-US" altLang="en-US"/>
              <a:t>: CPUs located on small chips</a:t>
            </a:r>
            <a:endParaRPr lang="he-IL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CC6A066-CE7C-464D-867B-40ABEBEB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Memory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1C007DF-73C3-4452-BF9A-319F2B0A5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Main memory</a:t>
            </a:r>
            <a:r>
              <a:rPr lang="en-US" altLang="en-US"/>
              <a:t>: where computer stores a program while program is running, and data used by the program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Known as </a:t>
            </a:r>
            <a:r>
              <a:rPr lang="en-US" altLang="en-US" i="1"/>
              <a:t>Random Access Memory</a:t>
            </a:r>
            <a:r>
              <a:rPr lang="en-US" altLang="en-US"/>
              <a:t> or </a:t>
            </a:r>
            <a:r>
              <a:rPr lang="en-US" altLang="en-US" i="1"/>
              <a:t>RAM</a:t>
            </a:r>
          </a:p>
          <a:p>
            <a:pPr lvl="1" eaLnBrk="1" hangingPunct="1"/>
            <a:r>
              <a:rPr lang="en-US" altLang="en-US"/>
              <a:t>CPU is able to quickly access data in RAM</a:t>
            </a:r>
          </a:p>
          <a:p>
            <a:pPr lvl="1" eaLnBrk="1" hangingPunct="1"/>
            <a:r>
              <a:rPr lang="en-US" altLang="en-US"/>
              <a:t>Volatile memory used for temporary storage while program is running</a:t>
            </a:r>
          </a:p>
          <a:p>
            <a:pPr lvl="1" eaLnBrk="1" hangingPunct="1"/>
            <a:r>
              <a:rPr lang="en-US" altLang="en-US"/>
              <a:t>Contents are erased when computer is off</a:t>
            </a:r>
            <a:endParaRPr lang="he-IL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E29BCDA-484B-4B88-B2D7-4289DC82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Secondary Storage Devices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07544C8-1942-499D-AC68-3A56B775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u="sng" dirty="0"/>
              <a:t>Secondary storage</a:t>
            </a:r>
            <a:r>
              <a:rPr lang="en-US" altLang="en-US" dirty="0"/>
              <a:t>: can hold data for long periods of time</a:t>
            </a:r>
          </a:p>
          <a:p>
            <a:pPr lvl="1" eaLnBrk="1" hangingPunct="1">
              <a:defRPr/>
            </a:pPr>
            <a:r>
              <a:rPr lang="en-US" altLang="en-US" dirty="0"/>
              <a:t>Programs normally stored here and loaded to main memory when needed</a:t>
            </a:r>
          </a:p>
          <a:p>
            <a:pPr eaLnBrk="1" hangingPunct="1">
              <a:defRPr/>
            </a:pPr>
            <a:r>
              <a:rPr lang="en-US" altLang="en-US" dirty="0"/>
              <a:t>Types of secondary memory</a:t>
            </a:r>
          </a:p>
          <a:p>
            <a:pPr lvl="1" eaLnBrk="1" hangingPunct="1">
              <a:defRPr/>
            </a:pPr>
            <a:r>
              <a:rPr lang="en-US" altLang="en-US" dirty="0"/>
              <a:t>Disk drive: magnetically encodes data onto a spinning circular disk</a:t>
            </a:r>
          </a:p>
          <a:p>
            <a:pPr lvl="1" eaLnBrk="1" hangingPunct="1">
              <a:defRPr/>
            </a:pPr>
            <a:r>
              <a:rPr lang="en-US" altLang="en-US" dirty="0"/>
              <a:t>Solid state drive: faster than disk drive, no moving parts, stores data in solid state memory</a:t>
            </a:r>
          </a:p>
          <a:p>
            <a:pPr lvl="1" eaLnBrk="1" hangingPunct="1">
              <a:defRPr/>
            </a:pPr>
            <a:r>
              <a:rPr lang="en-US" altLang="en-US" dirty="0"/>
              <a:t>Flash memory: portable, no physical disk</a:t>
            </a:r>
          </a:p>
          <a:p>
            <a:pPr lvl="1" eaLnBrk="1" hangingPunct="1">
              <a:defRPr/>
            </a:pPr>
            <a:r>
              <a:rPr lang="en-US" altLang="en-US" dirty="0"/>
              <a:t>Optical devices: data encoded optically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A8F9998-4C4D-477E-BD8E-B0C8E51C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Devices</a:t>
            </a:r>
            <a:endParaRPr lang="he-IL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7BE21B8-FF8A-458D-8997-85D60361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Input</a:t>
            </a:r>
            <a:r>
              <a:rPr lang="en-US" altLang="en-US"/>
              <a:t>: data the computer collects from people and other devices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Input device</a:t>
            </a:r>
            <a:r>
              <a:rPr lang="en-US" altLang="en-US"/>
              <a:t>: component that collects the data</a:t>
            </a:r>
          </a:p>
          <a:p>
            <a:pPr lvl="1" eaLnBrk="1" hangingPunct="1"/>
            <a:r>
              <a:rPr lang="en-US" altLang="en-US"/>
              <a:t>Examples: keyboard, mouse, touchscreen, scanner, camera</a:t>
            </a:r>
          </a:p>
          <a:p>
            <a:pPr lvl="1" eaLnBrk="1" hangingPunct="1"/>
            <a:r>
              <a:rPr lang="en-US" altLang="en-US"/>
              <a:t>Disk drives can be considered input devices because they load programs into the 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1452</Words>
  <Application>Microsoft Office PowerPoint</Application>
  <PresentationFormat>On-screen Show (4:3)</PresentationFormat>
  <Paragraphs>190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Century Gothic</vt:lpstr>
      <vt:lpstr>Courier New</vt:lpstr>
      <vt:lpstr>Times New Roman</vt:lpstr>
      <vt:lpstr>Tw Cen MT</vt:lpstr>
      <vt:lpstr>Wingdings</vt:lpstr>
      <vt:lpstr>Default Design</vt:lpstr>
      <vt:lpstr>PowerPoint Presentation</vt:lpstr>
      <vt:lpstr>Topics</vt:lpstr>
      <vt:lpstr>Introduction</vt:lpstr>
      <vt:lpstr>Hardware and Software</vt:lpstr>
      <vt:lpstr>Basic von Neumann Model: 1940s (still in effect!!!)</vt:lpstr>
      <vt:lpstr>The CPU</vt:lpstr>
      <vt:lpstr>Main Memory</vt:lpstr>
      <vt:lpstr>Secondary Storage Devices</vt:lpstr>
      <vt:lpstr>Input Devices</vt:lpstr>
      <vt:lpstr>Output Devices</vt:lpstr>
      <vt:lpstr>Software</vt:lpstr>
      <vt:lpstr>Software (cont’d.)</vt:lpstr>
      <vt:lpstr>How Computers Store Data</vt:lpstr>
      <vt:lpstr>Storing Numbers</vt:lpstr>
      <vt:lpstr>Storing Characters</vt:lpstr>
      <vt:lpstr>Advanced Number Storage</vt:lpstr>
      <vt:lpstr>Other Types of Data</vt:lpstr>
      <vt:lpstr>How a Program Works</vt:lpstr>
      <vt:lpstr>How a Program Works (cont’d.)</vt:lpstr>
      <vt:lpstr>How a Program Works (cont’d.)</vt:lpstr>
      <vt:lpstr>From Machine Language to Assembly Language</vt:lpstr>
      <vt:lpstr>High-Level Languages</vt:lpstr>
      <vt:lpstr>Key Words, Operators, and Syntax: an Overview</vt:lpstr>
      <vt:lpstr>Compilers and Interpreters</vt:lpstr>
      <vt:lpstr>Compilers and Interpreters (cont’d.)</vt:lpstr>
      <vt:lpstr>Compilers and Interpreters (cont’d.)</vt:lpstr>
      <vt:lpstr>Using Python</vt:lpstr>
      <vt:lpstr>Interactive Mode</vt:lpstr>
      <vt:lpstr>Writing Python Programs and Running Them in Script Mode</vt:lpstr>
      <vt:lpstr>The IDLE Programming Environment</vt:lpstr>
      <vt:lpstr>We will now take a introductory look at IDLE</vt:lpstr>
      <vt:lpstr>Summary</vt:lpstr>
      <vt:lpstr>Next…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newking9088@gmail.com</cp:lastModifiedBy>
  <cp:revision>66</cp:revision>
  <dcterms:created xsi:type="dcterms:W3CDTF">2011-02-21T19:15:53Z</dcterms:created>
  <dcterms:modified xsi:type="dcterms:W3CDTF">2019-08-25T12:11:40Z</dcterms:modified>
</cp:coreProperties>
</file>