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1"/>
  </p:notesMasterIdLst>
  <p:sldIdLst>
    <p:sldId id="256" r:id="rId2"/>
    <p:sldId id="257" r:id="rId3"/>
    <p:sldId id="258" r:id="rId4"/>
    <p:sldId id="259" r:id="rId5"/>
    <p:sldId id="288" r:id="rId6"/>
    <p:sldId id="261" r:id="rId7"/>
    <p:sldId id="262" r:id="rId8"/>
    <p:sldId id="289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90" r:id="rId20"/>
    <p:sldId id="273" r:id="rId21"/>
    <p:sldId id="286" r:id="rId22"/>
    <p:sldId id="319" r:id="rId23"/>
    <p:sldId id="274" r:id="rId24"/>
    <p:sldId id="275" r:id="rId25"/>
    <p:sldId id="320" r:id="rId26"/>
    <p:sldId id="276" r:id="rId27"/>
    <p:sldId id="321" r:id="rId28"/>
    <p:sldId id="322" r:id="rId29"/>
    <p:sldId id="323" r:id="rId30"/>
    <p:sldId id="324" r:id="rId31"/>
    <p:sldId id="277" r:id="rId32"/>
    <p:sldId id="278" r:id="rId33"/>
    <p:sldId id="287" r:id="rId34"/>
    <p:sldId id="291" r:id="rId35"/>
    <p:sldId id="279" r:id="rId36"/>
    <p:sldId id="280" r:id="rId37"/>
    <p:sldId id="281" r:id="rId38"/>
    <p:sldId id="282" r:id="rId39"/>
    <p:sldId id="292" r:id="rId40"/>
    <p:sldId id="296" r:id="rId41"/>
    <p:sldId id="295" r:id="rId42"/>
    <p:sldId id="297" r:id="rId43"/>
    <p:sldId id="325" r:id="rId44"/>
    <p:sldId id="293" r:id="rId45"/>
    <p:sldId id="294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27" r:id="rId68"/>
    <p:sldId id="285" r:id="rId69"/>
    <p:sldId id="328" r:id="rId7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7D5"/>
    <a:srgbClr val="FEF7C2"/>
    <a:srgbClr val="EDE1EF"/>
    <a:srgbClr val="FFCC00"/>
    <a:srgbClr val="E7E2EE"/>
    <a:srgbClr val="270A70"/>
    <a:srgbClr val="300C8A"/>
    <a:srgbClr val="4211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686" autoAdjust="0"/>
  </p:normalViewPr>
  <p:slideViewPr>
    <p:cSldViewPr>
      <p:cViewPr varScale="1">
        <p:scale>
          <a:sx n="68" d="100"/>
          <a:sy n="68" d="100"/>
        </p:scale>
        <p:origin x="14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7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F863C-6AC9-4992-8E27-7F77FB198CEF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AC366-3BEE-4F13-9C0B-82CABD121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82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sz="1200"/>
              <a:t>Lecture File 04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6D345C2B-6C2A-4A91-BB29-11B264DAF32C}" type="datetime4">
              <a:rPr lang="en-US" sz="1200" smtClean="0"/>
              <a:pPr/>
              <a:t>August 25, 2019</a:t>
            </a:fld>
            <a:endParaRPr lang="en-US" sz="1200"/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sz="1200"/>
              <a:t>A. Ford Tyson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7FC2A771-7262-4729-9FEC-7CD5769B9F59}" type="slidenum">
              <a:rPr lang="en-US" sz="1200" smtClean="0"/>
              <a:pPr/>
              <a:t>27</a:t>
            </a:fld>
            <a:endParaRPr lang="en-US" sz="1200"/>
          </a:p>
        </p:txBody>
      </p:sp>
      <p:sp>
        <p:nvSpPr>
          <p:cNvPr id="100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ヒラギノ角ゴ Pro W3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sz="1200"/>
              <a:t>Lecture File 04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8752CE71-2C73-42DC-B396-BB8FEEE8A626}" type="datetime4">
              <a:rPr lang="en-US" sz="1200" smtClean="0"/>
              <a:pPr/>
              <a:t>August 25, 2019</a:t>
            </a:fld>
            <a:endParaRPr lang="en-US" sz="1200"/>
          </a:p>
        </p:txBody>
      </p:sp>
      <p:sp>
        <p:nvSpPr>
          <p:cNvPr id="1013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sz="1200"/>
              <a:t>A. Ford Tyson</a:t>
            </a:r>
          </a:p>
        </p:txBody>
      </p:sp>
      <p:sp>
        <p:nvSpPr>
          <p:cNvPr id="1013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44068028-E7D3-4A5A-94CF-4332EC71FC19}" type="slidenum">
              <a:rPr lang="en-US" sz="1200" smtClean="0"/>
              <a:pPr/>
              <a:t>28</a:t>
            </a:fld>
            <a:endParaRPr lang="en-US" sz="1200"/>
          </a:p>
        </p:txBody>
      </p:sp>
      <p:sp>
        <p:nvSpPr>
          <p:cNvPr id="1013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ヒラギノ角ゴ Pro W3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sz="1200"/>
              <a:t>Lecture File 04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E720E530-A7E7-46AF-AD3E-F543F5F7E221}" type="datetime4">
              <a:rPr lang="en-US" sz="1200" smtClean="0"/>
              <a:pPr/>
              <a:t>August 25, 2019</a:t>
            </a:fld>
            <a:endParaRPr lang="en-US" sz="1200"/>
          </a:p>
        </p:txBody>
      </p:sp>
      <p:sp>
        <p:nvSpPr>
          <p:cNvPr id="1024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sz="1200"/>
              <a:t>A. Ford Tyson</a:t>
            </a:r>
          </a:p>
        </p:txBody>
      </p:sp>
      <p:sp>
        <p:nvSpPr>
          <p:cNvPr id="1024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971BAB1E-DC82-45DE-90A8-A65249B226FE}" type="slidenum">
              <a:rPr lang="en-US" sz="1200" smtClean="0"/>
              <a:pPr/>
              <a:t>29</a:t>
            </a:fld>
            <a:endParaRPr lang="en-US" sz="1200"/>
          </a:p>
        </p:txBody>
      </p:sp>
      <p:sp>
        <p:nvSpPr>
          <p:cNvPr id="1024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ヒラギノ角ゴ Pro W3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sz="1200"/>
              <a:t>Lecture File 04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62FD74B2-ADD7-4A05-9778-60FF0DE1C20D}" type="datetime4">
              <a:rPr lang="en-US" sz="1200" smtClean="0"/>
              <a:pPr/>
              <a:t>August 25, 2019</a:t>
            </a:fld>
            <a:endParaRPr lang="en-US" sz="1200"/>
          </a:p>
        </p:txBody>
      </p:sp>
      <p:sp>
        <p:nvSpPr>
          <p:cNvPr id="1034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sz="1200"/>
              <a:t>A. Ford Tyson</a:t>
            </a:r>
          </a:p>
        </p:txBody>
      </p:sp>
      <p:sp>
        <p:nvSpPr>
          <p:cNvPr id="1034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535385DE-2AE9-4BDD-B676-055C9BFDF4FA}" type="slidenum">
              <a:rPr lang="en-US" sz="1200" smtClean="0"/>
              <a:pPr/>
              <a:t>30</a:t>
            </a:fld>
            <a:endParaRPr lang="en-US" sz="1200"/>
          </a:p>
        </p:txBody>
      </p:sp>
      <p:sp>
        <p:nvSpPr>
          <p:cNvPr id="1034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ヒラギノ角ゴ Pro W3" charset="-128"/>
              </a:rPr>
              <a:t>get them to tell you what statements to write to calculate these</a:t>
            </a:r>
          </a:p>
          <a:p>
            <a:r>
              <a:rPr lang="en-US">
                <a:ea typeface="ヒラギノ角ゴ Pro W3" charset="-128"/>
              </a:rPr>
              <a:t>feet = totalLength / 12    # is feet, 6</a:t>
            </a:r>
          </a:p>
          <a:p>
            <a:r>
              <a:rPr lang="en-US">
                <a:ea typeface="ヒラギノ角ゴ Pro W3" charset="-128"/>
              </a:rPr>
              <a:t>inches = totalLength % 12    # is inches, 7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ヒラギノ角ゴ Pro W3" charset="-128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9B4E5C48-738B-4B5C-B077-605DEEF3C821}" type="slidenum">
              <a:rPr lang="en-US" sz="1200" smtClean="0"/>
              <a:pPr/>
              <a:t>67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id="{026E52EE-9EE7-49D2-B418-12A5F3622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050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b="1" dirty="0">
                <a:solidFill>
                  <a:srgbClr val="007DC4"/>
                </a:solidFill>
                <a:latin typeface="Tw Cen MT" pitchFamily="34" charset="0"/>
              </a:rPr>
              <a:t>C H A P T E R  2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830AD8F2-298C-4C84-A6AC-E1E0FC99B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14600"/>
            <a:ext cx="3048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>
                <a:latin typeface="Tw Cen MT" pitchFamily="34" charset="0"/>
              </a:rPr>
              <a:t>Input, Processing, and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59991-B6B8-4944-A3A3-462BEA2AD2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609600"/>
            <a:ext cx="4586288" cy="57150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9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E0B3C77-F20E-471D-9DC4-0F0A6FABFE9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2AC3F-E9CA-44EC-BBB7-A2317450F6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894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B5DD2F6-D8F6-4990-8F33-8B006F4A89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F747D-E6B9-4DBC-BFD0-985E7E6C86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178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Font typeface="Arial" panose="020B0604020202020204" pitchFamily="34" charset="0"/>
              <a:buChar char="•"/>
              <a:defRPr/>
            </a:lvl1pPr>
            <a:lvl2pPr marL="742950" indent="-285750">
              <a:buClrTx/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 marL="1600200" indent="-228600">
              <a:buClrTx/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6AB0B8F-FE7C-4699-BCCE-C794FC7414D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9D7B0-C5C3-4FFF-A70D-CE712421DD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021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1999ED2-27DA-4D6B-B40F-451B890B27F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9B42F-F3B2-494D-8323-C6CA719100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338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760D921-7F92-4FA2-9786-1AD6BD3B9C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90FFA-5219-4EAE-A99F-6FA50C9A4A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133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C5CD3C63-43D7-405C-80D2-464B850E054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33802-AB2D-4F0B-9A8B-577D6D7B09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98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E2FF1660-7369-44D5-8439-AA97E80FEAF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25E36-FD57-4076-B21B-00F264675B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3224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18DDB1D6-5872-4164-B93F-73FE37A1975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71CA8-A959-4D5E-8B32-9E9D468B11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786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67325FD-D4BB-4578-A2D6-D55F42B2DE6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A2167-AA78-4AC4-95E1-733D0E4B5F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8136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E05855C-E6DC-4B17-AA90-38CE16978F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47BBF-24AF-4FDB-827D-A1E6B82A86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29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F4D0B23-8874-41E5-896E-4940791618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0E57D0C-3DFC-48BE-9EEA-005396D3DB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0D70B806-2AA0-46FA-9343-887FF29FA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8" y="6423025"/>
            <a:ext cx="2743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dirty="0">
                <a:latin typeface="Century Gothic" pitchFamily="34" charset="0"/>
                <a:ea typeface="ヒラギノ角ゴ Pro W3" pitchFamily="1" charset="-128"/>
              </a:rPr>
              <a:t>Copyright © 2018 Pearson Education, Inc. 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F5D5599E-20CF-44F9-B987-CCC73638074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8D8C75F1-E336-4BB2-84EF-0A6C784B1E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0" name="Picture 2">
            <a:extLst>
              <a:ext uri="{FF2B5EF4-FFF2-40B4-BE49-F238E27FC236}">
                <a16:creationId xmlns:a16="http://schemas.microsoft.com/office/drawing/2014/main" id="{B40A9820-7990-4388-803C-D3E02E52A7B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6453188"/>
            <a:ext cx="8382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2F676C32-2F80-4197-BC9F-4BBA31511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Displaying Output with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/>
              <a:t> Function</a:t>
            </a:r>
            <a:endParaRPr lang="he-IL" altLang="en-US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AE676C10-021B-49A7-97AF-E76B8A018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u="sng"/>
              <a:t>Function</a:t>
            </a:r>
            <a:r>
              <a:rPr lang="en-US" altLang="en-US" sz="2800"/>
              <a:t>: piece of prewritten code that performs an operation</a:t>
            </a:r>
          </a:p>
          <a:p>
            <a:pPr eaLnBrk="1" hangingPunct="1"/>
            <a:r>
              <a:rPr lang="en-US" altLang="en-US" sz="2800" u="sng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 u="sng"/>
              <a:t> function</a:t>
            </a:r>
            <a:r>
              <a:rPr lang="en-US" altLang="en-US" sz="2800"/>
              <a:t>: displays output on the screen</a:t>
            </a:r>
          </a:p>
          <a:p>
            <a:pPr eaLnBrk="1" hangingPunct="1"/>
            <a:r>
              <a:rPr lang="en-US" altLang="en-US" sz="2800" u="sng"/>
              <a:t>Argument</a:t>
            </a:r>
            <a:r>
              <a:rPr lang="en-US" altLang="en-US" sz="2800"/>
              <a:t>: data given to a function</a:t>
            </a:r>
          </a:p>
          <a:p>
            <a:pPr lvl="1" eaLnBrk="1" hangingPunct="1"/>
            <a:r>
              <a:rPr lang="en-US" altLang="en-US" sz="2400"/>
              <a:t>Example: data that is printed to screen</a:t>
            </a:r>
          </a:p>
          <a:p>
            <a:pPr eaLnBrk="1" hangingPunct="1"/>
            <a:r>
              <a:rPr lang="en-US" altLang="en-US" sz="2800"/>
              <a:t>Statements in a program execute in the order that they appear</a:t>
            </a:r>
          </a:p>
          <a:p>
            <a:pPr lvl="1" eaLnBrk="1" hangingPunct="1"/>
            <a:r>
              <a:rPr lang="en-US" altLang="en-US" sz="2400"/>
              <a:t>From top to bottom</a:t>
            </a:r>
            <a:endParaRPr lang="he-IL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0D9919D2-0FA7-493E-9AB9-E33E5839C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Strings and String Literals</a:t>
            </a:r>
            <a:endParaRPr lang="he-IL" altLang="en-US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3FA740AC-7991-4C40-8053-EEA0699A5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u="sng" dirty="0"/>
              <a:t>String</a:t>
            </a:r>
            <a:r>
              <a:rPr lang="en-US" sz="2800" dirty="0"/>
              <a:t>: sequence of characters that is used as data</a:t>
            </a:r>
          </a:p>
          <a:p>
            <a:pPr eaLnBrk="1" hangingPunct="1">
              <a:defRPr/>
            </a:pPr>
            <a:r>
              <a:rPr lang="en-US" sz="2800" u="sng" dirty="0"/>
              <a:t>String literal</a:t>
            </a:r>
            <a:r>
              <a:rPr lang="en-US" sz="2800" dirty="0"/>
              <a:t>: string that appears in actual code of a program</a:t>
            </a:r>
          </a:p>
          <a:p>
            <a:pPr lvl="1" eaLnBrk="1" hangingPunct="1">
              <a:defRPr/>
            </a:pPr>
            <a:r>
              <a:rPr lang="en-US" sz="2400" dirty="0"/>
              <a:t>Must be enclosed in single (') or double (") quote marks</a:t>
            </a:r>
          </a:p>
          <a:p>
            <a:pPr lvl="1" eaLnBrk="1" hangingPunct="1">
              <a:defRPr/>
            </a:pPr>
            <a:r>
              <a:rPr lang="en-US" sz="2400" dirty="0"/>
              <a:t>String literal can be enclosed in triple quotes (''' or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"""</a:t>
            </a:r>
            <a:r>
              <a:rPr lang="en-US" sz="2400" dirty="0">
                <a:latin typeface="+mj-lt"/>
                <a:cs typeface="Courier New" pitchFamily="49" charset="0"/>
              </a:rPr>
              <a:t>)</a:t>
            </a:r>
          </a:p>
          <a:p>
            <a:pPr lvl="2" eaLnBrk="1" hangingPunct="1">
              <a:defRPr/>
            </a:pPr>
            <a:r>
              <a:rPr lang="en-US" sz="2000" dirty="0"/>
              <a:t>Enclosed string can contain both single and double quotes and can have multiple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E69DEFC-55D4-450B-8D53-C54DF7A8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Comments</a:t>
            </a:r>
            <a:endParaRPr lang="he-IL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5E2408BC-DB0A-4DA7-A77B-917207C1D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Comments</a:t>
            </a:r>
            <a:r>
              <a:rPr lang="en-US" altLang="en-US" dirty="0"/>
              <a:t>: notes of explanation within a program</a:t>
            </a:r>
          </a:p>
          <a:p>
            <a:pPr lvl="1" eaLnBrk="1" hangingPunct="1"/>
            <a:r>
              <a:rPr lang="en-US" altLang="en-US" dirty="0"/>
              <a:t>Ignored by Python interpreter</a:t>
            </a:r>
          </a:p>
          <a:p>
            <a:pPr lvl="2" eaLnBrk="1" hangingPunct="1"/>
            <a:r>
              <a:rPr lang="en-US" altLang="en-US" dirty="0"/>
              <a:t>Intended for a person reading the program’s code</a:t>
            </a:r>
          </a:p>
          <a:p>
            <a:pPr lvl="1" eaLnBrk="1" hangingPunct="1"/>
            <a:r>
              <a:rPr lang="en-US" altLang="en-US" dirty="0"/>
              <a:t>Begin with a # character</a:t>
            </a:r>
          </a:p>
          <a:p>
            <a:pPr eaLnBrk="1" hangingPunct="1"/>
            <a:r>
              <a:rPr lang="en-US" altLang="en-US" u="sng" dirty="0"/>
              <a:t>End-line comment</a:t>
            </a:r>
            <a:r>
              <a:rPr lang="en-US" altLang="en-US" dirty="0"/>
              <a:t>: appears at the end of a line of code</a:t>
            </a:r>
          </a:p>
          <a:p>
            <a:pPr lvl="1" eaLnBrk="1" hangingPunct="1"/>
            <a:r>
              <a:rPr lang="en-US" altLang="en-US" dirty="0"/>
              <a:t>Typically explains the purpose of that line</a:t>
            </a:r>
          </a:p>
          <a:p>
            <a:pPr marL="457200" lvl="1" indent="0" eaLnBrk="1" hangingPunct="1">
              <a:buNone/>
            </a:pPr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DF9B6-7D3B-45FD-A010-2A1B6A5C372D}"/>
              </a:ext>
            </a:extLst>
          </p:cNvPr>
          <p:cNvSpPr txBox="1"/>
          <p:nvPr/>
        </p:nvSpPr>
        <p:spPr>
          <a:xfrm>
            <a:off x="3124200" y="5943600"/>
            <a:ext cx="2279791" cy="400110"/>
          </a:xfrm>
          <a:prstGeom prst="rect">
            <a:avLst/>
          </a:prstGeom>
          <a:solidFill>
            <a:srgbClr val="FF0066"/>
          </a:solidFill>
        </p:spPr>
        <p:txBody>
          <a:bodyPr wrap="none" rtlCol="0">
            <a:spAutoFit/>
          </a:bodyPr>
          <a:lstStyle/>
          <a:p>
            <a:r>
              <a:rPr lang="en-US" sz="2000" b="1" dirty="0"/>
              <a:t>display_quote.py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E6248D2E-5423-48B6-A2C9-1C516837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Variables</a:t>
            </a:r>
            <a:endParaRPr lang="he-IL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77B64E18-714E-43AC-ABDE-642448DFB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u="sng" dirty="0"/>
              <a:t>Variable</a:t>
            </a:r>
            <a:r>
              <a:rPr lang="en-US" sz="2800" dirty="0"/>
              <a:t>: name that represents a value stored in the computer memory</a:t>
            </a:r>
          </a:p>
          <a:p>
            <a:pPr lvl="1" eaLnBrk="1" hangingPunct="1">
              <a:defRPr/>
            </a:pPr>
            <a:r>
              <a:rPr lang="en-US" sz="2400" dirty="0"/>
              <a:t>Used to access and manipulate data stored in memory</a:t>
            </a:r>
          </a:p>
          <a:p>
            <a:pPr lvl="1" eaLnBrk="1" hangingPunct="1">
              <a:defRPr/>
            </a:pPr>
            <a:r>
              <a:rPr lang="en-US" sz="2400" dirty="0"/>
              <a:t>A variable references the value it represents</a:t>
            </a:r>
          </a:p>
          <a:p>
            <a:pPr eaLnBrk="1" hangingPunct="1">
              <a:defRPr/>
            </a:pPr>
            <a:r>
              <a:rPr lang="en-US" sz="2800" u="sng" dirty="0"/>
              <a:t>Assignment statement</a:t>
            </a:r>
            <a:r>
              <a:rPr lang="en-US" sz="2800" dirty="0"/>
              <a:t>: used to create a variable and make it reference data</a:t>
            </a:r>
          </a:p>
          <a:p>
            <a:pPr lvl="1" eaLnBrk="1" hangingPunct="1">
              <a:defRPr/>
            </a:pPr>
            <a:r>
              <a:rPr lang="en-US" sz="2400" dirty="0"/>
              <a:t>General format is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variable = expression</a:t>
            </a:r>
          </a:p>
          <a:p>
            <a:pPr lvl="2" eaLnBrk="1" hangingPunct="1">
              <a:defRPr/>
            </a:pPr>
            <a:r>
              <a:rPr lang="en-US" sz="2000" dirty="0"/>
              <a:t>Example: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age = 29</a:t>
            </a:r>
          </a:p>
          <a:p>
            <a:pPr lvl="2" eaLnBrk="1" hangingPunct="1">
              <a:defRPr/>
            </a:pPr>
            <a:r>
              <a:rPr lang="en-US" sz="2000" u="sng" dirty="0">
                <a:latin typeface="+mj-lt"/>
                <a:cs typeface="Courier New" pitchFamily="49" charset="0"/>
              </a:rPr>
              <a:t>Assignment operator</a:t>
            </a:r>
            <a:r>
              <a:rPr lang="en-US" sz="2000" dirty="0">
                <a:latin typeface="+mj-lt"/>
                <a:cs typeface="Courier New" pitchFamily="49" charset="0"/>
              </a:rPr>
              <a:t>: the equal sign (=)</a:t>
            </a:r>
            <a:endParaRPr lang="he-IL" sz="2000" dirty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BC2C0732-65E3-470D-8264-AA17A1CA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Variables (cont’d.)</a:t>
            </a:r>
            <a:endParaRPr lang="he-IL" altLang="en-US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11532100-BEB1-4B1A-B6B9-83CE2512C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assignment statement, variable receiving value must be on left side</a:t>
            </a:r>
          </a:p>
          <a:p>
            <a:pPr eaLnBrk="1" hangingPunct="1"/>
            <a:r>
              <a:rPr lang="en-US" altLang="en-US"/>
              <a:t>A variable can be passed as an argument to a function</a:t>
            </a:r>
          </a:p>
          <a:p>
            <a:pPr lvl="1" eaLnBrk="1" hangingPunct="1"/>
            <a:r>
              <a:rPr lang="en-US" altLang="en-US"/>
              <a:t>Variable name should not be enclosed in quote marks</a:t>
            </a:r>
          </a:p>
          <a:p>
            <a:pPr eaLnBrk="1" hangingPunct="1"/>
            <a:r>
              <a:rPr lang="en-US" altLang="en-US"/>
              <a:t>You can only use a variable if a value is assigned to it</a:t>
            </a:r>
          </a:p>
          <a:p>
            <a:pPr eaLnBrk="1" hangingPunct="1"/>
            <a:endParaRPr lang="he-IL" altLang="en-US"/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80793D09-A1B1-466D-A25E-9A17B059B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 Naming Rules</a:t>
            </a:r>
            <a:endParaRPr lang="he-IL" altLang="en-US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D6BAF8F0-664F-4787-ADDE-E79A0DA93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Rules for naming variables in Python:</a:t>
            </a:r>
          </a:p>
          <a:p>
            <a:pPr lvl="1" eaLnBrk="1" hangingPunct="1"/>
            <a:r>
              <a:rPr lang="en-US" altLang="en-US" sz="2400"/>
              <a:t>Variable name cannot be a Python key word </a:t>
            </a:r>
          </a:p>
          <a:p>
            <a:pPr lvl="1" eaLnBrk="1" hangingPunct="1"/>
            <a:r>
              <a:rPr lang="en-US" altLang="en-US" sz="2400"/>
              <a:t>Variable name cannot contain spaces</a:t>
            </a:r>
          </a:p>
          <a:p>
            <a:pPr lvl="1" eaLnBrk="1" hangingPunct="1"/>
            <a:r>
              <a:rPr lang="en-US" altLang="en-US" sz="2400"/>
              <a:t>First character must be a letter or an underscore</a:t>
            </a:r>
          </a:p>
          <a:p>
            <a:pPr lvl="1" eaLnBrk="1" hangingPunct="1"/>
            <a:r>
              <a:rPr lang="en-US" altLang="en-US" sz="2400"/>
              <a:t>After first character may use letters, digits, or underscores</a:t>
            </a:r>
          </a:p>
          <a:p>
            <a:pPr lvl="1" eaLnBrk="1" hangingPunct="1"/>
            <a:r>
              <a:rPr lang="en-US" altLang="en-US" sz="2400"/>
              <a:t>Variable names are case sensitive</a:t>
            </a:r>
          </a:p>
          <a:p>
            <a:pPr eaLnBrk="1" hangingPunct="1"/>
            <a:r>
              <a:rPr lang="en-US" altLang="en-US" sz="2800"/>
              <a:t>Variable name should reflect its use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CA24E90B-0F3E-4A1E-B017-16000630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Displaying Multiple Items with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/>
              <a:t> Function</a:t>
            </a:r>
            <a:endParaRPr lang="he-IL" altLang="en-US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F1A7909B-39CA-4581-A44F-EF995D5AE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Python allows one to display multiple items with a single call to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  <a:p>
            <a:pPr lvl="1" eaLnBrk="1" hangingPunct="1"/>
            <a:r>
              <a:rPr lang="en-US" altLang="en-US"/>
              <a:t>Items are separated by commas when passed as arguments</a:t>
            </a:r>
          </a:p>
          <a:p>
            <a:pPr lvl="1" eaLnBrk="1" hangingPunct="1"/>
            <a:r>
              <a:rPr lang="en-US" altLang="en-US"/>
              <a:t>Arguments displayed in the order they are passed to the function</a:t>
            </a:r>
          </a:p>
          <a:p>
            <a:pPr lvl="1" eaLnBrk="1" hangingPunct="1"/>
            <a:r>
              <a:rPr lang="en-US" altLang="en-US"/>
              <a:t>Items are automatically separated by a space when displayed on screen</a:t>
            </a:r>
            <a:endParaRPr lang="he-IL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5A6B868E-E5F1-479F-89C9-1B2C360FC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 Reassignment</a:t>
            </a:r>
            <a:endParaRPr lang="he-IL" altLang="en-US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3CAB2BE7-2C7E-4491-AD83-59C1CF8DC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Variables can reference different values while program is running</a:t>
            </a:r>
          </a:p>
          <a:p>
            <a:pPr eaLnBrk="1" hangingPunct="1"/>
            <a:r>
              <a:rPr lang="en-US" altLang="en-US" sz="2800" u="sng"/>
              <a:t>Garbage collection</a:t>
            </a:r>
            <a:r>
              <a:rPr lang="en-US" altLang="en-US" sz="2800"/>
              <a:t>: removal of values that are no longer referenced by variables</a:t>
            </a:r>
          </a:p>
          <a:p>
            <a:pPr lvl="1" eaLnBrk="1" hangingPunct="1"/>
            <a:r>
              <a:rPr lang="en-US" altLang="en-US" sz="2400"/>
              <a:t>Carried out by Python interpreter</a:t>
            </a:r>
          </a:p>
          <a:p>
            <a:pPr eaLnBrk="1" hangingPunct="1"/>
            <a:r>
              <a:rPr lang="en-US" altLang="en-US" sz="2800"/>
              <a:t>A variable can refer to item of any type</a:t>
            </a:r>
          </a:p>
          <a:p>
            <a:pPr lvl="1" eaLnBrk="1" hangingPunct="1"/>
            <a:r>
              <a:rPr lang="en-US" altLang="en-US" sz="2400"/>
              <a:t>Variable that has been assigned to one type can be reassigned to another type</a:t>
            </a:r>
            <a:endParaRPr lang="he-IL" altLang="en-US" sz="2400"/>
          </a:p>
          <a:p>
            <a:pPr lvl="1" eaLnBrk="1" hangingPunct="1"/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7B6BE350-DF9B-48A3-9DE6-177F0A34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Numeric Data Types, Literals, and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/>
              <a:t> Data Type</a:t>
            </a:r>
            <a:endParaRPr lang="he-IL" altLang="en-US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B080CDC2-5AD1-44AB-AC48-45128336D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u="sng"/>
              <a:t>Data types</a:t>
            </a:r>
            <a:r>
              <a:rPr lang="en-US" altLang="en-US" sz="2800"/>
              <a:t>: categorize value in memory</a:t>
            </a:r>
          </a:p>
          <a:p>
            <a:pPr lvl="1" eaLnBrk="1" hangingPunct="1"/>
            <a:r>
              <a:rPr lang="en-US" altLang="en-US" sz="2400"/>
              <a:t>e.g., int for integer, float for real number, str used for storing strings in memory</a:t>
            </a:r>
          </a:p>
          <a:p>
            <a:pPr eaLnBrk="1" hangingPunct="1"/>
            <a:r>
              <a:rPr lang="en-US" altLang="en-US" sz="2800" u="sng"/>
              <a:t>Numeric literal</a:t>
            </a:r>
            <a:r>
              <a:rPr lang="en-US" altLang="en-US" sz="2800"/>
              <a:t>: number written in a program</a:t>
            </a:r>
          </a:p>
          <a:p>
            <a:pPr lvl="1" eaLnBrk="1" hangingPunct="1"/>
            <a:r>
              <a:rPr lang="en-US" altLang="en-US" sz="2400"/>
              <a:t>No decimal point considered int, otherwise, considered float</a:t>
            </a:r>
          </a:p>
          <a:p>
            <a:pPr eaLnBrk="1" hangingPunct="1"/>
            <a:r>
              <a:rPr lang="en-US" altLang="en-US" sz="2800"/>
              <a:t>Some operations behave differently depending on data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8EE78E0D-D80E-4718-B463-CFC5CDCFD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Reassigning a Variable to a Different Type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BE2ACCBD-C261-4DD2-94CD-65A8ECA9A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0"/>
              <a:t>A variable in Python can refer to items of any type</a:t>
            </a:r>
            <a:endParaRPr lang="en-US" altLang="en-US"/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id="{65653BBA-4E86-4E93-A352-AEDA707AD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2971800"/>
            <a:ext cx="68262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E16DC533-29B1-48AB-8E7F-96189673E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  <a:endParaRPr lang="he-IL" altLang="en-US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347B0076-845A-4777-9AF7-D0C7A9F68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760" y="1477262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Designing a Program</a:t>
            </a:r>
          </a:p>
          <a:p>
            <a:pPr eaLnBrk="1" hangingPunct="1"/>
            <a:r>
              <a:rPr lang="en-US" altLang="en-US" sz="2000" dirty="0"/>
              <a:t>Input, Processing, and Output</a:t>
            </a:r>
          </a:p>
          <a:p>
            <a:pPr eaLnBrk="1" hangingPunct="1"/>
            <a:r>
              <a:rPr lang="en-US" altLang="en-US" sz="2000" dirty="0"/>
              <a:t>Displaying Output with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000" dirty="0"/>
              <a:t> Function</a:t>
            </a:r>
          </a:p>
          <a:p>
            <a:pPr eaLnBrk="1" hangingPunct="1"/>
            <a:r>
              <a:rPr lang="en-US" altLang="en-US" sz="2000" dirty="0"/>
              <a:t>Comments </a:t>
            </a:r>
          </a:p>
          <a:p>
            <a:pPr eaLnBrk="1" hangingPunct="1"/>
            <a:r>
              <a:rPr lang="en-US" altLang="en-US" sz="2000" dirty="0"/>
              <a:t>Variables</a:t>
            </a:r>
          </a:p>
          <a:p>
            <a:pPr eaLnBrk="1" hangingPunct="1"/>
            <a:r>
              <a:rPr lang="en-US" altLang="en-US" sz="2000" dirty="0"/>
              <a:t>Reading Input from the Keyboard</a:t>
            </a:r>
          </a:p>
          <a:p>
            <a:pPr eaLnBrk="1" hangingPunct="1"/>
            <a:r>
              <a:rPr lang="en-US" altLang="en-US" sz="2000" dirty="0"/>
              <a:t>Performing Calculations</a:t>
            </a:r>
          </a:p>
          <a:p>
            <a:pPr eaLnBrk="1" hangingPunct="1"/>
            <a:r>
              <a:rPr lang="en-US" altLang="en-US" sz="2000" dirty="0"/>
              <a:t>More About Data Output</a:t>
            </a:r>
          </a:p>
          <a:p>
            <a:pPr eaLnBrk="1" hangingPunct="1"/>
            <a:r>
              <a:rPr lang="en-US" altLang="en-US" sz="2000" dirty="0"/>
              <a:t>Named Constants</a:t>
            </a:r>
          </a:p>
          <a:p>
            <a:pPr eaLnBrk="1" hangingPunct="1"/>
            <a:r>
              <a:rPr lang="en-US" altLang="en-US" sz="2000" dirty="0"/>
              <a:t>Introduction to Turtle Graphics (read on your own)</a:t>
            </a:r>
          </a:p>
          <a:p>
            <a:pPr eaLnBrk="1" hangingPunct="1"/>
            <a:r>
              <a:rPr lang="en-US" sz="2000" i="1" dirty="0">
                <a:solidFill>
                  <a:srgbClr val="0070C0"/>
                </a:solidFill>
              </a:rPr>
              <a:t>Note: slides with the fuchsia-colored pointed symbol in the lower right corner were added by your course instructor; slides in general have been modified and added to by your instructor</a:t>
            </a:r>
          </a:p>
          <a:p>
            <a:pPr eaLnBrk="1" hangingPunct="1"/>
            <a:endParaRPr lang="en-US" altLang="en-US" sz="2000" dirty="0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A3A2EFB6-0A3F-4DF8-94BE-12091C9A1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2009" y="5943600"/>
            <a:ext cx="395120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DC4D21C-F27D-4AB6-A803-EAAF39F91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Reading Input from the Keyboard</a:t>
            </a:r>
            <a:endParaRPr lang="he-IL" altLang="en-US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8B66E0E1-0ED7-494E-BA0D-3CC7A0DFB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Most programs need to read input from the user</a:t>
            </a:r>
          </a:p>
          <a:p>
            <a:pPr eaLnBrk="1" hangingPunct="1">
              <a:defRPr/>
            </a:pPr>
            <a:r>
              <a:rPr lang="en-US" sz="2800" dirty="0"/>
              <a:t>Built-in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sz="2800" dirty="0"/>
              <a:t> function reads input from keyboard</a:t>
            </a:r>
          </a:p>
          <a:p>
            <a:pPr lvl="1" eaLnBrk="1" hangingPunct="1">
              <a:defRPr/>
            </a:pPr>
            <a:r>
              <a:rPr lang="en-US" sz="2400" dirty="0"/>
              <a:t>Returns the data as a string</a:t>
            </a:r>
          </a:p>
          <a:p>
            <a:pPr lvl="1" eaLnBrk="1" hangingPunct="1">
              <a:defRPr/>
            </a:pPr>
            <a:r>
              <a:rPr lang="en-US" sz="2400" dirty="0"/>
              <a:t>Format: 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variable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input(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prompt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 eaLnBrk="1" hangingPunct="1"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prompt </a:t>
            </a:r>
            <a:r>
              <a:rPr lang="en-US" sz="2000" dirty="0">
                <a:latin typeface="+mj-lt"/>
                <a:cs typeface="Courier New" pitchFamily="49" charset="0"/>
              </a:rPr>
              <a:t>is typically a string instructing user to enter a value</a:t>
            </a:r>
          </a:p>
          <a:p>
            <a:pPr lvl="1" eaLnBrk="1" hangingPunct="1">
              <a:defRPr/>
            </a:pPr>
            <a:r>
              <a:rPr lang="en-US" sz="2400" dirty="0">
                <a:latin typeface="+mj-lt"/>
                <a:cs typeface="Courier New" pitchFamily="49" charset="0"/>
              </a:rPr>
              <a:t>Does not automatically display a space after the prompt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7CC174CD-FB31-452B-99FB-2216E4514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Reading Numbers with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en-US"/>
              <a:t> Function</a:t>
            </a:r>
            <a:endParaRPr lang="he-IL" alt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780688-78D0-4A5F-9D0C-A099DDC72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input </a:t>
            </a:r>
            <a:r>
              <a:rPr lang="en-US" sz="2800" dirty="0"/>
              <a:t>function always returns a string</a:t>
            </a:r>
          </a:p>
          <a:p>
            <a:pPr eaLnBrk="1" hangingPunct="1">
              <a:defRPr/>
            </a:pPr>
            <a:r>
              <a:rPr lang="en-US" sz="2800" dirty="0"/>
              <a:t>Built-in functions convert between data types</a:t>
            </a:r>
          </a:p>
          <a:p>
            <a:pPr lvl="1" eaLnBrk="1" hangingPunct="1"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int(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dirty="0"/>
              <a:t> converts 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400" dirty="0"/>
              <a:t> to an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int</a:t>
            </a:r>
          </a:p>
          <a:p>
            <a:pPr lvl="1" eaLnBrk="1" hangingPunct="1"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float(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dirty="0"/>
              <a:t> converts 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400" dirty="0"/>
              <a:t> to a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lvl="1" eaLnBrk="1" hangingPunct="1">
              <a:defRPr/>
            </a:pPr>
            <a:r>
              <a:rPr lang="en-US" sz="2400" u="sng" dirty="0">
                <a:latin typeface="+mj-lt"/>
                <a:cs typeface="Courier New" pitchFamily="49" charset="0"/>
              </a:rPr>
              <a:t>Nested function call</a:t>
            </a:r>
            <a:r>
              <a:rPr lang="en-US" sz="2400" dirty="0">
                <a:latin typeface="+mj-lt"/>
                <a:cs typeface="Courier New" pitchFamily="49" charset="0"/>
              </a:rPr>
              <a:t>: general format: 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function1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function2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argument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lvl="2" eaLnBrk="1" hangingPunct="1">
              <a:defRPr/>
            </a:pPr>
            <a:r>
              <a:rPr lang="en-US" sz="2000" dirty="0">
                <a:latin typeface="+mj-lt"/>
                <a:cs typeface="Courier New" pitchFamily="49" charset="0"/>
              </a:rPr>
              <a:t>value returned by function2 is passed to function1</a:t>
            </a:r>
          </a:p>
          <a:p>
            <a:pPr lvl="1" eaLnBrk="1" hangingPunct="1">
              <a:defRPr/>
            </a:pPr>
            <a:r>
              <a:rPr lang="en-US" sz="2400" dirty="0">
                <a:latin typeface="+mj-lt"/>
                <a:cs typeface="Courier New" pitchFamily="49" charset="0"/>
              </a:rPr>
              <a:t>Type conversion only works if item is valid numeric value, otherwise, throws exception</a:t>
            </a:r>
            <a:endParaRPr lang="he-IL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an </a:t>
            </a:r>
            <a:r>
              <a:rPr lang="en-US" i="1" dirty="0"/>
              <a:t>exception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8229600" cy="3429000"/>
          </a:xfrm>
        </p:spPr>
        <p:txBody>
          <a:bodyPr/>
          <a:lstStyle/>
          <a:p>
            <a:r>
              <a:rPr lang="en-US" dirty="0"/>
              <a:t>Serious runtime error has occurred which causes an </a:t>
            </a:r>
            <a:r>
              <a:rPr lang="en-US" i="1" dirty="0"/>
              <a:t>exception</a:t>
            </a:r>
            <a:r>
              <a:rPr lang="en-US" dirty="0"/>
              <a:t> to be </a:t>
            </a:r>
            <a:r>
              <a:rPr lang="en-US" i="1" dirty="0"/>
              <a:t>thrown</a:t>
            </a:r>
          </a:p>
          <a:p>
            <a:r>
              <a:rPr lang="en-US" dirty="0"/>
              <a:t>Program typically terminates</a:t>
            </a:r>
          </a:p>
          <a:p>
            <a:r>
              <a:rPr lang="en-US" dirty="0"/>
              <a:t>See an error message from Python runtime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25EB3E-DCFE-454E-B745-D33CE555F8A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305800" y="5791200"/>
            <a:ext cx="395120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12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C8850A2C-33A2-4BFE-A360-569FF007D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Performing Calculations</a:t>
            </a:r>
            <a:endParaRPr lang="he-IL" altLang="en-US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92EDEAF3-CE82-43FE-907E-90D485E89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800"/>
              <a:t>Math expression: performs calculation and gives a value</a:t>
            </a:r>
          </a:p>
          <a:p>
            <a:pPr lvl="1" eaLnBrk="1" hangingPunct="1"/>
            <a:r>
              <a:rPr lang="en-US" altLang="en-US" sz="2400" u="sng"/>
              <a:t>Math operator</a:t>
            </a:r>
            <a:r>
              <a:rPr lang="en-US" altLang="en-US" sz="2400"/>
              <a:t>: tool for performing calculation</a:t>
            </a:r>
          </a:p>
          <a:p>
            <a:pPr lvl="1" eaLnBrk="1" hangingPunct="1"/>
            <a:r>
              <a:rPr lang="en-US" altLang="en-US" sz="2400" u="sng"/>
              <a:t>Operands</a:t>
            </a:r>
            <a:r>
              <a:rPr lang="en-US" altLang="en-US" sz="2400"/>
              <a:t>: values surrounding operator</a:t>
            </a:r>
          </a:p>
          <a:p>
            <a:pPr lvl="2" eaLnBrk="1" hangingPunct="1"/>
            <a:r>
              <a:rPr lang="en-US" altLang="en-US" sz="2000"/>
              <a:t>Variables can be used as operands</a:t>
            </a:r>
          </a:p>
          <a:p>
            <a:pPr lvl="1" eaLnBrk="1" hangingPunct="1"/>
            <a:r>
              <a:rPr lang="en-US" altLang="en-US" sz="2400"/>
              <a:t>Resulting value typically assigned to variable</a:t>
            </a:r>
          </a:p>
          <a:p>
            <a:pPr eaLnBrk="1" hangingPunct="1"/>
            <a:r>
              <a:rPr lang="en-US" altLang="en-US" sz="2800"/>
              <a:t>Two types of division:</a:t>
            </a:r>
          </a:p>
          <a:p>
            <a:pPr lvl="1" eaLnBrk="1" hangingPunct="1"/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400"/>
              <a:t> operator performs floating point division</a:t>
            </a:r>
          </a:p>
          <a:p>
            <a:pPr lvl="1" eaLnBrk="1" hangingPunct="1"/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sz="2400"/>
              <a:t> operator performs integer division</a:t>
            </a:r>
          </a:p>
          <a:p>
            <a:pPr lvl="2" eaLnBrk="1" hangingPunct="1"/>
            <a:r>
              <a:rPr lang="en-US" altLang="en-US" sz="2000"/>
              <a:t>Positive results truncated, negative rounded away from zero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0279F3-3788-4ADA-BDA7-45F17C9F64E3}"/>
              </a:ext>
            </a:extLst>
          </p:cNvPr>
          <p:cNvSpPr txBox="1"/>
          <p:nvPr/>
        </p:nvSpPr>
        <p:spPr>
          <a:xfrm>
            <a:off x="6705600" y="1828800"/>
            <a:ext cx="1808508" cy="400110"/>
          </a:xfrm>
          <a:prstGeom prst="rect">
            <a:avLst/>
          </a:prstGeom>
          <a:solidFill>
            <a:srgbClr val="FF0066"/>
          </a:solidFill>
        </p:spPr>
        <p:txBody>
          <a:bodyPr wrap="none" rtlCol="0">
            <a:spAutoFit/>
          </a:bodyPr>
          <a:lstStyle/>
          <a:p>
            <a:r>
              <a:rPr lang="en-US" sz="2000" b="1" dirty="0"/>
              <a:t>sale_price.py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51A4543A-6218-43A7-9338-6CBAA859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Operator  Precedence and Grouping with Parentheses</a:t>
            </a:r>
            <a:endParaRPr lang="he-IL" altLang="en-US"/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BC670F5A-1D14-404C-9125-370124425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22438"/>
            <a:ext cx="8229600" cy="45259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/>
              <a:t>Python operator precedence:</a:t>
            </a:r>
          </a:p>
          <a:p>
            <a:pPr marL="971550" lvl="1" indent="-514350" eaLnBrk="1" hangingPunct="1">
              <a:buFontTx/>
              <a:buAutoNum type="arabicPeriod"/>
              <a:defRPr/>
            </a:pPr>
            <a:r>
              <a:rPr lang="en-US" altLang="en-US" sz="2400" dirty="0"/>
              <a:t>Operations enclosed in parentheses</a:t>
            </a:r>
          </a:p>
          <a:p>
            <a:pPr marL="1371600" lvl="2" indent="-514350" eaLnBrk="1" hangingPunct="1">
              <a:defRPr/>
            </a:pPr>
            <a:r>
              <a:rPr lang="en-US" altLang="en-US" sz="2000" dirty="0"/>
              <a:t>Forces operations to be performed before others</a:t>
            </a:r>
          </a:p>
          <a:p>
            <a:pPr marL="971550" lvl="1" indent="-514350" eaLnBrk="1" hangingPunct="1">
              <a:buFontTx/>
              <a:buAutoNum type="arabicPeriod"/>
              <a:defRPr/>
            </a:pPr>
            <a:r>
              <a:rPr lang="en-US" altLang="en-US" sz="2400" dirty="0"/>
              <a:t>Exponentiation (**)</a:t>
            </a:r>
          </a:p>
          <a:p>
            <a:pPr marL="971550" lvl="1" indent="-514350" eaLnBrk="1" hangingPunct="1">
              <a:buFontTx/>
              <a:buAutoNum type="arabicPeriod"/>
              <a:defRPr/>
            </a:pPr>
            <a:r>
              <a:rPr lang="en-US" altLang="en-US" sz="2400" dirty="0"/>
              <a:t>Multiplication (*), division (/ and //), and remainder (%)</a:t>
            </a:r>
          </a:p>
          <a:p>
            <a:pPr marL="971550" lvl="1" indent="-514350" eaLnBrk="1" hangingPunct="1">
              <a:buFontTx/>
              <a:buAutoNum type="arabicPeriod"/>
              <a:defRPr/>
            </a:pPr>
            <a:r>
              <a:rPr lang="en-US" altLang="en-US" sz="2400" dirty="0"/>
              <a:t>Addition (+) and subtraction (-)</a:t>
            </a:r>
          </a:p>
          <a:p>
            <a:pPr eaLnBrk="1" hangingPunct="1">
              <a:defRPr/>
            </a:pPr>
            <a:r>
              <a:rPr lang="en-US" altLang="en-US" sz="2800" dirty="0"/>
              <a:t>Higher precedence performed first</a:t>
            </a:r>
          </a:p>
          <a:p>
            <a:pPr lvl="1" eaLnBrk="1" hangingPunct="1">
              <a:defRPr/>
            </a:pPr>
            <a:r>
              <a:rPr lang="en-US" altLang="en-US" sz="2400" dirty="0"/>
              <a:t>Same precedence operators execute from left to right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Division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1.0 / 3.0  is  0.333…</a:t>
            </a:r>
          </a:p>
          <a:p>
            <a:endParaRPr lang="en-US" dirty="0"/>
          </a:p>
          <a:p>
            <a:r>
              <a:rPr lang="en-US" dirty="0"/>
              <a:t>1 / 3   is  0.333…</a:t>
            </a:r>
          </a:p>
          <a:p>
            <a:endParaRPr lang="en-US" dirty="0"/>
          </a:p>
          <a:p>
            <a:r>
              <a:rPr lang="en-US" dirty="0"/>
              <a:t>1 // 3  is 0</a:t>
            </a:r>
          </a:p>
          <a:p>
            <a:endParaRPr lang="en-US" dirty="0"/>
          </a:p>
          <a:p>
            <a:r>
              <a:rPr lang="en-US" dirty="0"/>
              <a:t>1.0 // 3.0  is 0.0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25EB3E-DCFE-454E-B745-D33CE555F8A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305800" y="5791200"/>
            <a:ext cx="395120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01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ABD9E0CA-1790-492E-B53E-E51C4271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Exponent Operator and the Remainder Operator</a:t>
            </a:r>
            <a:endParaRPr lang="he-IL" altLang="en-US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C203B680-97EE-4BAB-81A8-4C2BFAD0E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u="sng" dirty="0"/>
              <a:t>Exponent operator (</a:t>
            </a:r>
            <a:r>
              <a:rPr lang="en-US" u="sng" dirty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u="sng" dirty="0"/>
              <a:t>)</a:t>
            </a:r>
            <a:r>
              <a:rPr lang="en-US" dirty="0"/>
              <a:t>: Raises a number to a power</a:t>
            </a:r>
          </a:p>
          <a:p>
            <a:pPr lvl="1"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x ** y = x</a:t>
            </a:r>
            <a:r>
              <a:rPr lang="en-US" baseline="30000" dirty="0">
                <a:latin typeface="Courier New" pitchFamily="49" charset="0"/>
                <a:cs typeface="Courier New" pitchFamily="49" charset="0"/>
              </a:rPr>
              <a:t>y</a:t>
            </a:r>
            <a:endParaRPr lang="en-US" baseline="30000" dirty="0"/>
          </a:p>
          <a:p>
            <a:pPr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Remainder operator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>
                <a:latin typeface="+mj-lt"/>
                <a:cs typeface="Courier New" pitchFamily="49" charset="0"/>
              </a:rPr>
              <a:t>): Performs division and returns the remainder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a.k.a. modulus operator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4%2=0, 5%2=1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Typically used to convert times and distances, and to detect odd or even numbers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0104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9059F6BF-5ADF-4A07-8431-B15B83E76897}" type="slidenum">
              <a:rPr lang="en-US" sz="1000" smtClean="0"/>
              <a:pPr/>
              <a:t>27</a:t>
            </a:fld>
            <a:endParaRPr lang="en-US" sz="10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Operations: more…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	integer-only division</a:t>
            </a:r>
          </a:p>
          <a:p>
            <a:r>
              <a:rPr lang="en-US" dirty="0"/>
              <a:t>%	modulus (remainder)</a:t>
            </a:r>
            <a:br>
              <a:rPr lang="en-US" dirty="0"/>
            </a:br>
            <a:endParaRPr lang="en-US" dirty="0"/>
          </a:p>
          <a:p>
            <a:r>
              <a:rPr lang="en-US" dirty="0"/>
              <a:t>E.g. How many hours and minutes are there in 375 minutes?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800080"/>
                </a:solidFill>
              </a:rPr>
              <a:t>375 // 60</a:t>
            </a:r>
            <a:r>
              <a:rPr lang="en-US" dirty="0"/>
              <a:t>		6 hours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800080"/>
                </a:solidFill>
              </a:rPr>
              <a:t>375 % 60</a:t>
            </a:r>
            <a:r>
              <a:rPr lang="en-US" dirty="0"/>
              <a:t>		15 minutes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305800" y="5791200"/>
            <a:ext cx="395120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89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3171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0104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A275E8A5-AF45-47D8-B6B5-E5BC875D5468}" type="slidenum">
              <a:rPr lang="en-US" sz="1000" smtClean="0"/>
              <a:pPr/>
              <a:t>28</a:t>
            </a:fld>
            <a:endParaRPr lang="en-US" sz="10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Operations p.2</a:t>
            </a:r>
          </a:p>
        </p:txBody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981200"/>
            <a:ext cx="7772400" cy="2362200"/>
          </a:xfrm>
        </p:spPr>
        <p:txBody>
          <a:bodyPr/>
          <a:lstStyle/>
          <a:p>
            <a:r>
              <a:rPr lang="en-US"/>
              <a:t>E.g. Given that monthNum is an int variable in the range 1 to 12.  Does it represent a month in which quarterly interest is paid (Mar, Jun, Sep, Dec)?</a:t>
            </a:r>
            <a:br>
              <a:rPr lang="en-US"/>
            </a:br>
            <a:r>
              <a:rPr lang="en-US"/>
              <a:t>	 </a:t>
            </a:r>
            <a:br>
              <a:rPr lang="en-US"/>
            </a:br>
            <a:r>
              <a:rPr lang="en-US"/>
              <a:t>	</a:t>
            </a:r>
          </a:p>
        </p:txBody>
      </p:sp>
      <p:sp>
        <p:nvSpPr>
          <p:cNvPr id="850948" name="Text Box 4"/>
          <p:cNvSpPr txBox="1">
            <a:spLocks noChangeArrowheads="1"/>
          </p:cNvSpPr>
          <p:nvPr/>
        </p:nvSpPr>
        <p:spPr bwMode="auto">
          <a:xfrm>
            <a:off x="1752600" y="4953000"/>
            <a:ext cx="6096000" cy="592138"/>
          </a:xfrm>
          <a:prstGeom prst="rect">
            <a:avLst/>
          </a:prstGeom>
          <a:noFill/>
          <a:ln w="12700" cap="sq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/>
              <a:t>is </a:t>
            </a:r>
            <a:r>
              <a:rPr lang="en-US" i="1">
                <a:solidFill>
                  <a:srgbClr val="800080"/>
                </a:solidFill>
              </a:rPr>
              <a:t>monthNum % 3</a:t>
            </a:r>
            <a:r>
              <a:rPr lang="en-US" i="1"/>
              <a:t> equal to  </a:t>
            </a:r>
            <a:r>
              <a:rPr lang="en-US" i="1">
                <a:solidFill>
                  <a:srgbClr val="800080"/>
                </a:solidFill>
              </a:rPr>
              <a:t>0</a:t>
            </a:r>
            <a:r>
              <a:rPr lang="en-US" i="1"/>
              <a:t> ?</a:t>
            </a:r>
            <a:endParaRPr 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8305800" y="5791200"/>
            <a:ext cx="395120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03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947" grpId="0" build="p" autoUpdateAnimBg="0"/>
      <p:bldP spid="850948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0104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FEC7A3CB-715E-43FC-8AC7-B9AD240BD532}" type="slidenum">
              <a:rPr lang="en-US" sz="1000" smtClean="0"/>
              <a:pPr/>
              <a:t>29</a:t>
            </a:fld>
            <a:endParaRPr lang="en-US" sz="10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781050"/>
          </a:xfrm>
        </p:spPr>
        <p:txBody>
          <a:bodyPr/>
          <a:lstStyle/>
          <a:p>
            <a:r>
              <a:rPr lang="en-US" dirty="0"/>
              <a:t>Integer Operations p.3</a:t>
            </a:r>
          </a:p>
        </p:txBody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066800"/>
            <a:ext cx="7467600" cy="3352800"/>
          </a:xfrm>
        </p:spPr>
        <p:txBody>
          <a:bodyPr/>
          <a:lstStyle/>
          <a:p>
            <a:r>
              <a:rPr lang="en-US"/>
              <a:t>E.g. Given that courseNum is a 3-digit int variable, with the 2nd digit representing whether a course is required (2) or not required (5).  Find the 2nd digit.</a:t>
            </a:r>
            <a:br>
              <a:rPr lang="en-US"/>
            </a:br>
            <a:r>
              <a:rPr lang="en-US"/>
              <a:t>E.g. say courseNum is 253:	</a:t>
            </a:r>
          </a:p>
        </p:txBody>
      </p:sp>
      <p:sp>
        <p:nvSpPr>
          <p:cNvPr id="852996" name="Text Box 4"/>
          <p:cNvSpPr txBox="1">
            <a:spLocks noChangeArrowheads="1"/>
          </p:cNvSpPr>
          <p:nvPr/>
        </p:nvSpPr>
        <p:spPr bwMode="auto">
          <a:xfrm>
            <a:off x="1905000" y="4648200"/>
            <a:ext cx="5791200" cy="1812925"/>
          </a:xfrm>
          <a:prstGeom prst="rect">
            <a:avLst/>
          </a:prstGeom>
          <a:noFill/>
          <a:ln w="12700" cap="sq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dirty="0"/>
              <a:t>	(</a:t>
            </a:r>
            <a:r>
              <a:rPr lang="en-US" sz="2800" dirty="0" err="1"/>
              <a:t>courseNum</a:t>
            </a:r>
            <a:r>
              <a:rPr lang="en-US" sz="2800" dirty="0"/>
              <a:t> // 10) % 10</a:t>
            </a:r>
            <a:br>
              <a:rPr lang="en-US" sz="2800" dirty="0"/>
            </a:br>
            <a:r>
              <a:rPr lang="en-US" sz="2800" dirty="0"/>
              <a:t>	(</a:t>
            </a:r>
            <a:r>
              <a:rPr lang="en-US" sz="2800" dirty="0">
                <a:solidFill>
                  <a:srgbClr val="800080"/>
                </a:solidFill>
              </a:rPr>
              <a:t>253</a:t>
            </a:r>
            <a:r>
              <a:rPr lang="en-US" sz="2800" dirty="0"/>
              <a:t> // 10) % 10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>
                <a:solidFill>
                  <a:srgbClr val="800080"/>
                </a:solidFill>
              </a:rPr>
              <a:t>25</a:t>
            </a:r>
            <a:r>
              <a:rPr lang="en-US" sz="2800" dirty="0"/>
              <a:t> % 10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>
                <a:solidFill>
                  <a:srgbClr val="800080"/>
                </a:solidFill>
              </a:rPr>
              <a:t>5</a:t>
            </a:r>
            <a:r>
              <a:rPr lang="en-US" sz="2800" dirty="0"/>
              <a:t>	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8305800" y="5791200"/>
            <a:ext cx="395120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45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995" grpId="0" build="p" autoUpdateAnimBg="0"/>
      <p:bldP spid="85299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416F393F-52D1-4913-91D2-C9A3C683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Designing a Program</a:t>
            </a:r>
            <a:endParaRPr lang="he-IL" altLang="en-US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289BD3FC-A7AE-4731-A76D-8B840D143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Programs must be designed before they are written</a:t>
            </a:r>
          </a:p>
          <a:p>
            <a:pPr eaLnBrk="1" hangingPunct="1"/>
            <a:r>
              <a:rPr lang="en-US" altLang="en-US" dirty="0"/>
              <a:t>Program development cycle:</a:t>
            </a:r>
          </a:p>
          <a:p>
            <a:pPr lvl="1" eaLnBrk="1" hangingPunct="1"/>
            <a:r>
              <a:rPr lang="en-US" altLang="en-US" dirty="0"/>
              <a:t>Design the program</a:t>
            </a:r>
          </a:p>
          <a:p>
            <a:pPr lvl="1" eaLnBrk="1" hangingPunct="1"/>
            <a:r>
              <a:rPr lang="en-US" altLang="en-US" dirty="0"/>
              <a:t>Write the code</a:t>
            </a:r>
          </a:p>
          <a:p>
            <a:pPr lvl="1" eaLnBrk="1" hangingPunct="1"/>
            <a:r>
              <a:rPr lang="en-US" altLang="en-US" dirty="0"/>
              <a:t>Correct syntax errors</a:t>
            </a:r>
          </a:p>
          <a:p>
            <a:pPr lvl="1" eaLnBrk="1" hangingPunct="1"/>
            <a:r>
              <a:rPr lang="en-US" altLang="en-US" dirty="0"/>
              <a:t>Test the program</a:t>
            </a:r>
          </a:p>
          <a:p>
            <a:pPr lvl="1" eaLnBrk="1" hangingPunct="1"/>
            <a:r>
              <a:rPr lang="en-US" altLang="en-US" dirty="0"/>
              <a:t>Correct logic errors</a:t>
            </a:r>
            <a:endParaRPr lang="he-IL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0104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4D4CFBD6-F729-4D8E-AEE5-74CD7631ED27}" type="slidenum">
              <a:rPr lang="en-US" sz="1000" smtClean="0"/>
              <a:pPr/>
              <a:t>30</a:t>
            </a:fld>
            <a:endParaRPr lang="en-US" sz="10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/>
              <a:t>In-Class Exercise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2133600"/>
            <a:ext cx="7772400" cy="3886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On the IKEA website you see that a bookcase you are looking at is 79 inches wide.  How many feet and inches is that?</a:t>
            </a:r>
            <a:br>
              <a:rPr lang="en-US" sz="2400"/>
            </a:br>
            <a:endParaRPr lang="en-US" sz="2400"/>
          </a:p>
          <a:p>
            <a:pPr>
              <a:lnSpc>
                <a:spcPct val="80000"/>
              </a:lnSpc>
            </a:pPr>
            <a:r>
              <a:rPr lang="en-US" sz="2400"/>
              <a:t>Write appropriate assignment statements</a:t>
            </a:r>
            <a:br>
              <a:rPr lang="en-US" sz="2400"/>
            </a:br>
            <a:br>
              <a:rPr lang="en-US" sz="2400"/>
            </a:br>
            <a:r>
              <a:rPr lang="en-US" sz="2400"/>
              <a:t>totalLength = 79</a:t>
            </a:r>
            <a:br>
              <a:rPr lang="en-US" sz="2400"/>
            </a:br>
            <a:br>
              <a:rPr lang="en-US" sz="2400"/>
            </a:br>
            <a:r>
              <a:rPr lang="en-US" sz="2400"/>
              <a:t>	</a:t>
            </a:r>
            <a:r>
              <a:rPr lang="en-US" sz="2400">
                <a:solidFill>
                  <a:schemeClr val="accent2"/>
                </a:solidFill>
              </a:rPr>
              <a:t>feet = ???</a:t>
            </a:r>
            <a:br>
              <a:rPr lang="en-US" sz="2400">
                <a:solidFill>
                  <a:schemeClr val="accent2"/>
                </a:solidFill>
              </a:rPr>
            </a:br>
            <a:r>
              <a:rPr lang="en-US" sz="2400">
                <a:solidFill>
                  <a:schemeClr val="accent2"/>
                </a:solidFill>
              </a:rPr>
              <a:t> </a:t>
            </a:r>
            <a:br>
              <a:rPr lang="en-US" sz="2400">
                <a:solidFill>
                  <a:schemeClr val="accent2"/>
                </a:solidFill>
              </a:rPr>
            </a:br>
            <a:r>
              <a:rPr lang="en-US" sz="2400">
                <a:solidFill>
                  <a:schemeClr val="accent2"/>
                </a:solidFill>
              </a:rPr>
              <a:t>	inches = ???</a:t>
            </a:r>
            <a:br>
              <a:rPr lang="en-US" sz="2400">
                <a:solidFill>
                  <a:schemeClr val="accent2"/>
                </a:solidFill>
              </a:rPr>
            </a:br>
            <a:endParaRPr lang="en-US" sz="2400">
              <a:solidFill>
                <a:schemeClr val="accent2"/>
              </a:solidFill>
            </a:endParaRPr>
          </a:p>
        </p:txBody>
      </p:sp>
      <p:sp>
        <p:nvSpPr>
          <p:cNvPr id="45061" name="AutoShape 4"/>
          <p:cNvSpPr>
            <a:spLocks noChangeArrowheads="1"/>
          </p:cNvSpPr>
          <p:nvPr/>
        </p:nvSpPr>
        <p:spPr bwMode="auto">
          <a:xfrm>
            <a:off x="4495800" y="6172200"/>
            <a:ext cx="609600" cy="457200"/>
          </a:xfrm>
          <a:prstGeom prst="star16">
            <a:avLst>
              <a:gd name="adj" fmla="val 37500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8305800" y="5791200"/>
            <a:ext cx="395120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60216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70FF2333-BFAD-458A-9760-C086938F5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Converting Math Formulas to Programming Statements</a:t>
            </a:r>
            <a:endParaRPr lang="he-IL" altLang="en-US"/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ACA78987-EF31-42CD-817C-62C363C3F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Operator required for any mathematical operation </a:t>
            </a:r>
          </a:p>
          <a:p>
            <a:pPr eaLnBrk="1" hangingPunct="1"/>
            <a:r>
              <a:rPr lang="en-US" altLang="en-US"/>
              <a:t>When converting mathematical expression to programming statement:</a:t>
            </a:r>
          </a:p>
          <a:p>
            <a:pPr lvl="1" eaLnBrk="1" hangingPunct="1"/>
            <a:r>
              <a:rPr lang="en-US" altLang="en-US"/>
              <a:t>May need to add multiplication operators</a:t>
            </a:r>
          </a:p>
          <a:p>
            <a:pPr lvl="1" eaLnBrk="1" hangingPunct="1"/>
            <a:r>
              <a:rPr lang="en-US" altLang="en-US"/>
              <a:t>May need to insert parentheses </a:t>
            </a:r>
            <a:endParaRPr lang="he-IL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403DB87B-4580-4377-B26D-D554A8DD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Mixed-Type Expressions and Data Type Conversion</a:t>
            </a:r>
            <a:endParaRPr lang="he-IL" altLang="en-US"/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DE04049B-D27F-44AA-9D3D-0F4D5243F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Data type resulting from math operation depends on data types of operands</a:t>
            </a:r>
          </a:p>
          <a:p>
            <a:pPr lvl="1" eaLnBrk="1" hangingPunct="1"/>
            <a:r>
              <a:rPr lang="en-US" altLang="en-US" sz="2400"/>
              <a:t>Two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/>
              <a:t> values: result is an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 lvl="1" eaLnBrk="1" hangingPunct="1"/>
            <a:r>
              <a:rPr lang="en-US" altLang="en-US" sz="2400"/>
              <a:t>Two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sz="2400"/>
              <a:t> values: result is a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 eaLnBrk="1" hangingPunct="1"/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/>
              <a:t> and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sz="2400"/>
              <a:t>: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/>
              <a:t> temporarily converted to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sz="2400"/>
              <a:t>, result of the operation is a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2" eaLnBrk="1" hangingPunct="1"/>
            <a:r>
              <a:rPr lang="en-US" altLang="en-US" sz="2000"/>
              <a:t>Mixed-type expression</a:t>
            </a:r>
          </a:p>
          <a:p>
            <a:pPr lvl="1" eaLnBrk="1" hangingPunct="1"/>
            <a:r>
              <a:rPr lang="en-US" altLang="en-US" sz="2400"/>
              <a:t>Type conversion of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sz="2400"/>
              <a:t> to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/>
              <a:t> causes truncation of fractional part</a:t>
            </a:r>
            <a:endParaRPr lang="he-IL" altLang="en-US"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B7CA6206-A85A-4BDD-9DE7-E94BAA6AF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Breaking Long Statements into Multiple Lines</a:t>
            </a:r>
            <a:endParaRPr lang="he-IL" altLang="en-US"/>
          </a:p>
        </p:txBody>
      </p:sp>
      <p:sp>
        <p:nvSpPr>
          <p:cNvPr id="28675" name="Content Placeholder 4">
            <a:extLst>
              <a:ext uri="{FF2B5EF4-FFF2-40B4-BE49-F238E27FC236}">
                <a16:creationId xmlns:a16="http://schemas.microsoft.com/office/drawing/2014/main" id="{26C9C78A-738F-4748-AB94-5B8500368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Long statements cannot be viewed on screen without scrolling and cannot be printed without cutting off</a:t>
            </a:r>
          </a:p>
          <a:p>
            <a:pPr eaLnBrk="1" hangingPunct="1"/>
            <a:r>
              <a:rPr lang="en-US" altLang="en-US" sz="2800" u="sng"/>
              <a:t>Multiline continuation character (</a:t>
            </a:r>
            <a:r>
              <a:rPr lang="en-US" altLang="en-US" sz="2800" u="sng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2800" u="sng"/>
              <a:t>)</a:t>
            </a:r>
            <a:r>
              <a:rPr lang="en-US" altLang="en-US" sz="2800"/>
              <a:t>: Allows to break a statement into multiple lines</a:t>
            </a:r>
            <a:br>
              <a:rPr lang="en-US" altLang="en-US" sz="2800"/>
            </a:br>
            <a:endParaRPr lang="en-US" altLang="en-US" sz="2800"/>
          </a:p>
          <a:p>
            <a:pPr marL="1092200" lvl="2" indent="-177800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result = var1 * 2 + var2 * 3 + \</a:t>
            </a:r>
          </a:p>
          <a:p>
            <a:pPr marL="1092200" lvl="2" indent="-177800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 var3 * 4 + var4 * 5</a:t>
            </a:r>
            <a:r>
              <a:rPr lang="en-US" altLang="en-US"/>
              <a:t>				</a:t>
            </a:r>
            <a:endParaRPr lang="he-IL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7D8EEAC8-D307-44A1-BD0C-E2E638522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Breaking Long Statements into Multiple Lines</a:t>
            </a:r>
            <a:endParaRPr lang="he-IL" altLang="en-US"/>
          </a:p>
        </p:txBody>
      </p:sp>
      <p:sp>
        <p:nvSpPr>
          <p:cNvPr id="29699" name="Content Placeholder 4">
            <a:extLst>
              <a:ext uri="{FF2B5EF4-FFF2-40B4-BE49-F238E27FC236}">
                <a16:creationId xmlns:a16="http://schemas.microsoft.com/office/drawing/2014/main" id="{FCAE60D6-0EFD-42F3-8C05-B0833FB7C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Any part of a statement that is enclosed in parentheses can be broken without the line continuation character.</a:t>
            </a:r>
            <a:br>
              <a:rPr lang="en-US" altLang="en-US" sz="2800"/>
            </a:br>
            <a:endParaRPr lang="en-US" altLang="en-US" sz="2800"/>
          </a:p>
          <a:p>
            <a:pPr marL="1092200" lvl="2" indent="-177800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print("Monday's sales are", monday,</a:t>
            </a:r>
          </a:p>
          <a:p>
            <a:pPr marL="1092200" lvl="2" indent="-177800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"and Tuesday's sales are", tuesday,</a:t>
            </a:r>
          </a:p>
          <a:p>
            <a:pPr marL="1092200" lvl="2" indent="-177800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"and Wednesday's sales are", Wednesday)</a:t>
            </a:r>
          </a:p>
          <a:p>
            <a:pPr marL="1092200" lvl="2" indent="-177800" eaLnBrk="1" hangingPunct="1">
              <a:buFontTx/>
              <a:buNone/>
            </a:pP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2200" lvl="2" indent="-177800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total = (value1 + value2 +</a:t>
            </a:r>
          </a:p>
          <a:p>
            <a:pPr marL="1092200" lvl="2" indent="-177800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 value3 + value4 +</a:t>
            </a:r>
          </a:p>
          <a:p>
            <a:pPr marL="1092200" lvl="2" indent="-177800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 value5 + value6)</a:t>
            </a:r>
            <a:r>
              <a:rPr lang="en-US" altLang="en-US"/>
              <a:t>				</a:t>
            </a:r>
            <a:endParaRPr lang="he-IL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58E45A75-FA2D-4727-B68F-1EF2FCF9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About Data Output</a:t>
            </a:r>
            <a:endParaRPr lang="he-IL" altLang="en-US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1B8EC3CD-EFCD-4DB2-8807-F5F99273B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altLang="en-US" sz="2800"/>
              <a:t>function displays line of output </a:t>
            </a:r>
          </a:p>
          <a:p>
            <a:pPr lvl="1" eaLnBrk="1" hangingPunct="1"/>
            <a:r>
              <a:rPr lang="en-US" altLang="en-US" sz="2400"/>
              <a:t>Newline character at end of printed data</a:t>
            </a:r>
          </a:p>
          <a:p>
            <a:pPr lvl="1" eaLnBrk="1" hangingPunct="1"/>
            <a:r>
              <a:rPr lang="en-US" altLang="en-US" sz="2400"/>
              <a:t>Special argument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end='</a:t>
            </a: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400"/>
              <a:t> causes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/>
              <a:t> to place </a:t>
            </a: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en-US" altLang="en-US" sz="2400"/>
              <a:t> at end of data instead of newline character</a:t>
            </a:r>
          </a:p>
          <a:p>
            <a:pPr eaLnBrk="1" hangingPunct="1"/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/>
              <a:t> function uses space as item separator</a:t>
            </a:r>
          </a:p>
          <a:p>
            <a:pPr lvl="1" eaLnBrk="1" hangingPunct="1"/>
            <a:r>
              <a:rPr lang="en-US" altLang="en-US" sz="2400"/>
              <a:t>Special argument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sep='</a:t>
            </a: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400"/>
              <a:t> causes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/>
              <a:t> to use </a:t>
            </a: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en-US" altLang="en-US" sz="2400"/>
              <a:t> as item separator</a:t>
            </a:r>
          </a:p>
          <a:p>
            <a:pPr lvl="1" eaLnBrk="1" hangingPunct="1"/>
            <a:endParaRPr lang="he-IL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405AEF21-F39B-4B67-A39A-6CC60E0A3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About Data Output (cont’d.)</a:t>
            </a:r>
            <a:endParaRPr lang="he-IL" altLang="en-US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36714D91-F0E2-447A-BE5E-9B8E50497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Special characters appearing in string literal </a:t>
            </a:r>
          </a:p>
          <a:p>
            <a:pPr lvl="1" eaLnBrk="1" hangingPunct="1"/>
            <a:r>
              <a:rPr lang="en-US" altLang="en-US" sz="2400"/>
              <a:t>Preceded by backslash (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2400"/>
              <a:t>)</a:t>
            </a:r>
          </a:p>
          <a:p>
            <a:pPr lvl="2" eaLnBrk="1" hangingPunct="1"/>
            <a:r>
              <a:rPr lang="en-US" altLang="en-US" sz="2000"/>
              <a:t>Examples: newline (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000"/>
              <a:t>), horizontal tab (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lang="en-US" altLang="en-US" sz="2000"/>
              <a:t>)</a:t>
            </a:r>
          </a:p>
          <a:p>
            <a:pPr lvl="1" eaLnBrk="1" hangingPunct="1"/>
            <a:r>
              <a:rPr lang="en-US" altLang="en-US" sz="2400"/>
              <a:t>Treated as commands embedded in string</a:t>
            </a:r>
          </a:p>
          <a:p>
            <a:pPr eaLnBrk="1" hangingPunct="1"/>
            <a:r>
              <a:rPr lang="en-US" altLang="en-US" sz="2800"/>
              <a:t>When + operator used on two strings in performs string concatenation</a:t>
            </a:r>
          </a:p>
          <a:p>
            <a:pPr lvl="1" eaLnBrk="1" hangingPunct="1"/>
            <a:r>
              <a:rPr lang="en-US" altLang="en-US" sz="2400"/>
              <a:t>Useful for breaking up a long string literal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2AD91564-5115-487C-9968-E8E8C2CE1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Formatting Numbers</a:t>
            </a:r>
            <a:endParaRPr lang="he-IL" altLang="en-US"/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BCF98F1C-AD20-4740-8377-EECE5B79E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Can format display of numbers on screen using built-in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altLang="en-US" sz="2800" dirty="0"/>
              <a:t> function</a:t>
            </a:r>
          </a:p>
          <a:p>
            <a:pPr lvl="1" eaLnBrk="1" hangingPunct="1"/>
            <a:r>
              <a:rPr lang="en-US" altLang="en-US" sz="2400" dirty="0"/>
              <a:t>Two arguments:</a:t>
            </a:r>
          </a:p>
          <a:p>
            <a:pPr lvl="2" eaLnBrk="1" hangingPunct="1"/>
            <a:r>
              <a:rPr lang="en-US" altLang="en-US" sz="2000" dirty="0"/>
              <a:t>Numeric value to be formatted</a:t>
            </a:r>
          </a:p>
          <a:p>
            <a:pPr lvl="2" eaLnBrk="1" hangingPunct="1"/>
            <a:r>
              <a:rPr lang="en-US" altLang="en-US" sz="2000" dirty="0"/>
              <a:t>Format specifier</a:t>
            </a:r>
          </a:p>
          <a:p>
            <a:pPr lvl="1" eaLnBrk="1" hangingPunct="1"/>
            <a:r>
              <a:rPr lang="en-US" altLang="en-US" sz="2400" dirty="0"/>
              <a:t>Returns string containing formatted number</a:t>
            </a:r>
          </a:p>
          <a:p>
            <a:pPr lvl="1" eaLnBrk="1" hangingPunct="1"/>
            <a:r>
              <a:rPr lang="en-US" altLang="en-US" sz="2400" dirty="0"/>
              <a:t>Format specifier typically includes precision and data type</a:t>
            </a:r>
          </a:p>
          <a:p>
            <a:pPr lvl="2" eaLnBrk="1" hangingPunct="1"/>
            <a:r>
              <a:rPr lang="en-US" altLang="en-US" sz="2000" dirty="0"/>
              <a:t>Can be used to indicate scientific notation, comma separators, and the minimum field width used to display the value</a:t>
            </a:r>
            <a:endParaRPr lang="he-IL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3F8C0F-E28D-4F9E-8E53-1D5133B116EE}"/>
              </a:ext>
            </a:extLst>
          </p:cNvPr>
          <p:cNvSpPr txBox="1"/>
          <p:nvPr/>
        </p:nvSpPr>
        <p:spPr>
          <a:xfrm>
            <a:off x="6705600" y="2362200"/>
            <a:ext cx="2259145" cy="400110"/>
          </a:xfrm>
          <a:prstGeom prst="rect">
            <a:avLst/>
          </a:prstGeom>
          <a:solidFill>
            <a:srgbClr val="FF0066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000" b="1" dirty="0"/>
              <a:t>dollar_display.py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77AC5C-E097-47F6-8419-1EE10E2F89CD}"/>
              </a:ext>
            </a:extLst>
          </p:cNvPr>
          <p:cNvSpPr txBox="1"/>
          <p:nvPr/>
        </p:nvSpPr>
        <p:spPr>
          <a:xfrm>
            <a:off x="5791200" y="2949981"/>
            <a:ext cx="1680268" cy="400110"/>
          </a:xfrm>
          <a:prstGeom prst="rect">
            <a:avLst/>
          </a:prstGeom>
          <a:solidFill>
            <a:srgbClr val="FF0066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000" b="1" dirty="0"/>
              <a:t>columnsI.py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FBE8DB-FC08-4E39-BBA6-AC3176D1C0A2}"/>
              </a:ext>
            </a:extLst>
          </p:cNvPr>
          <p:cNvSpPr txBox="1"/>
          <p:nvPr/>
        </p:nvSpPr>
        <p:spPr>
          <a:xfrm>
            <a:off x="7257696" y="3524310"/>
            <a:ext cx="1738425" cy="400110"/>
          </a:xfrm>
          <a:prstGeom prst="rect">
            <a:avLst/>
          </a:prstGeom>
          <a:solidFill>
            <a:srgbClr val="FF0066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000" b="1" dirty="0"/>
              <a:t>columnsF.py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71715BBF-7DF2-4360-ADB5-06ADBEC11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Formatting Numbers (cont’d.)</a:t>
            </a:r>
            <a:endParaRPr lang="he-IL" altLang="en-US"/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21AEAD83-A43B-4AFC-A2F7-1A85C0E2E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The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en-US" sz="2800"/>
              <a:t> symbol can be used in the format string of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altLang="en-US" sz="2800"/>
              <a:t> function to format number as percentage</a:t>
            </a:r>
          </a:p>
          <a:p>
            <a:pPr eaLnBrk="1" hangingPunct="1"/>
            <a:r>
              <a:rPr lang="en-US" altLang="en-US" sz="2800"/>
              <a:t>To format an integer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altLang="en-US" sz="2800"/>
              <a:t> function:</a:t>
            </a:r>
          </a:p>
          <a:p>
            <a:pPr lvl="1" eaLnBrk="1" hangingPunct="1"/>
            <a:r>
              <a:rPr lang="en-US" altLang="en-US" sz="2400"/>
              <a:t>Use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2400"/>
              <a:t> as the type designator</a:t>
            </a:r>
          </a:p>
          <a:p>
            <a:pPr lvl="1" eaLnBrk="1" hangingPunct="1"/>
            <a:r>
              <a:rPr lang="en-US" altLang="en-US" sz="2400"/>
              <a:t>Do not specify precision</a:t>
            </a:r>
          </a:p>
          <a:p>
            <a:pPr lvl="1" eaLnBrk="1" hangingPunct="1"/>
            <a:r>
              <a:rPr lang="en-US" altLang="en-US" sz="2400"/>
              <a:t>Can still use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altLang="en-US" sz="2400"/>
              <a:t> function to set field width or comma separator</a:t>
            </a:r>
            <a:endParaRPr lang="he-IL" altLang="en-US"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45D5FFE7-6640-4CF6-8969-2BF942FA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Magic Numbers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71F2B0B0-27BE-477F-B095-F319709DF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A magic number is an unexplained numeric value that appears in a program’s code. Example:</a:t>
            </a:r>
            <a:br>
              <a:rPr lang="en-US" altLang="en-US" sz="2800"/>
            </a:br>
            <a:br>
              <a:rPr lang="en-US" altLang="en-US" sz="2800"/>
            </a:br>
            <a:r>
              <a:rPr lang="en-US" altLang="en-US" sz="2800" b="0">
                <a:latin typeface="Courier New" panose="02070309020205020404" pitchFamily="49" charset="0"/>
                <a:cs typeface="Courier New" panose="02070309020205020404" pitchFamily="49" charset="0"/>
              </a:rPr>
              <a:t>amount = balance * 0.069</a:t>
            </a:r>
            <a:br>
              <a:rPr lang="en-US" altLang="en-US" sz="2800"/>
            </a:br>
            <a:endParaRPr lang="en-US" altLang="en-US" sz="2800"/>
          </a:p>
          <a:p>
            <a:r>
              <a:rPr lang="en-US" altLang="en-US" sz="2800"/>
              <a:t>What is the value 0.069? An interest rate? A fee percentage? Only the person who wrote the code knows for sure.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E8F13D7B-8C1B-4EB7-863C-4D49CBD5F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Designing a Program (cont’d.)</a:t>
            </a:r>
            <a:endParaRPr lang="he-IL" altLang="en-US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5635FCC7-0F82-4BE5-9347-5A7C2D07B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 is the most important part of the program development cycle</a:t>
            </a:r>
          </a:p>
          <a:p>
            <a:pPr eaLnBrk="1" hangingPunct="1"/>
            <a:r>
              <a:rPr lang="en-US" altLang="en-US"/>
              <a:t>Understand the task that the program is to perform</a:t>
            </a:r>
          </a:p>
          <a:p>
            <a:pPr lvl="1" eaLnBrk="1" hangingPunct="1"/>
            <a:r>
              <a:rPr lang="en-US" altLang="en-US"/>
              <a:t>Work with customer to get a sense what the program is supposed to do</a:t>
            </a:r>
          </a:p>
          <a:p>
            <a:pPr lvl="1" eaLnBrk="1" hangingPunct="1"/>
            <a:r>
              <a:rPr lang="en-US" altLang="en-US"/>
              <a:t>Ask questions about program details</a:t>
            </a:r>
          </a:p>
          <a:p>
            <a:pPr lvl="1" eaLnBrk="1" hangingPunct="1"/>
            <a:r>
              <a:rPr lang="en-US" altLang="en-US"/>
              <a:t>Create one or more software requirements</a:t>
            </a:r>
            <a:endParaRPr lang="he-IL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A37B2C4E-0086-4209-9FD7-6ECB096B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Problem with Magic Numbers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776E444A-CC23-475A-8D1A-9FC1D5A54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It can be difficult to determine the purpose of the number.</a:t>
            </a:r>
            <a:br>
              <a:rPr lang="en-US" altLang="en-US" sz="2400"/>
            </a:br>
            <a:endParaRPr lang="en-US" altLang="en-US" sz="2400"/>
          </a:p>
          <a:p>
            <a:r>
              <a:rPr lang="en-US" altLang="en-US" sz="2400"/>
              <a:t>If the magic number is used in multiple places in the program, it can take a lot of effort to change the number in each location, should the need arise.</a:t>
            </a:r>
            <a:br>
              <a:rPr lang="en-US" altLang="en-US" sz="2400"/>
            </a:br>
            <a:endParaRPr lang="en-US" altLang="en-US" sz="2400"/>
          </a:p>
          <a:p>
            <a:r>
              <a:rPr lang="en-US" altLang="en-US" sz="2400"/>
              <a:t>You take the risk of making a mistake each time you type the magic number in the program’s code. </a:t>
            </a:r>
          </a:p>
          <a:p>
            <a:pPr lvl="1"/>
            <a:r>
              <a:rPr lang="en-US" altLang="en-US" sz="2000"/>
              <a:t>For example, suppose you intend to type 0.069, but you accidentally type .0069. This mistake will cause mathematical errors that can be difficult to find.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DE1C06A9-60B2-4093-90E7-3C9F2E0A8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Named Constants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2EEC9E9E-B016-4FEF-85B3-E423B1BF2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Much better to use named constants instead of magic numbers.</a:t>
            </a:r>
          </a:p>
          <a:p>
            <a:r>
              <a:rPr lang="en-US" altLang="en-US" sz="2000" dirty="0"/>
              <a:t>A named constant is a name that represents a value that does not change during the program's execution.</a:t>
            </a:r>
          </a:p>
          <a:p>
            <a:r>
              <a:rPr lang="en-US" altLang="en-US" sz="2000" dirty="0"/>
              <a:t>Example: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INTEREST_RATE = 0.069</a:t>
            </a:r>
            <a:br>
              <a:rPr lang="en-US" altLang="en-US" sz="2800" b="0" dirty="0"/>
            </a:br>
            <a:endParaRPr lang="en-US" altLang="en-US" sz="2800" b="0" dirty="0"/>
          </a:p>
          <a:p>
            <a:r>
              <a:rPr lang="en-US" altLang="en-US" sz="2000" dirty="0"/>
              <a:t>This creates a named constant named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INTEREST_RATE</a:t>
            </a:r>
            <a:r>
              <a:rPr lang="en-US" altLang="en-US" sz="2000" dirty="0"/>
              <a:t>, assigned the value 0.069. It can be used instead of the magic number:</a:t>
            </a:r>
            <a:br>
              <a:rPr lang="en-US" altLang="en-US" sz="2000" dirty="0"/>
            </a:br>
            <a:br>
              <a:rPr lang="en-US" altLang="en-US" sz="2000" b="0" dirty="0"/>
            </a:b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amount = balance * INTEREST_RATE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A7031A06-00C8-4E0D-B73B-07C93A5C0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Better Style: Advantages of Using Named Constants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F82D38C4-861C-4085-BF8B-2ABBA9386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Named constants make code self-explanatory (self-documenting); improve code readability</a:t>
            </a:r>
          </a:p>
          <a:p>
            <a:endParaRPr lang="en-US" altLang="en-US" sz="2400" dirty="0"/>
          </a:p>
          <a:p>
            <a:r>
              <a:rPr lang="en-US" altLang="en-US" sz="2400" dirty="0"/>
              <a:t>Named constants make code easier to modify and maintain (change the value assigned to the constant, and the new value takes effect everywhere the constant is used)</a:t>
            </a:r>
          </a:p>
          <a:p>
            <a:endParaRPr lang="en-US" altLang="en-US" sz="2400" dirty="0"/>
          </a:p>
          <a:p>
            <a:r>
              <a:rPr lang="en-US" altLang="en-US" sz="2400" dirty="0"/>
              <a:t>Named constants help prevent typographical errors that are common when using magic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sum up: Using Named (Symbolic)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320" y="1813720"/>
            <a:ext cx="8229600" cy="4190999"/>
          </a:xfrm>
        </p:spPr>
        <p:txBody>
          <a:bodyPr/>
          <a:lstStyle/>
          <a:p>
            <a:r>
              <a:rPr lang="en-US" sz="2800" dirty="0"/>
              <a:t>Set up data which is NOT to be changed</a:t>
            </a:r>
          </a:p>
          <a:p>
            <a:r>
              <a:rPr lang="en-US" sz="2800" dirty="0"/>
              <a:t>Create storage for it using name</a:t>
            </a:r>
          </a:p>
          <a:p>
            <a:r>
              <a:rPr lang="en-US" sz="2800" dirty="0"/>
              <a:t>Use upper case letters to denote</a:t>
            </a:r>
          </a:p>
          <a:p>
            <a:r>
              <a:rPr lang="en-US" sz="2800" dirty="0"/>
              <a:t>Define at top of program file</a:t>
            </a:r>
          </a:p>
          <a:p>
            <a:r>
              <a:rPr lang="en-US" sz="2800" dirty="0"/>
              <a:t>Examples:</a:t>
            </a:r>
            <a:br>
              <a:rPr lang="en-US" sz="2800" dirty="0"/>
            </a:br>
            <a:r>
              <a:rPr lang="en-US" sz="2800" dirty="0"/>
              <a:t>MINUTES_PER_HOUR = 60</a:t>
            </a:r>
            <a:br>
              <a:rPr lang="en-US" sz="2800" dirty="0"/>
            </a:br>
            <a:r>
              <a:rPr lang="en-US" sz="2800" dirty="0"/>
              <a:t>NUM_CHAR_LIVES = 5</a:t>
            </a:r>
            <a:br>
              <a:rPr lang="en-US" sz="2800" dirty="0"/>
            </a:br>
            <a:r>
              <a:rPr lang="en-US" sz="2800" dirty="0"/>
              <a:t>PI = 3.141592653589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25EB3E-DCFE-454E-B745-D33CE555F8A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305800" y="5791200"/>
            <a:ext cx="395120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2884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5F124F4C-EC13-4F60-A3C3-025B509C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 to Turtle Graphics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86CD51A6-060F-4164-BB2E-1A3648CF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Python's turtle graphics system displays a small cursor known as a </a:t>
            </a:r>
            <a:r>
              <a:rPr lang="en-US" altLang="en-US" sz="2800" i="1"/>
              <a:t>turtle</a:t>
            </a:r>
            <a:r>
              <a:rPr lang="en-US" altLang="en-US" sz="2800"/>
              <a:t>.</a:t>
            </a:r>
            <a:br>
              <a:rPr lang="en-US" altLang="en-US" sz="2800"/>
            </a:br>
            <a:br>
              <a:rPr lang="en-US" altLang="en-US" sz="2800"/>
            </a:br>
            <a:br>
              <a:rPr lang="en-US" altLang="en-US" sz="2800"/>
            </a:br>
            <a:br>
              <a:rPr lang="en-US" altLang="en-US" sz="2800"/>
            </a:br>
            <a:br>
              <a:rPr lang="en-US" altLang="en-US" sz="2800"/>
            </a:br>
            <a:endParaRPr lang="en-US" altLang="en-US" sz="2800"/>
          </a:p>
          <a:p>
            <a:r>
              <a:rPr lang="en-US" altLang="en-US" sz="2800"/>
              <a:t>You can use Python statements to move the turtle around the screen, drawing lines and shapes.</a:t>
            </a:r>
          </a:p>
        </p:txBody>
      </p:sp>
      <p:pic>
        <p:nvPicPr>
          <p:cNvPr id="38916" name="Picture 5">
            <a:extLst>
              <a:ext uri="{FF2B5EF4-FFF2-40B4-BE49-F238E27FC236}">
                <a16:creationId xmlns:a16="http://schemas.microsoft.com/office/drawing/2014/main" id="{ABEA0E15-EFA7-4040-AF32-2B2081AAA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588" y="2743200"/>
            <a:ext cx="279082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3">
            <a:extLst>
              <a:ext uri="{FF2B5EF4-FFF2-40B4-BE49-F238E27FC236}">
                <a16:creationId xmlns:a16="http://schemas.microsoft.com/office/drawing/2014/main" id="{2475D19B-139C-4C00-954D-9A3420C8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 to Turtle Graphics</a:t>
            </a:r>
          </a:p>
        </p:txBody>
      </p:sp>
      <p:sp>
        <p:nvSpPr>
          <p:cNvPr id="39939" name="Content Placeholder 4">
            <a:extLst>
              <a:ext uri="{FF2B5EF4-FFF2-40B4-BE49-F238E27FC236}">
                <a16:creationId xmlns:a16="http://schemas.microsoft.com/office/drawing/2014/main" id="{1AF9FE79-6813-462F-A964-7F4162292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To use the turtle graphics system, you must import the turtle module with this statement:</a:t>
            </a:r>
            <a:br>
              <a:rPr lang="en-US" altLang="en-US"/>
            </a:br>
            <a:br>
              <a:rPr lang="en-US" altLang="en-US"/>
            </a:b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import turtle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This loads the turtle module into memory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742BFA5D-1DB7-4F1E-ADF9-FD77FB621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Moving the Turtle Forward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DE2805B1-8B47-48BF-9EE7-A3E57A7CC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Use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turtle.forward(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/>
              <a:t> statement to move the turtle forward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/>
              <a:t> pixels.</a:t>
            </a:r>
          </a:p>
        </p:txBody>
      </p:sp>
      <p:pic>
        <p:nvPicPr>
          <p:cNvPr id="40964" name="Picture 3">
            <a:extLst>
              <a:ext uri="{FF2B5EF4-FFF2-40B4-BE49-F238E27FC236}">
                <a16:creationId xmlns:a16="http://schemas.microsoft.com/office/drawing/2014/main" id="{E9248108-6EF5-4D78-B885-59DBA8C58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352800"/>
            <a:ext cx="34099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TextBox 4">
            <a:extLst>
              <a:ext uri="{FF2B5EF4-FFF2-40B4-BE49-F238E27FC236}">
                <a16:creationId xmlns:a16="http://schemas.microsoft.com/office/drawing/2014/main" id="{799423B5-83EA-49F1-AD57-EF6E16241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641725"/>
            <a:ext cx="3886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turtle.forward(100)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7410E6F6-2BB5-47FA-BF5F-72669E20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Turning the Turtle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E085F140-0842-49EC-884C-2842D4C80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The turtle's initial heading is 0 degrees (east)</a:t>
            </a:r>
            <a:br>
              <a:rPr lang="en-US" altLang="en-US" sz="2800"/>
            </a:br>
            <a:endParaRPr lang="en-US" altLang="en-US" sz="2800"/>
          </a:p>
          <a:p>
            <a:r>
              <a:rPr lang="en-US" altLang="en-US" sz="2800"/>
              <a:t>Use the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turtle.right(</a:t>
            </a:r>
            <a:r>
              <a:rPr lang="en-US" altLang="en-US" sz="2800" i="1">
                <a:latin typeface="Courier New" panose="02070309020205020404" pitchFamily="49" charset="0"/>
                <a:cs typeface="Courier New" panose="02070309020205020404" pitchFamily="49" charset="0"/>
              </a:rPr>
              <a:t>angle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800"/>
              <a:t> statement to turn the turtle right by </a:t>
            </a:r>
            <a:r>
              <a:rPr lang="en-US" altLang="en-US" sz="2800" i="1">
                <a:latin typeface="Courier New" panose="02070309020205020404" pitchFamily="49" charset="0"/>
                <a:cs typeface="Courier New" panose="02070309020205020404" pitchFamily="49" charset="0"/>
              </a:rPr>
              <a:t>angle</a:t>
            </a:r>
            <a:r>
              <a:rPr lang="en-US" altLang="en-US" sz="2800"/>
              <a:t> degrees.</a:t>
            </a:r>
            <a:br>
              <a:rPr lang="en-US" altLang="en-US" sz="2800"/>
            </a:br>
            <a:endParaRPr lang="en-US" altLang="en-US" sz="2800"/>
          </a:p>
          <a:p>
            <a:r>
              <a:rPr lang="en-US" altLang="en-US" sz="2800"/>
              <a:t>Use the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turtle.left(</a:t>
            </a:r>
            <a:r>
              <a:rPr lang="en-US" altLang="en-US" sz="2800" i="1">
                <a:latin typeface="Courier New" panose="02070309020205020404" pitchFamily="49" charset="0"/>
                <a:cs typeface="Courier New" panose="02070309020205020404" pitchFamily="49" charset="0"/>
              </a:rPr>
              <a:t>angle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800"/>
              <a:t> statement to turn the turtle left by </a:t>
            </a:r>
            <a:r>
              <a:rPr lang="en-US" altLang="en-US" sz="2800" i="1">
                <a:latin typeface="Courier New" panose="02070309020205020404" pitchFamily="49" charset="0"/>
                <a:cs typeface="Courier New" panose="02070309020205020404" pitchFamily="49" charset="0"/>
              </a:rPr>
              <a:t>angle</a:t>
            </a:r>
            <a:r>
              <a:rPr lang="en-US" altLang="en-US" sz="2800"/>
              <a:t> degrees.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895D4351-C344-4DD6-B2EB-43B05835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Turning the Turtle</a:t>
            </a:r>
          </a:p>
        </p:txBody>
      </p:sp>
      <p:sp>
        <p:nvSpPr>
          <p:cNvPr id="43011" name="TextBox 4">
            <a:extLst>
              <a:ext uri="{FF2B5EF4-FFF2-40B4-BE49-F238E27FC236}">
                <a16:creationId xmlns:a16="http://schemas.microsoft.com/office/drawing/2014/main" id="{3B1E2198-7569-4520-A451-464402A52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667000"/>
            <a:ext cx="3886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turtle.forward(100)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turtle.left(90)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turtle.forward(100)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43012" name="Picture 5">
            <a:extLst>
              <a:ext uri="{FF2B5EF4-FFF2-40B4-BE49-F238E27FC236}">
                <a16:creationId xmlns:a16="http://schemas.microsoft.com/office/drawing/2014/main" id="{F6BB4BA8-1C8A-4F5A-A6DB-F5BE11A50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057400"/>
            <a:ext cx="29146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7BEB8E92-60D9-46C1-BEDD-BF5F8F652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Turning the Turtle</a:t>
            </a:r>
          </a:p>
        </p:txBody>
      </p:sp>
      <p:sp>
        <p:nvSpPr>
          <p:cNvPr id="44035" name="TextBox 4">
            <a:extLst>
              <a:ext uri="{FF2B5EF4-FFF2-40B4-BE49-F238E27FC236}">
                <a16:creationId xmlns:a16="http://schemas.microsoft.com/office/drawing/2014/main" id="{0B240E48-D2D7-40A2-8506-9ADE0D87B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667000"/>
            <a:ext cx="3886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turtle.forward(100)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turtle.right(45)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turtle.forward(100)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44036" name="Picture 2">
            <a:extLst>
              <a:ext uri="{FF2B5EF4-FFF2-40B4-BE49-F238E27FC236}">
                <a16:creationId xmlns:a16="http://schemas.microsoft.com/office/drawing/2014/main" id="{1FE950B6-501C-42FE-9AD9-BAECCF20D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200275"/>
            <a:ext cx="39147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94C3F21F-8C80-4101-AB40-42A81720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Designing a Program (cont’d.)</a:t>
            </a:r>
            <a:endParaRPr lang="he-IL" altLang="en-US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A994361B-6E5D-495F-AE20-68311EE7D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Determine the steps that must be taken to perform the task</a:t>
            </a:r>
          </a:p>
          <a:p>
            <a:pPr lvl="1" eaLnBrk="1" hangingPunct="1"/>
            <a:r>
              <a:rPr lang="en-US" altLang="en-US"/>
              <a:t>Break down required task into a series of steps</a:t>
            </a:r>
          </a:p>
          <a:p>
            <a:pPr lvl="1" eaLnBrk="1" hangingPunct="1"/>
            <a:r>
              <a:rPr lang="en-US" altLang="en-US"/>
              <a:t>Create an algorithm, listing logical steps that must be taken</a:t>
            </a:r>
          </a:p>
          <a:p>
            <a:pPr eaLnBrk="1" hangingPunct="1"/>
            <a:r>
              <a:rPr lang="en-US" altLang="en-US" u="sng"/>
              <a:t>Algorithm</a:t>
            </a:r>
            <a:r>
              <a:rPr lang="en-US" altLang="en-US"/>
              <a:t>: set of well-defined logical steps that must be taken to perform a task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3703FE58-C735-43DD-9E12-DEBAAE628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Setting the Turtle's Heading</a:t>
            </a:r>
          </a:p>
        </p:txBody>
      </p:sp>
      <p:sp>
        <p:nvSpPr>
          <p:cNvPr id="45059" name="Content Placeholder 3">
            <a:extLst>
              <a:ext uri="{FF2B5EF4-FFF2-40B4-BE49-F238E27FC236}">
                <a16:creationId xmlns:a16="http://schemas.microsoft.com/office/drawing/2014/main" id="{E8DFB778-98E8-49C6-AE16-2AC9132DC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Use the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turtle.setheading(</a:t>
            </a:r>
            <a:r>
              <a:rPr lang="en-US" altLang="en-US" sz="2800" i="1">
                <a:latin typeface="Courier New" panose="02070309020205020404" pitchFamily="49" charset="0"/>
                <a:cs typeface="Courier New" panose="02070309020205020404" pitchFamily="49" charset="0"/>
              </a:rPr>
              <a:t>angle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800"/>
              <a:t> statement to set the turtle's heading to a specific angle.</a:t>
            </a:r>
          </a:p>
        </p:txBody>
      </p:sp>
      <p:sp>
        <p:nvSpPr>
          <p:cNvPr id="45060" name="TextBox 4">
            <a:extLst>
              <a:ext uri="{FF2B5EF4-FFF2-40B4-BE49-F238E27FC236}">
                <a16:creationId xmlns:a16="http://schemas.microsoft.com/office/drawing/2014/main" id="{DE928F35-4AD7-4647-B51C-68F4847E3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3160713"/>
            <a:ext cx="388620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turtle.forward(50)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turtle.setheading(90)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turtle.forward(100)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turtle.setheading(180)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turtle.forward(50)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turtle.setheading(270)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turtle.forward(100)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45061" name="Picture 5">
            <a:extLst>
              <a:ext uri="{FF2B5EF4-FFF2-40B4-BE49-F238E27FC236}">
                <a16:creationId xmlns:a16="http://schemas.microsoft.com/office/drawing/2014/main" id="{3528FE0D-0AFD-49D5-8FA1-1A9DF0B18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63" y="2819400"/>
            <a:ext cx="355282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DAC92043-4581-4499-944C-4531A9C6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Setting the Pen Up or Down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D9EA9B8A-A3F0-415A-A243-5B8B6E124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When the turtle's pen is down, the turtle draws a line as it moves. By default, the pen is down.</a:t>
            </a:r>
            <a:br>
              <a:rPr lang="en-US" altLang="en-US" sz="2400"/>
            </a:br>
            <a:endParaRPr lang="en-US" altLang="en-US" sz="2400"/>
          </a:p>
          <a:p>
            <a:r>
              <a:rPr lang="en-US" altLang="en-US" sz="2400"/>
              <a:t>When the turtle's pen is up, the turtle does not draw as it moves.</a:t>
            </a:r>
            <a:br>
              <a:rPr lang="en-US" altLang="en-US" sz="2400"/>
            </a:br>
            <a:endParaRPr lang="en-US" altLang="en-US" sz="2400"/>
          </a:p>
          <a:p>
            <a:r>
              <a:rPr lang="en-US" altLang="en-US" sz="2400"/>
              <a:t>Use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turtle.penup()</a:t>
            </a:r>
            <a:r>
              <a:rPr lang="en-US" altLang="en-US" sz="2400"/>
              <a:t> statement to raise the pen.</a:t>
            </a:r>
            <a:br>
              <a:rPr lang="en-US" altLang="en-US" sz="2400"/>
            </a:br>
            <a:endParaRPr lang="en-US" altLang="en-US" sz="2400"/>
          </a:p>
          <a:p>
            <a:r>
              <a:rPr lang="en-US" altLang="en-US" sz="2400"/>
              <a:t>Use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turtle.pendown()</a:t>
            </a:r>
            <a:r>
              <a:rPr lang="en-US" altLang="en-US" sz="2400"/>
              <a:t> statement to lower the pen.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81762AE0-F26C-4625-8A52-294FCAAA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Setting the Pen Up or Down</a:t>
            </a:r>
          </a:p>
        </p:txBody>
      </p:sp>
      <p:sp>
        <p:nvSpPr>
          <p:cNvPr id="47107" name="TextBox 4">
            <a:extLst>
              <a:ext uri="{FF2B5EF4-FFF2-40B4-BE49-F238E27FC236}">
                <a16:creationId xmlns:a16="http://schemas.microsoft.com/office/drawing/2014/main" id="{B702B935-D0B4-43D7-9ADE-46B9E0E20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057400"/>
            <a:ext cx="3886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turtle.forward(50)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turtle.penup()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turtle.forward(25)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turtle.pendown()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turtle.forward(50)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turtle.penup()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turtle.forward(25)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turtle.pendown()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turtle.forward(50)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47108" name="Picture 2">
            <a:extLst>
              <a:ext uri="{FF2B5EF4-FFF2-40B4-BE49-F238E27FC236}">
                <a16:creationId xmlns:a16="http://schemas.microsoft.com/office/drawing/2014/main" id="{B48397C2-2C0F-4B60-9AE4-180E22A56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286000"/>
            <a:ext cx="385921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549D32D1-3E37-46C5-B07A-2EB138BD5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Drawing Circles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61342325-28B6-4325-9776-144D34154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Use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turtle.circle(</a:t>
            </a: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400"/>
              <a:t> statement to draw a circle with a specified radius.</a:t>
            </a:r>
          </a:p>
        </p:txBody>
      </p:sp>
      <p:pic>
        <p:nvPicPr>
          <p:cNvPr id="48132" name="Picture 3">
            <a:extLst>
              <a:ext uri="{FF2B5EF4-FFF2-40B4-BE49-F238E27FC236}">
                <a16:creationId xmlns:a16="http://schemas.microsoft.com/office/drawing/2014/main" id="{04FF0239-DA5C-481F-854C-7C159CEBC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67000"/>
            <a:ext cx="37814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TextBox 4">
            <a:extLst>
              <a:ext uri="{FF2B5EF4-FFF2-40B4-BE49-F238E27FC236}">
                <a16:creationId xmlns:a16="http://schemas.microsoft.com/office/drawing/2014/main" id="{24029AAF-F7BC-412A-A2FF-B5FB16D4C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3200400"/>
            <a:ext cx="3429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turtle.circle(100)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4A0A03F2-9AC1-42F8-88E5-0DF162E7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Drawing Dots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9C9F3E4F-2580-460D-A812-2D0F8D1C3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Use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turtle.dot()</a:t>
            </a:r>
            <a:r>
              <a:rPr lang="en-US" altLang="en-US" sz="2400"/>
              <a:t> statement to draw a simple dot at the turtle's current location.</a:t>
            </a:r>
          </a:p>
        </p:txBody>
      </p:sp>
      <p:sp>
        <p:nvSpPr>
          <p:cNvPr id="49156" name="TextBox 3">
            <a:extLst>
              <a:ext uri="{FF2B5EF4-FFF2-40B4-BE49-F238E27FC236}">
                <a16:creationId xmlns:a16="http://schemas.microsoft.com/office/drawing/2014/main" id="{BD298F3C-3386-401C-A4C4-081B9D548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971800"/>
            <a:ext cx="3429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turtle.dot()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turtle.forward(50)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turtle.dot()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turtle.forward(50)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turtle.dot()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turtle.forward(50)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49157" name="Picture 4">
            <a:extLst>
              <a:ext uri="{FF2B5EF4-FFF2-40B4-BE49-F238E27FC236}">
                <a16:creationId xmlns:a16="http://schemas.microsoft.com/office/drawing/2014/main" id="{797A4F69-A09C-4CEF-9B36-3AA81E409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3" y="2895600"/>
            <a:ext cx="356235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37B083D4-8EAE-427F-A209-5CC6C3506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Changing the Pen Size and Drawing Color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79C52A02-13F9-40C1-81AB-D2C803222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Use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turtle.pensize(</a:t>
            </a: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400"/>
              <a:t> statement to change the width of the turtle's pen, in pixels.</a:t>
            </a:r>
            <a:br>
              <a:rPr lang="en-US" altLang="en-US" sz="2400"/>
            </a:br>
            <a:endParaRPr lang="en-US" altLang="en-US" sz="2400"/>
          </a:p>
          <a:p>
            <a:r>
              <a:rPr lang="en-US" altLang="en-US" sz="2400"/>
              <a:t>Use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turtle.pencolor(</a:t>
            </a: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400"/>
              <a:t> statement to change the turtle's drawing color.</a:t>
            </a:r>
          </a:p>
          <a:p>
            <a:pPr lvl="1"/>
            <a:r>
              <a:rPr lang="en-US" altLang="en-US" sz="2000" i="1"/>
              <a:t>See Appendix D in your textbook for a complete list of colors</a:t>
            </a:r>
            <a:r>
              <a:rPr lang="en-US" altLang="en-US" sz="2000"/>
              <a:t>.</a:t>
            </a:r>
          </a:p>
          <a:p>
            <a:pPr lvl="1"/>
            <a:endParaRPr lang="en-US" altLang="en-US" sz="2000"/>
          </a:p>
        </p:txBody>
      </p:sp>
      <p:sp>
        <p:nvSpPr>
          <p:cNvPr id="50180" name="TextBox 3">
            <a:extLst>
              <a:ext uri="{FF2B5EF4-FFF2-40B4-BE49-F238E27FC236}">
                <a16:creationId xmlns:a16="http://schemas.microsoft.com/office/drawing/2014/main" id="{57070E10-F730-4FD3-A5BF-688BFCB4F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770438"/>
            <a:ext cx="39624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turtle.pensize(5)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turtle.pencolor('red')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turtle.circle(100)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50181" name="Picture 4">
            <a:extLst>
              <a:ext uri="{FF2B5EF4-FFF2-40B4-BE49-F238E27FC236}">
                <a16:creationId xmlns:a16="http://schemas.microsoft.com/office/drawing/2014/main" id="{A894331A-C2FB-4AF7-BDC2-248A04E95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162425"/>
            <a:ext cx="20955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67CCEC21-C46A-4F32-8BD3-FD816145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Working with the Turtle's Window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F8F2E8AE-06E3-4980-AF17-713A06118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Use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turtle.bgcolor(</a:t>
            </a: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400"/>
              <a:t> statement to set the window's background color.</a:t>
            </a:r>
          </a:p>
          <a:p>
            <a:pPr lvl="1"/>
            <a:r>
              <a:rPr lang="en-US" altLang="en-US" sz="2000" i="1"/>
              <a:t>See Appendix D in your textbook for a complete list of colors</a:t>
            </a:r>
            <a:r>
              <a:rPr lang="en-US" altLang="en-US" sz="2000"/>
              <a:t>.</a:t>
            </a:r>
            <a:br>
              <a:rPr lang="en-US" altLang="en-US" sz="2000"/>
            </a:br>
            <a:endParaRPr lang="en-US" altLang="en-US" sz="2000"/>
          </a:p>
          <a:p>
            <a:r>
              <a:rPr lang="en-US" altLang="en-US" sz="2400"/>
              <a:t>Use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turtle.setup(</a:t>
            </a: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400"/>
              <a:t> statement to set the size of the turtle's window, in pixels.</a:t>
            </a:r>
          </a:p>
          <a:p>
            <a:pPr lvl="1"/>
            <a:r>
              <a:rPr lang="en-US" altLang="en-US" sz="2000"/>
              <a:t>The </a:t>
            </a: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altLang="en-US" sz="2000" i="1"/>
              <a:t> </a:t>
            </a:r>
            <a:r>
              <a:rPr lang="en-US" altLang="en-US" sz="2000"/>
              <a:t>and </a:t>
            </a: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altLang="en-US" sz="2000" i="1"/>
              <a:t> </a:t>
            </a:r>
            <a:r>
              <a:rPr lang="en-US" altLang="en-US" sz="2000"/>
              <a:t>arguments are the width and height, in pixels. </a:t>
            </a:r>
          </a:p>
          <a:p>
            <a:pPr lvl="1"/>
            <a:r>
              <a:rPr lang="en-US" altLang="en-US" sz="2000"/>
              <a:t>For example, the following interactive session creates a graphics window that is 640 pixels wide and 480 pixels high:</a:t>
            </a:r>
            <a:br>
              <a:rPr lang="en-US" altLang="en-US" sz="6200"/>
            </a:br>
            <a:endParaRPr lang="en-US" altLang="en-US" sz="6200"/>
          </a:p>
          <a:p>
            <a:endParaRPr lang="en-US" altLang="en-US" sz="2400"/>
          </a:p>
        </p:txBody>
      </p:sp>
      <p:sp>
        <p:nvSpPr>
          <p:cNvPr id="51204" name="TextBox 5">
            <a:extLst>
              <a:ext uri="{FF2B5EF4-FFF2-40B4-BE49-F238E27FC236}">
                <a16:creationId xmlns:a16="http://schemas.microsoft.com/office/drawing/2014/main" id="{95B38986-047A-4AFB-AEC9-8BB1E2261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486400"/>
            <a:ext cx="4038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turtle.setup(640, 480)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E1873BFD-4BE9-4038-B16A-9121AFB54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Resetting the Turtle's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5340D-A360-429D-9D86-91E6F417B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/>
              <a:t>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turtle.reset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 statement:</a:t>
            </a:r>
          </a:p>
          <a:p>
            <a:pPr lvl="1">
              <a:defRPr/>
            </a:pPr>
            <a:r>
              <a:rPr lang="en-US" sz="1600" dirty="0"/>
              <a:t>Erases all drawings that currently appear in the graphics window.</a:t>
            </a:r>
          </a:p>
          <a:p>
            <a:pPr lvl="1">
              <a:defRPr/>
            </a:pPr>
            <a:r>
              <a:rPr lang="en-US" sz="1600" dirty="0"/>
              <a:t>Resets the drawing color to black.</a:t>
            </a:r>
          </a:p>
          <a:p>
            <a:pPr lvl="1">
              <a:defRPr/>
            </a:pPr>
            <a:r>
              <a:rPr lang="en-US" sz="1600" dirty="0"/>
              <a:t>Resets the turtle to its original position in the center of the screen. </a:t>
            </a:r>
          </a:p>
          <a:p>
            <a:pPr lvl="1">
              <a:defRPr/>
            </a:pPr>
            <a:r>
              <a:rPr lang="en-US" sz="1600" dirty="0"/>
              <a:t>Does </a:t>
            </a:r>
            <a:r>
              <a:rPr lang="en-US" sz="1600" i="1" dirty="0"/>
              <a:t>not</a:t>
            </a:r>
            <a:r>
              <a:rPr lang="en-US" sz="1600" dirty="0"/>
              <a:t> reset the graphics window’s background color.</a:t>
            </a:r>
          </a:p>
          <a:p>
            <a:pPr>
              <a:defRPr/>
            </a:pPr>
            <a:r>
              <a:rPr lang="en-US" sz="2000" dirty="0"/>
              <a:t>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turtle.clear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 statement:</a:t>
            </a:r>
          </a:p>
          <a:p>
            <a:pPr lvl="1">
              <a:defRPr/>
            </a:pPr>
            <a:r>
              <a:rPr lang="en-US" sz="1600" dirty="0"/>
              <a:t>Erases all drawings that currently appear in the graphics window.</a:t>
            </a:r>
          </a:p>
          <a:p>
            <a:pPr lvl="1">
              <a:defRPr/>
            </a:pPr>
            <a:r>
              <a:rPr lang="en-US" sz="1600" dirty="0"/>
              <a:t>Does </a:t>
            </a:r>
            <a:r>
              <a:rPr lang="en-US" sz="1600" i="1" dirty="0"/>
              <a:t>not</a:t>
            </a:r>
            <a:r>
              <a:rPr lang="en-US" sz="1600" dirty="0"/>
              <a:t> change the turtle's position.</a:t>
            </a:r>
          </a:p>
          <a:p>
            <a:pPr lvl="1">
              <a:defRPr/>
            </a:pPr>
            <a:r>
              <a:rPr lang="en-US" sz="1600" dirty="0"/>
              <a:t>Does </a:t>
            </a:r>
            <a:r>
              <a:rPr lang="en-US" sz="1600" i="1" dirty="0"/>
              <a:t>not</a:t>
            </a:r>
            <a:r>
              <a:rPr lang="en-US" sz="1600" dirty="0"/>
              <a:t> change the drawing color.</a:t>
            </a:r>
          </a:p>
          <a:p>
            <a:pPr lvl="1">
              <a:defRPr/>
            </a:pPr>
            <a:r>
              <a:rPr lang="en-US" sz="1600" dirty="0"/>
              <a:t>Does </a:t>
            </a:r>
            <a:r>
              <a:rPr lang="en-US" sz="1600" i="1" dirty="0"/>
              <a:t>not</a:t>
            </a:r>
            <a:r>
              <a:rPr lang="en-US" sz="1600" dirty="0"/>
              <a:t> change the graphics window’s background color.</a:t>
            </a:r>
          </a:p>
          <a:p>
            <a:pPr>
              <a:defRPr/>
            </a:pPr>
            <a:r>
              <a:rPr lang="en-US" sz="2000" dirty="0"/>
              <a:t>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turtle.clearscreen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 statement:</a:t>
            </a:r>
          </a:p>
          <a:p>
            <a:pPr lvl="1">
              <a:defRPr/>
            </a:pPr>
            <a:r>
              <a:rPr lang="en-US" sz="1600" dirty="0"/>
              <a:t>Erases all drawings that currently appear in the graphics window.</a:t>
            </a:r>
          </a:p>
          <a:p>
            <a:pPr lvl="1">
              <a:defRPr/>
            </a:pPr>
            <a:r>
              <a:rPr lang="en-US" sz="1600" dirty="0"/>
              <a:t>Resets the drawing color to black.</a:t>
            </a:r>
          </a:p>
          <a:p>
            <a:pPr lvl="1">
              <a:defRPr/>
            </a:pPr>
            <a:r>
              <a:rPr lang="en-US" sz="1600" dirty="0"/>
              <a:t>Resets the turtle to its original position in the center of the screen. </a:t>
            </a:r>
          </a:p>
          <a:p>
            <a:pPr lvl="1">
              <a:defRPr/>
            </a:pPr>
            <a:r>
              <a:rPr lang="en-US" sz="1600" dirty="0"/>
              <a:t>Resets the graphics window’s background color to white.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br>
              <a:rPr lang="en-US" sz="1800" dirty="0"/>
            </a:br>
            <a:endParaRPr lang="en-US" sz="1800" dirty="0"/>
          </a:p>
          <a:p>
            <a:pPr>
              <a:defRPr/>
            </a:pPr>
            <a:endParaRPr lang="en-US" sz="20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B3EAF6D5-D605-47EF-9D6A-90EF203EB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Working with Coordinates</a:t>
            </a:r>
          </a:p>
        </p:txBody>
      </p:sp>
      <p:sp>
        <p:nvSpPr>
          <p:cNvPr id="53251" name="Content Placeholder 5">
            <a:extLst>
              <a:ext uri="{FF2B5EF4-FFF2-40B4-BE49-F238E27FC236}">
                <a16:creationId xmlns:a16="http://schemas.microsoft.com/office/drawing/2014/main" id="{CFC3D1FA-49AF-4C4C-9060-5734A4E01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turtle uses Cartesian Coordinates</a:t>
            </a:r>
          </a:p>
        </p:txBody>
      </p:sp>
      <p:pic>
        <p:nvPicPr>
          <p:cNvPr id="53252" name="Content Placeholder 4">
            <a:extLst>
              <a:ext uri="{FF2B5EF4-FFF2-40B4-BE49-F238E27FC236}">
                <a16:creationId xmlns:a16="http://schemas.microsoft.com/office/drawing/2014/main" id="{2F7B4B95-47A8-4FE4-911D-A155998ED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362200"/>
            <a:ext cx="4110038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00C545DB-8861-48BF-8580-681CBDCF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Moving the Turtle to a Specific Location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2F0B1C99-D1E1-4E84-8452-D824ECBE2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Use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turtle.goto(</a:t>
            </a: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400"/>
              <a:t> statement to move the turtle to a specific location.</a:t>
            </a:r>
          </a:p>
        </p:txBody>
      </p:sp>
      <p:sp>
        <p:nvSpPr>
          <p:cNvPr id="54276" name="TextBox 3">
            <a:extLst>
              <a:ext uri="{FF2B5EF4-FFF2-40B4-BE49-F238E27FC236}">
                <a16:creationId xmlns:a16="http://schemas.microsoft.com/office/drawing/2014/main" id="{9A67B1B3-14BD-4A25-B029-7DF800EE2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971800"/>
            <a:ext cx="35814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turtle.goto(0, 100)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turtle.goto(−100, 0)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turtle.goto(0, 0)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54277" name="Picture 5">
            <a:extLst>
              <a:ext uri="{FF2B5EF4-FFF2-40B4-BE49-F238E27FC236}">
                <a16:creationId xmlns:a16="http://schemas.microsoft.com/office/drawing/2014/main" id="{5F908570-5F59-4173-9B4F-B5F6B02B3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403475"/>
            <a:ext cx="3179762" cy="279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0A733B-3633-4DA6-9E3F-43A2BBC34539}"/>
              </a:ext>
            </a:extLst>
          </p:cNvPr>
          <p:cNvSpPr txBox="1"/>
          <p:nvPr/>
        </p:nvSpPr>
        <p:spPr>
          <a:xfrm>
            <a:off x="696913" y="5359400"/>
            <a:ext cx="7750175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1600" dirty="0"/>
              <a:t>statement displays the turtle's current </a:t>
            </a:r>
            <a:r>
              <a:rPr lang="en-US" sz="1600" i="1" dirty="0"/>
              <a:t>X</a:t>
            </a:r>
            <a:r>
              <a:rPr lang="en-US" sz="1600" dirty="0"/>
              <a:t>,</a:t>
            </a:r>
            <a:r>
              <a:rPr lang="en-US" sz="1600" i="1" dirty="0"/>
              <a:t>Y</a:t>
            </a:r>
            <a:r>
              <a:rPr lang="en-US" sz="1600" dirty="0"/>
              <a:t> coordinates.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turtle.xcor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/>
              <a:t>statement displays the turtle's current </a:t>
            </a:r>
            <a:r>
              <a:rPr lang="en-US" sz="1600" i="1" dirty="0"/>
              <a:t>X</a:t>
            </a:r>
            <a:r>
              <a:rPr lang="en-US" sz="1600" dirty="0"/>
              <a:t> coordinate and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turtle.ycor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/>
              <a:t>statement displays the turtle's current </a:t>
            </a:r>
            <a:r>
              <a:rPr lang="en-US" sz="1600" i="1" dirty="0"/>
              <a:t>Y</a:t>
            </a:r>
            <a:r>
              <a:rPr lang="en-US" sz="1600" dirty="0"/>
              <a:t> coordinate.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B0FD6425-4491-4236-94D4-623F84D6E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Pseudocode</a:t>
            </a:r>
            <a:endParaRPr lang="he-IL" altLang="en-US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D4DE257F-2CDE-4FC3-82A3-7114988DA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Pseudocode</a:t>
            </a:r>
            <a:r>
              <a:rPr lang="en-US" altLang="en-US"/>
              <a:t>: fake code</a:t>
            </a:r>
          </a:p>
          <a:p>
            <a:pPr lvl="1" eaLnBrk="1" hangingPunct="1"/>
            <a:r>
              <a:rPr lang="en-US" altLang="en-US"/>
              <a:t>Informal language that has no syntax rule </a:t>
            </a:r>
          </a:p>
          <a:p>
            <a:pPr lvl="1" eaLnBrk="1" hangingPunct="1"/>
            <a:r>
              <a:rPr lang="en-US" altLang="en-US"/>
              <a:t>Not meant to be compiled or executed</a:t>
            </a:r>
          </a:p>
          <a:p>
            <a:pPr lvl="1" eaLnBrk="1" hangingPunct="1"/>
            <a:r>
              <a:rPr lang="en-US" altLang="en-US"/>
              <a:t>Used to create model program</a:t>
            </a:r>
          </a:p>
          <a:p>
            <a:pPr lvl="2" eaLnBrk="1" hangingPunct="1"/>
            <a:r>
              <a:rPr lang="en-US" altLang="en-US"/>
              <a:t>No need to worry about syntax errors, can focus on program’s design</a:t>
            </a:r>
          </a:p>
          <a:p>
            <a:pPr lvl="2" eaLnBrk="1" hangingPunct="1"/>
            <a:r>
              <a:rPr lang="en-US" altLang="en-US"/>
              <a:t>Can be translated directly into actual code in any programming language</a:t>
            </a:r>
            <a:endParaRPr lang="he-IL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C1D1826C-9474-4379-8571-4E85EE42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Animation Speed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106CBB52-2B38-462B-AC5A-EF0F7070E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Use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turtle.speed(speed)</a:t>
            </a:r>
            <a:r>
              <a:rPr lang="en-US" altLang="en-US"/>
              <a:t> command to change the speed at which the turtle moves. </a:t>
            </a:r>
          </a:p>
          <a:p>
            <a:pPr lvl="1"/>
            <a:r>
              <a:rPr lang="en-US" altLang="en-US"/>
              <a:t>The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speed</a:t>
            </a:r>
            <a:r>
              <a:rPr lang="en-US" altLang="en-US"/>
              <a:t> argument is a number in the range of 0 through 10. </a:t>
            </a:r>
          </a:p>
          <a:p>
            <a:pPr lvl="1"/>
            <a:r>
              <a:rPr lang="en-US" altLang="en-US"/>
              <a:t>If you specify 0, then the turtle will make all of its moves instantly (animation is disabled).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9A533824-9D25-4135-B4CB-F143BFD0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Hiding and Displaying the Turtle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9AC887B5-32A8-4D2E-A861-E8DAF00B7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Use the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turtle.hideturtle()</a:t>
            </a:r>
            <a:r>
              <a:rPr lang="en-US" altLang="en-US" sz="2800"/>
              <a:t> command to hide the turtle. </a:t>
            </a:r>
          </a:p>
          <a:p>
            <a:pPr lvl="1"/>
            <a:r>
              <a:rPr lang="en-US" altLang="en-US" sz="2400"/>
              <a:t>This command does not change the way graphics are drawn, it simply hides the turtle icon.</a:t>
            </a:r>
            <a:br>
              <a:rPr lang="en-US" altLang="en-US" sz="2400"/>
            </a:br>
            <a:endParaRPr lang="en-US" altLang="en-US" sz="2400"/>
          </a:p>
          <a:p>
            <a:r>
              <a:rPr lang="en-US" altLang="en-US" sz="2800"/>
              <a:t>Use the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turtle.showturtle()</a:t>
            </a:r>
            <a:r>
              <a:rPr lang="en-US" altLang="en-US" sz="2800"/>
              <a:t> command to display the turtle. </a:t>
            </a:r>
          </a:p>
          <a:p>
            <a:endParaRPr lang="en-US" altLang="en-US" sz="28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E2DDF533-6306-41FA-B3C5-236F04971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Displaying Text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90A31E82-3511-43C5-BC07-0D6460299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Use the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turtle.write(</a:t>
            </a:r>
            <a:r>
              <a:rPr lang="en-US" altLang="en-US" sz="2800" i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800"/>
              <a:t> statement to display text in the turtle's graphics window.</a:t>
            </a:r>
          </a:p>
          <a:p>
            <a:pPr lvl="1"/>
            <a:r>
              <a:rPr lang="en-US" altLang="en-US" sz="2400"/>
              <a:t>The </a:t>
            </a:r>
            <a:r>
              <a:rPr lang="en-US" alt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altLang="en-US" sz="2400"/>
              <a:t> argument is a string that you want to display. </a:t>
            </a:r>
          </a:p>
          <a:p>
            <a:pPr lvl="1"/>
            <a:r>
              <a:rPr lang="en-US" altLang="en-US" sz="2400"/>
              <a:t>The lower-left corner of the first character will be positioned at the turtle’s </a:t>
            </a:r>
            <a:r>
              <a:rPr lang="en-US" altLang="en-US" sz="2400" i="1"/>
              <a:t>X</a:t>
            </a:r>
            <a:r>
              <a:rPr lang="en-US" altLang="en-US" sz="2400"/>
              <a:t> and </a:t>
            </a:r>
            <a:r>
              <a:rPr lang="en-US" altLang="en-US" sz="2400" i="1"/>
              <a:t>Y</a:t>
            </a:r>
            <a:r>
              <a:rPr lang="en-US" altLang="en-US" sz="2400"/>
              <a:t> coordinates.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65F2E6F1-5A55-4315-9B72-9152D72D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Displaying Text</a:t>
            </a:r>
          </a:p>
        </p:txBody>
      </p:sp>
      <p:pic>
        <p:nvPicPr>
          <p:cNvPr id="58371" name="Picture 3">
            <a:extLst>
              <a:ext uri="{FF2B5EF4-FFF2-40B4-BE49-F238E27FC236}">
                <a16:creationId xmlns:a16="http://schemas.microsoft.com/office/drawing/2014/main" id="{C01FB7D6-D5A1-4A13-B900-7B184B97E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3276600"/>
            <a:ext cx="280035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2" name="TextBox 4">
            <a:extLst>
              <a:ext uri="{FF2B5EF4-FFF2-40B4-BE49-F238E27FC236}">
                <a16:creationId xmlns:a16="http://schemas.microsoft.com/office/drawing/2014/main" id="{82E3F26C-14FE-4D26-A0C2-E6D620BDF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133600"/>
            <a:ext cx="4495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turtle.write('Hello World')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A7F3C624-BE47-4893-B873-832898ADD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Filling Shapes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26F03B1C-D015-4B89-8389-39632E166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To fill a shape with a color:</a:t>
            </a:r>
          </a:p>
          <a:p>
            <a:pPr lvl="1"/>
            <a:r>
              <a:rPr lang="en-US" altLang="en-US" sz="2400"/>
              <a:t>Use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turtle.begin_fill()</a:t>
            </a:r>
            <a:r>
              <a:rPr lang="en-US" altLang="en-US" sz="2400"/>
              <a:t> command before drawing the shape</a:t>
            </a:r>
          </a:p>
          <a:p>
            <a:pPr lvl="1"/>
            <a:r>
              <a:rPr lang="en-US" altLang="en-US" sz="2400"/>
              <a:t>Then use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turtle.end_fill()</a:t>
            </a:r>
            <a:r>
              <a:rPr lang="en-US" altLang="en-US" sz="2400"/>
              <a:t> command after the shape is drawn. </a:t>
            </a:r>
          </a:p>
          <a:p>
            <a:pPr lvl="1"/>
            <a:r>
              <a:rPr lang="en-US" altLang="en-US" sz="2400"/>
              <a:t>When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turtle.end_fill()</a:t>
            </a:r>
            <a:r>
              <a:rPr lang="en-US" altLang="en-US" sz="2400"/>
              <a:t> command executes, the shape will be filled with the current fill color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F878C0D0-5C83-416E-8E86-1CA7E8A43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Filling Shapes</a:t>
            </a:r>
          </a:p>
        </p:txBody>
      </p:sp>
      <p:sp>
        <p:nvSpPr>
          <p:cNvPr id="60419" name="TextBox 3">
            <a:extLst>
              <a:ext uri="{FF2B5EF4-FFF2-40B4-BE49-F238E27FC236}">
                <a16:creationId xmlns:a16="http://schemas.microsoft.com/office/drawing/2014/main" id="{C39E125D-20C4-43E3-86C3-A13344263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971800"/>
            <a:ext cx="39624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turtle.hideturtle()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turtle.fillcolor('red')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turtle.begin_fill()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turtle.circle(100)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turtle.end_fill()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60420" name="Picture 4">
            <a:extLst>
              <a:ext uri="{FF2B5EF4-FFF2-40B4-BE49-F238E27FC236}">
                <a16:creationId xmlns:a16="http://schemas.microsoft.com/office/drawing/2014/main" id="{375FF841-4A60-4556-968E-A77D1554A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362200"/>
            <a:ext cx="32385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2">
            <a:extLst>
              <a:ext uri="{FF2B5EF4-FFF2-40B4-BE49-F238E27FC236}">
                <a16:creationId xmlns:a16="http://schemas.microsoft.com/office/drawing/2014/main" id="{690D50EC-37CD-431A-904A-6A80C1CA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Keeping the Graphics Window Open</a:t>
            </a:r>
          </a:p>
        </p:txBody>
      </p:sp>
      <p:sp>
        <p:nvSpPr>
          <p:cNvPr id="61443" name="Content Placeholder 3">
            <a:extLst>
              <a:ext uri="{FF2B5EF4-FFF2-40B4-BE49-F238E27FC236}">
                <a16:creationId xmlns:a16="http://schemas.microsoft.com/office/drawing/2014/main" id="{C43DF448-11A3-4BBA-92D4-0DE4FA741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When running a turtle graphics program outside IDLE, the graphics window closes immediately when the program is done.</a:t>
            </a:r>
            <a:br>
              <a:rPr lang="en-US" altLang="en-US" sz="2400"/>
            </a:br>
            <a:endParaRPr lang="en-US" altLang="en-US" sz="2400"/>
          </a:p>
          <a:p>
            <a:r>
              <a:rPr lang="en-US" altLang="en-US" sz="2400"/>
              <a:t>To prevent this, add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turtle.done()</a:t>
            </a:r>
            <a:r>
              <a:rPr lang="en-US" altLang="en-US" sz="2400"/>
              <a:t> statement to the very end of your turtle graphics programs.</a:t>
            </a:r>
          </a:p>
          <a:p>
            <a:pPr lvl="1"/>
            <a:r>
              <a:rPr lang="en-US" altLang="en-US" sz="2000"/>
              <a:t>This will cause the graphics window to remain open, so you can see its contents after the program finishes executing.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Let's look at the Program 1 Assignment to tie this all together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305800" cy="2819400"/>
          </a:xfrm>
        </p:spPr>
        <p:txBody>
          <a:bodyPr/>
          <a:lstStyle/>
          <a:p>
            <a:r>
              <a:rPr lang="en-US" dirty="0"/>
              <a:t>Program 1 uses many of the concepts from this chapter</a:t>
            </a:r>
          </a:p>
          <a:p>
            <a:pPr lvl="1"/>
            <a:r>
              <a:rPr lang="en-US" dirty="0"/>
              <a:t>also illustrates good </a:t>
            </a:r>
            <a:r>
              <a:rPr lang="en-US" i="1" dirty="0"/>
              <a:t>documentation</a:t>
            </a:r>
            <a:r>
              <a:rPr lang="en-US" dirty="0"/>
              <a:t> (comments)</a:t>
            </a:r>
          </a:p>
          <a:p>
            <a:pPr lvl="1"/>
            <a:r>
              <a:rPr lang="en-US" dirty="0"/>
              <a:t>also illustrates the use of </a:t>
            </a:r>
            <a:r>
              <a:rPr lang="en-US" i="1" dirty="0"/>
              <a:t>named constants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sz="1000"/>
              <a:t>3-</a:t>
            </a:r>
            <a:fld id="{48A71B02-F814-4DC8-9867-7ADD262B53CB}" type="slidenum">
              <a:rPr lang="en-US" sz="1000" smtClean="0"/>
              <a:pPr/>
              <a:t>67</a:t>
            </a:fld>
            <a:endParaRPr lang="en-US" sz="100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305800" y="5791200"/>
            <a:ext cx="395120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E0566-8C8C-4C28-82F4-CC7A381E1619}"/>
              </a:ext>
            </a:extLst>
          </p:cNvPr>
          <p:cNvSpPr txBox="1"/>
          <p:nvPr/>
        </p:nvSpPr>
        <p:spPr>
          <a:xfrm>
            <a:off x="3200400" y="5334000"/>
            <a:ext cx="1737976" cy="400110"/>
          </a:xfrm>
          <a:prstGeom prst="rect">
            <a:avLst/>
          </a:prstGeom>
          <a:solidFill>
            <a:srgbClr val="FF0066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000" b="1" dirty="0"/>
              <a:t>program1.py</a:t>
            </a:r>
          </a:p>
        </p:txBody>
      </p:sp>
    </p:spTree>
    <p:extLst>
      <p:ext uri="{BB962C8B-B14F-4D97-AF65-F5344CB8AC3E}">
        <p14:creationId xmlns:p14="http://schemas.microsoft.com/office/powerpoint/2010/main" val="6967406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194B59C6-1A84-489C-AF09-CCDF979D6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  <a:endParaRPr lang="he-IL" altLang="en-US"/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CF50CB0C-AD2E-4960-99E2-F38E8EC5F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This chapter covered:</a:t>
            </a:r>
          </a:p>
          <a:p>
            <a:pPr lvl="1" eaLnBrk="1" hangingPunct="1"/>
            <a:r>
              <a:rPr lang="en-US" altLang="en-US" sz="2400"/>
              <a:t>The program development cycle, tools for program design, and the design process</a:t>
            </a:r>
          </a:p>
          <a:p>
            <a:pPr lvl="1" eaLnBrk="1" hangingPunct="1"/>
            <a:r>
              <a:rPr lang="en-US" altLang="en-US" sz="2400"/>
              <a:t>Ways in which programs can receive input, particularly from the keyboard </a:t>
            </a:r>
          </a:p>
          <a:p>
            <a:pPr lvl="1" eaLnBrk="1" hangingPunct="1"/>
            <a:r>
              <a:rPr lang="en-US" altLang="en-US" sz="2400"/>
              <a:t>Ways in which programs can present and format output</a:t>
            </a:r>
          </a:p>
          <a:p>
            <a:pPr lvl="1" eaLnBrk="1" hangingPunct="1"/>
            <a:r>
              <a:rPr lang="en-US" altLang="en-US" sz="2400"/>
              <a:t>Use of comments in programs</a:t>
            </a:r>
          </a:p>
          <a:p>
            <a:pPr lvl="1" eaLnBrk="1" hangingPunct="1"/>
            <a:r>
              <a:rPr lang="en-US" altLang="en-US" sz="2400"/>
              <a:t>Uses of variables and named constants</a:t>
            </a:r>
          </a:p>
          <a:p>
            <a:pPr lvl="1" eaLnBrk="1" hangingPunct="1"/>
            <a:r>
              <a:rPr lang="en-US" altLang="en-US" sz="2400"/>
              <a:t>Tools for performing calculations in programs</a:t>
            </a:r>
          </a:p>
          <a:p>
            <a:pPr lvl="1" eaLnBrk="1" hangingPunct="1"/>
            <a:r>
              <a:rPr lang="en-US" altLang="en-US" sz="2400"/>
              <a:t>The turtle graphics system</a:t>
            </a:r>
          </a:p>
          <a:p>
            <a:pPr lvl="1" eaLnBrk="1" hangingPunct="1"/>
            <a:endParaRPr lang="he-IL" altLang="en-US" sz="24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2667000"/>
            <a:ext cx="5029200" cy="1295400"/>
          </a:xfrm>
        </p:spPr>
        <p:txBody>
          <a:bodyPr/>
          <a:lstStyle/>
          <a:p>
            <a:r>
              <a:rPr lang="en-US" dirty="0"/>
              <a:t>Decision structures and Boolean Logic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753FF-18F5-4C0D-9F01-5C8464749665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038600" y="5867400"/>
            <a:ext cx="1066800" cy="466725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  <a:scene3d>
            <a:camera prst="obliqueBottomRigh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b="0" dirty="0">
                <a:latin typeface="Times New Roman" pitchFamily="18" charset="0"/>
                <a:sym typeface="Wingdings" pitchFamily="2" charset="2"/>
              </a:rPr>
              <a:t></a:t>
            </a:r>
            <a:endParaRPr lang="en-US" sz="2400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88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68B57F9-6989-4D08-9222-F5AB7751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Flowcharts</a:t>
            </a:r>
            <a:endParaRPr lang="he-IL" altLang="en-US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8CA816DC-DD26-4E5C-9B2D-9067D9E71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Flowchart</a:t>
            </a:r>
            <a:r>
              <a:rPr lang="en-US" altLang="en-US"/>
              <a:t>: diagram that graphically depicts the steps in a program</a:t>
            </a:r>
          </a:p>
          <a:p>
            <a:pPr lvl="1" eaLnBrk="1" hangingPunct="1"/>
            <a:r>
              <a:rPr lang="en-US" altLang="en-US"/>
              <a:t>Ovals are terminal symbols</a:t>
            </a:r>
          </a:p>
          <a:p>
            <a:pPr lvl="1" eaLnBrk="1" hangingPunct="1"/>
            <a:r>
              <a:rPr lang="en-US" altLang="en-US"/>
              <a:t>Parallelograms are input and output symbols</a:t>
            </a:r>
          </a:p>
          <a:p>
            <a:pPr lvl="1" eaLnBrk="1" hangingPunct="1"/>
            <a:r>
              <a:rPr lang="en-US" altLang="en-US"/>
              <a:t>Rectangles are processing symbols</a:t>
            </a:r>
          </a:p>
          <a:p>
            <a:pPr lvl="1" eaLnBrk="1" hangingPunct="1"/>
            <a:r>
              <a:rPr lang="en-US" altLang="en-US"/>
              <a:t>Symbols are connected by arrows that represent the flow of the program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88FEEA38-671A-4874-B046-7CAE96561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715963"/>
            <a:ext cx="2346325" cy="576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>
            <a:extLst>
              <a:ext uri="{FF2B5EF4-FFF2-40B4-BE49-F238E27FC236}">
                <a16:creationId xmlns:a16="http://schemas.microsoft.com/office/drawing/2014/main" id="{B76778A4-13D7-476B-A055-273855C5F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1938"/>
            <a:ext cx="46863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08D8FDFF-3B81-4078-B3F1-CC82EE261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Input, Processing, and Output</a:t>
            </a:r>
            <a:endParaRPr lang="he-IL" altLang="en-US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3367B0D3-436B-45BB-81CA-05E460E9F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Typically, computer performs three-step process</a:t>
            </a:r>
          </a:p>
          <a:p>
            <a:pPr lvl="1" eaLnBrk="1" hangingPunct="1"/>
            <a:r>
              <a:rPr lang="en-US" altLang="en-US"/>
              <a:t>Receive input</a:t>
            </a:r>
          </a:p>
          <a:p>
            <a:pPr lvl="2" eaLnBrk="1" hangingPunct="1"/>
            <a:r>
              <a:rPr lang="en-US" altLang="en-US"/>
              <a:t>Input: any data that the program receives while it is running</a:t>
            </a:r>
          </a:p>
          <a:p>
            <a:pPr lvl="1" eaLnBrk="1" hangingPunct="1"/>
            <a:r>
              <a:rPr lang="en-US" altLang="en-US"/>
              <a:t>Perform some process on the input</a:t>
            </a:r>
          </a:p>
          <a:p>
            <a:pPr lvl="2" eaLnBrk="1" hangingPunct="1"/>
            <a:r>
              <a:rPr lang="en-US" altLang="en-US"/>
              <a:t>Example: mathematical calculation</a:t>
            </a:r>
          </a:p>
          <a:p>
            <a:pPr lvl="1" eaLnBrk="1" hangingPunct="1"/>
            <a:r>
              <a:rPr lang="en-US" altLang="en-US"/>
              <a:t>Produce output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ython3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7DC4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7DC4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Python3e</Template>
  <TotalTime>4244</TotalTime>
  <Words>3093</Words>
  <Application>Microsoft Office PowerPoint</Application>
  <PresentationFormat>On-screen Show (4:3)</PresentationFormat>
  <Paragraphs>456</Paragraphs>
  <Slides>69</Slides>
  <Notes>5</Notes>
  <HiddenSlides>23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7" baseType="lpstr">
      <vt:lpstr>Arial</vt:lpstr>
      <vt:lpstr>Calibri</vt:lpstr>
      <vt:lpstr>Century Gothic</vt:lpstr>
      <vt:lpstr>Courier New</vt:lpstr>
      <vt:lpstr>Times New Roman</vt:lpstr>
      <vt:lpstr>Tw Cen MT</vt:lpstr>
      <vt:lpstr>Wingdings</vt:lpstr>
      <vt:lpstr>Python3e</vt:lpstr>
      <vt:lpstr>PowerPoint Presentation</vt:lpstr>
      <vt:lpstr>Topics</vt:lpstr>
      <vt:lpstr>Designing a Program</vt:lpstr>
      <vt:lpstr>Designing a Program (cont’d.)</vt:lpstr>
      <vt:lpstr>Designing a Program (cont’d.)</vt:lpstr>
      <vt:lpstr>Pseudocode</vt:lpstr>
      <vt:lpstr>Flowcharts</vt:lpstr>
      <vt:lpstr>PowerPoint Presentation</vt:lpstr>
      <vt:lpstr>Input, Processing, and Output</vt:lpstr>
      <vt:lpstr>Displaying Output with the print Function</vt:lpstr>
      <vt:lpstr>Strings and String Literals</vt:lpstr>
      <vt:lpstr>Comments</vt:lpstr>
      <vt:lpstr>Variables</vt:lpstr>
      <vt:lpstr>Variables (cont’d.)</vt:lpstr>
      <vt:lpstr>Variable Naming Rules</vt:lpstr>
      <vt:lpstr>Displaying Multiple Items with the print Function</vt:lpstr>
      <vt:lpstr>Variable Reassignment</vt:lpstr>
      <vt:lpstr>Numeric Data Types, Literals, and the str Data Type</vt:lpstr>
      <vt:lpstr>Reassigning a Variable to a Different Type</vt:lpstr>
      <vt:lpstr>Reading Input from the Keyboard</vt:lpstr>
      <vt:lpstr>Reading Numbers with the input Function</vt:lpstr>
      <vt:lpstr>What's an exception?</vt:lpstr>
      <vt:lpstr>Performing Calculations</vt:lpstr>
      <vt:lpstr>Operator  Precedence and Grouping with Parentheses</vt:lpstr>
      <vt:lpstr>Some Division Examples</vt:lpstr>
      <vt:lpstr>The Exponent Operator and the Remainder Operator</vt:lpstr>
      <vt:lpstr>Integer Operations: more…</vt:lpstr>
      <vt:lpstr>Integer Operations p.2</vt:lpstr>
      <vt:lpstr>Integer Operations p.3</vt:lpstr>
      <vt:lpstr>In-Class Exercise</vt:lpstr>
      <vt:lpstr>Converting Math Formulas to Programming Statements</vt:lpstr>
      <vt:lpstr>Mixed-Type Expressions and Data Type Conversion</vt:lpstr>
      <vt:lpstr>Breaking Long Statements into Multiple Lines</vt:lpstr>
      <vt:lpstr>Breaking Long Statements into Multiple Lines</vt:lpstr>
      <vt:lpstr>More About Data Output</vt:lpstr>
      <vt:lpstr>More About Data Output (cont’d.)</vt:lpstr>
      <vt:lpstr>Formatting Numbers</vt:lpstr>
      <vt:lpstr>Formatting Numbers (cont’d.)</vt:lpstr>
      <vt:lpstr>Magic Numbers</vt:lpstr>
      <vt:lpstr>The Problem with Magic Numbers</vt:lpstr>
      <vt:lpstr>Named Constants</vt:lpstr>
      <vt:lpstr>Better Style: Advantages of Using Named Constants</vt:lpstr>
      <vt:lpstr>To sum up: Using Named (Symbolic) Constants</vt:lpstr>
      <vt:lpstr>Introduction to Turtle Graphics</vt:lpstr>
      <vt:lpstr>Introduction to Turtle Graphics</vt:lpstr>
      <vt:lpstr>Moving the Turtle Forward</vt:lpstr>
      <vt:lpstr>Turning the Turtle</vt:lpstr>
      <vt:lpstr>Turning the Turtle</vt:lpstr>
      <vt:lpstr>Turning the Turtle</vt:lpstr>
      <vt:lpstr>Setting the Turtle's Heading</vt:lpstr>
      <vt:lpstr>Setting the Pen Up or Down</vt:lpstr>
      <vt:lpstr>Setting the Pen Up or Down</vt:lpstr>
      <vt:lpstr>Drawing Circles</vt:lpstr>
      <vt:lpstr>Drawing Dots</vt:lpstr>
      <vt:lpstr>Changing the Pen Size and Drawing Color</vt:lpstr>
      <vt:lpstr>Working with the Turtle's Window</vt:lpstr>
      <vt:lpstr>Resetting the Turtle's Window</vt:lpstr>
      <vt:lpstr>Working with Coordinates</vt:lpstr>
      <vt:lpstr>Moving the Turtle to a Specific Location</vt:lpstr>
      <vt:lpstr>Animation Speed</vt:lpstr>
      <vt:lpstr>Hiding and Displaying the Turtle</vt:lpstr>
      <vt:lpstr>Displaying Text</vt:lpstr>
      <vt:lpstr>Displaying Text</vt:lpstr>
      <vt:lpstr>Filling Shapes</vt:lpstr>
      <vt:lpstr>Filling Shapes</vt:lpstr>
      <vt:lpstr>Keeping the Graphics Window Open</vt:lpstr>
      <vt:lpstr>Let's look at the Program 1 Assignment to tie this all together</vt:lpstr>
      <vt:lpstr>Summary</vt:lpstr>
      <vt:lpstr>Next…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Chelsea Bell</dc:creator>
  <cp:lastModifiedBy>newking9088@gmail.com</cp:lastModifiedBy>
  <cp:revision>144</cp:revision>
  <dcterms:created xsi:type="dcterms:W3CDTF">2011-02-21T19:15:53Z</dcterms:created>
  <dcterms:modified xsi:type="dcterms:W3CDTF">2019-08-25T12:15:50Z</dcterms:modified>
</cp:coreProperties>
</file>