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6"/>
  </p:notesMasterIdLst>
  <p:sldIdLst>
    <p:sldId id="256" r:id="rId2"/>
    <p:sldId id="257" r:id="rId3"/>
    <p:sldId id="258" r:id="rId4"/>
    <p:sldId id="259" r:id="rId5"/>
    <p:sldId id="28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0" r:id="rId19"/>
    <p:sldId id="273" r:id="rId20"/>
    <p:sldId id="286" r:id="rId21"/>
    <p:sldId id="274" r:id="rId22"/>
    <p:sldId id="275" r:id="rId23"/>
    <p:sldId id="276" r:id="rId24"/>
    <p:sldId id="277" r:id="rId25"/>
    <p:sldId id="278" r:id="rId26"/>
    <p:sldId id="287" r:id="rId27"/>
    <p:sldId id="279" r:id="rId28"/>
    <p:sldId id="280" r:id="rId29"/>
    <p:sldId id="300" r:id="rId30"/>
    <p:sldId id="301" r:id="rId31"/>
    <p:sldId id="281" r:id="rId32"/>
    <p:sldId id="302" r:id="rId33"/>
    <p:sldId id="303" r:id="rId34"/>
    <p:sldId id="291" r:id="rId35"/>
    <p:sldId id="292" r:id="rId36"/>
    <p:sldId id="293" r:id="rId37"/>
    <p:sldId id="294" r:id="rId38"/>
    <p:sldId id="295" r:id="rId39"/>
    <p:sldId id="296" r:id="rId40"/>
    <p:sldId id="297" r:id="rId41"/>
    <p:sldId id="298" r:id="rId42"/>
    <p:sldId id="299" r:id="rId43"/>
    <p:sldId id="282" r:id="rId44"/>
    <p:sldId id="304"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Arial"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Arial"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Arial"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Arial"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D5"/>
    <a:srgbClr val="FEF7C2"/>
    <a:srgbClr val="EDE1EF"/>
    <a:srgbClr val="FFCC00"/>
    <a:srgbClr val="E7E2EE"/>
    <a:srgbClr val="270A70"/>
    <a:srgbClr val="300C8A"/>
    <a:srgbClr val="4211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94686" autoAdjust="0"/>
  </p:normalViewPr>
  <p:slideViewPr>
    <p:cSldViewPr>
      <p:cViewPr varScale="1">
        <p:scale>
          <a:sx n="68" d="100"/>
          <a:sy n="68" d="100"/>
        </p:scale>
        <p:origin x="1440" y="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126BE-1FDA-4689-95FB-31CCF37169FC}" type="datetimeFigureOut">
              <a:rPr lang="en-US" smtClean="0"/>
              <a:t>8/25/2019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95051-2D91-42DD-B527-E69301B59C19}" type="slidenum">
              <a:rPr lang="en-US" smtClean="0"/>
              <a:t>‹#›</a:t>
            </a:fld>
            <a:endParaRPr lang="en-US"/>
          </a:p>
        </p:txBody>
      </p:sp>
    </p:spTree>
    <p:extLst>
      <p:ext uri="{BB962C8B-B14F-4D97-AF65-F5344CB8AC3E}">
        <p14:creationId xmlns:p14="http://schemas.microsoft.com/office/powerpoint/2010/main" val="58218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sz="1200"/>
              <a:t>Lecture File 07 COP 3014</a:t>
            </a:r>
          </a:p>
        </p:txBody>
      </p:sp>
      <p:sp>
        <p:nvSpPr>
          <p:cNvPr id="74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33D95F3A-4A34-4882-B14E-8B9BD39AF936}" type="datetime4">
              <a:rPr lang="en-US" sz="1200" smtClean="0"/>
              <a:pPr/>
              <a:t>August 25, 2019</a:t>
            </a:fld>
            <a:endParaRPr lang="en-US" sz="1200"/>
          </a:p>
        </p:txBody>
      </p:sp>
      <p:sp>
        <p:nvSpPr>
          <p:cNvPr id="74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sz="1200"/>
              <a:t>A. Ford Tyson</a:t>
            </a:r>
          </a:p>
        </p:txBody>
      </p:sp>
      <p:sp>
        <p:nvSpPr>
          <p:cNvPr id="74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F7B3A66B-9461-41AF-88B6-995E7C266E6B}" type="slidenum">
              <a:rPr lang="en-US" sz="1200" smtClean="0"/>
              <a:pPr/>
              <a:t>29</a:t>
            </a:fld>
            <a:endParaRPr lang="en-US" sz="1200"/>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ヒラギノ角ゴ Pro W3" charset="-128"/>
            </a:endParaRPr>
          </a:p>
        </p:txBody>
      </p:sp>
    </p:spTree>
    <p:extLst>
      <p:ext uri="{BB962C8B-B14F-4D97-AF65-F5344CB8AC3E}">
        <p14:creationId xmlns:p14="http://schemas.microsoft.com/office/powerpoint/2010/main" val="128820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ヒラギノ角ゴ Pro W3" charset="-128"/>
              </a:rPr>
              <a:t>DISCUSS: what needs to be input before the if? which is more likely, dog or cat? how would we find out (research it, ask the user, the vet)  what would we start with as a test expr?  would we start with "if the animal weighs &gt;= 30 pounds" for example?</a:t>
            </a:r>
          </a:p>
          <a:p>
            <a:r>
              <a:rPr lang="en-US">
                <a:ea typeface="ヒラギノ角ゴ Pro W3" charset="-128"/>
              </a:rPr>
              <a:t>what if later on there were more animals? more categories? large (cow, horse), bird, rodent (mouse, guinea pig, hamster), etc.</a:t>
            </a:r>
          </a:p>
        </p:txBody>
      </p:sp>
      <p:sp>
        <p:nvSpPr>
          <p:cNvPr id="7578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sz="1200"/>
              <a:t>Lecture File 07 COP 3014</a:t>
            </a:r>
          </a:p>
        </p:txBody>
      </p:sp>
      <p:sp>
        <p:nvSpPr>
          <p:cNvPr id="7578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38AEEE16-50EB-4CA9-AE24-C0A8F074B8BA}" type="datetime4">
              <a:rPr lang="en-US" sz="1200" smtClean="0"/>
              <a:pPr/>
              <a:t>August 25, 2019</a:t>
            </a:fld>
            <a:endParaRPr lang="en-US" sz="1200"/>
          </a:p>
        </p:txBody>
      </p:sp>
      <p:sp>
        <p:nvSpPr>
          <p:cNvPr id="7578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sz="1200"/>
              <a:t>A. Ford Tyson</a:t>
            </a:r>
          </a:p>
        </p:txBody>
      </p:sp>
      <p:sp>
        <p:nvSpPr>
          <p:cNvPr id="7578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9B5B6848-5755-4712-97C7-FF956157A271}" type="slidenum">
              <a:rPr lang="en-US" sz="1200" smtClean="0"/>
              <a:pPr/>
              <a:t>30</a:t>
            </a:fld>
            <a:endParaRPr lang="en-US" sz="1200"/>
          </a:p>
        </p:txBody>
      </p:sp>
    </p:spTree>
    <p:extLst>
      <p:ext uri="{BB962C8B-B14F-4D97-AF65-F5344CB8AC3E}">
        <p14:creationId xmlns:p14="http://schemas.microsoft.com/office/powerpoint/2010/main" val="32060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ea typeface="ヒラギノ角ゴ Pro W3" charset="-128"/>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79C726EC-04E8-471E-B874-D4F8120A7EA1}" type="slidenum">
              <a:rPr lang="en-US" sz="1200" smtClean="0"/>
              <a:pPr/>
              <a:t>32</a:t>
            </a:fld>
            <a:endParaRPr lang="en-US" sz="1200"/>
          </a:p>
        </p:txBody>
      </p:sp>
    </p:spTree>
    <p:extLst>
      <p:ext uri="{BB962C8B-B14F-4D97-AF65-F5344CB8AC3E}">
        <p14:creationId xmlns:p14="http://schemas.microsoft.com/office/powerpoint/2010/main" val="3799948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en-US"/>
              <a:t>Lecture File 07 COP 3014</a:t>
            </a:r>
          </a:p>
        </p:txBody>
      </p:sp>
      <p:sp>
        <p:nvSpPr>
          <p:cNvPr id="88067" name="Rectangle 3"/>
          <p:cNvSpPr>
            <a:spLocks noGrp="1" noChangeArrowheads="1"/>
          </p:cNvSpPr>
          <p:nvPr>
            <p:ph type="dt" sz="quarter" idx="1"/>
          </p:nvPr>
        </p:nvSpPr>
        <p:spPr>
          <a:noFill/>
        </p:spPr>
        <p:txBody>
          <a:bodyPr/>
          <a:lstStyle/>
          <a:p>
            <a:fld id="{47946A67-C6C2-4A2F-8CCC-A05C54B6210D}" type="datetime4">
              <a:rPr lang="en-US" smtClean="0"/>
              <a:pPr/>
              <a:t>August 25, 2019</a:t>
            </a:fld>
            <a:endParaRPr lang="en-US"/>
          </a:p>
        </p:txBody>
      </p:sp>
      <p:sp>
        <p:nvSpPr>
          <p:cNvPr id="88068" name="Rectangle 6"/>
          <p:cNvSpPr>
            <a:spLocks noGrp="1" noChangeArrowheads="1"/>
          </p:cNvSpPr>
          <p:nvPr>
            <p:ph type="ftr" sz="quarter" idx="4"/>
          </p:nvPr>
        </p:nvSpPr>
        <p:spPr>
          <a:noFill/>
        </p:spPr>
        <p:txBody>
          <a:bodyPr/>
          <a:lstStyle/>
          <a:p>
            <a:r>
              <a:rPr lang="en-US"/>
              <a:t>A. Ford Tyson</a:t>
            </a:r>
          </a:p>
        </p:txBody>
      </p:sp>
      <p:sp>
        <p:nvSpPr>
          <p:cNvPr id="88069" name="Rectangle 7"/>
          <p:cNvSpPr>
            <a:spLocks noGrp="1" noChangeArrowheads="1"/>
          </p:cNvSpPr>
          <p:nvPr>
            <p:ph type="sldNum" sz="quarter" idx="5"/>
          </p:nvPr>
        </p:nvSpPr>
        <p:spPr>
          <a:noFill/>
        </p:spPr>
        <p:txBody>
          <a:bodyPr/>
          <a:lstStyle/>
          <a:p>
            <a:fld id="{4158160B-ED19-45C0-B088-DBA6DDB99B09}" type="slidenum">
              <a:rPr lang="en-US" smtClean="0"/>
              <a:pPr/>
              <a:t>33</a:t>
            </a:fld>
            <a:endParaRPr lang="en-US"/>
          </a:p>
        </p:txBody>
      </p:sp>
      <p:sp>
        <p:nvSpPr>
          <p:cNvPr id="88070" name="Rectangle 2"/>
          <p:cNvSpPr>
            <a:spLocks noGrp="1" noRot="1" noChangeAspect="1" noChangeArrowheads="1" noTextEdit="1"/>
          </p:cNvSpPr>
          <p:nvPr>
            <p:ph type="sldImg"/>
          </p:nvPr>
        </p:nvSpPr>
        <p:spPr>
          <a:ln/>
        </p:spPr>
      </p:sp>
      <p:sp>
        <p:nvSpPr>
          <p:cNvPr id="88071" name="Rectangle 3"/>
          <p:cNvSpPr>
            <a:spLocks noGrp="1" noChangeArrowheads="1"/>
          </p:cNvSpPr>
          <p:nvPr>
            <p:ph type="body" idx="1"/>
          </p:nvPr>
        </p:nvSpPr>
        <p:spPr>
          <a:noFill/>
          <a:ln/>
        </p:spPr>
        <p:txBody>
          <a:bodyPr/>
          <a:lstStyle/>
          <a:p>
            <a:r>
              <a:rPr lang="en-US"/>
              <a:t>mention the processing of menus, such as</a:t>
            </a:r>
          </a:p>
          <a:p>
            <a:r>
              <a:rPr lang="en-US"/>
              <a:t>if menuChoice = FILE then</a:t>
            </a:r>
          </a:p>
          <a:p>
            <a:r>
              <a:rPr lang="en-US"/>
              <a:t>  if menuChoice = Open then</a:t>
            </a:r>
          </a:p>
          <a:p>
            <a:r>
              <a:rPr lang="en-US"/>
              <a:t>    ---</a:t>
            </a:r>
          </a:p>
          <a:p>
            <a:r>
              <a:rPr lang="en-US"/>
              <a:t>  else if menuChoice = New then</a:t>
            </a:r>
          </a:p>
          <a:p>
            <a:r>
              <a:rPr lang="en-US"/>
              <a:t>etc.</a:t>
            </a:r>
          </a:p>
        </p:txBody>
      </p:sp>
    </p:spTree>
    <p:extLst>
      <p:ext uri="{BB962C8B-B14F-4D97-AF65-F5344CB8AC3E}">
        <p14:creationId xmlns:p14="http://schemas.microsoft.com/office/powerpoint/2010/main" val="1676308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304800" y="1905000"/>
            <a:ext cx="3429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2800" b="1" dirty="0">
                <a:solidFill>
                  <a:srgbClr val="007DC4"/>
                </a:solidFill>
                <a:latin typeface="Tw Cen MT" pitchFamily="34" charset="0"/>
                <a:ea typeface="+mn-ea"/>
              </a:rPr>
              <a:t>C H A P T E R  3</a:t>
            </a:r>
          </a:p>
        </p:txBody>
      </p:sp>
      <p:sp>
        <p:nvSpPr>
          <p:cNvPr id="3" name="Text Box 13"/>
          <p:cNvSpPr txBox="1">
            <a:spLocks noChangeArrowheads="1"/>
          </p:cNvSpPr>
          <p:nvPr/>
        </p:nvSpPr>
        <p:spPr bwMode="auto">
          <a:xfrm>
            <a:off x="304800" y="2514600"/>
            <a:ext cx="3048000" cy="1754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3600" b="1" dirty="0">
                <a:latin typeface="Tw Cen MT" pitchFamily="34" charset="0"/>
                <a:ea typeface="+mn-ea"/>
              </a:rPr>
              <a:t>Decision Structures and Boolean Logic</a:t>
            </a: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4114800" y="609600"/>
            <a:ext cx="4464050" cy="5562600"/>
          </a:xfrm>
          <a:prstGeom prst="rect">
            <a:avLst/>
          </a:prstGeom>
          <a:noFill/>
          <a:ln w="9525">
            <a:solidFill>
              <a:schemeClr val="accent1"/>
            </a:solidFill>
            <a:miter lim="800000"/>
            <a:headEnd/>
            <a:tailEnd/>
          </a:ln>
          <a:effectLst>
            <a:outerShdw blurRad="50800" dist="38100" dir="2700000" algn="tl" rotWithShape="0">
              <a:srgbClr val="000000">
                <a:alpha val="39999"/>
              </a:srgbClr>
            </a:out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7283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p:cNvSpPr>
            <a:spLocks noGrp="1" noChangeArrowheads="1"/>
          </p:cNvSpPr>
          <p:nvPr>
            <p:ph type="sldNum" sz="quarter" idx="10"/>
          </p:nvPr>
        </p:nvSpPr>
        <p:spPr>
          <a:ln/>
        </p:spPr>
        <p:txBody>
          <a:bodyPr/>
          <a:lstStyle>
            <a:lvl1pPr>
              <a:defRPr/>
            </a:lvl1pPr>
          </a:lstStyle>
          <a:p>
            <a:fld id="{1F6E83FF-9C7D-2E45-B76E-62A222E5384E}" type="slidenum">
              <a:rPr lang="en-US"/>
              <a:pPr/>
              <a:t>‹#›</a:t>
            </a:fld>
            <a:endParaRPr lang="en-US"/>
          </a:p>
        </p:txBody>
      </p:sp>
    </p:spTree>
    <p:extLst>
      <p:ext uri="{BB962C8B-B14F-4D97-AF65-F5344CB8AC3E}">
        <p14:creationId xmlns:p14="http://schemas.microsoft.com/office/powerpoint/2010/main" val="312326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p:cNvSpPr>
            <a:spLocks noGrp="1" noChangeArrowheads="1"/>
          </p:cNvSpPr>
          <p:nvPr>
            <p:ph type="sldNum" sz="quarter" idx="10"/>
          </p:nvPr>
        </p:nvSpPr>
        <p:spPr>
          <a:ln/>
        </p:spPr>
        <p:txBody>
          <a:bodyPr/>
          <a:lstStyle>
            <a:lvl1pPr>
              <a:defRPr/>
            </a:lvl1pPr>
          </a:lstStyle>
          <a:p>
            <a:fld id="{206BC97A-B397-F44A-83A8-DE2161ADC93B}" type="slidenum">
              <a:rPr lang="en-US"/>
              <a:pPr/>
              <a:t>‹#›</a:t>
            </a:fld>
            <a:endParaRPr lang="en-US"/>
          </a:p>
        </p:txBody>
      </p:sp>
    </p:spTree>
    <p:extLst>
      <p:ext uri="{BB962C8B-B14F-4D97-AF65-F5344CB8AC3E}">
        <p14:creationId xmlns:p14="http://schemas.microsoft.com/office/powerpoint/2010/main" val="171413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4" name="Rectangle 9"/>
          <p:cNvSpPr>
            <a:spLocks noGrp="1" noChangeArrowheads="1"/>
          </p:cNvSpPr>
          <p:nvPr>
            <p:ph type="sldNum" sz="quarter" idx="10"/>
          </p:nvPr>
        </p:nvSpPr>
        <p:spPr>
          <a:ln/>
        </p:spPr>
        <p:txBody>
          <a:bodyPr/>
          <a:lstStyle>
            <a:lvl1pPr>
              <a:defRPr/>
            </a:lvl1pPr>
          </a:lstStyle>
          <a:p>
            <a:fld id="{E88BE976-88A4-BB44-9B00-950EB2C5A19D}" type="slidenum">
              <a:rPr lang="en-US"/>
              <a:pPr/>
              <a:t>‹#›</a:t>
            </a:fld>
            <a:endParaRPr lang="en-US"/>
          </a:p>
        </p:txBody>
      </p:sp>
    </p:spTree>
    <p:extLst>
      <p:ext uri="{BB962C8B-B14F-4D97-AF65-F5344CB8AC3E}">
        <p14:creationId xmlns:p14="http://schemas.microsoft.com/office/powerpoint/2010/main" val="409239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604D80DD-0F1D-9847-8D3A-4CC60945F87C}" type="slidenum">
              <a:rPr lang="en-US"/>
              <a:pPr/>
              <a:t>‹#›</a:t>
            </a:fld>
            <a:endParaRPr lang="en-US"/>
          </a:p>
        </p:txBody>
      </p:sp>
    </p:spTree>
    <p:extLst>
      <p:ext uri="{BB962C8B-B14F-4D97-AF65-F5344CB8AC3E}">
        <p14:creationId xmlns:p14="http://schemas.microsoft.com/office/powerpoint/2010/main" val="92570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9"/>
          <p:cNvSpPr>
            <a:spLocks noGrp="1" noChangeArrowheads="1"/>
          </p:cNvSpPr>
          <p:nvPr>
            <p:ph type="sldNum" sz="quarter" idx="10"/>
          </p:nvPr>
        </p:nvSpPr>
        <p:spPr>
          <a:ln/>
        </p:spPr>
        <p:txBody>
          <a:bodyPr/>
          <a:lstStyle>
            <a:lvl1pPr>
              <a:defRPr/>
            </a:lvl1pPr>
          </a:lstStyle>
          <a:p>
            <a:fld id="{2F54D751-94C3-CA47-81E1-2F84F9F251C3}" type="slidenum">
              <a:rPr lang="en-US"/>
              <a:pPr/>
              <a:t>‹#›</a:t>
            </a:fld>
            <a:endParaRPr lang="en-US"/>
          </a:p>
        </p:txBody>
      </p:sp>
    </p:spTree>
    <p:extLst>
      <p:ext uri="{BB962C8B-B14F-4D97-AF65-F5344CB8AC3E}">
        <p14:creationId xmlns:p14="http://schemas.microsoft.com/office/powerpoint/2010/main" val="304165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9"/>
          <p:cNvSpPr>
            <a:spLocks noGrp="1" noChangeArrowheads="1"/>
          </p:cNvSpPr>
          <p:nvPr>
            <p:ph type="sldNum" sz="quarter" idx="10"/>
          </p:nvPr>
        </p:nvSpPr>
        <p:spPr>
          <a:ln/>
        </p:spPr>
        <p:txBody>
          <a:bodyPr/>
          <a:lstStyle>
            <a:lvl1pPr>
              <a:defRPr/>
            </a:lvl1pPr>
          </a:lstStyle>
          <a:p>
            <a:fld id="{A4706AC5-7ADB-6A4D-BD1E-CB8F9FE191C7}" type="slidenum">
              <a:rPr lang="en-US"/>
              <a:pPr/>
              <a:t>‹#›</a:t>
            </a:fld>
            <a:endParaRPr lang="en-US"/>
          </a:p>
        </p:txBody>
      </p:sp>
    </p:spTree>
    <p:extLst>
      <p:ext uri="{BB962C8B-B14F-4D97-AF65-F5344CB8AC3E}">
        <p14:creationId xmlns:p14="http://schemas.microsoft.com/office/powerpoint/2010/main" val="205761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p:cNvSpPr>
            <a:spLocks noGrp="1" noChangeArrowheads="1"/>
          </p:cNvSpPr>
          <p:nvPr>
            <p:ph type="sldNum" sz="quarter" idx="10"/>
          </p:nvPr>
        </p:nvSpPr>
        <p:spPr>
          <a:ln/>
        </p:spPr>
        <p:txBody>
          <a:bodyPr/>
          <a:lstStyle>
            <a:lvl1pPr>
              <a:defRPr/>
            </a:lvl1pPr>
          </a:lstStyle>
          <a:p>
            <a:fld id="{4EF8FB28-64B6-D04D-8AA7-997E4646D723}" type="slidenum">
              <a:rPr lang="en-US"/>
              <a:pPr/>
              <a:t>‹#›</a:t>
            </a:fld>
            <a:endParaRPr lang="en-US"/>
          </a:p>
        </p:txBody>
      </p:sp>
    </p:spTree>
    <p:extLst>
      <p:ext uri="{BB962C8B-B14F-4D97-AF65-F5344CB8AC3E}">
        <p14:creationId xmlns:p14="http://schemas.microsoft.com/office/powerpoint/2010/main" val="62886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9669B1DB-FA3A-1448-B5D3-CD4802028F5C}" type="slidenum">
              <a:rPr lang="en-US"/>
              <a:pPr/>
              <a:t>‹#›</a:t>
            </a:fld>
            <a:endParaRPr lang="en-US"/>
          </a:p>
        </p:txBody>
      </p:sp>
    </p:spTree>
    <p:extLst>
      <p:ext uri="{BB962C8B-B14F-4D97-AF65-F5344CB8AC3E}">
        <p14:creationId xmlns:p14="http://schemas.microsoft.com/office/powerpoint/2010/main" val="50421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AAFA0DB9-47B2-D54A-A432-A6712FA98913}" type="slidenum">
              <a:rPr lang="en-US"/>
              <a:pPr/>
              <a:t>‹#›</a:t>
            </a:fld>
            <a:endParaRPr lang="en-US"/>
          </a:p>
        </p:txBody>
      </p:sp>
    </p:spTree>
    <p:extLst>
      <p:ext uri="{BB962C8B-B14F-4D97-AF65-F5344CB8AC3E}">
        <p14:creationId xmlns:p14="http://schemas.microsoft.com/office/powerpoint/2010/main" val="106021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F3643FCC-C7FB-9444-B656-2BADD81C9BD0}" type="slidenum">
              <a:rPr lang="en-US"/>
              <a:pPr/>
              <a:t>‹#›</a:t>
            </a:fld>
            <a:endParaRPr lang="en-US"/>
          </a:p>
        </p:txBody>
      </p:sp>
    </p:spTree>
    <p:extLst>
      <p:ext uri="{BB962C8B-B14F-4D97-AF65-F5344CB8AC3E}">
        <p14:creationId xmlns:p14="http://schemas.microsoft.com/office/powerpoint/2010/main" val="97864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762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3"/>
          <p:cNvSpPr>
            <a:spLocks noChangeArrowheads="1"/>
          </p:cNvSpPr>
          <p:nvPr/>
        </p:nvSpPr>
        <p:spPr bwMode="auto">
          <a:xfrm>
            <a:off x="1447800" y="6416675"/>
            <a:ext cx="3276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spcBef>
                <a:spcPct val="50000"/>
              </a:spcBef>
            </a:pPr>
            <a:r>
              <a:rPr lang="en-US" sz="1000">
                <a:latin typeface="Century Gothic" charset="0"/>
                <a:ea typeface="ヒラギノ角ゴ Pro W3" charset="0"/>
                <a:cs typeface="ヒラギノ角ゴ Pro W3" charset="0"/>
              </a:rPr>
              <a:t>Copyright © 2018 Pearson Education, Inc.</a:t>
            </a:r>
          </a:p>
        </p:txBody>
      </p:sp>
      <p:sp>
        <p:nvSpPr>
          <p:cNvPr id="1033" name="Rectangle 9"/>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B53310CA-1DA0-7F45-851D-781E535111B2}" type="slidenum">
              <a:rPr lang="en-US"/>
              <a:pPr/>
              <a:t>‹#›</a:t>
            </a:fld>
            <a:endParaRPr lang="en-US"/>
          </a:p>
        </p:txBody>
      </p:sp>
      <p:pic>
        <p:nvPicPr>
          <p:cNvPr id="1030" name="Picture 2"/>
          <p:cNvPicPr>
            <a:picLocks noChangeAspect="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9538" y="6364288"/>
            <a:ext cx="1338262" cy="409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rtl="0" eaLnBrk="0" fontAlgn="base" hangingPunct="0">
        <a:spcBef>
          <a:spcPct val="0"/>
        </a:spcBef>
        <a:spcAft>
          <a:spcPct val="0"/>
        </a:spcAft>
        <a:defRPr sz="4400" b="1">
          <a:solidFill>
            <a:srgbClr val="007DC4"/>
          </a:solidFill>
          <a:latin typeface="+mj-lt"/>
          <a:ea typeface="ＭＳ Ｐゴシック" charset="0"/>
          <a:cs typeface="+mj-cs"/>
        </a:defRPr>
      </a:lvl1pPr>
      <a:lvl2pPr algn="ctr" rtl="0" eaLnBrk="0" fontAlgn="base" hangingPunct="0">
        <a:spcBef>
          <a:spcPct val="0"/>
        </a:spcBef>
        <a:spcAft>
          <a:spcPct val="0"/>
        </a:spcAft>
        <a:defRPr sz="4400" b="1">
          <a:solidFill>
            <a:srgbClr val="007DC4"/>
          </a:solidFill>
          <a:latin typeface="Arial" pitchFamily="34" charset="0"/>
          <a:ea typeface="ＭＳ Ｐゴシック"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ea typeface="ＭＳ Ｐゴシック"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ea typeface="ＭＳ Ｐゴシック"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ea typeface="ＭＳ Ｐゴシック" charset="0"/>
          <a:cs typeface="Arial" pitchFamily="34" charset="0"/>
        </a:defRPr>
      </a:lvl5pPr>
      <a:lvl6pPr marL="457200" algn="ctr" rtl="0" eaLnBrk="1" fontAlgn="base" hangingPunct="1">
        <a:spcBef>
          <a:spcPct val="0"/>
        </a:spcBef>
        <a:spcAft>
          <a:spcPct val="0"/>
        </a:spcAft>
        <a:defRPr sz="4400" b="1">
          <a:solidFill>
            <a:srgbClr val="270A70"/>
          </a:solidFill>
          <a:latin typeface="Arial" pitchFamily="34" charset="0"/>
          <a:cs typeface="Arial" pitchFamily="34" charset="0"/>
        </a:defRPr>
      </a:lvl6pPr>
      <a:lvl7pPr marL="914400" algn="ctr" rtl="0" eaLnBrk="1" fontAlgn="base" hangingPunct="1">
        <a:spcBef>
          <a:spcPct val="0"/>
        </a:spcBef>
        <a:spcAft>
          <a:spcPct val="0"/>
        </a:spcAft>
        <a:defRPr sz="4400" b="1">
          <a:solidFill>
            <a:srgbClr val="270A70"/>
          </a:solidFill>
          <a:latin typeface="Arial" pitchFamily="34" charset="0"/>
          <a:cs typeface="Arial" pitchFamily="34" charset="0"/>
        </a:defRPr>
      </a:lvl7pPr>
      <a:lvl8pPr marL="1371600" algn="ctr" rtl="0" eaLnBrk="1" fontAlgn="base" hangingPunct="1">
        <a:spcBef>
          <a:spcPct val="0"/>
        </a:spcBef>
        <a:spcAft>
          <a:spcPct val="0"/>
        </a:spcAft>
        <a:defRPr sz="4400" b="1">
          <a:solidFill>
            <a:srgbClr val="270A70"/>
          </a:solidFill>
          <a:latin typeface="Arial" pitchFamily="34" charset="0"/>
          <a:cs typeface="Arial" pitchFamily="34" charset="0"/>
        </a:defRPr>
      </a:lvl8pPr>
      <a:lvl9pPr marL="1828800" algn="ctr" rtl="0" eaLnBrk="1" fontAlgn="base" hangingPunct="1">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charset="0"/>
        <a:buChar char="•"/>
        <a:defRPr sz="3200" b="1">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atin typeface="Arial" charset="0"/>
                <a:cs typeface="Arial" charset="0"/>
              </a:rPr>
              <a:t>Boolean Expressions and Relational Operators (cont’d.)</a:t>
            </a:r>
            <a:endParaRPr lang="he-IL">
              <a:latin typeface="Arial" charset="0"/>
              <a:cs typeface="Arial" charset="0"/>
            </a:endParaRPr>
          </a:p>
        </p:txBody>
      </p:sp>
      <p:sp>
        <p:nvSpPr>
          <p:cNvPr id="11267" name="Content Placeholder 2"/>
          <p:cNvSpPr>
            <a:spLocks noGrp="1"/>
          </p:cNvSpPr>
          <p:nvPr>
            <p:ph idx="1"/>
          </p:nvPr>
        </p:nvSpPr>
        <p:spPr/>
        <p:txBody>
          <a:bodyPr/>
          <a:lstStyle/>
          <a:p>
            <a:pPr>
              <a:buFont typeface="Arial" charset="0"/>
              <a:buChar char="•"/>
            </a:pPr>
            <a:r>
              <a:rPr lang="en-US">
                <a:latin typeface="Arial" charset="0"/>
                <a:cs typeface="Arial" charset="0"/>
              </a:rPr>
              <a:t>Using a Boolean expression with the &gt; relational operator</a:t>
            </a:r>
            <a:endParaRPr lang="he-IL">
              <a:latin typeface="Arial" charset="0"/>
              <a:cs typeface="Arial" charset="0"/>
            </a:endParaRP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3" y="2895600"/>
            <a:ext cx="5705475" cy="33051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atin typeface="Arial" charset="0"/>
                <a:cs typeface="Arial" charset="0"/>
              </a:rPr>
              <a:t>Boolean Expressions and Relational Operators (cont’d.)</a:t>
            </a:r>
            <a:endParaRPr lang="he-IL">
              <a:latin typeface="Arial" charset="0"/>
              <a:cs typeface="Arial" charset="0"/>
            </a:endParaRPr>
          </a:p>
        </p:txBody>
      </p:sp>
      <p:sp>
        <p:nvSpPr>
          <p:cNvPr id="12291" name="Content Placeholder 2"/>
          <p:cNvSpPr>
            <a:spLocks noGrp="1"/>
          </p:cNvSpPr>
          <p:nvPr>
            <p:ph idx="1"/>
          </p:nvPr>
        </p:nvSpPr>
        <p:spPr/>
        <p:txBody>
          <a:bodyPr/>
          <a:lstStyle/>
          <a:p>
            <a:pPr eaLnBrk="1" hangingPunct="1">
              <a:buFont typeface="Arial" charset="0"/>
              <a:buChar char="•"/>
            </a:pPr>
            <a:r>
              <a:rPr lang="en-US">
                <a:latin typeface="Arial" charset="0"/>
                <a:cs typeface="Courier New" charset="0"/>
              </a:rPr>
              <a:t>Any relational operator can be used in a decision block</a:t>
            </a:r>
          </a:p>
          <a:p>
            <a:pPr lvl="1" eaLnBrk="1" hangingPunct="1">
              <a:buFont typeface="Arial" charset="0"/>
              <a:buChar char="•"/>
            </a:pPr>
            <a:r>
              <a:rPr lang="en-US">
                <a:latin typeface="Arial" charset="0"/>
                <a:ea typeface="ＭＳ Ｐゴシック" charset="0"/>
                <a:cs typeface="Courier New" charset="0"/>
              </a:rPr>
              <a:t>Example: </a:t>
            </a:r>
            <a:r>
              <a:rPr lang="en-US">
                <a:latin typeface="Courier New" charset="0"/>
                <a:ea typeface="ＭＳ Ｐゴシック" charset="0"/>
                <a:cs typeface="Courier New" charset="0"/>
              </a:rPr>
              <a:t>if balance == 0</a:t>
            </a:r>
          </a:p>
          <a:p>
            <a:pPr lvl="1" eaLnBrk="1" hangingPunct="1">
              <a:buFont typeface="Arial" charset="0"/>
              <a:buChar char="•"/>
            </a:pPr>
            <a:r>
              <a:rPr lang="en-US">
                <a:latin typeface="Arial" charset="0"/>
                <a:ea typeface="ＭＳ Ｐゴシック" charset="0"/>
                <a:cs typeface="Courier New" charset="0"/>
              </a:rPr>
              <a:t>Example: </a:t>
            </a:r>
            <a:r>
              <a:rPr lang="en-US">
                <a:latin typeface="Courier New" charset="0"/>
                <a:ea typeface="ＭＳ Ｐゴシック" charset="0"/>
                <a:cs typeface="Courier New" charset="0"/>
              </a:rPr>
              <a:t>if payment != balance</a:t>
            </a:r>
          </a:p>
          <a:p>
            <a:pPr eaLnBrk="1" hangingPunct="1">
              <a:buFont typeface="Arial" charset="0"/>
              <a:buChar char="•"/>
            </a:pPr>
            <a:r>
              <a:rPr lang="en-US">
                <a:latin typeface="Arial" charset="0"/>
                <a:cs typeface="Courier New" charset="0"/>
              </a:rPr>
              <a:t>It is possible to have a block inside another block</a:t>
            </a:r>
          </a:p>
          <a:p>
            <a:pPr lvl="1" eaLnBrk="1" hangingPunct="1">
              <a:buFont typeface="Arial" charset="0"/>
              <a:buChar char="•"/>
            </a:pPr>
            <a:r>
              <a:rPr lang="en-US">
                <a:latin typeface="Arial" charset="0"/>
                <a:ea typeface="ＭＳ Ｐゴシック" charset="0"/>
                <a:cs typeface="Courier New" charset="0"/>
              </a:rPr>
              <a:t>Example: </a:t>
            </a:r>
            <a:r>
              <a:rPr lang="en-US">
                <a:latin typeface="Courier New" charset="0"/>
                <a:ea typeface="ＭＳ Ｐゴシック" charset="0"/>
                <a:cs typeface="Courier New" charset="0"/>
              </a:rPr>
              <a:t>if</a:t>
            </a:r>
            <a:r>
              <a:rPr lang="en-US">
                <a:latin typeface="Arial" charset="0"/>
                <a:ea typeface="ＭＳ Ｐゴシック" charset="0"/>
                <a:cs typeface="Courier New" charset="0"/>
              </a:rPr>
              <a:t> statement inside a function</a:t>
            </a:r>
          </a:p>
          <a:p>
            <a:pPr lvl="1" eaLnBrk="1" hangingPunct="1">
              <a:buFont typeface="Arial" charset="0"/>
              <a:buChar char="•"/>
            </a:pPr>
            <a:r>
              <a:rPr lang="en-US">
                <a:latin typeface="Arial" charset="0"/>
                <a:ea typeface="ＭＳ Ｐゴシック" charset="0"/>
                <a:cs typeface="Courier New" charset="0"/>
              </a:rPr>
              <a:t>Statements in inner block must be indented with respect to the outer block</a:t>
            </a:r>
            <a:endParaRPr lang="he-IL">
              <a:latin typeface="Arial" charset="0"/>
              <a:ea typeface="ＭＳ Ｐゴシック"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anim calcmode="lin" valueType="num">
                                      <p:cBhvr additive="base">
                                        <p:cTn id="11"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9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 calcmode="lin" valueType="num">
                                      <p:cBhvr additive="base">
                                        <p:cTn id="15"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291">
                                            <p:txEl>
                                              <p:pRg st="3" end="3"/>
                                            </p:txEl>
                                          </p:spTgt>
                                        </p:tgtEl>
                                        <p:attrNameLst>
                                          <p:attrName>style.visibility</p:attrName>
                                        </p:attrNameLst>
                                      </p:cBhvr>
                                      <p:to>
                                        <p:strVal val="visible"/>
                                      </p:to>
                                    </p:set>
                                    <p:anim calcmode="lin" valueType="num">
                                      <p:cBhvr additive="base">
                                        <p:cTn id="21" dur="5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9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 calcmode="lin" valueType="num">
                                      <p:cBhvr additive="base">
                                        <p:cTn id="25" dur="500" fill="hold"/>
                                        <p:tgtEl>
                                          <p:spTgt spid="1229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2291">
                                            <p:txEl>
                                              <p:pRg st="5" end="5"/>
                                            </p:txEl>
                                          </p:spTgt>
                                        </p:tgtEl>
                                        <p:attrNameLst>
                                          <p:attrName>style.visibility</p:attrName>
                                        </p:attrNameLst>
                                      </p:cBhvr>
                                      <p:to>
                                        <p:strVal val="visible"/>
                                      </p:to>
                                    </p:set>
                                    <p:anim calcmode="lin" valueType="num">
                                      <p:cBhvr additive="base">
                                        <p:cTn id="29" dur="500" fill="hold"/>
                                        <p:tgtEl>
                                          <p:spTgt spid="1229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if-else</a:t>
            </a:r>
            <a:r>
              <a:rPr lang="en-US">
                <a:latin typeface="Arial" charset="0"/>
                <a:cs typeface="Arial" charset="0"/>
              </a:rPr>
              <a:t> Statement</a:t>
            </a:r>
            <a:endParaRPr lang="he-IL">
              <a:latin typeface="Arial" charset="0"/>
              <a:cs typeface="Arial" charset="0"/>
            </a:endParaRPr>
          </a:p>
        </p:txBody>
      </p:sp>
      <p:sp>
        <p:nvSpPr>
          <p:cNvPr id="13315" name="Content Placeholder 2"/>
          <p:cNvSpPr>
            <a:spLocks noGrp="1"/>
          </p:cNvSpPr>
          <p:nvPr>
            <p:ph idx="1"/>
          </p:nvPr>
        </p:nvSpPr>
        <p:spPr/>
        <p:txBody>
          <a:bodyPr/>
          <a:lstStyle/>
          <a:p>
            <a:pPr eaLnBrk="1" hangingPunct="1">
              <a:buFont typeface="Arial" charset="0"/>
              <a:buChar char="•"/>
            </a:pPr>
            <a:r>
              <a:rPr lang="en-US" u="sng">
                <a:latin typeface="Arial" charset="0"/>
                <a:cs typeface="Arial" charset="0"/>
              </a:rPr>
              <a:t>Dual alternative decision structure</a:t>
            </a:r>
            <a:r>
              <a:rPr lang="en-US">
                <a:latin typeface="Arial" charset="0"/>
                <a:cs typeface="Arial" charset="0"/>
              </a:rPr>
              <a:t>: two possible paths of execution</a:t>
            </a:r>
          </a:p>
          <a:p>
            <a:pPr lvl="1" eaLnBrk="1" hangingPunct="1">
              <a:buFontTx/>
              <a:buChar char="–"/>
            </a:pPr>
            <a:r>
              <a:rPr lang="en-US">
                <a:latin typeface="Arial" charset="0"/>
                <a:cs typeface="Arial" charset="0"/>
              </a:rPr>
              <a:t>One is taken if the condition is true, and the other if the condition is false</a:t>
            </a:r>
          </a:p>
          <a:p>
            <a:pPr lvl="1" eaLnBrk="1" hangingPunct="1">
              <a:buFont typeface="Arial" charset="0"/>
              <a:buChar char="•"/>
            </a:pPr>
            <a:r>
              <a:rPr lang="en-US">
                <a:latin typeface="Arial" charset="0"/>
                <a:cs typeface="Arial" charset="0"/>
              </a:rPr>
              <a:t>Syntax: 	</a:t>
            </a:r>
            <a:r>
              <a:rPr lang="en-US" sz="2400">
                <a:latin typeface="Courier New" charset="0"/>
                <a:ea typeface="ＭＳ Ｐゴシック" charset="0"/>
                <a:cs typeface="Courier New" charset="0"/>
              </a:rPr>
              <a:t>if </a:t>
            </a:r>
            <a:r>
              <a:rPr lang="en-US" sz="2400" i="1">
                <a:latin typeface="Courier New" charset="0"/>
                <a:ea typeface="ＭＳ Ｐゴシック" charset="0"/>
                <a:cs typeface="Courier New" charset="0"/>
              </a:rPr>
              <a:t>condition</a:t>
            </a:r>
            <a:r>
              <a:rPr lang="en-US" sz="2400">
                <a:latin typeface="Courier New" charset="0"/>
                <a:ea typeface="ＭＳ Ｐゴシック" charset="0"/>
                <a:cs typeface="Courier New" charset="0"/>
              </a:rPr>
              <a:t>:</a:t>
            </a:r>
          </a:p>
          <a:p>
            <a:pPr lvl="2" eaLnBrk="1" hangingPunct="1">
              <a:buFontTx/>
              <a:buNone/>
            </a:pPr>
            <a:r>
              <a:rPr lang="en-US">
                <a:latin typeface="Courier New" charset="0"/>
                <a:ea typeface="ＭＳ Ｐゴシック" charset="0"/>
                <a:cs typeface="Courier New" charset="0"/>
              </a:rPr>
              <a:t>				</a:t>
            </a:r>
            <a:r>
              <a:rPr lang="en-US" i="1">
                <a:latin typeface="Courier New" charset="0"/>
                <a:ea typeface="ＭＳ Ｐゴシック" charset="0"/>
                <a:cs typeface="Courier New" charset="0"/>
              </a:rPr>
              <a:t>statements</a:t>
            </a:r>
          </a:p>
          <a:p>
            <a:pPr lvl="2" eaLnBrk="1" hangingPunct="1">
              <a:buFontTx/>
              <a:buNone/>
            </a:pPr>
            <a:r>
              <a:rPr lang="en-US">
                <a:latin typeface="Courier New" charset="0"/>
                <a:ea typeface="ＭＳ Ｐゴシック" charset="0"/>
                <a:cs typeface="Courier New" charset="0"/>
              </a:rPr>
              <a:t>			else:</a:t>
            </a:r>
          </a:p>
          <a:p>
            <a:pPr lvl="2" eaLnBrk="1" hangingPunct="1">
              <a:buFontTx/>
              <a:buNone/>
            </a:pPr>
            <a:r>
              <a:rPr lang="en-US">
                <a:latin typeface="Courier New" charset="0"/>
                <a:ea typeface="ＭＳ Ｐゴシック" charset="0"/>
                <a:cs typeface="Courier New" charset="0"/>
              </a:rPr>
              <a:t>				</a:t>
            </a:r>
            <a:r>
              <a:rPr lang="en-US" i="1">
                <a:latin typeface="Courier New" charset="0"/>
                <a:ea typeface="ＭＳ Ｐゴシック" charset="0"/>
                <a:cs typeface="Courier New" charset="0"/>
              </a:rPr>
              <a:t>other statements</a:t>
            </a:r>
          </a:p>
          <a:p>
            <a:pPr lvl="1" eaLnBrk="1" hangingPunct="1">
              <a:buFont typeface="Arial" charset="0"/>
              <a:buChar char="•"/>
            </a:pPr>
            <a:r>
              <a:rPr lang="en-US">
                <a:latin typeface="Courier New" charset="0"/>
                <a:ea typeface="ＭＳ Ｐゴシック" charset="0"/>
                <a:cs typeface="Courier New" charset="0"/>
              </a:rPr>
              <a:t>if</a:t>
            </a:r>
            <a:r>
              <a:rPr lang="en-US">
                <a:latin typeface="Arial" charset="0"/>
                <a:ea typeface="ＭＳ Ｐゴシック" charset="0"/>
                <a:cs typeface="Courier New" charset="0"/>
              </a:rPr>
              <a:t> clause and </a:t>
            </a:r>
            <a:r>
              <a:rPr lang="en-US">
                <a:latin typeface="Courier New" charset="0"/>
                <a:ea typeface="ＭＳ Ｐゴシック" charset="0"/>
                <a:cs typeface="Courier New" charset="0"/>
              </a:rPr>
              <a:t>else</a:t>
            </a:r>
            <a:r>
              <a:rPr lang="en-US">
                <a:latin typeface="Arial" charset="0"/>
                <a:ea typeface="ＭＳ Ｐゴシック" charset="0"/>
                <a:cs typeface="Courier New" charset="0"/>
              </a:rPr>
              <a:t> clause must be aligned</a:t>
            </a:r>
          </a:p>
          <a:p>
            <a:pPr lvl="1" eaLnBrk="1" hangingPunct="1">
              <a:buFont typeface="Arial" charset="0"/>
              <a:buChar char="•"/>
            </a:pPr>
            <a:r>
              <a:rPr lang="en-US">
                <a:latin typeface="Arial" charset="0"/>
                <a:ea typeface="ＭＳ Ｐゴシック" charset="0"/>
                <a:cs typeface="Courier New" charset="0"/>
              </a:rPr>
              <a:t>Statements must be consistently indented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if-else</a:t>
            </a:r>
            <a:r>
              <a:rPr lang="en-US">
                <a:latin typeface="Arial" charset="0"/>
                <a:cs typeface="Arial" charset="0"/>
              </a:rPr>
              <a:t> Statement (cont’d.)</a:t>
            </a:r>
            <a:endParaRPr lang="he-IL">
              <a:latin typeface="Arial" charset="0"/>
              <a:cs typeface="Arial" charset="0"/>
            </a:endParaRPr>
          </a:p>
        </p:txBody>
      </p:sp>
      <p:pic>
        <p:nvPicPr>
          <p:cNvPr id="14339"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38225" y="2057400"/>
            <a:ext cx="7067550" cy="327342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if-else</a:t>
            </a:r>
            <a:r>
              <a:rPr lang="en-US">
                <a:latin typeface="Arial" charset="0"/>
                <a:cs typeface="Arial" charset="0"/>
              </a:rPr>
              <a:t> Statement (cont’d.)</a:t>
            </a:r>
            <a:endParaRPr lang="he-IL">
              <a:latin typeface="Arial" charset="0"/>
              <a:cs typeface="Arial" charset="0"/>
            </a:endParaRPr>
          </a:p>
        </p:txBody>
      </p:sp>
      <p:pic>
        <p:nvPicPr>
          <p:cNvPr id="15363"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74700" y="2362200"/>
            <a:ext cx="7594600" cy="2559050"/>
          </a:xfrm>
        </p:spPr>
      </p:pic>
      <p:sp>
        <p:nvSpPr>
          <p:cNvPr id="5" name="TextBox 6"/>
          <p:cNvSpPr txBox="1">
            <a:spLocks noChangeArrowheads="1"/>
          </p:cNvSpPr>
          <p:nvPr/>
        </p:nvSpPr>
        <p:spPr bwMode="auto">
          <a:xfrm>
            <a:off x="1828800" y="5330825"/>
            <a:ext cx="1914307" cy="46166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dirty="0"/>
              <a:t>password.py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atin typeface="Arial" charset="0"/>
                <a:cs typeface="Arial" charset="0"/>
              </a:rPr>
              <a:t>Comparing Strings</a:t>
            </a:r>
            <a:endParaRPr lang="he-IL">
              <a:latin typeface="Arial" charset="0"/>
              <a:cs typeface="Arial" charset="0"/>
            </a:endParaRPr>
          </a:p>
        </p:txBody>
      </p:sp>
      <p:sp>
        <p:nvSpPr>
          <p:cNvPr id="16387" name="Content Placeholder 2"/>
          <p:cNvSpPr>
            <a:spLocks noGrp="1"/>
          </p:cNvSpPr>
          <p:nvPr>
            <p:ph idx="1"/>
          </p:nvPr>
        </p:nvSpPr>
        <p:spPr/>
        <p:txBody>
          <a:bodyPr/>
          <a:lstStyle/>
          <a:p>
            <a:pPr eaLnBrk="1" hangingPunct="1">
              <a:buFont typeface="Arial" charset="0"/>
              <a:buChar char="•"/>
            </a:pPr>
            <a:r>
              <a:rPr lang="en-US">
                <a:latin typeface="Arial" charset="0"/>
                <a:cs typeface="Arial" charset="0"/>
              </a:rPr>
              <a:t>Strings can be compared using the == and != operators</a:t>
            </a:r>
          </a:p>
          <a:p>
            <a:pPr eaLnBrk="1" hangingPunct="1">
              <a:buFont typeface="Arial" charset="0"/>
              <a:buChar char="•"/>
            </a:pPr>
            <a:r>
              <a:rPr lang="en-US">
                <a:latin typeface="Arial" charset="0"/>
                <a:cs typeface="Arial" charset="0"/>
              </a:rPr>
              <a:t>String comparisons are case sensitive</a:t>
            </a:r>
          </a:p>
          <a:p>
            <a:pPr eaLnBrk="1" hangingPunct="1">
              <a:buFont typeface="Arial" charset="0"/>
              <a:buChar char="•"/>
            </a:pPr>
            <a:r>
              <a:rPr lang="en-US">
                <a:latin typeface="Arial" charset="0"/>
                <a:cs typeface="Arial" charset="0"/>
              </a:rPr>
              <a:t>Strings can be compared using &gt;, &lt;, &gt;=, and &lt;=</a:t>
            </a:r>
          </a:p>
          <a:p>
            <a:pPr lvl="1" eaLnBrk="1" hangingPunct="1">
              <a:buFont typeface="Arial" charset="0"/>
              <a:buChar char="•"/>
            </a:pPr>
            <a:r>
              <a:rPr lang="en-US">
                <a:latin typeface="Arial" charset="0"/>
                <a:cs typeface="Arial" charset="0"/>
              </a:rPr>
              <a:t>Compared character by character based on the ASCII values for each character</a:t>
            </a:r>
          </a:p>
          <a:p>
            <a:pPr lvl="1" eaLnBrk="1" hangingPunct="1">
              <a:buFont typeface="Arial" charset="0"/>
              <a:buChar char="•"/>
            </a:pPr>
            <a:r>
              <a:rPr lang="en-US">
                <a:latin typeface="Arial" charset="0"/>
                <a:cs typeface="Arial" charset="0"/>
              </a:rPr>
              <a:t>If shorter word is substring of longer word, longer word is greater than shorter word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atin typeface="Arial" charset="0"/>
                <a:cs typeface="Arial" charset="0"/>
              </a:rPr>
              <a:t>Comparing Strings (cont’d.)</a:t>
            </a:r>
            <a:endParaRPr lang="he-IL">
              <a:latin typeface="Arial" charset="0"/>
              <a:cs typeface="Arial" charset="0"/>
            </a:endParaRPr>
          </a:p>
        </p:txBody>
      </p:sp>
      <p:pic>
        <p:nvPicPr>
          <p:cNvPr id="17411"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1981200"/>
            <a:ext cx="6802438" cy="609600"/>
          </a:xfrm>
        </p:spPr>
      </p:pic>
      <p:pic>
        <p:nvPicPr>
          <p:cNvPr id="1741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3225" y="2590800"/>
            <a:ext cx="3267075" cy="338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8"/>
          <p:cNvSpPr txBox="1">
            <a:spLocks noChangeArrowheads="1"/>
          </p:cNvSpPr>
          <p:nvPr/>
        </p:nvSpPr>
        <p:spPr bwMode="auto">
          <a:xfrm>
            <a:off x="609600" y="3962400"/>
            <a:ext cx="2205038" cy="46196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dirty="0"/>
              <a:t>sort_names.py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a:latin typeface="Arial" charset="0"/>
                <a:cs typeface="Arial" charset="0"/>
              </a:rPr>
              <a:t>Nested Decision Structures and the </a:t>
            </a:r>
            <a:r>
              <a:rPr lang="en-US" sz="4000">
                <a:latin typeface="Courier New" charset="0"/>
                <a:cs typeface="Courier New" charset="0"/>
              </a:rPr>
              <a:t>if-elif-else</a:t>
            </a:r>
            <a:r>
              <a:rPr lang="en-US" sz="4000">
                <a:latin typeface="Arial" charset="0"/>
                <a:cs typeface="Arial" charset="0"/>
              </a:rPr>
              <a:t> Statement</a:t>
            </a:r>
            <a:endParaRPr lang="he-IL" sz="4000">
              <a:latin typeface="Arial" charset="0"/>
              <a:cs typeface="Arial" charset="0"/>
            </a:endParaRPr>
          </a:p>
        </p:txBody>
      </p:sp>
      <p:sp>
        <p:nvSpPr>
          <p:cNvPr id="18435" name="Content Placeholder 2"/>
          <p:cNvSpPr>
            <a:spLocks noGrp="1"/>
          </p:cNvSpPr>
          <p:nvPr>
            <p:ph idx="1"/>
          </p:nvPr>
        </p:nvSpPr>
        <p:spPr/>
        <p:txBody>
          <a:bodyPr/>
          <a:lstStyle/>
          <a:p>
            <a:pPr eaLnBrk="1" hangingPunct="1">
              <a:buFont typeface="Arial" charset="0"/>
              <a:buChar char="•"/>
            </a:pPr>
            <a:r>
              <a:rPr lang="en-US">
                <a:latin typeface="Arial" charset="0"/>
                <a:cs typeface="Arial" charset="0"/>
              </a:rPr>
              <a:t>A decision structure can be nested inside another decision structure</a:t>
            </a:r>
          </a:p>
          <a:p>
            <a:pPr lvl="1" eaLnBrk="1" hangingPunct="1">
              <a:buFont typeface="Arial" charset="0"/>
              <a:buChar char="•"/>
            </a:pPr>
            <a:r>
              <a:rPr lang="en-US">
                <a:latin typeface="Arial" charset="0"/>
                <a:cs typeface="Arial" charset="0"/>
              </a:rPr>
              <a:t>Commonly needed in programs</a:t>
            </a:r>
          </a:p>
          <a:p>
            <a:pPr lvl="1" eaLnBrk="1" hangingPunct="1">
              <a:buFont typeface="Arial" charset="0"/>
              <a:buChar char="•"/>
            </a:pPr>
            <a:r>
              <a:rPr lang="en-US">
                <a:latin typeface="Arial" charset="0"/>
                <a:cs typeface="Arial" charset="0"/>
              </a:rPr>
              <a:t>Example: </a:t>
            </a:r>
          </a:p>
          <a:p>
            <a:pPr lvl="2" eaLnBrk="1" hangingPunct="1">
              <a:buFont typeface="Arial" charset="0"/>
              <a:buChar char="•"/>
            </a:pPr>
            <a:r>
              <a:rPr lang="en-US">
                <a:latin typeface="Arial" charset="0"/>
                <a:cs typeface="Arial" charset="0"/>
              </a:rPr>
              <a:t>Determine if someone qualifies for a loan, they must meet two conditions:</a:t>
            </a:r>
          </a:p>
          <a:p>
            <a:pPr lvl="3" eaLnBrk="1" hangingPunct="1">
              <a:buFont typeface="Arial" charset="0"/>
              <a:buChar char="•"/>
            </a:pPr>
            <a:r>
              <a:rPr lang="en-US">
                <a:latin typeface="Arial" charset="0"/>
                <a:cs typeface="Arial" charset="0"/>
              </a:rPr>
              <a:t>Must earn at least $30,000/year</a:t>
            </a:r>
          </a:p>
          <a:p>
            <a:pPr lvl="3" eaLnBrk="1" hangingPunct="1">
              <a:buFont typeface="Arial" charset="0"/>
              <a:buChar char="•"/>
            </a:pPr>
            <a:r>
              <a:rPr lang="en-US">
                <a:latin typeface="Arial" charset="0"/>
                <a:cs typeface="Arial" charset="0"/>
              </a:rPr>
              <a:t>Must have been employed for at least two years</a:t>
            </a:r>
          </a:p>
          <a:p>
            <a:pPr lvl="2" eaLnBrk="1" hangingPunct="1">
              <a:buFont typeface="Arial" charset="0"/>
              <a:buChar char="•"/>
            </a:pPr>
            <a:r>
              <a:rPr lang="en-US">
                <a:latin typeface="Arial" charset="0"/>
                <a:cs typeface="Arial" charset="0"/>
              </a:rPr>
              <a:t>Check first condition, and if it is true, check second condition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525" y="828675"/>
            <a:ext cx="7092950" cy="5200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3600">
                <a:latin typeface="Arial" charset="0"/>
                <a:cs typeface="Arial" charset="0"/>
              </a:rPr>
              <a:t>Nested Decision Structures and the </a:t>
            </a:r>
            <a:r>
              <a:rPr lang="en-US" sz="3600">
                <a:latin typeface="Courier New" charset="0"/>
                <a:cs typeface="Courier New" charset="0"/>
              </a:rPr>
              <a:t>if-elif-else</a:t>
            </a:r>
            <a:r>
              <a:rPr lang="en-US" sz="3600">
                <a:latin typeface="Arial" charset="0"/>
                <a:cs typeface="Arial" charset="0"/>
              </a:rPr>
              <a:t> Statement (cont’d.)</a:t>
            </a:r>
            <a:endParaRPr lang="he-IL" sz="3600">
              <a:latin typeface="Arial" charset="0"/>
              <a:cs typeface="Arial" charset="0"/>
            </a:endParaRPr>
          </a:p>
        </p:txBody>
      </p:sp>
      <p:sp>
        <p:nvSpPr>
          <p:cNvPr id="20483" name="Content Placeholder 2"/>
          <p:cNvSpPr>
            <a:spLocks noGrp="1"/>
          </p:cNvSpPr>
          <p:nvPr>
            <p:ph idx="1"/>
          </p:nvPr>
        </p:nvSpPr>
        <p:spPr/>
        <p:txBody>
          <a:bodyPr/>
          <a:lstStyle/>
          <a:p>
            <a:pPr eaLnBrk="1" hangingPunct="1">
              <a:buFont typeface="Arial" charset="0"/>
              <a:buChar char="•"/>
            </a:pPr>
            <a:r>
              <a:rPr lang="en-US">
                <a:latin typeface="Arial" charset="0"/>
                <a:cs typeface="Arial" charset="0"/>
              </a:rPr>
              <a:t>Important to use proper indentation in a nested decision structure</a:t>
            </a:r>
          </a:p>
          <a:p>
            <a:pPr lvl="1" eaLnBrk="1" hangingPunct="1">
              <a:buFont typeface="Arial" charset="0"/>
              <a:buChar char="•"/>
            </a:pPr>
            <a:r>
              <a:rPr lang="en-US">
                <a:latin typeface="Arial" charset="0"/>
                <a:cs typeface="Arial" charset="0"/>
              </a:rPr>
              <a:t>Important for Python interpreter</a:t>
            </a:r>
          </a:p>
          <a:p>
            <a:pPr lvl="1" eaLnBrk="1" hangingPunct="1">
              <a:buFont typeface="Arial" charset="0"/>
              <a:buChar char="•"/>
            </a:pPr>
            <a:r>
              <a:rPr lang="en-US">
                <a:latin typeface="Arial" charset="0"/>
                <a:cs typeface="Arial" charset="0"/>
              </a:rPr>
              <a:t>Makes code more readable for programmer</a:t>
            </a:r>
          </a:p>
          <a:p>
            <a:pPr lvl="1" eaLnBrk="1" hangingPunct="1">
              <a:buFont typeface="Arial" charset="0"/>
              <a:buChar char="•"/>
            </a:pPr>
            <a:r>
              <a:rPr lang="en-US">
                <a:latin typeface="Arial" charset="0"/>
                <a:cs typeface="Arial" charset="0"/>
              </a:rPr>
              <a:t>Rules for writing nested if statements:</a:t>
            </a:r>
          </a:p>
          <a:p>
            <a:pPr lvl="2" eaLnBrk="1" hangingPunct="1">
              <a:buFont typeface="Arial" charset="0"/>
              <a:buChar char="•"/>
            </a:pPr>
            <a:r>
              <a:rPr lang="en-US">
                <a:latin typeface="Courier New" charset="0"/>
                <a:ea typeface="ＭＳ Ｐゴシック" charset="0"/>
                <a:cs typeface="Courier New" charset="0"/>
              </a:rPr>
              <a:t>else</a:t>
            </a:r>
            <a:r>
              <a:rPr lang="en-US">
                <a:latin typeface="Arial" charset="0"/>
                <a:cs typeface="Arial" charset="0"/>
              </a:rPr>
              <a:t> clause should align with matching </a:t>
            </a:r>
            <a:r>
              <a:rPr lang="en-US">
                <a:latin typeface="Courier New" charset="0"/>
                <a:ea typeface="ＭＳ Ｐゴシック" charset="0"/>
                <a:cs typeface="Courier New" charset="0"/>
              </a:rPr>
              <a:t>if</a:t>
            </a:r>
            <a:r>
              <a:rPr lang="en-US">
                <a:latin typeface="Arial" charset="0"/>
                <a:cs typeface="Arial" charset="0"/>
              </a:rPr>
              <a:t> clause</a:t>
            </a:r>
          </a:p>
          <a:p>
            <a:pPr lvl="2" eaLnBrk="1" hangingPunct="1">
              <a:buFont typeface="Arial" charset="0"/>
              <a:buChar char="•"/>
            </a:pPr>
            <a:r>
              <a:rPr lang="en-US">
                <a:latin typeface="Arial" charset="0"/>
                <a:cs typeface="Arial" charset="0"/>
              </a:rPr>
              <a:t>Statements in each block must be consistently indented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atin typeface="Arial" charset="0"/>
                <a:cs typeface="Arial" charset="0"/>
              </a:rPr>
              <a:t>Topics</a:t>
            </a:r>
            <a:endParaRPr lang="he-IL">
              <a:latin typeface="Arial" charset="0"/>
              <a:cs typeface="Arial" charset="0"/>
            </a:endParaRPr>
          </a:p>
        </p:txBody>
      </p:sp>
      <p:sp>
        <p:nvSpPr>
          <p:cNvPr id="3075" name="Content Placeholder 2"/>
          <p:cNvSpPr>
            <a:spLocks noGrp="1"/>
          </p:cNvSpPr>
          <p:nvPr>
            <p:ph idx="1"/>
          </p:nvPr>
        </p:nvSpPr>
        <p:spPr>
          <a:xfrm>
            <a:off x="457200" y="1447800"/>
            <a:ext cx="8229600" cy="4525963"/>
          </a:xfrm>
        </p:spPr>
        <p:txBody>
          <a:bodyPr/>
          <a:lstStyle/>
          <a:p>
            <a:pPr eaLnBrk="1" hangingPunct="1">
              <a:buFont typeface="Arial" charset="0"/>
              <a:buChar char="•"/>
            </a:pPr>
            <a:r>
              <a:rPr lang="en-US" sz="2400" dirty="0">
                <a:latin typeface="Arial" charset="0"/>
                <a:cs typeface="Arial" charset="0"/>
              </a:rPr>
              <a:t>The </a:t>
            </a:r>
            <a:r>
              <a:rPr lang="en-US" sz="2400" dirty="0">
                <a:latin typeface="Courier New" charset="0"/>
                <a:cs typeface="Courier New" charset="0"/>
              </a:rPr>
              <a:t>if</a:t>
            </a:r>
            <a:r>
              <a:rPr lang="en-US" sz="2400" dirty="0">
                <a:latin typeface="Arial" charset="0"/>
                <a:cs typeface="Arial" charset="0"/>
              </a:rPr>
              <a:t> Statement</a:t>
            </a:r>
          </a:p>
          <a:p>
            <a:pPr eaLnBrk="1" hangingPunct="1">
              <a:buFont typeface="Arial" charset="0"/>
              <a:buChar char="•"/>
            </a:pPr>
            <a:r>
              <a:rPr lang="en-US" sz="2400" dirty="0">
                <a:latin typeface="Arial" charset="0"/>
                <a:cs typeface="Arial" charset="0"/>
              </a:rPr>
              <a:t>The </a:t>
            </a:r>
            <a:r>
              <a:rPr lang="en-US" sz="2400" dirty="0">
                <a:latin typeface="Courier New" charset="0"/>
                <a:cs typeface="Courier New" charset="0"/>
              </a:rPr>
              <a:t>if-else</a:t>
            </a:r>
            <a:r>
              <a:rPr lang="en-US" sz="2400" dirty="0">
                <a:latin typeface="Arial" charset="0"/>
                <a:cs typeface="Arial" charset="0"/>
              </a:rPr>
              <a:t> Statement</a:t>
            </a:r>
          </a:p>
          <a:p>
            <a:pPr eaLnBrk="1" hangingPunct="1">
              <a:buFont typeface="Arial" charset="0"/>
              <a:buChar char="•"/>
            </a:pPr>
            <a:r>
              <a:rPr lang="en-US" sz="2400" dirty="0">
                <a:latin typeface="Arial" charset="0"/>
                <a:cs typeface="Arial" charset="0"/>
              </a:rPr>
              <a:t>Comparing Strings</a:t>
            </a:r>
          </a:p>
          <a:p>
            <a:pPr eaLnBrk="1" hangingPunct="1">
              <a:buFont typeface="Arial" charset="0"/>
              <a:buChar char="•"/>
            </a:pPr>
            <a:r>
              <a:rPr lang="en-US" sz="2400" dirty="0">
                <a:latin typeface="Arial" charset="0"/>
                <a:cs typeface="Arial" charset="0"/>
              </a:rPr>
              <a:t>Nested Decision Structures and the </a:t>
            </a:r>
            <a:r>
              <a:rPr lang="en-US" sz="2400" dirty="0">
                <a:latin typeface="Courier New" charset="0"/>
                <a:cs typeface="Courier New" charset="0"/>
              </a:rPr>
              <a:t>if-</a:t>
            </a:r>
            <a:r>
              <a:rPr lang="en-US" sz="2400" dirty="0" err="1">
                <a:latin typeface="Courier New" charset="0"/>
                <a:cs typeface="Courier New" charset="0"/>
              </a:rPr>
              <a:t>elif</a:t>
            </a:r>
            <a:r>
              <a:rPr lang="en-US" sz="2400" dirty="0">
                <a:latin typeface="Courier New" charset="0"/>
                <a:cs typeface="Courier New" charset="0"/>
              </a:rPr>
              <a:t>-else</a:t>
            </a:r>
            <a:r>
              <a:rPr lang="en-US" sz="2400" dirty="0">
                <a:latin typeface="Arial" charset="0"/>
                <a:cs typeface="Arial" charset="0"/>
              </a:rPr>
              <a:t> Statement</a:t>
            </a:r>
          </a:p>
          <a:p>
            <a:pPr eaLnBrk="1" hangingPunct="1">
              <a:buFont typeface="Arial" charset="0"/>
              <a:buChar char="•"/>
            </a:pPr>
            <a:r>
              <a:rPr lang="en-US" sz="2400" dirty="0">
                <a:latin typeface="Arial" charset="0"/>
                <a:cs typeface="Arial" charset="0"/>
              </a:rPr>
              <a:t>Logical Operators</a:t>
            </a:r>
          </a:p>
          <a:p>
            <a:pPr eaLnBrk="1" hangingPunct="1">
              <a:buFont typeface="Arial" charset="0"/>
              <a:buChar char="•"/>
            </a:pPr>
            <a:r>
              <a:rPr lang="en-US" sz="2400" dirty="0">
                <a:latin typeface="Arial" charset="0"/>
                <a:cs typeface="Arial" charset="0"/>
              </a:rPr>
              <a:t>Boolean Variables and Expressions</a:t>
            </a:r>
          </a:p>
          <a:p>
            <a:pPr eaLnBrk="1" hangingPunct="1">
              <a:buFont typeface="Arial" charset="0"/>
              <a:buChar char="•"/>
            </a:pPr>
            <a:r>
              <a:rPr lang="en-US" sz="2400" dirty="0">
                <a:latin typeface="Arial" charset="0"/>
                <a:cs typeface="Arial" charset="0"/>
              </a:rPr>
              <a:t>[Turtle Graphics: Determining the State of the Turtle]</a:t>
            </a:r>
          </a:p>
          <a:p>
            <a:pPr marL="342900" lvl="1" indent="-342900" eaLnBrk="1" hangingPunct="1">
              <a:buFont typeface="Arial" charset="0"/>
              <a:buChar char="•"/>
            </a:pPr>
            <a:r>
              <a:rPr lang="en-US" sz="2400" i="1" dirty="0">
                <a:solidFill>
                  <a:srgbClr val="0070C0"/>
                </a:solidFill>
              </a:rPr>
              <a:t>Note: slides with the fuchsia-colored pointed symbol in the lower right corner were added by your course instructor; slides in general have been modified and added to by your instructor</a:t>
            </a:r>
          </a:p>
          <a:p>
            <a:pPr eaLnBrk="1" hangingPunct="1">
              <a:buFont typeface="Arial" charset="0"/>
              <a:buChar char="•"/>
            </a:pPr>
            <a:endParaRPr lang="en-US" sz="2400" dirty="0">
              <a:latin typeface="Arial" charset="0"/>
              <a:cs typeface="Arial" charset="0"/>
            </a:endParaRPr>
          </a:p>
        </p:txBody>
      </p:sp>
      <p:sp>
        <p:nvSpPr>
          <p:cNvPr id="4" name="AutoShape 4"/>
          <p:cNvSpPr>
            <a:spLocks noChangeArrowheads="1"/>
          </p:cNvSpPr>
          <p:nvPr/>
        </p:nvSpPr>
        <p:spPr bwMode="auto">
          <a:xfrm>
            <a:off x="8305800" y="5791200"/>
            <a:ext cx="395288" cy="427038"/>
          </a:xfrm>
          <a:prstGeom prst="star8">
            <a:avLst>
              <a:gd name="adj" fmla="val 38250"/>
            </a:avLst>
          </a:prstGeom>
          <a:solidFill>
            <a:srgbClr val="FF33CC"/>
          </a:solidFill>
          <a:ln w="9525">
            <a:solidFill>
              <a:schemeClr val="tx1"/>
            </a:solidFill>
            <a:miter lim="800000"/>
            <a:headEnd/>
            <a:tailEnd/>
          </a:ln>
        </p:spPr>
        <p:txBody>
          <a:bodyPr wrap="none" anchor="ctr"/>
          <a:lstStyle/>
          <a:p>
            <a:pPr>
              <a:spcBef>
                <a:spcPct val="20000"/>
              </a:spcBef>
              <a:buClr>
                <a:srgbClr val="CC0000"/>
              </a:buClr>
              <a:buFont typeface="Wingdings" pitchFamily="2" charset="2"/>
              <a:buChar char="§"/>
            </a:pPr>
            <a:endParaRPr lang="en-US" sz="2800">
              <a:solidFill>
                <a:srgbClr val="CC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if-elif-else</a:t>
            </a:r>
            <a:r>
              <a:rPr lang="en-US">
                <a:latin typeface="Arial" charset="0"/>
                <a:cs typeface="Arial" charset="0"/>
              </a:rPr>
              <a:t> Statement</a:t>
            </a:r>
            <a:endParaRPr lang="he-IL">
              <a:latin typeface="Arial" charset="0"/>
              <a:cs typeface="Arial" charset="0"/>
            </a:endParaRPr>
          </a:p>
        </p:txBody>
      </p:sp>
      <p:sp>
        <p:nvSpPr>
          <p:cNvPr id="21507" name="Content Placeholder 5"/>
          <p:cNvSpPr>
            <a:spLocks noGrp="1"/>
          </p:cNvSpPr>
          <p:nvPr>
            <p:ph idx="1"/>
          </p:nvPr>
        </p:nvSpPr>
        <p:spPr/>
        <p:txBody>
          <a:bodyPr/>
          <a:lstStyle/>
          <a:p>
            <a:pPr eaLnBrk="1" hangingPunct="1">
              <a:buFont typeface="Arial" charset="0"/>
              <a:buChar char="•"/>
            </a:pPr>
            <a:r>
              <a:rPr lang="en-US" sz="2800" u="sng">
                <a:latin typeface="Courier New" charset="0"/>
                <a:cs typeface="Courier New" charset="0"/>
              </a:rPr>
              <a:t>if-elif-else</a:t>
            </a:r>
            <a:r>
              <a:rPr lang="en-US" sz="2800" u="sng">
                <a:latin typeface="Arial" charset="0"/>
                <a:cs typeface="Courier New" charset="0"/>
              </a:rPr>
              <a:t> statement</a:t>
            </a:r>
            <a:r>
              <a:rPr lang="en-US" sz="2800">
                <a:latin typeface="Arial" charset="0"/>
                <a:cs typeface="Courier New" charset="0"/>
              </a:rPr>
              <a:t>: special version of a decision structure</a:t>
            </a:r>
          </a:p>
          <a:p>
            <a:pPr lvl="1" eaLnBrk="1" hangingPunct="1">
              <a:buFont typeface="Arial" charset="0"/>
              <a:buChar char="•"/>
            </a:pPr>
            <a:r>
              <a:rPr lang="en-US" sz="2400">
                <a:latin typeface="Arial" charset="0"/>
                <a:ea typeface="ＭＳ Ｐゴシック" charset="0"/>
                <a:cs typeface="Courier New" charset="0"/>
              </a:rPr>
              <a:t>Makes logic of nested decision structures simpler to write</a:t>
            </a:r>
          </a:p>
          <a:p>
            <a:pPr lvl="2" eaLnBrk="1" hangingPunct="1">
              <a:buFont typeface="Arial" charset="0"/>
              <a:buChar char="•"/>
            </a:pPr>
            <a:r>
              <a:rPr lang="en-US" sz="2000">
                <a:latin typeface="Arial" charset="0"/>
                <a:ea typeface="ＭＳ Ｐゴシック" charset="0"/>
                <a:cs typeface="Courier New" charset="0"/>
              </a:rPr>
              <a:t>Can include multiple </a:t>
            </a:r>
            <a:r>
              <a:rPr lang="en-US" sz="2000">
                <a:latin typeface="Courier New" charset="0"/>
                <a:ea typeface="ＭＳ Ｐゴシック" charset="0"/>
                <a:cs typeface="Courier New" charset="0"/>
              </a:rPr>
              <a:t>elif</a:t>
            </a:r>
            <a:r>
              <a:rPr lang="en-US" sz="2000">
                <a:latin typeface="Arial" charset="0"/>
                <a:ea typeface="ＭＳ Ｐゴシック" charset="0"/>
                <a:cs typeface="Courier New" charset="0"/>
              </a:rPr>
              <a:t> statements</a:t>
            </a:r>
          </a:p>
          <a:p>
            <a:pPr lvl="1" eaLnBrk="1" hangingPunct="1">
              <a:buFont typeface="Arial" charset="0"/>
              <a:buChar char="•"/>
            </a:pPr>
            <a:r>
              <a:rPr lang="en-US" sz="2400">
                <a:latin typeface="Arial" charset="0"/>
                <a:ea typeface="ＭＳ Ｐゴシック" charset="0"/>
                <a:cs typeface="Courier New" charset="0"/>
              </a:rPr>
              <a:t>Syntax: </a:t>
            </a:r>
            <a:endParaRPr lang="en-US" sz="2400">
              <a:latin typeface="Courier New" charset="0"/>
              <a:ea typeface="ＭＳ Ｐゴシック" charset="0"/>
              <a:cs typeface="Courier New" charset="0"/>
            </a:endParaRPr>
          </a:p>
        </p:txBody>
      </p:sp>
      <p:sp>
        <p:nvSpPr>
          <p:cNvPr id="21508" name="TextBox 1"/>
          <p:cNvSpPr txBox="1">
            <a:spLocks noChangeArrowheads="1"/>
          </p:cNvSpPr>
          <p:nvPr/>
        </p:nvSpPr>
        <p:spPr bwMode="auto">
          <a:xfrm>
            <a:off x="2667000" y="3810000"/>
            <a:ext cx="28956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pPr eaLnBrk="1" hangingPunct="1"/>
            <a:r>
              <a:rPr lang="en-US" sz="1800" b="0">
                <a:latin typeface="Courier New" charset="0"/>
                <a:cs typeface="Courier New" charset="0"/>
              </a:rPr>
              <a:t>if </a:t>
            </a:r>
            <a:r>
              <a:rPr lang="en-US" sz="1800" b="0" i="1">
                <a:latin typeface="Courier New" charset="0"/>
                <a:cs typeface="Courier New" charset="0"/>
              </a:rPr>
              <a:t>condition_1</a:t>
            </a:r>
            <a:r>
              <a:rPr lang="en-US" sz="1800" b="0">
                <a:latin typeface="Courier New" charset="0"/>
                <a:cs typeface="Courier New" charset="0"/>
              </a:rPr>
              <a:t>:</a:t>
            </a:r>
          </a:p>
          <a:p>
            <a:pPr eaLnBrk="1" hangingPunct="1"/>
            <a:r>
              <a:rPr lang="en-US" sz="1800" b="0">
                <a:latin typeface="Courier New" charset="0"/>
                <a:cs typeface="Courier New" charset="0"/>
              </a:rPr>
              <a:t>    </a:t>
            </a:r>
            <a:r>
              <a:rPr lang="en-US" sz="1800" b="0" i="1">
                <a:latin typeface="Courier New" charset="0"/>
                <a:cs typeface="Courier New" charset="0"/>
              </a:rPr>
              <a:t>statement(s)</a:t>
            </a:r>
          </a:p>
          <a:p>
            <a:pPr eaLnBrk="1" hangingPunct="1"/>
            <a:r>
              <a:rPr lang="en-US" sz="1800" b="0">
                <a:latin typeface="Courier New" charset="0"/>
                <a:cs typeface="Courier New" charset="0"/>
              </a:rPr>
              <a:t>elif </a:t>
            </a:r>
            <a:r>
              <a:rPr lang="en-US" sz="1800" b="0" i="1">
                <a:latin typeface="Courier New" charset="0"/>
                <a:cs typeface="Courier New" charset="0"/>
              </a:rPr>
              <a:t>condition_2</a:t>
            </a:r>
            <a:r>
              <a:rPr lang="en-US" sz="1800" b="0">
                <a:latin typeface="Courier New" charset="0"/>
                <a:cs typeface="Courier New" charset="0"/>
              </a:rPr>
              <a:t>:</a:t>
            </a:r>
          </a:p>
          <a:p>
            <a:pPr eaLnBrk="1" hangingPunct="1"/>
            <a:r>
              <a:rPr lang="en-US" sz="1800" b="0">
                <a:latin typeface="Courier New" charset="0"/>
                <a:cs typeface="Courier New" charset="0"/>
              </a:rPr>
              <a:t>    </a:t>
            </a:r>
            <a:r>
              <a:rPr lang="en-US" sz="1800" b="0" i="1">
                <a:latin typeface="Courier New" charset="0"/>
                <a:cs typeface="Courier New" charset="0"/>
              </a:rPr>
              <a:t>statement(s)</a:t>
            </a:r>
          </a:p>
          <a:p>
            <a:pPr eaLnBrk="1" hangingPunct="1"/>
            <a:r>
              <a:rPr lang="en-US" sz="1800" b="0">
                <a:latin typeface="Courier New" charset="0"/>
                <a:cs typeface="Courier New" charset="0"/>
              </a:rPr>
              <a:t>elif </a:t>
            </a:r>
            <a:r>
              <a:rPr lang="en-US" sz="1800" b="0" i="1">
                <a:latin typeface="Courier New" charset="0"/>
                <a:cs typeface="Courier New" charset="0"/>
              </a:rPr>
              <a:t>condition_3</a:t>
            </a:r>
            <a:r>
              <a:rPr lang="en-US" sz="1800" b="0">
                <a:latin typeface="Courier New" charset="0"/>
                <a:cs typeface="Courier New" charset="0"/>
              </a:rPr>
              <a:t>:</a:t>
            </a:r>
          </a:p>
          <a:p>
            <a:pPr eaLnBrk="1" hangingPunct="1"/>
            <a:r>
              <a:rPr lang="en-US" sz="1800" b="0">
                <a:latin typeface="Courier New" charset="0"/>
                <a:cs typeface="Courier New" charset="0"/>
              </a:rPr>
              <a:t>    </a:t>
            </a:r>
            <a:r>
              <a:rPr lang="en-US" sz="1800" b="0" i="1">
                <a:latin typeface="Courier New" charset="0"/>
                <a:cs typeface="Courier New" charset="0"/>
              </a:rPr>
              <a:t>statement(s)</a:t>
            </a:r>
          </a:p>
          <a:p>
            <a:pPr eaLnBrk="1" hangingPunct="1"/>
            <a:r>
              <a:rPr lang="en-US" sz="1800" b="0">
                <a:latin typeface="Courier New" charset="0"/>
                <a:cs typeface="Courier New" charset="0"/>
              </a:rPr>
              <a:t>else</a:t>
            </a:r>
          </a:p>
          <a:p>
            <a:pPr eaLnBrk="1" hangingPunct="1"/>
            <a:r>
              <a:rPr lang="en-US" sz="1800" b="0" i="1">
                <a:latin typeface="Courier New" charset="0"/>
                <a:cs typeface="Courier New" charset="0"/>
              </a:rPr>
              <a:t>    statement(s)</a:t>
            </a:r>
            <a:endParaRPr lang="en-US" sz="1800" b="0">
              <a:latin typeface="Courier New" charset="0"/>
              <a:cs typeface="Courier New" charset="0"/>
            </a:endParaRPr>
          </a:p>
        </p:txBody>
      </p:sp>
      <p:sp>
        <p:nvSpPr>
          <p:cNvPr id="21509" name="Right Brace 2"/>
          <p:cNvSpPr>
            <a:spLocks/>
          </p:cNvSpPr>
          <p:nvPr/>
        </p:nvSpPr>
        <p:spPr bwMode="auto">
          <a:xfrm>
            <a:off x="5181600" y="4419600"/>
            <a:ext cx="457200" cy="1066800"/>
          </a:xfrm>
          <a:prstGeom prst="rightBrace">
            <a:avLst>
              <a:gd name="adj1" fmla="val 8329"/>
              <a:gd name="adj2" fmla="val 50000"/>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1" hangingPunct="1"/>
            <a:endParaRPr lang="en-US"/>
          </a:p>
        </p:txBody>
      </p:sp>
      <p:sp>
        <p:nvSpPr>
          <p:cNvPr id="21510" name="TextBox 3"/>
          <p:cNvSpPr txBox="1">
            <a:spLocks noChangeArrowheads="1"/>
          </p:cNvSpPr>
          <p:nvPr/>
        </p:nvSpPr>
        <p:spPr bwMode="auto">
          <a:xfrm>
            <a:off x="5715000" y="4640263"/>
            <a:ext cx="31591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pPr eaLnBrk="1" hangingPunct="1"/>
            <a:r>
              <a:rPr lang="en-US" sz="1800" b="0">
                <a:solidFill>
                  <a:srgbClr val="FF0000"/>
                </a:solidFill>
              </a:rPr>
              <a:t>Insert as many </a:t>
            </a:r>
            <a:r>
              <a:rPr lang="en-US" sz="1800" b="0">
                <a:solidFill>
                  <a:srgbClr val="FF0000"/>
                </a:solidFill>
                <a:latin typeface="Courier New" charset="0"/>
                <a:cs typeface="Courier New" charset="0"/>
              </a:rPr>
              <a:t>elif</a:t>
            </a:r>
            <a:r>
              <a:rPr lang="en-US" sz="1800" b="0">
                <a:solidFill>
                  <a:srgbClr val="FF0000"/>
                </a:solidFill>
              </a:rPr>
              <a:t> clauses</a:t>
            </a:r>
          </a:p>
          <a:p>
            <a:pPr eaLnBrk="1" hangingPunct="1"/>
            <a:r>
              <a:rPr lang="en-US" sz="1800" b="0">
                <a:solidFill>
                  <a:srgbClr val="FF0000"/>
                </a:solidFill>
              </a:rPr>
              <a:t>as necessary.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229600" cy="1143000"/>
          </a:xfrm>
        </p:spPr>
        <p:txBody>
          <a:bodyPr/>
          <a:lstStyle/>
          <a:p>
            <a:pPr eaLnBrk="1" hangingPunct="1"/>
            <a:r>
              <a:rPr lang="en-US">
                <a:latin typeface="Arial" charset="0"/>
                <a:cs typeface="Arial" charset="0"/>
              </a:rPr>
              <a:t>The </a:t>
            </a:r>
            <a:r>
              <a:rPr lang="en-US">
                <a:latin typeface="Courier New" charset="0"/>
                <a:cs typeface="Courier New" charset="0"/>
              </a:rPr>
              <a:t>if-elif-else</a:t>
            </a:r>
            <a:r>
              <a:rPr lang="en-US">
                <a:latin typeface="Arial" charset="0"/>
                <a:cs typeface="Arial" charset="0"/>
              </a:rPr>
              <a:t> Statement (cont’d.)</a:t>
            </a:r>
            <a:endParaRPr lang="he-IL">
              <a:latin typeface="Arial" charset="0"/>
              <a:cs typeface="Arial" charset="0"/>
            </a:endParaRPr>
          </a:p>
        </p:txBody>
      </p:sp>
      <p:sp>
        <p:nvSpPr>
          <p:cNvPr id="22531" name="Content Placeholder 2"/>
          <p:cNvSpPr>
            <a:spLocks noGrp="1"/>
          </p:cNvSpPr>
          <p:nvPr>
            <p:ph idx="1"/>
          </p:nvPr>
        </p:nvSpPr>
        <p:spPr>
          <a:xfrm>
            <a:off x="457200" y="1295400"/>
            <a:ext cx="8229600" cy="4525963"/>
          </a:xfrm>
        </p:spPr>
        <p:txBody>
          <a:bodyPr/>
          <a:lstStyle/>
          <a:p>
            <a:pPr>
              <a:buFont typeface="Arial" charset="0"/>
              <a:buChar char="•"/>
            </a:pPr>
            <a:r>
              <a:rPr lang="en-US" sz="2800">
                <a:latin typeface="Arial" charset="0"/>
                <a:cs typeface="Arial" charset="0"/>
              </a:rPr>
              <a:t>Alignment used with </a:t>
            </a:r>
            <a:r>
              <a:rPr lang="en-US" sz="2800">
                <a:latin typeface="Courier New" charset="0"/>
                <a:cs typeface="Courier New" charset="0"/>
              </a:rPr>
              <a:t>if-elif-else</a:t>
            </a:r>
            <a:r>
              <a:rPr lang="en-US" sz="2800">
                <a:latin typeface="Arial" charset="0"/>
                <a:cs typeface="Arial" charset="0"/>
              </a:rPr>
              <a:t> statement:</a:t>
            </a:r>
          </a:p>
          <a:p>
            <a:pPr lvl="1">
              <a:buFont typeface="Arial" charset="0"/>
              <a:buChar char="•"/>
            </a:pPr>
            <a:r>
              <a:rPr lang="en-US" sz="2400">
                <a:latin typeface="Courier New" charset="0"/>
                <a:ea typeface="ＭＳ Ｐゴシック" charset="0"/>
                <a:cs typeface="Courier New" charset="0"/>
              </a:rPr>
              <a:t>if</a:t>
            </a:r>
            <a:r>
              <a:rPr lang="en-US" sz="2400">
                <a:latin typeface="Arial" charset="0"/>
                <a:cs typeface="Arial" charset="0"/>
              </a:rPr>
              <a:t>, </a:t>
            </a:r>
            <a:r>
              <a:rPr lang="en-US" sz="2400">
                <a:latin typeface="Courier New" charset="0"/>
                <a:ea typeface="ＭＳ Ｐゴシック" charset="0"/>
                <a:cs typeface="Courier New" charset="0"/>
              </a:rPr>
              <a:t>elif</a:t>
            </a:r>
            <a:r>
              <a:rPr lang="en-US" sz="2400">
                <a:latin typeface="Arial" charset="0"/>
                <a:cs typeface="Arial" charset="0"/>
              </a:rPr>
              <a:t>, and </a:t>
            </a:r>
            <a:r>
              <a:rPr lang="en-US" sz="2400">
                <a:latin typeface="Courier New" charset="0"/>
                <a:ea typeface="ＭＳ Ｐゴシック" charset="0"/>
                <a:cs typeface="Courier New" charset="0"/>
              </a:rPr>
              <a:t>else</a:t>
            </a:r>
            <a:r>
              <a:rPr lang="en-US" sz="2400">
                <a:latin typeface="Arial" charset="0"/>
                <a:cs typeface="Arial" charset="0"/>
              </a:rPr>
              <a:t> clauses are all aligned</a:t>
            </a:r>
          </a:p>
          <a:p>
            <a:pPr lvl="1">
              <a:buFont typeface="Arial" charset="0"/>
              <a:buChar char="•"/>
            </a:pPr>
            <a:r>
              <a:rPr lang="en-US" sz="2400">
                <a:latin typeface="Arial" charset="0"/>
                <a:cs typeface="Arial" charset="0"/>
              </a:rPr>
              <a:t>Conditionally executed blocks are consistently indented</a:t>
            </a:r>
          </a:p>
          <a:p>
            <a:pPr>
              <a:buFont typeface="Arial" charset="0"/>
              <a:buChar char="•"/>
            </a:pPr>
            <a:r>
              <a:rPr lang="en-US" sz="2800">
                <a:latin typeface="Courier New" charset="0"/>
                <a:cs typeface="Courier New" charset="0"/>
              </a:rPr>
              <a:t>if-elif-else</a:t>
            </a:r>
            <a:r>
              <a:rPr lang="en-US" sz="2800">
                <a:latin typeface="Arial" charset="0"/>
                <a:cs typeface="Arial" charset="0"/>
              </a:rPr>
              <a:t> statement is never required, but logic easier to follow</a:t>
            </a:r>
          </a:p>
          <a:p>
            <a:pPr lvl="1">
              <a:buFont typeface="Arial" charset="0"/>
              <a:buChar char="•"/>
            </a:pPr>
            <a:r>
              <a:rPr lang="en-US" sz="2400">
                <a:latin typeface="Arial" charset="0"/>
                <a:cs typeface="Arial" charset="0"/>
              </a:rPr>
              <a:t>Can be accomplished by nested </a:t>
            </a:r>
            <a:r>
              <a:rPr lang="en-US" sz="2400">
                <a:latin typeface="Courier New" charset="0"/>
                <a:ea typeface="ＭＳ Ｐゴシック" charset="0"/>
                <a:cs typeface="Courier New" charset="0"/>
              </a:rPr>
              <a:t>if-else</a:t>
            </a:r>
          </a:p>
          <a:p>
            <a:pPr lvl="2">
              <a:buFont typeface="Arial" charset="0"/>
              <a:buChar char="•"/>
            </a:pPr>
            <a:r>
              <a:rPr lang="en-US" sz="2000">
                <a:latin typeface="Arial" charset="0"/>
                <a:ea typeface="ＭＳ Ｐゴシック" charset="0"/>
                <a:cs typeface="Courier New" charset="0"/>
              </a:rPr>
              <a:t>Code can become complex, and indentation can cause problematic long lines</a:t>
            </a:r>
            <a:endParaRPr lang="he-IL" sz="2000">
              <a:latin typeface="Arial" charset="0"/>
              <a:ea typeface="ＭＳ Ｐゴシック"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 calcmode="lin" valueType="num">
                                      <p:cBhvr additive="base">
                                        <p:cTn id="15"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531">
                                            <p:txEl>
                                              <p:pRg st="3" end="3"/>
                                            </p:txEl>
                                          </p:spTgt>
                                        </p:tgtEl>
                                        <p:attrNameLst>
                                          <p:attrName>style.visibility</p:attrName>
                                        </p:attrNameLst>
                                      </p:cBhvr>
                                      <p:to>
                                        <p:strVal val="visible"/>
                                      </p:to>
                                    </p:set>
                                    <p:anim calcmode="lin" valueType="num">
                                      <p:cBhvr additive="base">
                                        <p:cTn id="21"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253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 calcmode="lin" valueType="num">
                                      <p:cBhvr additive="base">
                                        <p:cTn id="25"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2531">
                                            <p:txEl>
                                              <p:pRg st="5" end="5"/>
                                            </p:txEl>
                                          </p:spTgt>
                                        </p:tgtEl>
                                        <p:attrNameLst>
                                          <p:attrName>style.visibility</p:attrName>
                                        </p:attrNameLst>
                                      </p:cBhvr>
                                      <p:to>
                                        <p:strVal val="visible"/>
                                      </p:to>
                                    </p:set>
                                    <p:anim calcmode="lin" valueType="num">
                                      <p:cBhvr additive="base">
                                        <p:cTn id="29"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96938" y="630238"/>
            <a:ext cx="7350125" cy="559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6"/>
          <p:cNvSpPr txBox="1">
            <a:spLocks noChangeArrowheads="1"/>
          </p:cNvSpPr>
          <p:nvPr/>
        </p:nvSpPr>
        <p:spPr bwMode="auto">
          <a:xfrm>
            <a:off x="4038600" y="150962"/>
            <a:ext cx="1469313" cy="46166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dirty="0"/>
              <a:t>grader.py</a:t>
            </a:r>
          </a:p>
        </p:txBody>
      </p:sp>
      <p:sp>
        <p:nvSpPr>
          <p:cNvPr id="4" name="TextBox 6"/>
          <p:cNvSpPr txBox="1">
            <a:spLocks noChangeArrowheads="1"/>
          </p:cNvSpPr>
          <p:nvPr/>
        </p:nvSpPr>
        <p:spPr bwMode="auto">
          <a:xfrm>
            <a:off x="5943600" y="168573"/>
            <a:ext cx="1657826" cy="461665"/>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dirty="0"/>
              <a:t>grader2.py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atin typeface="Arial" charset="0"/>
                <a:cs typeface="Arial" charset="0"/>
              </a:rPr>
              <a:t>Logical Operators</a:t>
            </a:r>
            <a:endParaRPr lang="he-IL">
              <a:latin typeface="Arial" charset="0"/>
              <a:cs typeface="Arial" charset="0"/>
            </a:endParaRPr>
          </a:p>
        </p:txBody>
      </p:sp>
      <p:sp>
        <p:nvSpPr>
          <p:cNvPr id="24579" name="Content Placeholder 2"/>
          <p:cNvSpPr>
            <a:spLocks noGrp="1"/>
          </p:cNvSpPr>
          <p:nvPr>
            <p:ph idx="1"/>
          </p:nvPr>
        </p:nvSpPr>
        <p:spPr/>
        <p:txBody>
          <a:bodyPr/>
          <a:lstStyle/>
          <a:p>
            <a:pPr eaLnBrk="1" hangingPunct="1">
              <a:buFont typeface="Arial" charset="0"/>
              <a:buChar char="•"/>
            </a:pPr>
            <a:r>
              <a:rPr lang="en-US" u="sng">
                <a:latin typeface="Arial" charset="0"/>
                <a:cs typeface="Arial" charset="0"/>
              </a:rPr>
              <a:t>Logical operators</a:t>
            </a:r>
            <a:r>
              <a:rPr lang="en-US">
                <a:latin typeface="Arial" charset="0"/>
                <a:cs typeface="Arial" charset="0"/>
              </a:rPr>
              <a:t>: operators that can be used to create complex Boolean expressions</a:t>
            </a:r>
          </a:p>
          <a:p>
            <a:pPr lvl="1" eaLnBrk="1" hangingPunct="1">
              <a:buFont typeface="Arial" charset="0"/>
              <a:buChar char="•"/>
            </a:pPr>
            <a:r>
              <a:rPr lang="en-US">
                <a:latin typeface="Courier New" charset="0"/>
                <a:ea typeface="ＭＳ Ｐゴシック" charset="0"/>
                <a:cs typeface="Courier New" charset="0"/>
              </a:rPr>
              <a:t>and</a:t>
            </a:r>
            <a:r>
              <a:rPr lang="en-US">
                <a:latin typeface="Arial" charset="0"/>
                <a:cs typeface="Arial" charset="0"/>
              </a:rPr>
              <a:t> operator and </a:t>
            </a:r>
            <a:r>
              <a:rPr lang="en-US">
                <a:latin typeface="Courier New" charset="0"/>
                <a:ea typeface="ＭＳ Ｐゴシック" charset="0"/>
                <a:cs typeface="Courier New" charset="0"/>
              </a:rPr>
              <a:t>or</a:t>
            </a:r>
            <a:r>
              <a:rPr lang="en-US">
                <a:latin typeface="Arial" charset="0"/>
                <a:cs typeface="Arial" charset="0"/>
              </a:rPr>
              <a:t> operator: binary operators, connect two Boolean expressions into a compound Boolean expression</a:t>
            </a:r>
          </a:p>
          <a:p>
            <a:pPr lvl="1" eaLnBrk="1" hangingPunct="1">
              <a:buFont typeface="Arial" charset="0"/>
              <a:buChar char="•"/>
            </a:pPr>
            <a:r>
              <a:rPr lang="en-US">
                <a:latin typeface="Courier New" charset="0"/>
                <a:ea typeface="ＭＳ Ｐゴシック" charset="0"/>
                <a:cs typeface="Courier New" charset="0"/>
              </a:rPr>
              <a:t>not</a:t>
            </a:r>
            <a:r>
              <a:rPr lang="en-US">
                <a:latin typeface="Arial" charset="0"/>
                <a:cs typeface="Arial" charset="0"/>
              </a:rPr>
              <a:t> operator: unary operator, reverses the truth of its Boolean operand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and</a:t>
            </a:r>
            <a:r>
              <a:rPr lang="en-US">
                <a:latin typeface="Arial" charset="0"/>
                <a:cs typeface="Arial" charset="0"/>
              </a:rPr>
              <a:t> Operator</a:t>
            </a:r>
            <a:endParaRPr lang="he-IL">
              <a:latin typeface="Arial" charset="0"/>
              <a:cs typeface="Arial" charset="0"/>
            </a:endParaRPr>
          </a:p>
        </p:txBody>
      </p:sp>
      <p:sp>
        <p:nvSpPr>
          <p:cNvPr id="25603" name="Content Placeholder 2"/>
          <p:cNvSpPr>
            <a:spLocks noGrp="1"/>
          </p:cNvSpPr>
          <p:nvPr>
            <p:ph idx="1"/>
          </p:nvPr>
        </p:nvSpPr>
        <p:spPr/>
        <p:txBody>
          <a:bodyPr/>
          <a:lstStyle/>
          <a:p>
            <a:pPr eaLnBrk="1" hangingPunct="1">
              <a:buFont typeface="Arial" charset="0"/>
              <a:buChar char="•"/>
            </a:pPr>
            <a:r>
              <a:rPr lang="en-US">
                <a:latin typeface="Arial" charset="0"/>
                <a:cs typeface="Arial" charset="0"/>
              </a:rPr>
              <a:t>Takes two Boolean expressions as operands </a:t>
            </a:r>
          </a:p>
          <a:p>
            <a:pPr lvl="1" eaLnBrk="1" hangingPunct="1">
              <a:buFont typeface="Arial" charset="0"/>
              <a:buChar char="•"/>
            </a:pPr>
            <a:r>
              <a:rPr lang="en-US">
                <a:latin typeface="Arial" charset="0"/>
                <a:cs typeface="Arial" charset="0"/>
              </a:rPr>
              <a:t>Creates compound Boolean expression that is true only when both sub expressions are true</a:t>
            </a:r>
          </a:p>
          <a:p>
            <a:pPr lvl="1" eaLnBrk="1" hangingPunct="1">
              <a:buFont typeface="Arial" charset="0"/>
              <a:buChar char="•"/>
            </a:pPr>
            <a:r>
              <a:rPr lang="en-US">
                <a:latin typeface="Arial" charset="0"/>
                <a:cs typeface="Arial" charset="0"/>
              </a:rPr>
              <a:t>Can be used to simplify nested decision structures</a:t>
            </a:r>
          </a:p>
          <a:p>
            <a:pPr eaLnBrk="1" hangingPunct="1">
              <a:buFont typeface="Arial" charset="0"/>
              <a:buChar char="•"/>
            </a:pPr>
            <a:r>
              <a:rPr lang="en-US">
                <a:latin typeface="Arial" charset="0"/>
                <a:cs typeface="Arial" charset="0"/>
              </a:rPr>
              <a:t>Truth table for </a:t>
            </a:r>
          </a:p>
          <a:p>
            <a:pPr eaLnBrk="1" hangingPunct="1">
              <a:buFontTx/>
              <a:buNone/>
            </a:pPr>
            <a:r>
              <a:rPr lang="en-US">
                <a:latin typeface="Arial" charset="0"/>
                <a:cs typeface="Arial" charset="0"/>
              </a:rPr>
              <a:t>	the </a:t>
            </a:r>
            <a:r>
              <a:rPr lang="en-US">
                <a:latin typeface="Courier New" charset="0"/>
                <a:cs typeface="Courier New" charset="0"/>
              </a:rPr>
              <a:t>and</a:t>
            </a:r>
            <a:r>
              <a:rPr lang="en-US">
                <a:latin typeface="Arial" charset="0"/>
                <a:cs typeface="Arial" charset="0"/>
              </a:rPr>
              <a:t> operator </a:t>
            </a:r>
          </a:p>
        </p:txBody>
      </p:sp>
      <p:graphicFrame>
        <p:nvGraphicFramePr>
          <p:cNvPr id="5" name="Table 4"/>
          <p:cNvGraphicFramePr>
            <a:graphicFrameLocks noGrp="1"/>
          </p:cNvGraphicFramePr>
          <p:nvPr/>
        </p:nvGraphicFramePr>
        <p:xfrm>
          <a:off x="4343400" y="4267200"/>
          <a:ext cx="4267200" cy="2103210"/>
        </p:xfrm>
        <a:graphic>
          <a:graphicData uri="http://schemas.openxmlformats.org/drawingml/2006/table">
            <a:tbl>
              <a:tblPr rtl="1"/>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ＭＳ Ｐゴシック" charset="0"/>
                          <a:cs typeface="Arial" charset="0"/>
                        </a:rPr>
                        <a:t>Value of the Expression</a:t>
                      </a:r>
                      <a:endParaRPr kumimoji="0" lang="he-IL" sz="1800" b="1" i="0" u="none" strike="noStrike" cap="none" normalizeH="0" baseline="0">
                        <a:ln>
                          <a:noFill/>
                        </a:ln>
                        <a:solidFill>
                          <a:srgbClr val="FFFFFF"/>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ＭＳ Ｐゴシック" charset="0"/>
                          <a:cs typeface="Arial" charset="0"/>
                        </a:rPr>
                        <a:t>Expression</a:t>
                      </a:r>
                      <a:endParaRPr kumimoji="0" lang="he-IL" sz="1800" b="1" i="0" u="none" strike="noStrike" cap="none" normalizeH="0" baseline="0">
                        <a:ln>
                          <a:noFill/>
                        </a:ln>
                        <a:solidFill>
                          <a:srgbClr val="FFFFFF"/>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 and 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 and 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 and 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 and 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9" marB="4572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extLst>
                  <a:ext uri="{0D108BD9-81ED-4DB2-BD59-A6C34878D82A}">
                    <a16:rowId xmlns:a16="http://schemas.microsoft.com/office/drawing/2014/main" val="10004"/>
                  </a:ext>
                </a:extLst>
              </a:tr>
            </a:tbl>
          </a:graphicData>
        </a:graphic>
      </p:graphicFrame>
      <p:sp>
        <p:nvSpPr>
          <p:cNvPr id="6" name="TextBox 7"/>
          <p:cNvSpPr txBox="1">
            <a:spLocks noChangeArrowheads="1"/>
          </p:cNvSpPr>
          <p:nvPr/>
        </p:nvSpPr>
        <p:spPr bwMode="auto">
          <a:xfrm>
            <a:off x="6400800" y="1107960"/>
            <a:ext cx="2601913" cy="46196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dirty="0"/>
              <a:t>loan_qualifier2.py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or</a:t>
            </a:r>
            <a:r>
              <a:rPr lang="en-US">
                <a:latin typeface="Arial" charset="0"/>
                <a:cs typeface="Arial" charset="0"/>
              </a:rPr>
              <a:t> Operator</a:t>
            </a:r>
            <a:endParaRPr lang="he-IL">
              <a:latin typeface="Arial" charset="0"/>
              <a:cs typeface="Arial" charset="0"/>
            </a:endParaRPr>
          </a:p>
        </p:txBody>
      </p:sp>
      <p:sp>
        <p:nvSpPr>
          <p:cNvPr id="26627" name="Content Placeholder 2"/>
          <p:cNvSpPr>
            <a:spLocks noGrp="1"/>
          </p:cNvSpPr>
          <p:nvPr>
            <p:ph idx="1"/>
          </p:nvPr>
        </p:nvSpPr>
        <p:spPr/>
        <p:txBody>
          <a:bodyPr/>
          <a:lstStyle/>
          <a:p>
            <a:pPr>
              <a:buFont typeface="Arial" charset="0"/>
              <a:buChar char="•"/>
            </a:pPr>
            <a:r>
              <a:rPr lang="en-US">
                <a:latin typeface="Arial" charset="0"/>
                <a:cs typeface="Arial" charset="0"/>
              </a:rPr>
              <a:t>Takes two Boolean expressions as operands </a:t>
            </a:r>
          </a:p>
          <a:p>
            <a:pPr lvl="1">
              <a:buFont typeface="Arial" charset="0"/>
              <a:buChar char="•"/>
            </a:pPr>
            <a:r>
              <a:rPr lang="en-US">
                <a:latin typeface="Arial" charset="0"/>
                <a:cs typeface="Arial" charset="0"/>
              </a:rPr>
              <a:t>Creates compound Boolean expression that is true when either of the sub expressions is true</a:t>
            </a:r>
          </a:p>
          <a:p>
            <a:pPr lvl="1">
              <a:buFont typeface="Arial" charset="0"/>
              <a:buChar char="•"/>
            </a:pPr>
            <a:r>
              <a:rPr lang="en-US">
                <a:latin typeface="Arial" charset="0"/>
                <a:cs typeface="Arial" charset="0"/>
              </a:rPr>
              <a:t>Can be used to simplify nested decision structures</a:t>
            </a:r>
          </a:p>
          <a:p>
            <a:pPr>
              <a:buFont typeface="Arial" charset="0"/>
              <a:buChar char="•"/>
            </a:pPr>
            <a:r>
              <a:rPr lang="en-US">
                <a:latin typeface="Arial" charset="0"/>
                <a:cs typeface="Arial" charset="0"/>
              </a:rPr>
              <a:t>Truth table for </a:t>
            </a:r>
          </a:p>
          <a:p>
            <a:pPr>
              <a:buFontTx/>
              <a:buNone/>
            </a:pPr>
            <a:r>
              <a:rPr lang="en-US">
                <a:latin typeface="Arial" charset="0"/>
                <a:cs typeface="Arial" charset="0"/>
              </a:rPr>
              <a:t>	the </a:t>
            </a:r>
            <a:r>
              <a:rPr lang="en-US">
                <a:latin typeface="Courier New" charset="0"/>
                <a:cs typeface="Courier New" charset="0"/>
              </a:rPr>
              <a:t>or</a:t>
            </a:r>
            <a:r>
              <a:rPr lang="en-US">
                <a:latin typeface="Arial" charset="0"/>
                <a:cs typeface="Arial" charset="0"/>
              </a:rPr>
              <a:t> operator </a:t>
            </a:r>
          </a:p>
        </p:txBody>
      </p:sp>
      <p:graphicFrame>
        <p:nvGraphicFramePr>
          <p:cNvPr id="4" name="Table 3"/>
          <p:cNvGraphicFramePr>
            <a:graphicFrameLocks noGrp="1"/>
          </p:cNvGraphicFramePr>
          <p:nvPr/>
        </p:nvGraphicFramePr>
        <p:xfrm>
          <a:off x="4343400" y="4267200"/>
          <a:ext cx="4267200" cy="2103190"/>
        </p:xfrm>
        <a:graphic>
          <a:graphicData uri="http://schemas.openxmlformats.org/drawingml/2006/table">
            <a:tbl>
              <a:tblPr rtl="1"/>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ＭＳ Ｐゴシック" charset="0"/>
                          <a:cs typeface="Arial" charset="0"/>
                        </a:rPr>
                        <a:t>Value of the Expression</a:t>
                      </a:r>
                      <a:endParaRPr kumimoji="0" lang="he-IL" sz="1800" b="1" i="0" u="none" strike="noStrike" cap="none" normalizeH="0" baseline="0">
                        <a:ln>
                          <a:noFill/>
                        </a:ln>
                        <a:solidFill>
                          <a:srgbClr val="FFFFFF"/>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ＭＳ Ｐゴシック" charset="0"/>
                          <a:cs typeface="Arial" charset="0"/>
                        </a:rPr>
                        <a:t>Expression</a:t>
                      </a:r>
                      <a:endParaRPr kumimoji="0" lang="he-IL" sz="1800" b="1" i="0" u="none" strike="noStrike" cap="none" normalizeH="0" baseline="0">
                        <a:ln>
                          <a:noFill/>
                        </a:ln>
                        <a:solidFill>
                          <a:srgbClr val="FFFFFF"/>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 and 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 and 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 and 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 and 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27" marB="4572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extLst>
                  <a:ext uri="{0D108BD9-81ED-4DB2-BD59-A6C34878D82A}">
                    <a16:rowId xmlns:a16="http://schemas.microsoft.com/office/drawing/2014/main" val="10004"/>
                  </a:ext>
                </a:extLst>
              </a:tr>
            </a:tbl>
          </a:graphicData>
        </a:graphic>
      </p:graphicFrame>
      <p:sp>
        <p:nvSpPr>
          <p:cNvPr id="5" name="TextBox 8"/>
          <p:cNvSpPr txBox="1">
            <a:spLocks noChangeArrowheads="1"/>
          </p:cNvSpPr>
          <p:nvPr/>
        </p:nvSpPr>
        <p:spPr bwMode="auto">
          <a:xfrm>
            <a:off x="6453851" y="1138237"/>
            <a:ext cx="2601913" cy="46196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dirty="0"/>
              <a:t>loan_qualifier3.py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atin typeface="Arial" charset="0"/>
                <a:cs typeface="Arial" charset="0"/>
              </a:rPr>
              <a:t>Short-Circuit Evaluation</a:t>
            </a:r>
            <a:endParaRPr lang="he-IL">
              <a:latin typeface="Arial" charset="0"/>
              <a:cs typeface="Arial" charset="0"/>
            </a:endParaRPr>
          </a:p>
        </p:txBody>
      </p:sp>
      <p:sp>
        <p:nvSpPr>
          <p:cNvPr id="27651" name="Content Placeholder 4"/>
          <p:cNvSpPr>
            <a:spLocks noGrp="1"/>
          </p:cNvSpPr>
          <p:nvPr>
            <p:ph idx="1"/>
          </p:nvPr>
        </p:nvSpPr>
        <p:spPr/>
        <p:txBody>
          <a:bodyPr/>
          <a:lstStyle/>
          <a:p>
            <a:pPr eaLnBrk="1" hangingPunct="1">
              <a:buFont typeface="Arial" charset="0"/>
              <a:buChar char="•"/>
            </a:pPr>
            <a:r>
              <a:rPr lang="en-US" u="sng">
                <a:latin typeface="Arial" charset="0"/>
                <a:cs typeface="Arial" charset="0"/>
              </a:rPr>
              <a:t>Short circuit evaluation</a:t>
            </a:r>
            <a:r>
              <a:rPr lang="en-US">
                <a:latin typeface="Arial" charset="0"/>
                <a:cs typeface="Arial" charset="0"/>
              </a:rPr>
              <a:t>: deciding the value of a compound Boolean expression after evaluating only one sub expression</a:t>
            </a:r>
          </a:p>
          <a:p>
            <a:pPr lvl="1" eaLnBrk="1" hangingPunct="1">
              <a:buFont typeface="Arial" charset="0"/>
              <a:buChar char="•"/>
            </a:pPr>
            <a:r>
              <a:rPr lang="en-US">
                <a:latin typeface="Arial" charset="0"/>
                <a:cs typeface="Arial" charset="0"/>
              </a:rPr>
              <a:t>Performed by the </a:t>
            </a:r>
            <a:r>
              <a:rPr lang="en-US">
                <a:latin typeface="Courier New" charset="0"/>
                <a:ea typeface="ＭＳ Ｐゴシック" charset="0"/>
                <a:cs typeface="Courier New" charset="0"/>
              </a:rPr>
              <a:t>or</a:t>
            </a:r>
            <a:r>
              <a:rPr lang="en-US">
                <a:latin typeface="Arial" charset="0"/>
                <a:cs typeface="Arial" charset="0"/>
              </a:rPr>
              <a:t> and </a:t>
            </a:r>
            <a:r>
              <a:rPr lang="en-US">
                <a:latin typeface="Courier New" charset="0"/>
                <a:ea typeface="ＭＳ Ｐゴシック" charset="0"/>
                <a:cs typeface="Courier New" charset="0"/>
              </a:rPr>
              <a:t>and</a:t>
            </a:r>
            <a:r>
              <a:rPr lang="en-US">
                <a:latin typeface="Arial" charset="0"/>
                <a:cs typeface="Arial" charset="0"/>
              </a:rPr>
              <a:t> operators</a:t>
            </a:r>
          </a:p>
          <a:p>
            <a:pPr lvl="2" eaLnBrk="1" hangingPunct="1">
              <a:buFont typeface="Arial" charset="0"/>
              <a:buChar char="•"/>
            </a:pPr>
            <a:r>
              <a:rPr lang="en-US">
                <a:latin typeface="Arial" charset="0"/>
                <a:cs typeface="Arial" charset="0"/>
              </a:rPr>
              <a:t>For </a:t>
            </a:r>
            <a:r>
              <a:rPr lang="en-US">
                <a:latin typeface="Courier New" charset="0"/>
                <a:ea typeface="ＭＳ Ｐゴシック" charset="0"/>
                <a:cs typeface="Courier New" charset="0"/>
              </a:rPr>
              <a:t>or</a:t>
            </a:r>
            <a:r>
              <a:rPr lang="en-US">
                <a:latin typeface="Arial" charset="0"/>
                <a:cs typeface="Arial" charset="0"/>
              </a:rPr>
              <a:t> operator: If left operand is true, compound expression is true. Otherwise, evaluate right operand</a:t>
            </a:r>
          </a:p>
          <a:p>
            <a:pPr lvl="2" eaLnBrk="1" hangingPunct="1">
              <a:buFont typeface="Arial" charset="0"/>
              <a:buChar char="•"/>
            </a:pPr>
            <a:r>
              <a:rPr lang="en-US">
                <a:latin typeface="Arial" charset="0"/>
                <a:cs typeface="Arial" charset="0"/>
              </a:rPr>
              <a:t>For </a:t>
            </a:r>
            <a:r>
              <a:rPr lang="en-US">
                <a:latin typeface="Courier New" charset="0"/>
                <a:ea typeface="ＭＳ Ｐゴシック" charset="0"/>
                <a:cs typeface="Courier New" charset="0"/>
              </a:rPr>
              <a:t>and</a:t>
            </a:r>
            <a:r>
              <a:rPr lang="en-US">
                <a:latin typeface="Arial" charset="0"/>
                <a:cs typeface="Arial" charset="0"/>
              </a:rPr>
              <a:t> operator: If left operand is false, compound expression is false. Otherwise, evaluate right operand		</a:t>
            </a:r>
            <a:endParaRPr lang="he-IL">
              <a:latin typeface="Courier New" charset="0"/>
              <a:ea typeface="ＭＳ Ｐゴシック" charset="0"/>
              <a:cs typeface="Courier New"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not</a:t>
            </a:r>
            <a:r>
              <a:rPr lang="en-US">
                <a:latin typeface="Arial" charset="0"/>
                <a:cs typeface="Courier New" charset="0"/>
              </a:rPr>
              <a:t> </a:t>
            </a:r>
            <a:r>
              <a:rPr lang="en-US">
                <a:latin typeface="Arial" charset="0"/>
                <a:cs typeface="Arial" charset="0"/>
              </a:rPr>
              <a:t>Operator</a:t>
            </a:r>
            <a:endParaRPr lang="he-IL">
              <a:latin typeface="Arial" charset="0"/>
              <a:cs typeface="Arial" charset="0"/>
            </a:endParaRPr>
          </a:p>
        </p:txBody>
      </p:sp>
      <p:sp>
        <p:nvSpPr>
          <p:cNvPr id="29699" name="Content Placeholder 2"/>
          <p:cNvSpPr>
            <a:spLocks noGrp="1"/>
          </p:cNvSpPr>
          <p:nvPr>
            <p:ph idx="1"/>
          </p:nvPr>
        </p:nvSpPr>
        <p:spPr/>
        <p:txBody>
          <a:bodyPr/>
          <a:lstStyle/>
          <a:p>
            <a:pPr eaLnBrk="1" hangingPunct="1">
              <a:buFont typeface="Arial" charset="0"/>
              <a:buChar char="•"/>
            </a:pPr>
            <a:r>
              <a:rPr lang="en-US">
                <a:latin typeface="Arial" charset="0"/>
                <a:cs typeface="Arial" charset="0"/>
              </a:rPr>
              <a:t>Takes one Boolean expressions as operand and reverses its logical value</a:t>
            </a:r>
          </a:p>
          <a:p>
            <a:pPr lvl="1" eaLnBrk="1" hangingPunct="1">
              <a:buFont typeface="Arial" charset="0"/>
              <a:buChar char="•"/>
            </a:pPr>
            <a:r>
              <a:rPr lang="en-US">
                <a:latin typeface="Arial" charset="0"/>
                <a:cs typeface="Arial" charset="0"/>
              </a:rPr>
              <a:t>Sometimes it may be necessary to place parentheses around an expression to clarify to what you are applying the not operator</a:t>
            </a:r>
          </a:p>
          <a:p>
            <a:pPr eaLnBrk="1" hangingPunct="1">
              <a:buFont typeface="Arial" charset="0"/>
              <a:buChar char="•"/>
            </a:pPr>
            <a:r>
              <a:rPr lang="en-US">
                <a:latin typeface="Arial" charset="0"/>
                <a:cs typeface="Arial" charset="0"/>
              </a:rPr>
              <a:t>Truth table for the </a:t>
            </a:r>
            <a:r>
              <a:rPr lang="en-US">
                <a:latin typeface="Courier New" charset="0"/>
                <a:cs typeface="Courier New" charset="0"/>
              </a:rPr>
              <a:t>not</a:t>
            </a:r>
            <a:r>
              <a:rPr lang="en-US">
                <a:latin typeface="Arial" charset="0"/>
                <a:cs typeface="Arial" charset="0"/>
              </a:rPr>
              <a:t> operator </a:t>
            </a:r>
          </a:p>
          <a:p>
            <a:pPr lvl="1" eaLnBrk="1" hangingPunct="1">
              <a:buFontTx/>
              <a:buNone/>
            </a:pPr>
            <a:endParaRPr lang="he-IL">
              <a:latin typeface="Arial" charset="0"/>
              <a:cs typeface="Arial" charset="0"/>
            </a:endParaRPr>
          </a:p>
        </p:txBody>
      </p:sp>
      <p:graphicFrame>
        <p:nvGraphicFramePr>
          <p:cNvPr id="4" name="Table 3"/>
          <p:cNvGraphicFramePr>
            <a:graphicFrameLocks noGrp="1"/>
          </p:cNvGraphicFramePr>
          <p:nvPr/>
        </p:nvGraphicFramePr>
        <p:xfrm>
          <a:off x="1447800" y="4724400"/>
          <a:ext cx="6096000" cy="1114425"/>
        </p:xfrm>
        <a:graphic>
          <a:graphicData uri="http://schemas.openxmlformats.org/drawingml/2006/table">
            <a:tbl>
              <a:tblPr rtl="1"/>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ＭＳ Ｐゴシック" charset="0"/>
                          <a:cs typeface="Arial" charset="0"/>
                        </a:rPr>
                        <a:t>Value of the Expression</a:t>
                      </a:r>
                      <a:endParaRPr kumimoji="0" lang="he-IL" sz="1800" b="1" i="0" u="none" strike="noStrike" cap="none" normalizeH="0" baseline="0">
                        <a:ln>
                          <a:noFill/>
                        </a:ln>
                        <a:solidFill>
                          <a:srgbClr val="FFFFFF"/>
                        </a:solidFill>
                        <a:effectLst/>
                        <a:latin typeface="Arial" charset="0"/>
                        <a:ea typeface="ＭＳ Ｐゴシック" charset="0"/>
                        <a:cs typeface="Arial" charset="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ea typeface="ＭＳ Ｐゴシック" charset="0"/>
                          <a:cs typeface="Arial" charset="0"/>
                        </a:rPr>
                        <a:t>Expression</a:t>
                      </a:r>
                      <a:endParaRPr kumimoji="0" lang="he-IL" sz="1800" b="1" i="0" u="none" strike="noStrike" cap="none" normalizeH="0" baseline="0">
                        <a:ln>
                          <a:noFill/>
                        </a:ln>
                        <a:solidFill>
                          <a:srgbClr val="FFFFFF"/>
                        </a:solidFill>
                        <a:effectLst/>
                        <a:latin typeface="Arial" charset="0"/>
                        <a:ea typeface="ＭＳ Ｐゴシック" charset="0"/>
                        <a:cs typeface="Arial" charset="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D7EA"/>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true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Arial" charset="0"/>
                        </a:rPr>
                        <a:t>false</a:t>
                      </a:r>
                      <a:endParaRPr kumimoji="0" lang="he-IL" sz="1800" b="0" i="0" u="none" strike="noStrike" cap="none" normalizeH="0" baseline="0">
                        <a:ln>
                          <a:noFill/>
                        </a:ln>
                        <a:solidFill>
                          <a:srgbClr val="000000"/>
                        </a:solidFill>
                        <a:effectLst/>
                        <a:latin typeface="Arial" charset="0"/>
                        <a:ea typeface="ＭＳ Ｐゴシック" charset="0"/>
                        <a:cs typeface="Arial" charset="0"/>
                      </a:endParaRPr>
                    </a:p>
                  </a:txBody>
                  <a:tcPr marT="45733" marB="4573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CF5"/>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atin typeface="Arial" charset="0"/>
                <a:cs typeface="Arial" charset="0"/>
              </a:rPr>
              <a:t>Checking Numeric Ranges with Logical Operators</a:t>
            </a:r>
            <a:endParaRPr lang="he-IL">
              <a:latin typeface="Arial" charset="0"/>
              <a:cs typeface="Arial" charset="0"/>
            </a:endParaRPr>
          </a:p>
        </p:txBody>
      </p:sp>
      <p:sp>
        <p:nvSpPr>
          <p:cNvPr id="29699" name="Content Placeholder 2"/>
          <p:cNvSpPr>
            <a:spLocks noGrp="1"/>
          </p:cNvSpPr>
          <p:nvPr>
            <p:ph idx="1"/>
          </p:nvPr>
        </p:nvSpPr>
        <p:spPr/>
        <p:txBody>
          <a:bodyPr/>
          <a:lstStyle/>
          <a:p>
            <a:pPr eaLnBrk="1" hangingPunct="1">
              <a:buFont typeface="Arial" charset="0"/>
              <a:buChar char="•"/>
            </a:pPr>
            <a:r>
              <a:rPr lang="en-US">
                <a:latin typeface="Arial" charset="0"/>
                <a:cs typeface="Courier New" charset="0"/>
              </a:rPr>
              <a:t>To determine whether a numeric value is within a specific range of values, use </a:t>
            </a:r>
            <a:r>
              <a:rPr lang="en-US">
                <a:latin typeface="Courier New" charset="0"/>
                <a:cs typeface="Courier New" charset="0"/>
              </a:rPr>
              <a:t>and</a:t>
            </a:r>
            <a:r>
              <a:rPr lang="en-US">
                <a:latin typeface="Arial" charset="0"/>
                <a:cs typeface="Courier New" charset="0"/>
              </a:rPr>
              <a:t> </a:t>
            </a:r>
          </a:p>
          <a:p>
            <a:pPr lvl="1" eaLnBrk="1" hangingPunct="1">
              <a:buFontTx/>
              <a:buBlip>
                <a:blip r:embed="rId2"/>
              </a:buBlip>
            </a:pPr>
            <a:r>
              <a:rPr lang="en-US">
                <a:latin typeface="Arial" charset="0"/>
                <a:ea typeface="ＭＳ Ｐゴシック" charset="0"/>
                <a:cs typeface="Courier New" charset="0"/>
              </a:rPr>
              <a:t>Example: </a:t>
            </a:r>
            <a:r>
              <a:rPr lang="en-US">
                <a:latin typeface="Courier New" charset="0"/>
                <a:ea typeface="ＭＳ Ｐゴシック" charset="0"/>
                <a:cs typeface="Courier New" charset="0"/>
              </a:rPr>
              <a:t>x &gt;= 10 and x &lt;= 20</a:t>
            </a:r>
            <a:endParaRPr lang="en-US">
              <a:latin typeface="Arial" charset="0"/>
              <a:ea typeface="ＭＳ Ｐゴシック" charset="0"/>
              <a:cs typeface="Courier New" charset="0"/>
            </a:endParaRPr>
          </a:p>
          <a:p>
            <a:pPr eaLnBrk="1" hangingPunct="1">
              <a:buFont typeface="Arial" charset="0"/>
              <a:buChar char="•"/>
            </a:pPr>
            <a:r>
              <a:rPr lang="en-US">
                <a:latin typeface="Arial" charset="0"/>
                <a:cs typeface="Courier New" charset="0"/>
              </a:rPr>
              <a:t>To determine whether a numeric value is outside of a specific range of values, use </a:t>
            </a:r>
            <a:r>
              <a:rPr lang="en-US">
                <a:latin typeface="Courier New" charset="0"/>
                <a:cs typeface="Courier New" charset="0"/>
              </a:rPr>
              <a:t>or</a:t>
            </a:r>
            <a:r>
              <a:rPr lang="en-US">
                <a:latin typeface="Arial" charset="0"/>
                <a:cs typeface="Courier New" charset="0"/>
              </a:rPr>
              <a:t> </a:t>
            </a:r>
          </a:p>
          <a:p>
            <a:pPr lvl="1" eaLnBrk="1" hangingPunct="1">
              <a:buFontTx/>
              <a:buBlip>
                <a:blip r:embed="rId2"/>
              </a:buBlip>
            </a:pPr>
            <a:r>
              <a:rPr lang="en-US">
                <a:latin typeface="Arial" charset="0"/>
                <a:ea typeface="ＭＳ Ｐゴシック" charset="0"/>
                <a:cs typeface="Courier New" charset="0"/>
              </a:rPr>
              <a:t>Example: </a:t>
            </a:r>
            <a:r>
              <a:rPr lang="en-US">
                <a:latin typeface="Courier New" charset="0"/>
                <a:ea typeface="ＭＳ Ｐゴシック" charset="0"/>
                <a:cs typeface="Courier New" charset="0"/>
              </a:rPr>
              <a:t>x &lt; 10 or x &gt;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0"/>
          </p:nvPr>
        </p:nvSpPr>
        <p:spPr>
          <a:xfrm>
            <a:off x="70104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9D734722-5211-4329-B729-02A565403E48}" type="slidenum">
              <a:rPr lang="en-US" sz="1000" smtClean="0"/>
              <a:pPr/>
              <a:t>29</a:t>
            </a:fld>
            <a:endParaRPr lang="en-US" sz="1000"/>
          </a:p>
        </p:txBody>
      </p:sp>
      <p:sp>
        <p:nvSpPr>
          <p:cNvPr id="39939" name="Rectangle 2"/>
          <p:cNvSpPr>
            <a:spLocks noGrp="1" noChangeArrowheads="1"/>
          </p:cNvSpPr>
          <p:nvPr>
            <p:ph type="title"/>
          </p:nvPr>
        </p:nvSpPr>
        <p:spPr>
          <a:xfrm>
            <a:off x="1143000" y="0"/>
            <a:ext cx="7772400" cy="838200"/>
          </a:xfrm>
        </p:spPr>
        <p:txBody>
          <a:bodyPr/>
          <a:lstStyle/>
          <a:p>
            <a:r>
              <a:rPr lang="en-US" i="1"/>
              <a:t>if</a:t>
            </a:r>
            <a:r>
              <a:rPr lang="en-US"/>
              <a:t> Efficiency Notes</a:t>
            </a:r>
          </a:p>
        </p:txBody>
      </p:sp>
      <p:sp>
        <p:nvSpPr>
          <p:cNvPr id="39940" name="Rectangle 3"/>
          <p:cNvSpPr>
            <a:spLocks noGrp="1" noChangeArrowheads="1"/>
          </p:cNvSpPr>
          <p:nvPr>
            <p:ph type="body" idx="1"/>
          </p:nvPr>
        </p:nvSpPr>
        <p:spPr>
          <a:xfrm>
            <a:off x="1143000" y="1143000"/>
            <a:ext cx="7772400" cy="5334000"/>
          </a:xfrm>
        </p:spPr>
        <p:txBody>
          <a:bodyPr/>
          <a:lstStyle/>
          <a:p>
            <a:r>
              <a:rPr lang="en-US" b="1"/>
              <a:t>avoid unnecessary comparisons </a:t>
            </a:r>
            <a:br>
              <a:rPr lang="en-US" b="1"/>
            </a:br>
            <a:r>
              <a:rPr lang="en-US" b="1"/>
              <a:t>(relational and logical operator expressions);  strive to use minimum number of comparisons required</a:t>
            </a:r>
            <a:br>
              <a:rPr lang="en-US" b="1"/>
            </a:br>
            <a:endParaRPr lang="en-US" b="1"/>
          </a:p>
          <a:p>
            <a:r>
              <a:rPr lang="en-US" b="1"/>
              <a:t>work from most general cases to most specific</a:t>
            </a:r>
            <a:br>
              <a:rPr lang="en-US" b="1"/>
            </a:br>
            <a:endParaRPr lang="en-US" b="1"/>
          </a:p>
          <a:p>
            <a:r>
              <a:rPr lang="en-US" b="1"/>
              <a:t>in a nested if, work from most likely cases to least likely (when known)</a:t>
            </a:r>
          </a:p>
        </p:txBody>
      </p:sp>
      <p:sp>
        <p:nvSpPr>
          <p:cNvPr id="6" name="AutoShape 4"/>
          <p:cNvSpPr>
            <a:spLocks noChangeArrowheads="1"/>
          </p:cNvSpPr>
          <p:nvPr/>
        </p:nvSpPr>
        <p:spPr bwMode="auto">
          <a:xfrm>
            <a:off x="8305800" y="5791200"/>
            <a:ext cx="395288" cy="427038"/>
          </a:xfrm>
          <a:prstGeom prst="star8">
            <a:avLst>
              <a:gd name="adj" fmla="val 38250"/>
            </a:avLst>
          </a:prstGeom>
          <a:solidFill>
            <a:srgbClr val="FF33CC"/>
          </a:solidFill>
          <a:ln w="9525">
            <a:solidFill>
              <a:schemeClr val="tx1"/>
            </a:solidFill>
            <a:miter lim="800000"/>
            <a:headEnd/>
            <a:tailEnd/>
          </a:ln>
        </p:spPr>
        <p:txBody>
          <a:bodyPr wrap="none" anchor="ctr"/>
          <a:lstStyle/>
          <a:p>
            <a:pPr>
              <a:spcBef>
                <a:spcPct val="20000"/>
              </a:spcBef>
              <a:buClr>
                <a:srgbClr val="CC0000"/>
              </a:buClr>
              <a:buFont typeface="Wingdings" pitchFamily="2" charset="2"/>
              <a:buChar char="§"/>
            </a:pPr>
            <a:endParaRPr lang="en-US" sz="2800">
              <a:solidFill>
                <a:srgbClr val="CC0000"/>
              </a:solidFill>
            </a:endParaRPr>
          </a:p>
        </p:txBody>
      </p:sp>
    </p:spTree>
    <p:extLst>
      <p:ext uri="{BB962C8B-B14F-4D97-AF65-F5344CB8AC3E}">
        <p14:creationId xmlns:p14="http://schemas.microsoft.com/office/powerpoint/2010/main" val="212066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if</a:t>
            </a:r>
            <a:r>
              <a:rPr lang="en-US">
                <a:latin typeface="Arial" charset="0"/>
                <a:cs typeface="Arial" charset="0"/>
              </a:rPr>
              <a:t> Statement</a:t>
            </a:r>
            <a:endParaRPr lang="he-IL">
              <a:latin typeface="Arial" charset="0"/>
              <a:cs typeface="Arial" charset="0"/>
            </a:endParaRPr>
          </a:p>
        </p:txBody>
      </p:sp>
      <p:sp>
        <p:nvSpPr>
          <p:cNvPr id="4099" name="Content Placeholder 2"/>
          <p:cNvSpPr>
            <a:spLocks noGrp="1"/>
          </p:cNvSpPr>
          <p:nvPr>
            <p:ph idx="1"/>
          </p:nvPr>
        </p:nvSpPr>
        <p:spPr/>
        <p:txBody>
          <a:bodyPr/>
          <a:lstStyle/>
          <a:p>
            <a:pPr eaLnBrk="1" hangingPunct="1">
              <a:buFont typeface="Arial" charset="0"/>
              <a:buChar char="•"/>
            </a:pPr>
            <a:r>
              <a:rPr lang="en-US" u="sng" dirty="0">
                <a:latin typeface="Arial" charset="0"/>
                <a:cs typeface="Arial" charset="0"/>
              </a:rPr>
              <a:t>Control structure</a:t>
            </a:r>
            <a:r>
              <a:rPr lang="en-US" dirty="0">
                <a:latin typeface="Arial" charset="0"/>
                <a:cs typeface="Arial" charset="0"/>
              </a:rPr>
              <a:t>: logical design that controls order in which set of statements execute</a:t>
            </a:r>
          </a:p>
          <a:p>
            <a:pPr eaLnBrk="1" hangingPunct="1">
              <a:buFont typeface="Arial" charset="0"/>
              <a:buChar char="•"/>
            </a:pPr>
            <a:r>
              <a:rPr lang="en-US" u="sng" dirty="0">
                <a:latin typeface="Arial" charset="0"/>
                <a:cs typeface="Arial" charset="0"/>
              </a:rPr>
              <a:t>Sequence structure</a:t>
            </a:r>
            <a:r>
              <a:rPr lang="en-US" dirty="0">
                <a:latin typeface="Arial" charset="0"/>
                <a:cs typeface="Arial" charset="0"/>
              </a:rPr>
              <a:t>: set of statements that execute in the order they appear</a:t>
            </a:r>
          </a:p>
          <a:p>
            <a:pPr eaLnBrk="1" hangingPunct="1">
              <a:buFont typeface="Arial" charset="0"/>
              <a:buChar char="•"/>
            </a:pPr>
            <a:r>
              <a:rPr lang="en-US" u="sng" dirty="0">
                <a:latin typeface="Arial" charset="0"/>
                <a:cs typeface="Arial" charset="0"/>
              </a:rPr>
              <a:t>Decision structure</a:t>
            </a:r>
            <a:r>
              <a:rPr lang="en-US" dirty="0">
                <a:latin typeface="Arial" charset="0"/>
                <a:cs typeface="Arial" charset="0"/>
              </a:rPr>
              <a:t>: specific action(s) performed only if a condition exists</a:t>
            </a:r>
          </a:p>
          <a:p>
            <a:pPr lvl="1" eaLnBrk="1" hangingPunct="1">
              <a:buFont typeface="Arial" charset="0"/>
              <a:buChar char="•"/>
            </a:pPr>
            <a:r>
              <a:rPr lang="en-US" dirty="0">
                <a:latin typeface="Arial" charset="0"/>
                <a:cs typeface="Arial" charset="0"/>
              </a:rPr>
              <a:t>Also known as </a:t>
            </a:r>
            <a:r>
              <a:rPr lang="en-US" i="1" dirty="0">
                <a:latin typeface="Arial" charset="0"/>
                <a:cs typeface="Arial" charset="0"/>
              </a:rPr>
              <a:t>selection</a:t>
            </a:r>
            <a:r>
              <a:rPr lang="en-US" dirty="0">
                <a:latin typeface="Arial" charset="0"/>
                <a:cs typeface="Arial" charset="0"/>
              </a:rPr>
              <a:t> or </a:t>
            </a:r>
            <a:r>
              <a:rPr lang="en-US" i="1" dirty="0">
                <a:latin typeface="Arial" charset="0"/>
                <a:cs typeface="Arial" charset="0"/>
              </a:rPr>
              <a:t>branch</a:t>
            </a:r>
            <a:r>
              <a:rPr lang="en-US" dirty="0">
                <a:latin typeface="Arial" charset="0"/>
                <a:cs typeface="Arial" charset="0"/>
              </a:rPr>
              <a:t>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099">
                                            <p:txEl>
                                              <p:pRg st="3" end="3"/>
                                            </p:txEl>
                                          </p:spTgt>
                                        </p:tgtEl>
                                        <p:attrNameLst>
                                          <p:attrName>style.visibility</p:attrName>
                                        </p:attrNameLst>
                                      </p:cBhvr>
                                      <p:to>
                                        <p:strVal val="visible"/>
                                      </p:to>
                                    </p:set>
                                    <p:anim calcmode="lin" valueType="num">
                                      <p:cBhvr additive="base">
                                        <p:cTn id="23"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0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solidFill>
            <a:srgbClr val="99FF99"/>
          </a:solidFill>
        </p:spPr>
        <p:txBody>
          <a:bodyPr/>
          <a:lstStyle/>
          <a:p>
            <a:r>
              <a:rPr lang="en-US" sz="2000"/>
              <a:t>Exercise: Word Problem ---&gt; if</a:t>
            </a:r>
          </a:p>
        </p:txBody>
      </p:sp>
      <p:sp>
        <p:nvSpPr>
          <p:cNvPr id="40963" name="Content Placeholder 2"/>
          <p:cNvSpPr>
            <a:spLocks noGrp="1"/>
          </p:cNvSpPr>
          <p:nvPr>
            <p:ph idx="1"/>
          </p:nvPr>
        </p:nvSpPr>
        <p:spPr>
          <a:xfrm>
            <a:off x="838200" y="1981200"/>
            <a:ext cx="7772400" cy="4572000"/>
          </a:xfrm>
        </p:spPr>
        <p:txBody>
          <a:bodyPr/>
          <a:lstStyle/>
          <a:p>
            <a:r>
              <a:rPr lang="en-US" sz="2000" dirty="0"/>
              <a:t>Your veterinarian poses a problem. She needs to dose animals with a particular medication at differing levels. If the patient is a dog, she must give .15 mg per pound for dogs less than 30 pounds, .2 mg per pound for dogs who weigh 30 through 50 pounds, and .38 mg per pound for dogs more than 50 pounds. If the patient is a cat, she must give .05 mg per pound for cats less than 12 pounds, and .075 mg per pounds for cats at 12 pounds or more. </a:t>
            </a:r>
            <a:br>
              <a:rPr lang="en-US" sz="2000" dirty="0"/>
            </a:br>
            <a:r>
              <a:rPr lang="en-US" sz="2000" dirty="0"/>
              <a:t> </a:t>
            </a:r>
          </a:p>
          <a:p>
            <a:r>
              <a:rPr lang="en-US" sz="2000" dirty="0"/>
              <a:t>How many "cases" are there?  Outline a nested if using pseudocode to solve this problem.</a:t>
            </a:r>
          </a:p>
        </p:txBody>
      </p:sp>
      <p:sp>
        <p:nvSpPr>
          <p:cNvPr id="40964" name="Slide Number Placeholder 3"/>
          <p:cNvSpPr>
            <a:spLocks noGrp="1"/>
          </p:cNvSpPr>
          <p:nvPr>
            <p:ph type="sldNum" sz="quarter" idx="10"/>
          </p:nvPr>
        </p:nvSpPr>
        <p:spPr>
          <a:xfrm>
            <a:off x="70104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fld id="{902A23D3-9484-4DCB-A901-9C56E7B2123E}" type="slidenum">
              <a:rPr lang="en-US" sz="2000" smtClean="0"/>
              <a:pPr/>
              <a:t>30</a:t>
            </a:fld>
            <a:endParaRPr lang="en-US" sz="2000"/>
          </a:p>
        </p:txBody>
      </p:sp>
      <p:sp>
        <p:nvSpPr>
          <p:cNvPr id="7" name="AutoShape 4"/>
          <p:cNvSpPr>
            <a:spLocks noChangeArrowheads="1"/>
          </p:cNvSpPr>
          <p:nvPr/>
        </p:nvSpPr>
        <p:spPr bwMode="auto">
          <a:xfrm>
            <a:off x="8134826" y="6218238"/>
            <a:ext cx="395288" cy="427038"/>
          </a:xfrm>
          <a:prstGeom prst="star8">
            <a:avLst>
              <a:gd name="adj" fmla="val 38250"/>
            </a:avLst>
          </a:prstGeom>
          <a:solidFill>
            <a:srgbClr val="FF33CC"/>
          </a:solidFill>
          <a:ln w="9525">
            <a:solidFill>
              <a:schemeClr val="tx1"/>
            </a:solidFill>
            <a:miter lim="800000"/>
            <a:headEnd/>
            <a:tailEnd/>
          </a:ln>
        </p:spPr>
        <p:txBody>
          <a:bodyPr wrap="none" anchor="ctr"/>
          <a:lstStyle/>
          <a:p>
            <a:pPr>
              <a:spcBef>
                <a:spcPct val="20000"/>
              </a:spcBef>
              <a:buClr>
                <a:srgbClr val="CC0000"/>
              </a:buClr>
              <a:buFont typeface="Wingdings" pitchFamily="2" charset="2"/>
              <a:buChar char="§"/>
            </a:pPr>
            <a:endParaRPr lang="en-US" sz="2000">
              <a:solidFill>
                <a:srgbClr val="CC0000"/>
              </a:solidFill>
            </a:endParaRPr>
          </a:p>
        </p:txBody>
      </p:sp>
    </p:spTree>
    <p:extLst>
      <p:ext uri="{BB962C8B-B14F-4D97-AF65-F5344CB8AC3E}">
        <p14:creationId xmlns:p14="http://schemas.microsoft.com/office/powerpoint/2010/main" val="37605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atin typeface="Arial" charset="0"/>
                <a:cs typeface="Arial" charset="0"/>
              </a:rPr>
              <a:t>Boolean Variables</a:t>
            </a:r>
            <a:endParaRPr lang="he-IL">
              <a:latin typeface="Arial" charset="0"/>
              <a:cs typeface="Arial" charset="0"/>
            </a:endParaRPr>
          </a:p>
        </p:txBody>
      </p:sp>
      <p:sp>
        <p:nvSpPr>
          <p:cNvPr id="30723" name="Content Placeholder 2"/>
          <p:cNvSpPr>
            <a:spLocks noGrp="1"/>
          </p:cNvSpPr>
          <p:nvPr>
            <p:ph idx="1"/>
          </p:nvPr>
        </p:nvSpPr>
        <p:spPr/>
        <p:txBody>
          <a:bodyPr/>
          <a:lstStyle/>
          <a:p>
            <a:pPr>
              <a:buFont typeface="Arial" charset="0"/>
              <a:buChar char="•"/>
            </a:pPr>
            <a:r>
              <a:rPr lang="en-US" u="sng">
                <a:latin typeface="Arial" charset="0"/>
                <a:cs typeface="Arial" charset="0"/>
              </a:rPr>
              <a:t>Boolean variable</a:t>
            </a:r>
            <a:r>
              <a:rPr lang="en-US">
                <a:latin typeface="Arial" charset="0"/>
                <a:cs typeface="Arial" charset="0"/>
              </a:rPr>
              <a:t>: references one of two values, </a:t>
            </a:r>
            <a:r>
              <a:rPr lang="en-US">
                <a:latin typeface="Courier New" charset="0"/>
                <a:cs typeface="Courier New" charset="0"/>
              </a:rPr>
              <a:t>True</a:t>
            </a:r>
            <a:r>
              <a:rPr lang="en-US">
                <a:latin typeface="Arial" charset="0"/>
                <a:cs typeface="Arial" charset="0"/>
              </a:rPr>
              <a:t> or </a:t>
            </a:r>
            <a:r>
              <a:rPr lang="en-US">
                <a:latin typeface="Courier New" charset="0"/>
                <a:cs typeface="Courier New" charset="0"/>
              </a:rPr>
              <a:t>False</a:t>
            </a:r>
          </a:p>
          <a:p>
            <a:pPr lvl="1">
              <a:buFont typeface="Arial" charset="0"/>
              <a:buChar char="•"/>
            </a:pPr>
            <a:r>
              <a:rPr lang="en-US">
                <a:latin typeface="Arial" charset="0"/>
                <a:cs typeface="Arial" charset="0"/>
              </a:rPr>
              <a:t>Represented by </a:t>
            </a:r>
            <a:r>
              <a:rPr lang="en-US">
                <a:latin typeface="Courier New" charset="0"/>
                <a:ea typeface="ＭＳ Ｐゴシック" charset="0"/>
                <a:cs typeface="Courier New" charset="0"/>
              </a:rPr>
              <a:t>bool</a:t>
            </a:r>
            <a:r>
              <a:rPr lang="en-US">
                <a:latin typeface="Arial" charset="0"/>
                <a:cs typeface="Arial" charset="0"/>
              </a:rPr>
              <a:t> data type</a:t>
            </a:r>
          </a:p>
          <a:p>
            <a:pPr>
              <a:buFont typeface="Arial" charset="0"/>
              <a:buChar char="•"/>
            </a:pPr>
            <a:r>
              <a:rPr lang="en-US">
                <a:latin typeface="Arial" charset="0"/>
                <a:cs typeface="Courier New" charset="0"/>
              </a:rPr>
              <a:t>Commonly used as flags</a:t>
            </a:r>
          </a:p>
          <a:p>
            <a:pPr lvl="1">
              <a:buFont typeface="Arial" charset="0"/>
              <a:buChar char="•"/>
            </a:pPr>
            <a:r>
              <a:rPr lang="en-US" u="sng">
                <a:latin typeface="Arial" charset="0"/>
                <a:ea typeface="ＭＳ Ｐゴシック" charset="0"/>
                <a:cs typeface="Courier New" charset="0"/>
              </a:rPr>
              <a:t>Flag</a:t>
            </a:r>
            <a:r>
              <a:rPr lang="en-US">
                <a:latin typeface="Arial" charset="0"/>
                <a:ea typeface="ＭＳ Ｐゴシック" charset="0"/>
                <a:cs typeface="Courier New" charset="0"/>
              </a:rPr>
              <a:t>: variable that signals when some condition exists in a program</a:t>
            </a:r>
          </a:p>
          <a:p>
            <a:pPr lvl="2">
              <a:buFont typeface="Arial" charset="0"/>
              <a:buChar char="•"/>
            </a:pPr>
            <a:r>
              <a:rPr lang="en-US">
                <a:latin typeface="Arial" charset="0"/>
                <a:ea typeface="ＭＳ Ｐゴシック" charset="0"/>
                <a:cs typeface="Courier New" charset="0"/>
              </a:rPr>
              <a:t>Flag set to </a:t>
            </a:r>
            <a:r>
              <a:rPr lang="en-US">
                <a:latin typeface="Courier New" charset="0"/>
                <a:ea typeface="ＭＳ Ｐゴシック" charset="0"/>
                <a:cs typeface="Courier New" charset="0"/>
              </a:rPr>
              <a:t>False</a:t>
            </a:r>
            <a:r>
              <a:rPr lang="en-US">
                <a:latin typeface="Arial" charset="0"/>
                <a:ea typeface="ＭＳ Ｐゴシック" charset="0"/>
                <a:cs typeface="Courier New" charset="0"/>
              </a:rPr>
              <a:t> </a:t>
            </a:r>
            <a:r>
              <a:rPr lang="en-US">
                <a:latin typeface="Arial" charset="0"/>
                <a:ea typeface="ＭＳ Ｐゴシック" charset="0"/>
                <a:cs typeface="Courier New" charset="0"/>
                <a:sym typeface="Wingdings" charset="0"/>
              </a:rPr>
              <a:t> condition does not exist</a:t>
            </a:r>
          </a:p>
          <a:p>
            <a:pPr lvl="2">
              <a:buFont typeface="Arial" charset="0"/>
              <a:buChar char="•"/>
            </a:pPr>
            <a:r>
              <a:rPr lang="en-US">
                <a:latin typeface="Arial" charset="0"/>
                <a:ea typeface="ＭＳ Ｐゴシック" charset="0"/>
                <a:cs typeface="Courier New" charset="0"/>
                <a:sym typeface="Wingdings" charset="0"/>
              </a:rPr>
              <a:t>Flag set to </a:t>
            </a:r>
            <a:r>
              <a:rPr lang="en-US">
                <a:latin typeface="Courier New" charset="0"/>
                <a:ea typeface="ＭＳ Ｐゴシック" charset="0"/>
                <a:cs typeface="Courier New" charset="0"/>
                <a:sym typeface="Wingdings" charset="0"/>
              </a:rPr>
              <a:t>True</a:t>
            </a:r>
            <a:r>
              <a:rPr lang="en-US">
                <a:latin typeface="Arial" charset="0"/>
                <a:ea typeface="ＭＳ Ｐゴシック" charset="0"/>
                <a:cs typeface="Courier New" charset="0"/>
                <a:sym typeface="Wingdings" charset="0"/>
              </a:rPr>
              <a:t>  condition exists</a:t>
            </a:r>
            <a:endParaRPr lang="he-IL">
              <a:latin typeface="Arial" charset="0"/>
              <a:ea typeface="ＭＳ Ｐゴシック" charset="0"/>
              <a:cs typeface="Courier New"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t>Program Example: nestedif.py</a:t>
            </a:r>
          </a:p>
        </p:txBody>
      </p:sp>
      <p:sp>
        <p:nvSpPr>
          <p:cNvPr id="44035" name="Content Placeholder 2"/>
          <p:cNvSpPr>
            <a:spLocks noGrp="1"/>
          </p:cNvSpPr>
          <p:nvPr>
            <p:ph idx="1"/>
          </p:nvPr>
        </p:nvSpPr>
        <p:spPr>
          <a:xfrm>
            <a:off x="533400" y="2667000"/>
            <a:ext cx="8305800" cy="1981200"/>
          </a:xfrm>
        </p:spPr>
        <p:txBody>
          <a:bodyPr/>
          <a:lstStyle/>
          <a:p>
            <a:r>
              <a:rPr lang="en-US"/>
              <a:t>This program illustrates several of the if statement topics we have covered so far, and adds in the usage of a </a:t>
            </a:r>
            <a:r>
              <a:rPr lang="en-US" i="1"/>
              <a:t>flag</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sz="1000"/>
              <a:t>3-</a:t>
            </a:r>
            <a:fld id="{9677326C-E4F1-463C-9A4A-541E2D71832F}" type="slidenum">
              <a:rPr lang="en-US" sz="1000" smtClean="0"/>
              <a:pPr/>
              <a:t>32</a:t>
            </a:fld>
            <a:endParaRPr lang="en-US" sz="1000"/>
          </a:p>
        </p:txBody>
      </p:sp>
      <p:sp>
        <p:nvSpPr>
          <p:cNvPr id="6" name="AutoShape 4"/>
          <p:cNvSpPr>
            <a:spLocks noChangeArrowheads="1"/>
          </p:cNvSpPr>
          <p:nvPr/>
        </p:nvSpPr>
        <p:spPr bwMode="auto">
          <a:xfrm>
            <a:off x="8305800" y="5791200"/>
            <a:ext cx="395288" cy="427038"/>
          </a:xfrm>
          <a:prstGeom prst="star8">
            <a:avLst>
              <a:gd name="adj" fmla="val 38250"/>
            </a:avLst>
          </a:prstGeom>
          <a:solidFill>
            <a:srgbClr val="FF33CC"/>
          </a:solidFill>
          <a:ln w="9525">
            <a:solidFill>
              <a:schemeClr val="tx1"/>
            </a:solidFill>
            <a:miter lim="800000"/>
            <a:headEnd/>
            <a:tailEnd/>
          </a:ln>
        </p:spPr>
        <p:txBody>
          <a:bodyPr wrap="none" anchor="ctr"/>
          <a:lstStyle/>
          <a:p>
            <a:pPr>
              <a:spcBef>
                <a:spcPct val="20000"/>
              </a:spcBef>
              <a:buClr>
                <a:srgbClr val="CC0000"/>
              </a:buClr>
              <a:buFont typeface="Wingdings" pitchFamily="2" charset="2"/>
              <a:buChar char="§"/>
            </a:pPr>
            <a:endParaRPr lang="en-US" sz="2800">
              <a:solidFill>
                <a:srgbClr val="CC0000"/>
              </a:solidFill>
            </a:endParaRPr>
          </a:p>
        </p:txBody>
      </p:sp>
    </p:spTree>
    <p:extLst>
      <p:ext uri="{BB962C8B-B14F-4D97-AF65-F5344CB8AC3E}">
        <p14:creationId xmlns:p14="http://schemas.microsoft.com/office/powerpoint/2010/main" val="4017411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5F0B1A64-77D3-4047-A0F2-09E7715B7FE1}" type="slidenum">
              <a:rPr lang="en-US"/>
              <a:pPr>
                <a:defRPr/>
              </a:pPr>
              <a:t>33</a:t>
            </a:fld>
            <a:endParaRPr lang="en-US"/>
          </a:p>
        </p:txBody>
      </p:sp>
      <p:sp>
        <p:nvSpPr>
          <p:cNvPr id="30723" name="Rectangle 2"/>
          <p:cNvSpPr>
            <a:spLocks noGrp="1" noChangeArrowheads="1"/>
          </p:cNvSpPr>
          <p:nvPr>
            <p:ph type="title"/>
          </p:nvPr>
        </p:nvSpPr>
        <p:spPr>
          <a:xfrm>
            <a:off x="609600" y="76200"/>
            <a:ext cx="7772400" cy="685800"/>
          </a:xfrm>
        </p:spPr>
        <p:txBody>
          <a:bodyPr>
            <a:normAutofit fontScale="90000"/>
          </a:bodyPr>
          <a:lstStyle/>
          <a:p>
            <a:r>
              <a:rPr lang="en-US" dirty="0"/>
              <a:t>Nested if : consider this code</a:t>
            </a:r>
          </a:p>
        </p:txBody>
      </p:sp>
      <p:sp>
        <p:nvSpPr>
          <p:cNvPr id="30724" name="Text Box 3"/>
          <p:cNvSpPr txBox="1">
            <a:spLocks noChangeArrowheads="1"/>
          </p:cNvSpPr>
          <p:nvPr/>
        </p:nvSpPr>
        <p:spPr bwMode="auto">
          <a:xfrm>
            <a:off x="914400" y="838200"/>
            <a:ext cx="7620000" cy="5570756"/>
          </a:xfrm>
          <a:prstGeom prst="rect">
            <a:avLst/>
          </a:prstGeom>
          <a:noFill/>
          <a:ln w="9525">
            <a:noFill/>
            <a:miter lim="800000"/>
            <a:headEnd/>
            <a:tailEnd/>
          </a:ln>
        </p:spPr>
        <p:txBody>
          <a:bodyPr>
            <a:spAutoFit/>
          </a:bodyPr>
          <a:lstStyle/>
          <a:p>
            <a:r>
              <a:rPr lang="en-US" sz="2800" b="1" dirty="0">
                <a:solidFill>
                  <a:srgbClr val="FF3300"/>
                </a:solidFill>
                <a:latin typeface="Times New Roman" pitchFamily="18" charset="0"/>
                <a:cs typeface="Times New Roman" pitchFamily="18" charset="0"/>
              </a:rPr>
              <a:t># consider: read a char code and 2 floats </a:t>
            </a:r>
            <a:br>
              <a:rPr lang="en-US" sz="2800" b="1" dirty="0">
                <a:solidFill>
                  <a:srgbClr val="FF3300"/>
                </a:solidFill>
                <a:latin typeface="Times New Roman" pitchFamily="18" charset="0"/>
                <a:cs typeface="Times New Roman" pitchFamily="18" charset="0"/>
              </a:rPr>
            </a:br>
            <a:r>
              <a:rPr lang="en-US" sz="2800" b="1" dirty="0">
                <a:solidFill>
                  <a:srgbClr val="FF3300"/>
                </a:solidFill>
                <a:latin typeface="Times New Roman" pitchFamily="18" charset="0"/>
                <a:cs typeface="Times New Roman" pitchFamily="18" charset="0"/>
              </a:rPr>
              <a:t># x and y, then do calculation of result</a:t>
            </a:r>
          </a:p>
          <a:p>
            <a:r>
              <a:rPr lang="en-US" sz="2800" b="1" dirty="0">
                <a:solidFill>
                  <a:srgbClr val="FF3300"/>
                </a:solidFill>
                <a:latin typeface="Times New Roman" pitchFamily="18" charset="0"/>
                <a:cs typeface="Times New Roman" pitchFamily="18" charset="0"/>
              </a:rPr>
              <a:t># how many comparisons ?</a:t>
            </a:r>
            <a:br>
              <a:rPr lang="en-US" sz="2800" b="1" dirty="0">
                <a:solidFill>
                  <a:srgbClr val="FF3300"/>
                </a:solidFill>
                <a:latin typeface="Times New Roman" pitchFamily="18" charset="0"/>
                <a:cs typeface="Times New Roman" pitchFamily="18" charset="0"/>
              </a:rPr>
            </a:br>
            <a:endParaRPr lang="en-US" sz="2800" b="1" dirty="0">
              <a:latin typeface="Times New Roman" pitchFamily="18" charset="0"/>
              <a:cs typeface="Times New Roman" pitchFamily="18" charset="0"/>
            </a:endParaRPr>
          </a:p>
          <a:p>
            <a:r>
              <a:rPr lang="en-US" sz="2800" b="1" dirty="0">
                <a:latin typeface="Times New Roman" pitchFamily="18" charset="0"/>
                <a:cs typeface="Times New Roman" pitchFamily="18" charset="0"/>
              </a:rPr>
              <a:t>	</a:t>
            </a:r>
            <a:r>
              <a:rPr lang="en-US" sz="2400" b="1" dirty="0">
                <a:latin typeface="Times New Roman" pitchFamily="18" charset="0"/>
                <a:cs typeface="Times New Roman" pitchFamily="18" charset="0"/>
              </a:rPr>
              <a:t>if code == '+' : 				 </a:t>
            </a:r>
          </a:p>
          <a:p>
            <a:r>
              <a:rPr lang="en-US" sz="2400" b="1" dirty="0">
                <a:latin typeface="Times New Roman" pitchFamily="18" charset="0"/>
                <a:cs typeface="Times New Roman" pitchFamily="18" charset="0"/>
              </a:rPr>
              <a:t>		result = x + y</a:t>
            </a:r>
          </a:p>
          <a:p>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elif</a:t>
            </a:r>
            <a:r>
              <a:rPr lang="en-US" sz="2400" b="1" dirty="0">
                <a:latin typeface="Times New Roman" pitchFamily="18" charset="0"/>
                <a:cs typeface="Times New Roman" pitchFamily="18" charset="0"/>
              </a:rPr>
              <a:t> code == '-' : 			 </a:t>
            </a:r>
          </a:p>
          <a:p>
            <a:r>
              <a:rPr lang="en-US" sz="2400" b="1" dirty="0">
                <a:latin typeface="Times New Roman" pitchFamily="18" charset="0"/>
                <a:cs typeface="Times New Roman" pitchFamily="18" charset="0"/>
              </a:rPr>
              <a:t>		result = x - y</a:t>
            </a:r>
          </a:p>
          <a:p>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elif</a:t>
            </a:r>
            <a:r>
              <a:rPr lang="en-US" sz="2400" b="1" dirty="0">
                <a:latin typeface="Times New Roman" pitchFamily="18" charset="0"/>
                <a:cs typeface="Times New Roman" pitchFamily="18" charset="0"/>
              </a:rPr>
              <a:t> code == '*' : 			 </a:t>
            </a:r>
          </a:p>
          <a:p>
            <a:r>
              <a:rPr lang="en-US" sz="2400" b="1" dirty="0">
                <a:latin typeface="Times New Roman" pitchFamily="18" charset="0"/>
                <a:cs typeface="Times New Roman" pitchFamily="18" charset="0"/>
              </a:rPr>
              <a:t>		result = x * y</a:t>
            </a:r>
          </a:p>
          <a:p>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elif</a:t>
            </a:r>
            <a:r>
              <a:rPr lang="en-US" sz="2400" b="1" dirty="0">
                <a:latin typeface="Times New Roman" pitchFamily="18" charset="0"/>
                <a:cs typeface="Times New Roman" pitchFamily="18" charset="0"/>
              </a:rPr>
              <a:t> code == '/' :			 </a:t>
            </a:r>
          </a:p>
          <a:p>
            <a:r>
              <a:rPr lang="en-US" sz="2400" b="1" dirty="0">
                <a:latin typeface="Times New Roman" pitchFamily="18" charset="0"/>
                <a:cs typeface="Times New Roman" pitchFamily="18" charset="0"/>
              </a:rPr>
              <a:t>		result = x / y</a:t>
            </a:r>
          </a:p>
          <a:p>
            <a:r>
              <a:rPr lang="en-US" sz="2400" b="1" dirty="0">
                <a:latin typeface="Times New Roman" pitchFamily="18" charset="0"/>
                <a:cs typeface="Times New Roman" pitchFamily="18" charset="0"/>
              </a:rPr>
              <a:t>	else:									print ("Operator invalid!")</a:t>
            </a:r>
          </a:p>
        </p:txBody>
      </p:sp>
      <p:sp>
        <p:nvSpPr>
          <p:cNvPr id="5" name="AutoShape 4"/>
          <p:cNvSpPr>
            <a:spLocks noChangeArrowheads="1"/>
          </p:cNvSpPr>
          <p:nvPr/>
        </p:nvSpPr>
        <p:spPr bwMode="auto">
          <a:xfrm>
            <a:off x="8305800" y="5791200"/>
            <a:ext cx="395288" cy="427038"/>
          </a:xfrm>
          <a:prstGeom prst="star8">
            <a:avLst>
              <a:gd name="adj" fmla="val 38250"/>
            </a:avLst>
          </a:prstGeom>
          <a:solidFill>
            <a:srgbClr val="FF33CC"/>
          </a:solidFill>
          <a:ln w="9525">
            <a:solidFill>
              <a:schemeClr val="tx1"/>
            </a:solidFill>
            <a:miter lim="800000"/>
            <a:headEnd/>
            <a:tailEnd/>
          </a:ln>
        </p:spPr>
        <p:txBody>
          <a:bodyPr wrap="none" anchor="ctr"/>
          <a:lstStyle/>
          <a:p>
            <a:pPr>
              <a:spcBef>
                <a:spcPct val="20000"/>
              </a:spcBef>
              <a:buClr>
                <a:srgbClr val="CC0000"/>
              </a:buClr>
              <a:buFont typeface="Wingdings" pitchFamily="2" charset="2"/>
              <a:buChar char="§"/>
            </a:pPr>
            <a:endParaRPr lang="en-US" sz="2800">
              <a:solidFill>
                <a:srgbClr val="CC0000"/>
              </a:solidFill>
            </a:endParaRPr>
          </a:p>
        </p:txBody>
      </p:sp>
    </p:spTree>
    <p:extLst>
      <p:ext uri="{BB962C8B-B14F-4D97-AF65-F5344CB8AC3E}">
        <p14:creationId xmlns:p14="http://schemas.microsoft.com/office/powerpoint/2010/main" val="247896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atin typeface="Arial" charset="0"/>
                <a:cs typeface="Arial" charset="0"/>
              </a:rPr>
              <a:t>Turtle Graphics: Determining the State of the Turtle</a:t>
            </a:r>
            <a:endParaRPr lang="he-IL">
              <a:latin typeface="Arial" charset="0"/>
              <a:cs typeface="Arial" charset="0"/>
            </a:endParaRPr>
          </a:p>
        </p:txBody>
      </p:sp>
      <p:sp>
        <p:nvSpPr>
          <p:cNvPr id="31747" name="Content Placeholder 2"/>
          <p:cNvSpPr>
            <a:spLocks noGrp="1"/>
          </p:cNvSpPr>
          <p:nvPr>
            <p:ph idx="1"/>
          </p:nvPr>
        </p:nvSpPr>
        <p:spPr/>
        <p:txBody>
          <a:bodyPr/>
          <a:lstStyle/>
          <a:p>
            <a:pPr>
              <a:buFont typeface="Arial" charset="0"/>
              <a:buChar char="•"/>
            </a:pPr>
            <a:r>
              <a:rPr lang="en-US" sz="2400">
                <a:latin typeface="Arial" charset="0"/>
                <a:cs typeface="Courier New" charset="0"/>
              </a:rPr>
              <a:t>The </a:t>
            </a:r>
            <a:r>
              <a:rPr lang="en-US" sz="2400">
                <a:latin typeface="Courier New" charset="0"/>
                <a:cs typeface="Courier New" charset="0"/>
              </a:rPr>
              <a:t>turtle.xcor()</a:t>
            </a:r>
            <a:r>
              <a:rPr lang="en-US" sz="2400">
                <a:latin typeface="Arial" charset="0"/>
                <a:cs typeface="Courier New" charset="0"/>
              </a:rPr>
              <a:t> and </a:t>
            </a:r>
            <a:r>
              <a:rPr lang="en-US" sz="2400">
                <a:latin typeface="Courier New" charset="0"/>
                <a:cs typeface="Courier New" charset="0"/>
              </a:rPr>
              <a:t>turtle.ycor()</a:t>
            </a:r>
            <a:r>
              <a:rPr lang="en-US" sz="2400">
                <a:latin typeface="Arial" charset="0"/>
                <a:cs typeface="Courier New" charset="0"/>
              </a:rPr>
              <a:t> functions return the turtle's </a:t>
            </a:r>
            <a:r>
              <a:rPr lang="en-US" sz="2400" i="1">
                <a:latin typeface="Arial" charset="0"/>
                <a:cs typeface="Courier New" charset="0"/>
              </a:rPr>
              <a:t>X</a:t>
            </a:r>
            <a:r>
              <a:rPr lang="en-US" sz="2400">
                <a:latin typeface="Arial" charset="0"/>
                <a:cs typeface="Courier New" charset="0"/>
              </a:rPr>
              <a:t> and </a:t>
            </a:r>
            <a:r>
              <a:rPr lang="en-US" sz="2400" i="1">
                <a:latin typeface="Arial" charset="0"/>
                <a:cs typeface="Courier New" charset="0"/>
              </a:rPr>
              <a:t>Y</a:t>
            </a:r>
            <a:r>
              <a:rPr lang="en-US" sz="2400">
                <a:latin typeface="Arial" charset="0"/>
                <a:cs typeface="Courier New" charset="0"/>
              </a:rPr>
              <a:t> coordinates</a:t>
            </a:r>
          </a:p>
          <a:p>
            <a:pPr>
              <a:buFont typeface="Arial" charset="0"/>
              <a:buChar char="•"/>
            </a:pPr>
            <a:r>
              <a:rPr lang="en-US" sz="2400">
                <a:latin typeface="Arial" charset="0"/>
                <a:cs typeface="Courier New" charset="0"/>
              </a:rPr>
              <a:t>Examples of calling these functions in an </a:t>
            </a:r>
            <a:r>
              <a:rPr lang="en-US" sz="2400">
                <a:latin typeface="Courier New" charset="0"/>
                <a:cs typeface="Courier New" charset="0"/>
              </a:rPr>
              <a:t>if</a:t>
            </a:r>
            <a:r>
              <a:rPr lang="en-US" sz="2400">
                <a:latin typeface="Arial" charset="0"/>
                <a:cs typeface="Courier New" charset="0"/>
              </a:rPr>
              <a:t> statement:</a:t>
            </a:r>
            <a:endParaRPr lang="he-IL" sz="2400">
              <a:latin typeface="Arial" charset="0"/>
              <a:cs typeface="Courier New" charset="0"/>
            </a:endParaRPr>
          </a:p>
        </p:txBody>
      </p:sp>
      <p:sp>
        <p:nvSpPr>
          <p:cNvPr id="31748" name="TextBox 1"/>
          <p:cNvSpPr txBox="1">
            <a:spLocks noChangeArrowheads="1"/>
          </p:cNvSpPr>
          <p:nvPr/>
        </p:nvSpPr>
        <p:spPr bwMode="auto">
          <a:xfrm>
            <a:off x="1219200" y="4648200"/>
            <a:ext cx="6705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cs typeface="Courier New" charset="0"/>
              </a:rPr>
              <a:t>if turtle.xcor() &gt; 100 and turtle.xcor() &lt; 200:</a:t>
            </a:r>
          </a:p>
          <a:p>
            <a:r>
              <a:rPr lang="en-US" sz="1800" b="0">
                <a:latin typeface="Courier New" charset="0"/>
                <a:cs typeface="Courier New" charset="0"/>
              </a:rPr>
              <a:t>    turtle.goto(0, 0)</a:t>
            </a:r>
          </a:p>
        </p:txBody>
      </p:sp>
      <p:sp>
        <p:nvSpPr>
          <p:cNvPr id="31749" name="TextBox 4"/>
          <p:cNvSpPr txBox="1">
            <a:spLocks noChangeArrowheads="1"/>
          </p:cNvSpPr>
          <p:nvPr/>
        </p:nvSpPr>
        <p:spPr bwMode="auto">
          <a:xfrm>
            <a:off x="1295400" y="3540125"/>
            <a:ext cx="3657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cs typeface="Courier New" charset="0"/>
              </a:rPr>
              <a:t>if turtle.ycor() &lt; 0:</a:t>
            </a:r>
          </a:p>
          <a:p>
            <a:r>
              <a:rPr lang="en-US" sz="1800" b="0">
                <a:latin typeface="Courier New" charset="0"/>
                <a:cs typeface="Courier New" charset="0"/>
              </a:rPr>
              <a:t>    turtle.goto(0, 0)</a:t>
            </a:r>
          </a:p>
        </p:txBody>
      </p:sp>
      <p:sp>
        <p:nvSpPr>
          <p:cNvPr id="2" name="TextBox 1"/>
          <p:cNvSpPr txBox="1"/>
          <p:nvPr/>
        </p:nvSpPr>
        <p:spPr>
          <a:xfrm>
            <a:off x="4876800" y="5486400"/>
            <a:ext cx="4224233" cy="923330"/>
          </a:xfrm>
          <a:prstGeom prst="rect">
            <a:avLst/>
          </a:prstGeom>
          <a:noFill/>
        </p:spPr>
        <p:txBody>
          <a:bodyPr wrap="none" rtlCol="0">
            <a:spAutoFit/>
          </a:bodyPr>
          <a:lstStyle/>
          <a:p>
            <a:r>
              <a:rPr lang="en-US" dirty="0">
                <a:solidFill>
                  <a:schemeClr val="accent2">
                    <a:lumMod val="60000"/>
                    <a:lumOff val="40000"/>
                  </a:schemeClr>
                </a:solidFill>
              </a:rPr>
              <a:t>These turtle graphic slides are provided</a:t>
            </a:r>
            <a:br>
              <a:rPr lang="en-US" dirty="0">
                <a:solidFill>
                  <a:schemeClr val="accent2">
                    <a:lumMod val="60000"/>
                    <a:lumOff val="40000"/>
                  </a:schemeClr>
                </a:solidFill>
              </a:rPr>
            </a:br>
            <a:r>
              <a:rPr lang="en-US" dirty="0">
                <a:solidFill>
                  <a:schemeClr val="accent2">
                    <a:lumMod val="60000"/>
                    <a:lumOff val="40000"/>
                  </a:schemeClr>
                </a:solidFill>
              </a:rPr>
              <a:t>for your reference; will not be covered </a:t>
            </a:r>
            <a:br>
              <a:rPr lang="en-US" dirty="0">
                <a:solidFill>
                  <a:schemeClr val="accent2">
                    <a:lumMod val="60000"/>
                    <a:lumOff val="40000"/>
                  </a:schemeClr>
                </a:solidFill>
              </a:rPr>
            </a:br>
            <a:r>
              <a:rPr lang="en-US" dirty="0">
                <a:solidFill>
                  <a:schemeClr val="accent2">
                    <a:lumMod val="60000"/>
                    <a:lumOff val="40000"/>
                  </a:schemeClr>
                </a:solidFill>
              </a:rPr>
              <a:t>in lectures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atin typeface="Arial" charset="0"/>
                <a:cs typeface="Arial" charset="0"/>
              </a:rPr>
              <a:t>Turtle Graphics: Determining the State of the Turtle</a:t>
            </a:r>
            <a:endParaRPr lang="he-IL">
              <a:latin typeface="Arial" charset="0"/>
              <a:cs typeface="Arial" charset="0"/>
            </a:endParaRPr>
          </a:p>
        </p:txBody>
      </p:sp>
      <p:sp>
        <p:nvSpPr>
          <p:cNvPr id="32771" name="Content Placeholder 2"/>
          <p:cNvSpPr>
            <a:spLocks noGrp="1"/>
          </p:cNvSpPr>
          <p:nvPr>
            <p:ph idx="1"/>
          </p:nvPr>
        </p:nvSpPr>
        <p:spPr/>
        <p:txBody>
          <a:bodyPr/>
          <a:lstStyle/>
          <a:p>
            <a:pPr>
              <a:buFont typeface="Arial" charset="0"/>
              <a:buChar char="•"/>
            </a:pPr>
            <a:r>
              <a:rPr lang="en-US" sz="2400">
                <a:latin typeface="Calibri" charset="0"/>
                <a:cs typeface="Calibri" charset="0"/>
              </a:rPr>
              <a:t>The </a:t>
            </a:r>
            <a:r>
              <a:rPr lang="en-US" sz="2400">
                <a:latin typeface="Courier New" charset="0"/>
                <a:ea typeface="Calibri" charset="0"/>
                <a:cs typeface="Courier New" charset="0"/>
              </a:rPr>
              <a:t>turtle.heading()</a:t>
            </a:r>
            <a:r>
              <a:rPr lang="en-US" sz="2400">
                <a:latin typeface="Calibri" charset="0"/>
                <a:cs typeface="Calibri" charset="0"/>
              </a:rPr>
              <a:t> function returns the turtle's heading. (By default, the heading is returned in degrees.)</a:t>
            </a:r>
          </a:p>
          <a:p>
            <a:pPr>
              <a:buFont typeface="Arial" charset="0"/>
              <a:buChar char="•"/>
            </a:pPr>
            <a:r>
              <a:rPr lang="en-US" sz="2400">
                <a:latin typeface="Calibri" charset="0"/>
                <a:cs typeface="Calibri" charset="0"/>
              </a:rPr>
              <a:t>Example of calling the function in an </a:t>
            </a:r>
            <a:r>
              <a:rPr lang="en-US" sz="2400">
                <a:latin typeface="Courier New" charset="0"/>
                <a:cs typeface="Courier New" charset="0"/>
              </a:rPr>
              <a:t>if</a:t>
            </a:r>
            <a:r>
              <a:rPr lang="en-US" sz="2400">
                <a:latin typeface="Calibri" charset="0"/>
                <a:cs typeface="Calibri" charset="0"/>
              </a:rPr>
              <a:t> statement:</a:t>
            </a:r>
            <a:endParaRPr lang="he-IL" sz="2400">
              <a:latin typeface="Calibri" charset="0"/>
              <a:cs typeface="Calibri" charset="0"/>
            </a:endParaRPr>
          </a:p>
        </p:txBody>
      </p:sp>
      <p:sp>
        <p:nvSpPr>
          <p:cNvPr id="32772" name="TextBox 1"/>
          <p:cNvSpPr txBox="1">
            <a:spLocks noChangeArrowheads="1"/>
          </p:cNvSpPr>
          <p:nvPr/>
        </p:nvSpPr>
        <p:spPr bwMode="auto">
          <a:xfrm>
            <a:off x="762000" y="3429000"/>
            <a:ext cx="7696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rPr>
              <a:t>if turtle.heading() &gt;= 90 and turtle.heading() &lt;= 270:</a:t>
            </a:r>
            <a:endParaRPr lang="en-US" sz="1800" b="0"/>
          </a:p>
          <a:p>
            <a:r>
              <a:rPr lang="en-US" sz="1800" b="0">
                <a:latin typeface="Courier New" charset="0"/>
                <a:cs typeface="Calibri" charset="0"/>
              </a:rPr>
              <a:t>    turtle.setheading(180)</a:t>
            </a:r>
            <a:endParaRPr lang="en-US" sz="1800" b="0">
              <a:latin typeface="Courier New" charset="0"/>
              <a:cs typeface="Courier New"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atin typeface="Arial" charset="0"/>
                <a:cs typeface="Arial" charset="0"/>
              </a:rPr>
              <a:t>Turtle Graphics: Determining the State of the Turtle</a:t>
            </a:r>
            <a:endParaRPr lang="he-IL">
              <a:latin typeface="Arial" charset="0"/>
              <a:cs typeface="Arial" charset="0"/>
            </a:endParaRPr>
          </a:p>
        </p:txBody>
      </p:sp>
      <p:sp>
        <p:nvSpPr>
          <p:cNvPr id="33795" name="Content Placeholder 2"/>
          <p:cNvSpPr>
            <a:spLocks noGrp="1"/>
          </p:cNvSpPr>
          <p:nvPr>
            <p:ph idx="1"/>
          </p:nvPr>
        </p:nvSpPr>
        <p:spPr/>
        <p:txBody>
          <a:bodyPr/>
          <a:lstStyle/>
          <a:p>
            <a:pPr>
              <a:buFont typeface="Arial" charset="0"/>
              <a:buChar char="•"/>
            </a:pPr>
            <a:r>
              <a:rPr lang="en-US" sz="2400">
                <a:latin typeface="Calibri" charset="0"/>
                <a:cs typeface="Calibri" charset="0"/>
              </a:rPr>
              <a:t>The </a:t>
            </a:r>
            <a:r>
              <a:rPr lang="en-US" sz="2400">
                <a:latin typeface="Courier New" charset="0"/>
                <a:ea typeface="Calibri" charset="0"/>
                <a:cs typeface="Courier New" charset="0"/>
              </a:rPr>
              <a:t>turtle.isdown()</a:t>
            </a:r>
            <a:r>
              <a:rPr lang="en-US" sz="2400">
                <a:latin typeface="Calibri" charset="0"/>
                <a:cs typeface="Calibri" charset="0"/>
              </a:rPr>
              <a:t> function returns </a:t>
            </a:r>
            <a:r>
              <a:rPr lang="en-US" sz="2400" b="0">
                <a:latin typeface="Courier New" charset="0"/>
                <a:cs typeface="Calibri" charset="0"/>
              </a:rPr>
              <a:t>True</a:t>
            </a:r>
            <a:r>
              <a:rPr lang="en-US" sz="2400">
                <a:latin typeface="Calibri" charset="0"/>
                <a:cs typeface="Calibri" charset="0"/>
              </a:rPr>
              <a:t> if the pen is down, or </a:t>
            </a:r>
            <a:r>
              <a:rPr lang="en-US" sz="2400" b="0">
                <a:latin typeface="Courier New" charset="0"/>
                <a:cs typeface="Calibri" charset="0"/>
              </a:rPr>
              <a:t>False</a:t>
            </a:r>
            <a:r>
              <a:rPr lang="en-US" sz="2400">
                <a:latin typeface="Calibri" charset="0"/>
                <a:cs typeface="Calibri" charset="0"/>
              </a:rPr>
              <a:t> otherwise.</a:t>
            </a:r>
          </a:p>
          <a:p>
            <a:pPr>
              <a:buFont typeface="Arial" charset="0"/>
              <a:buChar char="•"/>
            </a:pPr>
            <a:r>
              <a:rPr lang="en-US" sz="2400">
                <a:latin typeface="Calibri" charset="0"/>
                <a:cs typeface="Calibri" charset="0"/>
              </a:rPr>
              <a:t>Example of calling the function in an </a:t>
            </a:r>
            <a:r>
              <a:rPr lang="en-US" sz="2400">
                <a:latin typeface="Courier New" charset="0"/>
                <a:cs typeface="Courier New" charset="0"/>
              </a:rPr>
              <a:t>if</a:t>
            </a:r>
            <a:r>
              <a:rPr lang="en-US" sz="2400">
                <a:latin typeface="Calibri" charset="0"/>
                <a:cs typeface="Calibri" charset="0"/>
              </a:rPr>
              <a:t> statement:</a:t>
            </a:r>
            <a:endParaRPr lang="he-IL" sz="2400">
              <a:latin typeface="Calibri" charset="0"/>
              <a:cs typeface="Calibri" charset="0"/>
            </a:endParaRPr>
          </a:p>
        </p:txBody>
      </p:sp>
      <p:sp>
        <p:nvSpPr>
          <p:cNvPr id="33796" name="TextBox 1"/>
          <p:cNvSpPr txBox="1">
            <a:spLocks noChangeArrowheads="1"/>
          </p:cNvSpPr>
          <p:nvPr/>
        </p:nvSpPr>
        <p:spPr bwMode="auto">
          <a:xfrm>
            <a:off x="762000" y="3429000"/>
            <a:ext cx="3048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rPr>
              <a:t>if turtle.isdown():</a:t>
            </a:r>
          </a:p>
          <a:p>
            <a:r>
              <a:rPr lang="en-US" sz="1800" b="0">
                <a:latin typeface="Courier New" charset="0"/>
              </a:rPr>
              <a:t>    turtle.penup()</a:t>
            </a:r>
          </a:p>
        </p:txBody>
      </p:sp>
      <p:sp>
        <p:nvSpPr>
          <p:cNvPr id="33797" name="TextBox 4"/>
          <p:cNvSpPr txBox="1">
            <a:spLocks noChangeArrowheads="1"/>
          </p:cNvSpPr>
          <p:nvPr/>
        </p:nvSpPr>
        <p:spPr bwMode="auto">
          <a:xfrm>
            <a:off x="762000" y="4343400"/>
            <a:ext cx="3733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rPr>
              <a:t>if not(turtle.isdown()):</a:t>
            </a:r>
          </a:p>
          <a:p>
            <a:r>
              <a:rPr lang="en-US" sz="1800" b="0">
                <a:latin typeface="Courier New" charset="0"/>
              </a:rPr>
              <a:t>    turtle.pendown()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atin typeface="Arial" charset="0"/>
                <a:cs typeface="Arial" charset="0"/>
              </a:rPr>
              <a:t>Turtle Graphics: Determining the State of the Turtle</a:t>
            </a:r>
            <a:endParaRPr lang="he-IL">
              <a:latin typeface="Arial" charset="0"/>
              <a:cs typeface="Arial" charset="0"/>
            </a:endParaRPr>
          </a:p>
        </p:txBody>
      </p:sp>
      <p:sp>
        <p:nvSpPr>
          <p:cNvPr id="34819" name="Content Placeholder 2"/>
          <p:cNvSpPr>
            <a:spLocks noGrp="1"/>
          </p:cNvSpPr>
          <p:nvPr>
            <p:ph idx="1"/>
          </p:nvPr>
        </p:nvSpPr>
        <p:spPr/>
        <p:txBody>
          <a:bodyPr/>
          <a:lstStyle/>
          <a:p>
            <a:pPr>
              <a:buFont typeface="Arial" charset="0"/>
              <a:buChar char="•"/>
            </a:pPr>
            <a:r>
              <a:rPr lang="en-US" sz="2400">
                <a:latin typeface="Calibri" charset="0"/>
                <a:cs typeface="Calibri" charset="0"/>
              </a:rPr>
              <a:t>The </a:t>
            </a:r>
            <a:r>
              <a:rPr lang="en-US" sz="2400">
                <a:latin typeface="Courier New" charset="0"/>
                <a:ea typeface="Calibri" charset="0"/>
                <a:cs typeface="Courier New" charset="0"/>
              </a:rPr>
              <a:t>turtle.isvisible()</a:t>
            </a:r>
            <a:r>
              <a:rPr lang="en-US" sz="2400">
                <a:latin typeface="Calibri" charset="0"/>
                <a:cs typeface="Calibri" charset="0"/>
              </a:rPr>
              <a:t> function returns </a:t>
            </a:r>
            <a:r>
              <a:rPr lang="en-US" sz="2400" b="0">
                <a:latin typeface="Courier New" charset="0"/>
                <a:cs typeface="Calibri" charset="0"/>
              </a:rPr>
              <a:t>True</a:t>
            </a:r>
            <a:r>
              <a:rPr lang="en-US" sz="2400">
                <a:latin typeface="Calibri" charset="0"/>
                <a:cs typeface="Calibri" charset="0"/>
              </a:rPr>
              <a:t> if the turtle is visible, or </a:t>
            </a:r>
            <a:r>
              <a:rPr lang="en-US" sz="2400" b="0">
                <a:latin typeface="Courier New" charset="0"/>
                <a:cs typeface="Calibri" charset="0"/>
              </a:rPr>
              <a:t>False</a:t>
            </a:r>
            <a:r>
              <a:rPr lang="en-US" sz="2400">
                <a:latin typeface="Calibri" charset="0"/>
                <a:cs typeface="Calibri" charset="0"/>
              </a:rPr>
              <a:t> otherwise.</a:t>
            </a:r>
          </a:p>
          <a:p>
            <a:pPr>
              <a:buFont typeface="Arial" charset="0"/>
              <a:buChar char="•"/>
            </a:pPr>
            <a:r>
              <a:rPr lang="en-US" sz="2400">
                <a:latin typeface="Calibri" charset="0"/>
                <a:cs typeface="Calibri" charset="0"/>
              </a:rPr>
              <a:t>Example of calling the function in an </a:t>
            </a:r>
            <a:r>
              <a:rPr lang="en-US" sz="2400">
                <a:latin typeface="Courier New" charset="0"/>
                <a:cs typeface="Courier New" charset="0"/>
              </a:rPr>
              <a:t>if</a:t>
            </a:r>
            <a:r>
              <a:rPr lang="en-US" sz="2400">
                <a:latin typeface="Calibri" charset="0"/>
                <a:cs typeface="Calibri" charset="0"/>
              </a:rPr>
              <a:t> statement:</a:t>
            </a:r>
            <a:endParaRPr lang="he-IL" sz="2400">
              <a:latin typeface="Calibri" charset="0"/>
              <a:cs typeface="Calibri" charset="0"/>
            </a:endParaRPr>
          </a:p>
        </p:txBody>
      </p:sp>
      <p:sp>
        <p:nvSpPr>
          <p:cNvPr id="34820" name="TextBox 1"/>
          <p:cNvSpPr txBox="1">
            <a:spLocks noChangeArrowheads="1"/>
          </p:cNvSpPr>
          <p:nvPr/>
        </p:nvSpPr>
        <p:spPr bwMode="auto">
          <a:xfrm>
            <a:off x="762000" y="3429000"/>
            <a:ext cx="6019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rPr>
              <a:t>if turtle.isvisible():</a:t>
            </a:r>
          </a:p>
          <a:p>
            <a:r>
              <a:rPr lang="en-US" sz="1800" b="0">
                <a:latin typeface="Courier New" charset="0"/>
              </a:rPr>
              <a:t>    turtle.hideturtle()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atin typeface="Arial" charset="0"/>
                <a:cs typeface="Arial" charset="0"/>
              </a:rPr>
              <a:t>Turtle Graphics: Determining the State of the Turtle</a:t>
            </a:r>
            <a:endParaRPr lang="he-IL">
              <a:latin typeface="Arial" charset="0"/>
              <a:cs typeface="Arial" charset="0"/>
            </a:endParaRPr>
          </a:p>
        </p:txBody>
      </p:sp>
      <p:sp>
        <p:nvSpPr>
          <p:cNvPr id="35843" name="Content Placeholder 2"/>
          <p:cNvSpPr>
            <a:spLocks noGrp="1"/>
          </p:cNvSpPr>
          <p:nvPr>
            <p:ph idx="1"/>
          </p:nvPr>
        </p:nvSpPr>
        <p:spPr/>
        <p:txBody>
          <a:bodyPr/>
          <a:lstStyle/>
          <a:p>
            <a:pPr>
              <a:buFont typeface="Arial" charset="0"/>
              <a:buChar char="•"/>
            </a:pPr>
            <a:r>
              <a:rPr lang="en-US" sz="2400">
                <a:latin typeface="Calibri" charset="0"/>
                <a:cs typeface="Calibri" charset="0"/>
              </a:rPr>
              <a:t>When you call </a:t>
            </a:r>
            <a:r>
              <a:rPr lang="en-US" sz="2400">
                <a:latin typeface="Courier New" charset="0"/>
                <a:ea typeface="Calibri" charset="0"/>
                <a:cs typeface="Courier New" charset="0"/>
              </a:rPr>
              <a:t>turtle.pencolor()</a:t>
            </a:r>
            <a:r>
              <a:rPr lang="en-US" sz="2400">
                <a:latin typeface="Calibri" charset="0"/>
                <a:cs typeface="Calibri" charset="0"/>
              </a:rPr>
              <a:t> without passing an argument, the function returns the pen's current color as a string. Example of calling the function in an </a:t>
            </a:r>
            <a:r>
              <a:rPr lang="en-US" sz="2400">
                <a:latin typeface="Courier New" charset="0"/>
                <a:cs typeface="Courier New" charset="0"/>
              </a:rPr>
              <a:t>if</a:t>
            </a:r>
            <a:r>
              <a:rPr lang="en-US" sz="2400">
                <a:latin typeface="Calibri" charset="0"/>
                <a:cs typeface="Calibri" charset="0"/>
              </a:rPr>
              <a:t> statement:</a:t>
            </a:r>
            <a:br>
              <a:rPr lang="en-US" sz="2400">
                <a:latin typeface="Calibri" charset="0"/>
                <a:cs typeface="Calibri" charset="0"/>
              </a:rPr>
            </a:br>
            <a:br>
              <a:rPr lang="en-US" sz="2400">
                <a:latin typeface="Calibri" charset="0"/>
                <a:cs typeface="Calibri" charset="0"/>
              </a:rPr>
            </a:br>
            <a:br>
              <a:rPr lang="en-US" sz="2400">
                <a:latin typeface="Calibri" charset="0"/>
                <a:cs typeface="Calibri" charset="0"/>
              </a:rPr>
            </a:br>
            <a:endParaRPr lang="en-US" sz="2400">
              <a:latin typeface="Calibri" charset="0"/>
              <a:cs typeface="Calibri" charset="0"/>
            </a:endParaRPr>
          </a:p>
          <a:p>
            <a:pPr>
              <a:buFont typeface="Arial" charset="0"/>
              <a:buChar char="•"/>
            </a:pPr>
            <a:r>
              <a:rPr lang="en-US" sz="2400">
                <a:latin typeface="Calibri" charset="0"/>
                <a:cs typeface="Calibri" charset="0"/>
              </a:rPr>
              <a:t>When you call </a:t>
            </a:r>
            <a:r>
              <a:rPr lang="en-US" sz="2400">
                <a:latin typeface="Courier New" charset="0"/>
                <a:cs typeface="Calibri" charset="0"/>
              </a:rPr>
              <a:t>turtle.fillcolor()</a:t>
            </a:r>
            <a:r>
              <a:rPr lang="en-US" sz="2400">
                <a:latin typeface="Calibri" charset="0"/>
                <a:cs typeface="Calibri" charset="0"/>
              </a:rPr>
              <a:t> without passing an argument, the function returns the current fill color as a string. Example of calling the function in an </a:t>
            </a:r>
            <a:r>
              <a:rPr lang="en-US" sz="2400">
                <a:latin typeface="Courier New" charset="0"/>
                <a:cs typeface="Courier New" charset="0"/>
              </a:rPr>
              <a:t>if</a:t>
            </a:r>
            <a:r>
              <a:rPr lang="en-US" sz="2400">
                <a:latin typeface="Calibri" charset="0"/>
                <a:cs typeface="Calibri" charset="0"/>
              </a:rPr>
              <a:t> statement:</a:t>
            </a:r>
            <a:br>
              <a:rPr lang="en-US" sz="2400">
                <a:latin typeface="Calibri" charset="0"/>
                <a:cs typeface="Calibri" charset="0"/>
              </a:rPr>
            </a:br>
            <a:endParaRPr lang="he-IL" sz="2400">
              <a:latin typeface="Calibri" charset="0"/>
              <a:cs typeface="Calibri" charset="0"/>
            </a:endParaRPr>
          </a:p>
        </p:txBody>
      </p:sp>
      <p:sp>
        <p:nvSpPr>
          <p:cNvPr id="35844" name="TextBox 1"/>
          <p:cNvSpPr txBox="1">
            <a:spLocks noChangeArrowheads="1"/>
          </p:cNvSpPr>
          <p:nvPr/>
        </p:nvSpPr>
        <p:spPr bwMode="auto">
          <a:xfrm>
            <a:off x="1143000" y="2971800"/>
            <a:ext cx="4572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rPr>
              <a:t>if turtle.pencolor() == 'red':</a:t>
            </a:r>
          </a:p>
          <a:p>
            <a:r>
              <a:rPr lang="en-US" sz="1800" b="0">
                <a:latin typeface="Courier New" charset="0"/>
              </a:rPr>
              <a:t>    turtle.pencolor('blue')</a:t>
            </a:r>
          </a:p>
        </p:txBody>
      </p:sp>
      <p:sp>
        <p:nvSpPr>
          <p:cNvPr id="35845" name="TextBox 1"/>
          <p:cNvSpPr txBox="1">
            <a:spLocks noChangeArrowheads="1"/>
          </p:cNvSpPr>
          <p:nvPr/>
        </p:nvSpPr>
        <p:spPr bwMode="auto">
          <a:xfrm>
            <a:off x="1295400" y="5257800"/>
            <a:ext cx="4572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rPr>
              <a:t>if turtle.fillcolor() == 'blue':</a:t>
            </a:r>
          </a:p>
          <a:p>
            <a:r>
              <a:rPr lang="en-US" sz="1800" b="0">
                <a:latin typeface="Courier New" charset="0"/>
              </a:rPr>
              <a:t>    turtle.fillcolor('white')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atin typeface="Arial" charset="0"/>
                <a:cs typeface="Arial" charset="0"/>
              </a:rPr>
              <a:t>Turtle Graphics: Determining the State of the Turtle</a:t>
            </a:r>
            <a:endParaRPr lang="he-IL">
              <a:latin typeface="Arial" charset="0"/>
              <a:cs typeface="Arial" charset="0"/>
            </a:endParaRPr>
          </a:p>
        </p:txBody>
      </p:sp>
      <p:sp>
        <p:nvSpPr>
          <p:cNvPr id="36867" name="Content Placeholder 2"/>
          <p:cNvSpPr>
            <a:spLocks noGrp="1"/>
          </p:cNvSpPr>
          <p:nvPr>
            <p:ph idx="1"/>
          </p:nvPr>
        </p:nvSpPr>
        <p:spPr/>
        <p:txBody>
          <a:bodyPr/>
          <a:lstStyle/>
          <a:p>
            <a:pPr>
              <a:buFont typeface="Arial" charset="0"/>
              <a:buChar char="•"/>
            </a:pPr>
            <a:r>
              <a:rPr lang="en-US" sz="2400">
                <a:latin typeface="Calibri" charset="0"/>
                <a:cs typeface="Calibri" charset="0"/>
              </a:rPr>
              <a:t>When you call </a:t>
            </a:r>
            <a:r>
              <a:rPr lang="en-US" sz="2400">
                <a:latin typeface="Courier New" charset="0"/>
                <a:ea typeface="Calibri" charset="0"/>
                <a:cs typeface="Courier New" charset="0"/>
              </a:rPr>
              <a:t>turtle.bgcolor()</a:t>
            </a:r>
            <a:r>
              <a:rPr lang="en-US" sz="2400">
                <a:latin typeface="Calibri" charset="0"/>
                <a:cs typeface="Calibri" charset="0"/>
              </a:rPr>
              <a:t> without passing an argument, the function returns the current background color as a string. Example of calling the function in an </a:t>
            </a:r>
            <a:r>
              <a:rPr lang="en-US" sz="2400">
                <a:latin typeface="Courier New" charset="0"/>
                <a:cs typeface="Courier New" charset="0"/>
              </a:rPr>
              <a:t>if</a:t>
            </a:r>
            <a:r>
              <a:rPr lang="en-US" sz="2400">
                <a:latin typeface="Calibri" charset="0"/>
                <a:cs typeface="Calibri" charset="0"/>
              </a:rPr>
              <a:t> statement:</a:t>
            </a:r>
            <a:br>
              <a:rPr lang="en-US" sz="2400">
                <a:latin typeface="Calibri" charset="0"/>
                <a:cs typeface="Calibri" charset="0"/>
              </a:rPr>
            </a:br>
            <a:br>
              <a:rPr lang="en-US" sz="2400">
                <a:latin typeface="Calibri" charset="0"/>
                <a:cs typeface="Calibri" charset="0"/>
              </a:rPr>
            </a:br>
            <a:br>
              <a:rPr lang="en-US" sz="2400">
                <a:latin typeface="Calibri" charset="0"/>
                <a:cs typeface="Calibri" charset="0"/>
              </a:rPr>
            </a:br>
            <a:br>
              <a:rPr lang="en-US" sz="2400">
                <a:latin typeface="Calibri" charset="0"/>
                <a:cs typeface="Calibri" charset="0"/>
              </a:rPr>
            </a:br>
            <a:endParaRPr lang="he-IL" sz="2400">
              <a:latin typeface="Calibri" charset="0"/>
              <a:cs typeface="Calibri" charset="0"/>
            </a:endParaRPr>
          </a:p>
        </p:txBody>
      </p:sp>
      <p:sp>
        <p:nvSpPr>
          <p:cNvPr id="36868" name="TextBox 1"/>
          <p:cNvSpPr txBox="1">
            <a:spLocks noChangeArrowheads="1"/>
          </p:cNvSpPr>
          <p:nvPr/>
        </p:nvSpPr>
        <p:spPr bwMode="auto">
          <a:xfrm>
            <a:off x="1143000" y="3316288"/>
            <a:ext cx="4572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rPr>
              <a:t>if turtle.bgcolor() == 'white':</a:t>
            </a:r>
          </a:p>
          <a:p>
            <a:r>
              <a:rPr lang="en-US" sz="1800" b="0">
                <a:latin typeface="Courier New" charset="0"/>
              </a:rPr>
              <a:t>    turtle.bgcolor('gray')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if</a:t>
            </a:r>
            <a:r>
              <a:rPr lang="en-US">
                <a:latin typeface="Arial" charset="0"/>
                <a:cs typeface="Arial" charset="0"/>
              </a:rPr>
              <a:t> Statement (cont’d.)</a:t>
            </a:r>
            <a:endParaRPr lang="he-IL">
              <a:latin typeface="Arial" charset="0"/>
              <a:cs typeface="Arial" charset="0"/>
            </a:endParaRPr>
          </a:p>
        </p:txBody>
      </p:sp>
      <p:sp>
        <p:nvSpPr>
          <p:cNvPr id="5123" name="Content Placeholder 2"/>
          <p:cNvSpPr>
            <a:spLocks noGrp="1"/>
          </p:cNvSpPr>
          <p:nvPr>
            <p:ph idx="1"/>
          </p:nvPr>
        </p:nvSpPr>
        <p:spPr/>
        <p:txBody>
          <a:bodyPr/>
          <a:lstStyle/>
          <a:p>
            <a:pPr eaLnBrk="1" hangingPunct="1">
              <a:buFont typeface="Arial" charset="0"/>
              <a:buChar char="•"/>
            </a:pPr>
            <a:r>
              <a:rPr lang="en-US">
                <a:latin typeface="Arial" charset="0"/>
                <a:cs typeface="Arial" charset="0"/>
              </a:rPr>
              <a:t>In flowchart, diamond represents true/false condition that must be tested</a:t>
            </a:r>
          </a:p>
          <a:p>
            <a:pPr eaLnBrk="1" hangingPunct="1">
              <a:buFont typeface="Arial" charset="0"/>
              <a:buChar char="•"/>
            </a:pPr>
            <a:r>
              <a:rPr lang="en-US">
                <a:latin typeface="Arial" charset="0"/>
                <a:cs typeface="Arial" charset="0"/>
              </a:rPr>
              <a:t>Actions can be </a:t>
            </a:r>
            <a:r>
              <a:rPr lang="en-US" i="1">
                <a:latin typeface="Arial" charset="0"/>
                <a:cs typeface="Arial" charset="0"/>
              </a:rPr>
              <a:t>conditionally executed</a:t>
            </a:r>
          </a:p>
          <a:p>
            <a:pPr lvl="1" eaLnBrk="1" hangingPunct="1">
              <a:buFont typeface="Arial" charset="0"/>
              <a:buChar char="•"/>
            </a:pPr>
            <a:r>
              <a:rPr lang="en-US">
                <a:latin typeface="Arial" charset="0"/>
                <a:cs typeface="Arial" charset="0"/>
              </a:rPr>
              <a:t>Performed only when a condition is true</a:t>
            </a:r>
          </a:p>
          <a:p>
            <a:pPr eaLnBrk="1" hangingPunct="1">
              <a:buFont typeface="Arial" charset="0"/>
              <a:buChar char="•"/>
            </a:pPr>
            <a:r>
              <a:rPr lang="en-US" u="sng">
                <a:latin typeface="Arial" charset="0"/>
                <a:cs typeface="Arial" charset="0"/>
              </a:rPr>
              <a:t>Single alternative decision structure</a:t>
            </a:r>
            <a:r>
              <a:rPr lang="en-US">
                <a:latin typeface="Arial" charset="0"/>
                <a:cs typeface="Arial" charset="0"/>
              </a:rPr>
              <a:t>: provides only one alternative path of execution</a:t>
            </a:r>
          </a:p>
          <a:p>
            <a:pPr lvl="1" eaLnBrk="1" hangingPunct="1">
              <a:buFont typeface="Arial" charset="0"/>
              <a:buChar char="•"/>
            </a:pPr>
            <a:r>
              <a:rPr lang="en-US">
                <a:latin typeface="Arial" charset="0"/>
                <a:cs typeface="Arial" charset="0"/>
              </a:rPr>
              <a:t>If condition is not true, exit the structure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atin typeface="Arial" charset="0"/>
                <a:cs typeface="Arial" charset="0"/>
              </a:rPr>
              <a:t>Turtle Graphics: Determining the State of the Turtle</a:t>
            </a:r>
            <a:endParaRPr lang="he-IL">
              <a:latin typeface="Arial" charset="0"/>
              <a:cs typeface="Arial" charset="0"/>
            </a:endParaRPr>
          </a:p>
        </p:txBody>
      </p:sp>
      <p:sp>
        <p:nvSpPr>
          <p:cNvPr id="37891" name="Content Placeholder 2"/>
          <p:cNvSpPr>
            <a:spLocks noGrp="1"/>
          </p:cNvSpPr>
          <p:nvPr>
            <p:ph idx="1"/>
          </p:nvPr>
        </p:nvSpPr>
        <p:spPr/>
        <p:txBody>
          <a:bodyPr/>
          <a:lstStyle/>
          <a:p>
            <a:pPr>
              <a:buFont typeface="Arial" charset="0"/>
              <a:buChar char="•"/>
            </a:pPr>
            <a:r>
              <a:rPr lang="en-US" sz="2400">
                <a:latin typeface="Calibri" charset="0"/>
                <a:cs typeface="Calibri" charset="0"/>
              </a:rPr>
              <a:t>When you call </a:t>
            </a:r>
            <a:r>
              <a:rPr lang="en-US" sz="2400">
                <a:latin typeface="Courier New" charset="0"/>
                <a:ea typeface="Calibri" charset="0"/>
                <a:cs typeface="Courier New" charset="0"/>
              </a:rPr>
              <a:t>turtle.pensize()</a:t>
            </a:r>
            <a:r>
              <a:rPr lang="en-US" sz="2400">
                <a:latin typeface="Calibri" charset="0"/>
                <a:cs typeface="Calibri" charset="0"/>
              </a:rPr>
              <a:t> without passing an argument, the function returns the pen's current size as a string. Example of calling the function in an </a:t>
            </a:r>
            <a:r>
              <a:rPr lang="en-US" sz="2400">
                <a:latin typeface="Courier New" charset="0"/>
                <a:cs typeface="Courier New" charset="0"/>
              </a:rPr>
              <a:t>if</a:t>
            </a:r>
            <a:r>
              <a:rPr lang="en-US" sz="2400">
                <a:latin typeface="Calibri" charset="0"/>
                <a:cs typeface="Calibri" charset="0"/>
              </a:rPr>
              <a:t> statement:</a:t>
            </a:r>
            <a:br>
              <a:rPr lang="en-US" sz="2400">
                <a:latin typeface="Calibri" charset="0"/>
                <a:cs typeface="Calibri" charset="0"/>
              </a:rPr>
            </a:br>
            <a:br>
              <a:rPr lang="en-US" sz="2400">
                <a:latin typeface="Calibri" charset="0"/>
                <a:cs typeface="Calibri" charset="0"/>
              </a:rPr>
            </a:br>
            <a:br>
              <a:rPr lang="en-US" sz="2400">
                <a:latin typeface="Calibri" charset="0"/>
                <a:cs typeface="Calibri" charset="0"/>
              </a:rPr>
            </a:br>
            <a:br>
              <a:rPr lang="en-US" sz="2400">
                <a:latin typeface="Calibri" charset="0"/>
                <a:cs typeface="Calibri" charset="0"/>
              </a:rPr>
            </a:br>
            <a:endParaRPr lang="he-IL" sz="2400">
              <a:latin typeface="Calibri" charset="0"/>
              <a:cs typeface="Calibri" charset="0"/>
            </a:endParaRPr>
          </a:p>
        </p:txBody>
      </p:sp>
      <p:sp>
        <p:nvSpPr>
          <p:cNvPr id="37892" name="TextBox 1"/>
          <p:cNvSpPr txBox="1">
            <a:spLocks noChangeArrowheads="1"/>
          </p:cNvSpPr>
          <p:nvPr/>
        </p:nvSpPr>
        <p:spPr bwMode="auto">
          <a:xfrm>
            <a:off x="1143000" y="3200400"/>
            <a:ext cx="4572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rPr>
              <a:t>if turtle.pensize() &lt; 3:</a:t>
            </a:r>
          </a:p>
          <a:p>
            <a:r>
              <a:rPr lang="en-US" sz="1800" b="0">
                <a:latin typeface="Courier New" charset="0"/>
              </a:rPr>
              <a:t>    turtle.pensize(3)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atin typeface="Arial" charset="0"/>
                <a:cs typeface="Arial" charset="0"/>
              </a:rPr>
              <a:t>Turtle Graphics: Determining the State of the Turtle</a:t>
            </a:r>
            <a:endParaRPr lang="he-IL">
              <a:latin typeface="Arial" charset="0"/>
              <a:cs typeface="Arial" charset="0"/>
            </a:endParaRPr>
          </a:p>
        </p:txBody>
      </p:sp>
      <p:sp>
        <p:nvSpPr>
          <p:cNvPr id="38915" name="Content Placeholder 2"/>
          <p:cNvSpPr>
            <a:spLocks noGrp="1"/>
          </p:cNvSpPr>
          <p:nvPr>
            <p:ph idx="1"/>
          </p:nvPr>
        </p:nvSpPr>
        <p:spPr/>
        <p:txBody>
          <a:bodyPr/>
          <a:lstStyle/>
          <a:p>
            <a:pPr>
              <a:buFont typeface="Arial" charset="0"/>
              <a:buChar char="•"/>
            </a:pPr>
            <a:r>
              <a:rPr lang="en-US" sz="2400">
                <a:latin typeface="Calibri" charset="0"/>
                <a:cs typeface="Calibri" charset="0"/>
              </a:rPr>
              <a:t>When you call </a:t>
            </a:r>
            <a:r>
              <a:rPr lang="en-US" sz="2400">
                <a:latin typeface="Courier New" charset="0"/>
                <a:ea typeface="Calibri" charset="0"/>
                <a:cs typeface="Courier New" charset="0"/>
              </a:rPr>
              <a:t>turtle.speed()</a:t>
            </a:r>
            <a:r>
              <a:rPr lang="en-US" sz="2400">
                <a:latin typeface="Calibri" charset="0"/>
                <a:cs typeface="Calibri" charset="0"/>
              </a:rPr>
              <a:t> without passing an argument, the function returns the current animation speed. Example of calling the function in an </a:t>
            </a:r>
            <a:r>
              <a:rPr lang="en-US" sz="2400">
                <a:latin typeface="Courier New" charset="0"/>
                <a:cs typeface="Courier New" charset="0"/>
              </a:rPr>
              <a:t>if</a:t>
            </a:r>
            <a:r>
              <a:rPr lang="en-US" sz="2400">
                <a:latin typeface="Calibri" charset="0"/>
                <a:cs typeface="Calibri" charset="0"/>
              </a:rPr>
              <a:t> statement:</a:t>
            </a:r>
            <a:br>
              <a:rPr lang="en-US" sz="2400">
                <a:latin typeface="Calibri" charset="0"/>
                <a:cs typeface="Calibri" charset="0"/>
              </a:rPr>
            </a:br>
            <a:br>
              <a:rPr lang="en-US" sz="2400">
                <a:latin typeface="Calibri" charset="0"/>
                <a:cs typeface="Calibri" charset="0"/>
              </a:rPr>
            </a:br>
            <a:br>
              <a:rPr lang="en-US" sz="2400">
                <a:latin typeface="Calibri" charset="0"/>
                <a:cs typeface="Calibri" charset="0"/>
              </a:rPr>
            </a:br>
            <a:br>
              <a:rPr lang="en-US" sz="2400">
                <a:latin typeface="Calibri" charset="0"/>
                <a:cs typeface="Calibri" charset="0"/>
              </a:rPr>
            </a:br>
            <a:endParaRPr lang="he-IL" sz="2400">
              <a:latin typeface="Calibri" charset="0"/>
              <a:cs typeface="Calibri" charset="0"/>
            </a:endParaRPr>
          </a:p>
        </p:txBody>
      </p:sp>
      <p:sp>
        <p:nvSpPr>
          <p:cNvPr id="38916" name="TextBox 1"/>
          <p:cNvSpPr txBox="1">
            <a:spLocks noChangeArrowheads="1"/>
          </p:cNvSpPr>
          <p:nvPr/>
        </p:nvSpPr>
        <p:spPr bwMode="auto">
          <a:xfrm>
            <a:off x="1143000" y="3200400"/>
            <a:ext cx="4572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200" b="1">
                <a:solidFill>
                  <a:schemeClr val="tx1"/>
                </a:solidFill>
                <a:latin typeface="Arial" charset="0"/>
                <a:ea typeface="ＭＳ Ｐゴシック" charset="0"/>
                <a:cs typeface="Arial" charset="0"/>
              </a:defRPr>
            </a:lvl1pPr>
            <a:lvl2pPr>
              <a:defRPr sz="2800">
                <a:solidFill>
                  <a:schemeClr val="tx1"/>
                </a:solidFill>
                <a:latin typeface="Arial" charset="0"/>
                <a:ea typeface="Arial" charset="0"/>
                <a:cs typeface="Arial" charset="0"/>
              </a:defRPr>
            </a:lvl2pPr>
            <a:lvl3pPr>
              <a:defRPr sz="2400">
                <a:solidFill>
                  <a:schemeClr val="tx1"/>
                </a:solidFill>
                <a:latin typeface="Arial" charset="0"/>
                <a:ea typeface="Arial" charset="0"/>
                <a:cs typeface="Arial" charset="0"/>
              </a:defRPr>
            </a:lvl3pPr>
            <a:lvl4pPr>
              <a:defRPr sz="2000">
                <a:solidFill>
                  <a:schemeClr val="tx1"/>
                </a:solidFill>
                <a:latin typeface="Arial" charset="0"/>
                <a:ea typeface="Arial" charset="0"/>
                <a:cs typeface="Arial" charset="0"/>
              </a:defRPr>
            </a:lvl4pPr>
            <a:lvl5pPr>
              <a:defRPr sz="2000">
                <a:solidFill>
                  <a:schemeClr val="tx1"/>
                </a:solidFill>
                <a:latin typeface="Arial" charset="0"/>
                <a:ea typeface="Arial" charset="0"/>
                <a:cs typeface="Arial" charset="0"/>
              </a:defRPr>
            </a:lvl5pPr>
            <a:lvl6pPr eaLnBrk="0" hangingPunct="0">
              <a:buFont typeface="Arial" charset="0"/>
              <a:buChar char="•"/>
              <a:defRPr sz="2000">
                <a:solidFill>
                  <a:schemeClr val="tx1"/>
                </a:solidFill>
                <a:latin typeface="Arial" charset="0"/>
                <a:ea typeface="Arial" charset="0"/>
                <a:cs typeface="Arial" charset="0"/>
              </a:defRPr>
            </a:lvl6pPr>
            <a:lvl7pPr eaLnBrk="0" hangingPunct="0">
              <a:buFont typeface="Arial" charset="0"/>
              <a:buChar char="•"/>
              <a:defRPr sz="2000">
                <a:solidFill>
                  <a:schemeClr val="tx1"/>
                </a:solidFill>
                <a:latin typeface="Arial" charset="0"/>
                <a:ea typeface="Arial" charset="0"/>
                <a:cs typeface="Arial" charset="0"/>
              </a:defRPr>
            </a:lvl7pPr>
            <a:lvl8pPr eaLnBrk="0" hangingPunct="0">
              <a:buFont typeface="Arial" charset="0"/>
              <a:buChar char="•"/>
              <a:defRPr sz="2000">
                <a:solidFill>
                  <a:schemeClr val="tx1"/>
                </a:solidFill>
                <a:latin typeface="Arial" charset="0"/>
                <a:ea typeface="Arial" charset="0"/>
                <a:cs typeface="Arial" charset="0"/>
              </a:defRPr>
            </a:lvl8pPr>
            <a:lvl9pPr eaLnBrk="0" hangingPunct="0">
              <a:buFont typeface="Arial" charset="0"/>
              <a:buChar char="•"/>
              <a:defRPr sz="2000">
                <a:solidFill>
                  <a:schemeClr val="tx1"/>
                </a:solidFill>
                <a:latin typeface="Arial" charset="0"/>
                <a:ea typeface="Arial" charset="0"/>
                <a:cs typeface="Arial" charset="0"/>
              </a:defRPr>
            </a:lvl9pPr>
          </a:lstStyle>
          <a:p>
            <a:r>
              <a:rPr lang="en-US" sz="1800" b="0">
                <a:latin typeface="Courier New" charset="0"/>
              </a:rPr>
              <a:t>if turtle.speed() &gt; 0:</a:t>
            </a:r>
          </a:p>
          <a:p>
            <a:r>
              <a:rPr lang="en-US" sz="1800" b="0">
                <a:latin typeface="Courier New" charset="0"/>
              </a:rPr>
              <a:t>    turtle.speed(0)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atin typeface="Arial" charset="0"/>
                <a:cs typeface="Arial" charset="0"/>
              </a:rPr>
              <a:t>Turtle Graphics: Determining the State of the Turtle</a:t>
            </a:r>
            <a:endParaRPr lang="he-IL">
              <a:latin typeface="Arial" charset="0"/>
              <a:cs typeface="Arial" charset="0"/>
            </a:endParaRPr>
          </a:p>
        </p:txBody>
      </p:sp>
      <p:sp>
        <p:nvSpPr>
          <p:cNvPr id="39939" name="Content Placeholder 2"/>
          <p:cNvSpPr>
            <a:spLocks noGrp="1"/>
          </p:cNvSpPr>
          <p:nvPr>
            <p:ph idx="1"/>
          </p:nvPr>
        </p:nvSpPr>
        <p:spPr/>
        <p:txBody>
          <a:bodyPr/>
          <a:lstStyle/>
          <a:p>
            <a:pPr>
              <a:buFont typeface="Arial" charset="0"/>
              <a:buChar char="•"/>
            </a:pPr>
            <a:r>
              <a:rPr lang="en-US" sz="2400">
                <a:latin typeface="Calibri" charset="0"/>
                <a:cs typeface="Calibri" charset="0"/>
              </a:rPr>
              <a:t>See </a:t>
            </a:r>
            <a:r>
              <a:rPr lang="en-US" sz="2400" i="1">
                <a:solidFill>
                  <a:srgbClr val="0070C0"/>
                </a:solidFill>
                <a:latin typeface="Calibri" charset="0"/>
                <a:cs typeface="Calibri" charset="0"/>
              </a:rPr>
              <a:t>In the Spotlight: The Hit the Target Game</a:t>
            </a:r>
            <a:r>
              <a:rPr lang="en-US" sz="2400">
                <a:solidFill>
                  <a:srgbClr val="0070C0"/>
                </a:solidFill>
                <a:latin typeface="Calibri" charset="0"/>
                <a:cs typeface="Calibri" charset="0"/>
              </a:rPr>
              <a:t> </a:t>
            </a:r>
            <a:r>
              <a:rPr lang="en-US" sz="2400">
                <a:latin typeface="Calibri" charset="0"/>
                <a:cs typeface="Calibri" charset="0"/>
              </a:rPr>
              <a:t>in your textbook for numerous examples of determining the state of the turtle.</a:t>
            </a:r>
            <a:br>
              <a:rPr lang="en-US" sz="2400">
                <a:latin typeface="Calibri" charset="0"/>
                <a:cs typeface="Calibri" charset="0"/>
              </a:rPr>
            </a:br>
            <a:br>
              <a:rPr lang="en-US" sz="2400">
                <a:latin typeface="Calibri" charset="0"/>
                <a:cs typeface="Calibri" charset="0"/>
              </a:rPr>
            </a:br>
            <a:br>
              <a:rPr lang="en-US" sz="2400">
                <a:latin typeface="Calibri" charset="0"/>
                <a:cs typeface="Calibri" charset="0"/>
              </a:rPr>
            </a:br>
            <a:endParaRPr lang="he-IL" sz="2400">
              <a:latin typeface="Calibri" charset="0"/>
              <a:cs typeface="Calibri" charset="0"/>
            </a:endParaRPr>
          </a:p>
        </p:txBody>
      </p:sp>
      <p:pic>
        <p:nvPicPr>
          <p:cNvPr id="39940"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3352800"/>
            <a:ext cx="6705600" cy="2205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atin typeface="Arial" charset="0"/>
                <a:cs typeface="Arial" charset="0"/>
              </a:rPr>
              <a:t>Summary</a:t>
            </a:r>
            <a:endParaRPr lang="he-IL">
              <a:latin typeface="Arial" charset="0"/>
              <a:cs typeface="Arial" charset="0"/>
            </a:endParaRPr>
          </a:p>
        </p:txBody>
      </p:sp>
      <p:sp>
        <p:nvSpPr>
          <p:cNvPr id="40963" name="Content Placeholder 2"/>
          <p:cNvSpPr>
            <a:spLocks noGrp="1"/>
          </p:cNvSpPr>
          <p:nvPr>
            <p:ph idx="1"/>
          </p:nvPr>
        </p:nvSpPr>
        <p:spPr/>
        <p:txBody>
          <a:bodyPr/>
          <a:lstStyle/>
          <a:p>
            <a:pPr eaLnBrk="1" hangingPunct="1">
              <a:buFont typeface="Arial" charset="0"/>
              <a:buChar char="•"/>
            </a:pPr>
            <a:r>
              <a:rPr lang="en-US" sz="2800">
                <a:latin typeface="Arial" charset="0"/>
                <a:cs typeface="Arial" charset="0"/>
              </a:rPr>
              <a:t>This chapter covered:</a:t>
            </a:r>
          </a:p>
          <a:p>
            <a:pPr lvl="1" eaLnBrk="1" hangingPunct="1">
              <a:buFont typeface="Arial" charset="0"/>
              <a:buChar char="•"/>
            </a:pPr>
            <a:r>
              <a:rPr lang="en-US" sz="2400">
                <a:latin typeface="Arial" charset="0"/>
                <a:cs typeface="Arial" charset="0"/>
              </a:rPr>
              <a:t>Decision structures, including:</a:t>
            </a:r>
          </a:p>
          <a:p>
            <a:pPr lvl="2" eaLnBrk="1" hangingPunct="1">
              <a:buFont typeface="Arial" charset="0"/>
              <a:buChar char="•"/>
            </a:pPr>
            <a:r>
              <a:rPr lang="en-US" sz="2000">
                <a:latin typeface="Arial" charset="0"/>
                <a:cs typeface="Arial" charset="0"/>
              </a:rPr>
              <a:t>Single alternative decision structures</a:t>
            </a:r>
          </a:p>
          <a:p>
            <a:pPr lvl="2" eaLnBrk="1" hangingPunct="1">
              <a:buFont typeface="Arial" charset="0"/>
              <a:buChar char="•"/>
            </a:pPr>
            <a:r>
              <a:rPr lang="en-US" sz="2000">
                <a:latin typeface="Arial" charset="0"/>
                <a:cs typeface="Arial" charset="0"/>
              </a:rPr>
              <a:t>Dual alternative decision structures</a:t>
            </a:r>
          </a:p>
          <a:p>
            <a:pPr lvl="2" eaLnBrk="1" hangingPunct="1">
              <a:buFont typeface="Arial" charset="0"/>
              <a:buChar char="•"/>
            </a:pPr>
            <a:r>
              <a:rPr lang="en-US" sz="2000">
                <a:latin typeface="Arial" charset="0"/>
                <a:cs typeface="Arial" charset="0"/>
              </a:rPr>
              <a:t>Nested decision structures</a:t>
            </a:r>
          </a:p>
          <a:p>
            <a:pPr lvl="1" eaLnBrk="1" hangingPunct="1">
              <a:buFont typeface="Arial" charset="0"/>
              <a:buChar char="•"/>
            </a:pPr>
            <a:r>
              <a:rPr lang="en-US" sz="2400">
                <a:latin typeface="Arial" charset="0"/>
                <a:cs typeface="Arial" charset="0"/>
              </a:rPr>
              <a:t>Relational operators and logical operators as used in creating Boolean expressions</a:t>
            </a:r>
          </a:p>
          <a:p>
            <a:pPr lvl="1" eaLnBrk="1" hangingPunct="1">
              <a:buFont typeface="Arial" charset="0"/>
              <a:buChar char="•"/>
            </a:pPr>
            <a:r>
              <a:rPr lang="en-US" sz="2400">
                <a:latin typeface="Arial" charset="0"/>
                <a:cs typeface="Arial" charset="0"/>
              </a:rPr>
              <a:t>String comparison as used in creating Boolean expressions</a:t>
            </a:r>
          </a:p>
          <a:p>
            <a:pPr lvl="1" eaLnBrk="1" hangingPunct="1">
              <a:buFont typeface="Arial" charset="0"/>
              <a:buChar char="•"/>
            </a:pPr>
            <a:r>
              <a:rPr lang="en-US" sz="2400">
                <a:latin typeface="Arial" charset="0"/>
                <a:cs typeface="Arial" charset="0"/>
              </a:rPr>
              <a:t>Boolean variables</a:t>
            </a:r>
          </a:p>
          <a:p>
            <a:pPr lvl="1" eaLnBrk="1" hangingPunct="1">
              <a:buFont typeface="Arial" charset="0"/>
              <a:buChar char="•"/>
            </a:pPr>
            <a:r>
              <a:rPr lang="en-US" sz="2400">
                <a:latin typeface="Arial" charset="0"/>
                <a:cs typeface="Arial" charset="0"/>
              </a:rPr>
              <a:t>Determining the state of the turtle in Turtle Graphics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Next…</a:t>
            </a:r>
          </a:p>
        </p:txBody>
      </p:sp>
      <p:sp>
        <p:nvSpPr>
          <p:cNvPr id="32771" name="Content Placeholder 2"/>
          <p:cNvSpPr>
            <a:spLocks noGrp="1"/>
          </p:cNvSpPr>
          <p:nvPr>
            <p:ph idx="1"/>
          </p:nvPr>
        </p:nvSpPr>
        <p:spPr>
          <a:xfrm>
            <a:off x="490538" y="2438400"/>
            <a:ext cx="8229600" cy="1828800"/>
          </a:xfrm>
        </p:spPr>
        <p:txBody>
          <a:bodyPr/>
          <a:lstStyle/>
          <a:p>
            <a:r>
              <a:rPr lang="en-US" dirty="0"/>
              <a:t>Top-Down Design</a:t>
            </a:r>
          </a:p>
          <a:p>
            <a:r>
              <a:rPr lang="en-US" dirty="0"/>
              <a:t>Basics of Incremental Testing and Debugging</a:t>
            </a:r>
          </a:p>
        </p:txBody>
      </p:sp>
      <p:sp>
        <p:nvSpPr>
          <p:cNvPr id="327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D3960C-F513-4BA0-B3B2-3E726D5C14C8}" type="slidenum">
              <a:rPr lang="en-US" smtClean="0"/>
              <a:pPr eaLnBrk="1" hangingPunct="1"/>
              <a:t>44</a:t>
            </a:fld>
            <a:endParaRPr lang="en-US"/>
          </a:p>
        </p:txBody>
      </p:sp>
      <p:sp>
        <p:nvSpPr>
          <p:cNvPr id="5" name="Text Box 6"/>
          <p:cNvSpPr txBox="1">
            <a:spLocks noChangeArrowheads="1"/>
          </p:cNvSpPr>
          <p:nvPr/>
        </p:nvSpPr>
        <p:spPr bwMode="auto">
          <a:xfrm>
            <a:off x="4038600" y="5867400"/>
            <a:ext cx="1066800" cy="466725"/>
          </a:xfrm>
          <a:prstGeom prst="rect">
            <a:avLst/>
          </a:prstGeom>
          <a:solidFill>
            <a:srgbClr val="00FF00"/>
          </a:solidFill>
          <a:ln w="9525">
            <a:solidFill>
              <a:srgbClr val="000000"/>
            </a:solidFill>
            <a:miter lim="800000"/>
            <a:headEnd/>
            <a:tailEnd/>
          </a:ln>
          <a:scene3d>
            <a:camera prst="obliqueBottomRight"/>
            <a:lightRig rig="threePt" dir="t"/>
          </a:scene3d>
          <a:sp3d>
            <a:bevelT prst="relaxedInset"/>
          </a:sp3d>
        </p:spPr>
        <p:txBody>
          <a:bodyPr>
            <a:spAutoFit/>
          </a:bodyPr>
          <a:lstStyle>
            <a:lvl1pPr>
              <a:defRPr sz="3200" b="1">
                <a:solidFill>
                  <a:schemeClr val="tx1"/>
                </a:solidFill>
                <a:latin typeface="Times" pitchFamily="18" charset="0"/>
              </a:defRPr>
            </a:lvl1pPr>
            <a:lvl2pPr marL="742950" indent="-285750">
              <a:defRPr sz="3200" b="1">
                <a:solidFill>
                  <a:schemeClr val="tx1"/>
                </a:solidFill>
                <a:latin typeface="Times" pitchFamily="18" charset="0"/>
              </a:defRPr>
            </a:lvl2pPr>
            <a:lvl3pPr marL="1143000" indent="-228600">
              <a:defRPr sz="3200" b="1">
                <a:solidFill>
                  <a:schemeClr val="tx1"/>
                </a:solidFill>
                <a:latin typeface="Times" pitchFamily="18" charset="0"/>
              </a:defRPr>
            </a:lvl3pPr>
            <a:lvl4pPr marL="1600200" indent="-228600">
              <a:defRPr sz="3200" b="1">
                <a:solidFill>
                  <a:schemeClr val="tx1"/>
                </a:solidFill>
                <a:latin typeface="Times" pitchFamily="18" charset="0"/>
              </a:defRPr>
            </a:lvl4pPr>
            <a:lvl5pPr marL="2057400" indent="-228600">
              <a:defRPr sz="3200" b="1">
                <a:solidFill>
                  <a:schemeClr val="tx1"/>
                </a:solidFill>
                <a:latin typeface="Times" pitchFamily="18" charset="0"/>
              </a:defRPr>
            </a:lvl5pPr>
            <a:lvl6pPr marL="2514600" indent="-228600" eaLnBrk="0" fontAlgn="base" hangingPunct="0">
              <a:spcBef>
                <a:spcPct val="0"/>
              </a:spcBef>
              <a:spcAft>
                <a:spcPct val="0"/>
              </a:spcAft>
              <a:defRPr sz="3200" b="1">
                <a:solidFill>
                  <a:schemeClr val="tx1"/>
                </a:solidFill>
                <a:latin typeface="Times" pitchFamily="18" charset="0"/>
              </a:defRPr>
            </a:lvl6pPr>
            <a:lvl7pPr marL="2971800" indent="-228600" eaLnBrk="0" fontAlgn="base" hangingPunct="0">
              <a:spcBef>
                <a:spcPct val="0"/>
              </a:spcBef>
              <a:spcAft>
                <a:spcPct val="0"/>
              </a:spcAft>
              <a:defRPr sz="3200" b="1">
                <a:solidFill>
                  <a:schemeClr val="tx1"/>
                </a:solidFill>
                <a:latin typeface="Times" pitchFamily="18" charset="0"/>
              </a:defRPr>
            </a:lvl7pPr>
            <a:lvl8pPr marL="3429000" indent="-228600" eaLnBrk="0" fontAlgn="base" hangingPunct="0">
              <a:spcBef>
                <a:spcPct val="0"/>
              </a:spcBef>
              <a:spcAft>
                <a:spcPct val="0"/>
              </a:spcAft>
              <a:defRPr sz="3200" b="1">
                <a:solidFill>
                  <a:schemeClr val="tx1"/>
                </a:solidFill>
                <a:latin typeface="Times" pitchFamily="18" charset="0"/>
              </a:defRPr>
            </a:lvl8pPr>
            <a:lvl9pPr marL="3886200" indent="-228600" eaLnBrk="0" fontAlgn="base" hangingPunct="0">
              <a:spcBef>
                <a:spcPct val="0"/>
              </a:spcBef>
              <a:spcAft>
                <a:spcPct val="0"/>
              </a:spcAft>
              <a:defRPr sz="3200" b="1">
                <a:solidFill>
                  <a:schemeClr val="tx1"/>
                </a:solidFill>
                <a:latin typeface="Times" pitchFamily="18" charset="0"/>
              </a:defRPr>
            </a:lvl9pPr>
          </a:lstStyle>
          <a:p>
            <a:pPr algn="ctr">
              <a:spcBef>
                <a:spcPct val="50000"/>
              </a:spcBef>
              <a:defRPr/>
            </a:pPr>
            <a:r>
              <a:rPr lang="en-US" sz="2400" b="0" dirty="0">
                <a:latin typeface="Times New Roman" pitchFamily="18" charset="0"/>
                <a:sym typeface="Wingdings" pitchFamily="2" charset="2"/>
              </a:rPr>
              <a:t></a:t>
            </a:r>
            <a:endParaRPr lang="en-US" sz="2400" b="0" dirty="0">
              <a:latin typeface="Times New Roman" pitchFamily="18" charset="0"/>
            </a:endParaRPr>
          </a:p>
        </p:txBody>
      </p:sp>
      <p:sp>
        <p:nvSpPr>
          <p:cNvPr id="6" name="AutoShape 4"/>
          <p:cNvSpPr>
            <a:spLocks noChangeArrowheads="1"/>
          </p:cNvSpPr>
          <p:nvPr/>
        </p:nvSpPr>
        <p:spPr bwMode="auto">
          <a:xfrm>
            <a:off x="8305800" y="5791200"/>
            <a:ext cx="395288" cy="427038"/>
          </a:xfrm>
          <a:prstGeom prst="star8">
            <a:avLst>
              <a:gd name="adj" fmla="val 38250"/>
            </a:avLst>
          </a:prstGeom>
          <a:solidFill>
            <a:srgbClr val="FF33CC"/>
          </a:solidFill>
          <a:ln w="9525">
            <a:solidFill>
              <a:schemeClr val="tx1"/>
            </a:solidFill>
            <a:miter lim="800000"/>
            <a:headEnd/>
            <a:tailEnd/>
          </a:ln>
        </p:spPr>
        <p:txBody>
          <a:bodyPr wrap="none" anchor="ctr"/>
          <a:lstStyle/>
          <a:p>
            <a:pPr>
              <a:spcBef>
                <a:spcPct val="20000"/>
              </a:spcBef>
              <a:buClr>
                <a:srgbClr val="CC0000"/>
              </a:buClr>
              <a:buFont typeface="Wingdings" pitchFamily="2" charset="2"/>
              <a:buChar char="§"/>
            </a:pPr>
            <a:endParaRPr lang="en-US" sz="2800">
              <a:solidFill>
                <a:srgbClr val="CC0000"/>
              </a:solidFill>
            </a:endParaRPr>
          </a:p>
        </p:txBody>
      </p:sp>
    </p:spTree>
    <p:extLst>
      <p:ext uri="{BB962C8B-B14F-4D97-AF65-F5344CB8AC3E}">
        <p14:creationId xmlns:p14="http://schemas.microsoft.com/office/powerpoint/2010/main" val="2403682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if</a:t>
            </a:r>
            <a:r>
              <a:rPr lang="en-US">
                <a:latin typeface="Arial" charset="0"/>
                <a:cs typeface="Arial" charset="0"/>
              </a:rPr>
              <a:t> Statement (cont’d.)</a:t>
            </a:r>
            <a:endParaRPr lang="he-IL">
              <a:latin typeface="Arial" charset="0"/>
              <a:cs typeface="Arial" charset="0"/>
            </a:endParaRPr>
          </a:p>
        </p:txBody>
      </p:sp>
      <p:pic>
        <p:nvPicPr>
          <p:cNvPr id="6147"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28725" y="2181225"/>
            <a:ext cx="6686550" cy="3363913"/>
          </a:xfrm>
        </p:spPr>
      </p:pic>
      <p:sp>
        <p:nvSpPr>
          <p:cNvPr id="4" name="TextBox 6"/>
          <p:cNvSpPr txBox="1">
            <a:spLocks noChangeArrowheads="1"/>
          </p:cNvSpPr>
          <p:nvPr/>
        </p:nvSpPr>
        <p:spPr bwMode="auto">
          <a:xfrm>
            <a:off x="609600" y="3276600"/>
            <a:ext cx="2376488" cy="461963"/>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ヒラギノ角ゴ Pro W3" charset="-128"/>
              </a:defRPr>
            </a:lvl1pPr>
            <a:lvl2pPr marL="742950" indent="-285750">
              <a:defRPr sz="2400">
                <a:solidFill>
                  <a:schemeClr val="tx1"/>
                </a:solidFill>
                <a:latin typeface="Arial" charset="0"/>
                <a:ea typeface="ヒラギノ角ゴ Pro W3" charset="-128"/>
              </a:defRPr>
            </a:lvl2pPr>
            <a:lvl3pPr marL="1143000" indent="-228600">
              <a:defRPr sz="2400">
                <a:solidFill>
                  <a:schemeClr val="tx1"/>
                </a:solidFill>
                <a:latin typeface="Arial" charset="0"/>
                <a:ea typeface="ヒラギノ角ゴ Pro W3" charset="-128"/>
              </a:defRPr>
            </a:lvl3pPr>
            <a:lvl4pPr marL="1600200" indent="-228600">
              <a:defRPr sz="2400">
                <a:solidFill>
                  <a:schemeClr val="tx1"/>
                </a:solidFill>
                <a:latin typeface="Arial" charset="0"/>
                <a:ea typeface="ヒラギノ角ゴ Pro W3" charset="-128"/>
              </a:defRPr>
            </a:lvl4pPr>
            <a:lvl5pPr marL="2057400" indent="-228600">
              <a:defRPr sz="2400">
                <a:solidFill>
                  <a:schemeClr val="tx1"/>
                </a:solidFill>
                <a:latin typeface="Arial"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charset="-128"/>
              </a:defRPr>
            </a:lvl9pPr>
          </a:lstStyle>
          <a:p>
            <a:r>
              <a:rPr lang="en-US" dirty="0"/>
              <a:t>test_average.py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atin typeface="Arial" charset="0"/>
                <a:cs typeface="Arial" charset="0"/>
              </a:rPr>
              <a:t>The </a:t>
            </a:r>
            <a:r>
              <a:rPr lang="en-US">
                <a:latin typeface="Courier New" charset="0"/>
                <a:cs typeface="Courier New" charset="0"/>
              </a:rPr>
              <a:t>if</a:t>
            </a:r>
            <a:r>
              <a:rPr lang="en-US">
                <a:latin typeface="Arial" charset="0"/>
                <a:cs typeface="Arial" charset="0"/>
              </a:rPr>
              <a:t> Statement (cont’d.)</a:t>
            </a:r>
            <a:endParaRPr lang="he-IL">
              <a:latin typeface="Arial" charset="0"/>
              <a:cs typeface="Arial" charset="0"/>
            </a:endParaRPr>
          </a:p>
        </p:txBody>
      </p:sp>
      <p:sp>
        <p:nvSpPr>
          <p:cNvPr id="7171" name="Content Placeholder 2"/>
          <p:cNvSpPr>
            <a:spLocks noGrp="1"/>
          </p:cNvSpPr>
          <p:nvPr>
            <p:ph idx="1"/>
          </p:nvPr>
        </p:nvSpPr>
        <p:spPr/>
        <p:txBody>
          <a:bodyPr/>
          <a:lstStyle/>
          <a:p>
            <a:pPr eaLnBrk="1" hangingPunct="1">
              <a:buFont typeface="Arial" charset="0"/>
              <a:buChar char="•"/>
            </a:pPr>
            <a:r>
              <a:rPr lang="en-US">
                <a:latin typeface="Arial" charset="0"/>
                <a:cs typeface="Arial" charset="0"/>
              </a:rPr>
              <a:t>Python syntax:</a:t>
            </a:r>
          </a:p>
          <a:p>
            <a:pPr lvl="1" eaLnBrk="1" hangingPunct="1">
              <a:buFontTx/>
              <a:buNone/>
            </a:pPr>
            <a:r>
              <a:rPr lang="en-US">
                <a:latin typeface="Courier New" charset="0"/>
                <a:ea typeface="ＭＳ Ｐゴシック" charset="0"/>
                <a:cs typeface="Courier New" charset="0"/>
              </a:rPr>
              <a:t>if </a:t>
            </a:r>
            <a:r>
              <a:rPr lang="en-US" i="1">
                <a:latin typeface="Courier New" charset="0"/>
                <a:ea typeface="ＭＳ Ｐゴシック" charset="0"/>
                <a:cs typeface="Courier New" charset="0"/>
              </a:rPr>
              <a:t>condition</a:t>
            </a:r>
            <a:r>
              <a:rPr lang="en-US">
                <a:latin typeface="Courier New" charset="0"/>
                <a:ea typeface="ＭＳ Ｐゴシック" charset="0"/>
                <a:cs typeface="Courier New" charset="0"/>
              </a:rPr>
              <a:t>:</a:t>
            </a:r>
          </a:p>
          <a:p>
            <a:pPr lvl="2" eaLnBrk="1" hangingPunct="1">
              <a:buFontTx/>
              <a:buNone/>
            </a:pPr>
            <a:r>
              <a:rPr lang="en-US">
                <a:latin typeface="Courier New" charset="0"/>
                <a:ea typeface="ＭＳ Ｐゴシック" charset="0"/>
                <a:cs typeface="Courier New" charset="0"/>
              </a:rPr>
              <a:t>	</a:t>
            </a:r>
            <a:r>
              <a:rPr lang="en-US" i="1">
                <a:latin typeface="Courier New" charset="0"/>
                <a:ea typeface="ＭＳ Ｐゴシック" charset="0"/>
                <a:cs typeface="Courier New" charset="0"/>
              </a:rPr>
              <a:t>Statement</a:t>
            </a:r>
          </a:p>
          <a:p>
            <a:pPr lvl="2" eaLnBrk="1" hangingPunct="1">
              <a:buFontTx/>
              <a:buNone/>
            </a:pPr>
            <a:r>
              <a:rPr lang="en-US">
                <a:latin typeface="Courier New" charset="0"/>
                <a:ea typeface="ＭＳ Ｐゴシック" charset="0"/>
                <a:cs typeface="Courier New" charset="0"/>
              </a:rPr>
              <a:t>	</a:t>
            </a:r>
            <a:r>
              <a:rPr lang="en-US" i="1">
                <a:latin typeface="Courier New" charset="0"/>
                <a:ea typeface="ＭＳ Ｐゴシック" charset="0"/>
                <a:cs typeface="Courier New" charset="0"/>
              </a:rPr>
              <a:t>Statement</a:t>
            </a:r>
          </a:p>
          <a:p>
            <a:pPr eaLnBrk="1" hangingPunct="1">
              <a:buFont typeface="Arial" charset="0"/>
              <a:buChar char="•"/>
            </a:pPr>
            <a:r>
              <a:rPr lang="en-US">
                <a:latin typeface="Arial" charset="0"/>
                <a:cs typeface="Courier New" charset="0"/>
              </a:rPr>
              <a:t>First line known as the </a:t>
            </a:r>
            <a:r>
              <a:rPr lang="en-US">
                <a:latin typeface="Courier New" charset="0"/>
                <a:cs typeface="Courier New" charset="0"/>
              </a:rPr>
              <a:t>if</a:t>
            </a:r>
            <a:r>
              <a:rPr lang="en-US">
                <a:latin typeface="Arial" charset="0"/>
                <a:cs typeface="Courier New" charset="0"/>
              </a:rPr>
              <a:t> clause</a:t>
            </a:r>
          </a:p>
          <a:p>
            <a:pPr lvl="1" eaLnBrk="1" hangingPunct="1">
              <a:buFont typeface="Arial" charset="0"/>
              <a:buChar char="•"/>
            </a:pPr>
            <a:r>
              <a:rPr lang="en-US">
                <a:latin typeface="Arial" charset="0"/>
                <a:ea typeface="ＭＳ Ｐゴシック" charset="0"/>
                <a:cs typeface="Courier New" charset="0"/>
              </a:rPr>
              <a:t>Includes the keyword </a:t>
            </a:r>
            <a:r>
              <a:rPr lang="en-US">
                <a:latin typeface="Courier New" charset="0"/>
                <a:ea typeface="ＭＳ Ｐゴシック" charset="0"/>
                <a:cs typeface="Courier New" charset="0"/>
              </a:rPr>
              <a:t>if</a:t>
            </a:r>
            <a:r>
              <a:rPr lang="en-US">
                <a:latin typeface="Arial" charset="0"/>
                <a:ea typeface="ＭＳ Ｐゴシック" charset="0"/>
                <a:cs typeface="Courier New" charset="0"/>
              </a:rPr>
              <a:t> followed by condition</a:t>
            </a:r>
          </a:p>
          <a:p>
            <a:pPr lvl="2" eaLnBrk="1" hangingPunct="1">
              <a:buFont typeface="Arial" charset="0"/>
              <a:buChar char="•"/>
            </a:pPr>
            <a:r>
              <a:rPr lang="en-US">
                <a:latin typeface="Arial" charset="0"/>
                <a:ea typeface="ＭＳ Ｐゴシック" charset="0"/>
                <a:cs typeface="Courier New" charset="0"/>
              </a:rPr>
              <a:t>The condition can be true or false</a:t>
            </a:r>
          </a:p>
          <a:p>
            <a:pPr lvl="2" eaLnBrk="1" hangingPunct="1">
              <a:buFont typeface="Arial" charset="0"/>
              <a:buChar char="•"/>
            </a:pPr>
            <a:r>
              <a:rPr lang="en-US">
                <a:latin typeface="Arial" charset="0"/>
                <a:ea typeface="ＭＳ Ｐゴシック" charset="0"/>
                <a:cs typeface="Courier New" charset="0"/>
              </a:rPr>
              <a:t>When the </a:t>
            </a:r>
            <a:r>
              <a:rPr lang="en-US">
                <a:latin typeface="Courier New" charset="0"/>
                <a:ea typeface="ＭＳ Ｐゴシック" charset="0"/>
                <a:cs typeface="Courier New" charset="0"/>
              </a:rPr>
              <a:t>if</a:t>
            </a:r>
            <a:r>
              <a:rPr lang="en-US">
                <a:latin typeface="Arial" charset="0"/>
                <a:ea typeface="ＭＳ Ｐゴシック" charset="0"/>
                <a:cs typeface="Courier New" charset="0"/>
              </a:rPr>
              <a:t> statement executes, the condition is tested, and if it is true the block statements are executed. otherwise, block statements are skipped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 calcmode="lin" valueType="num">
                                      <p:cBhvr additive="base">
                                        <p:cTn id="15"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17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pRg st="4" end="4"/>
                                            </p:txEl>
                                          </p:spTgt>
                                        </p:tgtEl>
                                        <p:attrNameLst>
                                          <p:attrName>style.visibility</p:attrName>
                                        </p:attrNameLst>
                                      </p:cBhvr>
                                      <p:to>
                                        <p:strVal val="visible"/>
                                      </p:to>
                                    </p:set>
                                    <p:anim calcmode="lin" valueType="num">
                                      <p:cBhvr additive="base">
                                        <p:cTn id="25"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171">
                                            <p:txEl>
                                              <p:pRg st="5" end="5"/>
                                            </p:txEl>
                                          </p:spTgt>
                                        </p:tgtEl>
                                        <p:attrNameLst>
                                          <p:attrName>style.visibility</p:attrName>
                                        </p:attrNameLst>
                                      </p:cBhvr>
                                      <p:to>
                                        <p:strVal val="visible"/>
                                      </p:to>
                                    </p:set>
                                    <p:anim calcmode="lin" valueType="num">
                                      <p:cBhvr additive="base">
                                        <p:cTn id="29" dur="500" fill="hold"/>
                                        <p:tgtEl>
                                          <p:spTgt spid="71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171">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171">
                                            <p:txEl>
                                              <p:pRg st="6" end="6"/>
                                            </p:txEl>
                                          </p:spTgt>
                                        </p:tgtEl>
                                        <p:attrNameLst>
                                          <p:attrName>style.visibility</p:attrName>
                                        </p:attrNameLst>
                                      </p:cBhvr>
                                      <p:to>
                                        <p:strVal val="visible"/>
                                      </p:to>
                                    </p:set>
                                    <p:anim calcmode="lin" valueType="num">
                                      <p:cBhvr additive="base">
                                        <p:cTn id="33" dur="500" fill="hold"/>
                                        <p:tgtEl>
                                          <p:spTgt spid="71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171">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171">
                                            <p:txEl>
                                              <p:pRg st="7" end="7"/>
                                            </p:txEl>
                                          </p:spTgt>
                                        </p:tgtEl>
                                        <p:attrNameLst>
                                          <p:attrName>style.visibility</p:attrName>
                                        </p:attrNameLst>
                                      </p:cBhvr>
                                      <p:to>
                                        <p:strVal val="visible"/>
                                      </p:to>
                                    </p:set>
                                    <p:anim calcmode="lin" valueType="num">
                                      <p:cBhvr additive="base">
                                        <p:cTn id="37" dur="500" fill="hold"/>
                                        <p:tgtEl>
                                          <p:spTgt spid="71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7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atin typeface="Arial" charset="0"/>
                <a:cs typeface="Arial" charset="0"/>
              </a:rPr>
              <a:t>Boolean Expressions and Relational Operators</a:t>
            </a:r>
            <a:endParaRPr lang="he-IL">
              <a:latin typeface="Arial" charset="0"/>
              <a:cs typeface="Arial" charset="0"/>
            </a:endParaRPr>
          </a:p>
        </p:txBody>
      </p:sp>
      <p:sp>
        <p:nvSpPr>
          <p:cNvPr id="8195" name="Content Placeholder 2"/>
          <p:cNvSpPr>
            <a:spLocks noGrp="1"/>
          </p:cNvSpPr>
          <p:nvPr>
            <p:ph idx="1"/>
          </p:nvPr>
        </p:nvSpPr>
        <p:spPr/>
        <p:txBody>
          <a:bodyPr/>
          <a:lstStyle/>
          <a:p>
            <a:pPr eaLnBrk="1" hangingPunct="1">
              <a:buFont typeface="Arial" charset="0"/>
              <a:buChar char="•"/>
            </a:pPr>
            <a:r>
              <a:rPr lang="en-US" u="sng">
                <a:latin typeface="Arial" charset="0"/>
                <a:cs typeface="Arial" charset="0"/>
              </a:rPr>
              <a:t>Boolean expression</a:t>
            </a:r>
            <a:r>
              <a:rPr lang="en-US">
                <a:latin typeface="Arial" charset="0"/>
                <a:cs typeface="Arial" charset="0"/>
              </a:rPr>
              <a:t>: expression tested by if statement to determine if it is true or false</a:t>
            </a:r>
          </a:p>
          <a:p>
            <a:pPr lvl="1" eaLnBrk="1" hangingPunct="1">
              <a:buFont typeface="Arial" charset="0"/>
              <a:buChar char="•"/>
            </a:pPr>
            <a:r>
              <a:rPr lang="en-US">
                <a:latin typeface="Arial" charset="0"/>
                <a:cs typeface="Arial" charset="0"/>
              </a:rPr>
              <a:t>Example: a &gt; b</a:t>
            </a:r>
          </a:p>
          <a:p>
            <a:pPr lvl="2" eaLnBrk="1" hangingPunct="1">
              <a:buFont typeface="Arial" charset="0"/>
              <a:buChar char="•"/>
            </a:pPr>
            <a:r>
              <a:rPr lang="en-US">
                <a:latin typeface="Arial" charset="0"/>
                <a:cs typeface="Arial" charset="0"/>
              </a:rPr>
              <a:t> </a:t>
            </a:r>
            <a:r>
              <a:rPr lang="en-US">
                <a:latin typeface="Courier New" charset="0"/>
                <a:ea typeface="ＭＳ Ｐゴシック" charset="0"/>
                <a:cs typeface="Courier New" charset="0"/>
              </a:rPr>
              <a:t>true</a:t>
            </a:r>
            <a:r>
              <a:rPr lang="en-US">
                <a:latin typeface="Arial" charset="0"/>
                <a:cs typeface="Arial" charset="0"/>
              </a:rPr>
              <a:t> if a is greater than b; </a:t>
            </a:r>
            <a:r>
              <a:rPr lang="en-US">
                <a:latin typeface="Courier New" charset="0"/>
                <a:ea typeface="ＭＳ Ｐゴシック" charset="0"/>
                <a:cs typeface="Courier New" charset="0"/>
              </a:rPr>
              <a:t>false</a:t>
            </a:r>
            <a:r>
              <a:rPr lang="en-US">
                <a:latin typeface="Arial" charset="0"/>
                <a:cs typeface="Arial" charset="0"/>
              </a:rPr>
              <a:t> otherwise</a:t>
            </a:r>
          </a:p>
          <a:p>
            <a:pPr eaLnBrk="1" hangingPunct="1">
              <a:buFont typeface="Arial" charset="0"/>
              <a:buChar char="•"/>
            </a:pPr>
            <a:r>
              <a:rPr lang="en-US" u="sng">
                <a:latin typeface="Arial" charset="0"/>
                <a:cs typeface="Arial" charset="0"/>
              </a:rPr>
              <a:t>Relational operator</a:t>
            </a:r>
            <a:r>
              <a:rPr lang="en-US">
                <a:latin typeface="Arial" charset="0"/>
                <a:cs typeface="Arial" charset="0"/>
              </a:rPr>
              <a:t>: determines whether a specific relationship exists between two values</a:t>
            </a:r>
          </a:p>
          <a:p>
            <a:pPr lvl="1" eaLnBrk="1" hangingPunct="1">
              <a:buFont typeface="Arial" charset="0"/>
              <a:buChar char="•"/>
            </a:pPr>
            <a:r>
              <a:rPr lang="en-US">
                <a:latin typeface="Arial" charset="0"/>
                <a:cs typeface="Arial" charset="0"/>
              </a:rPr>
              <a:t>Example: greater than (&gt;)</a:t>
            </a:r>
            <a:endParaRPr lang="he-I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 calcmode="lin" valueType="num">
                                      <p:cBhvr additive="base">
                                        <p:cTn id="21" dur="500" fill="hold"/>
                                        <p:tgtEl>
                                          <p:spTgt spid="81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1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 calcmode="lin" valueType="num">
                                      <p:cBhvr additive="base">
                                        <p:cTn id="25" dur="500" fill="hold"/>
                                        <p:tgtEl>
                                          <p:spTgt spid="81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atin typeface="Arial" charset="0"/>
                <a:cs typeface="Arial" charset="0"/>
              </a:rPr>
              <a:t>Boolean Expressions and Relational Operators (cont’d.)</a:t>
            </a:r>
            <a:endParaRPr lang="he-IL">
              <a:latin typeface="Arial" charset="0"/>
              <a:cs typeface="Arial" charset="0"/>
            </a:endParaRPr>
          </a:p>
        </p:txBody>
      </p:sp>
      <p:sp>
        <p:nvSpPr>
          <p:cNvPr id="9219" name="Content Placeholder 2"/>
          <p:cNvSpPr>
            <a:spLocks noGrp="1"/>
          </p:cNvSpPr>
          <p:nvPr>
            <p:ph idx="1"/>
          </p:nvPr>
        </p:nvSpPr>
        <p:spPr/>
        <p:txBody>
          <a:bodyPr/>
          <a:lstStyle/>
          <a:p>
            <a:pPr eaLnBrk="1" hangingPunct="1">
              <a:buFont typeface="Arial" charset="0"/>
              <a:buChar char="•"/>
            </a:pPr>
            <a:r>
              <a:rPr lang="en-US">
                <a:latin typeface="Courier New" charset="0"/>
                <a:cs typeface="Courier New" charset="0"/>
              </a:rPr>
              <a:t>&gt;=</a:t>
            </a:r>
            <a:r>
              <a:rPr lang="en-US">
                <a:latin typeface="Arial" charset="0"/>
                <a:cs typeface="Arial" charset="0"/>
              </a:rPr>
              <a:t> and </a:t>
            </a:r>
            <a:r>
              <a:rPr lang="en-US">
                <a:latin typeface="Courier New" charset="0"/>
                <a:cs typeface="Courier New" charset="0"/>
              </a:rPr>
              <a:t>&lt;=</a:t>
            </a:r>
            <a:r>
              <a:rPr lang="en-US">
                <a:latin typeface="Arial" charset="0"/>
                <a:cs typeface="Arial" charset="0"/>
              </a:rPr>
              <a:t> operators test more than one relationship</a:t>
            </a:r>
          </a:p>
          <a:p>
            <a:pPr lvl="1" eaLnBrk="1" hangingPunct="1">
              <a:buFont typeface="Arial" charset="0"/>
              <a:buChar char="•"/>
            </a:pPr>
            <a:r>
              <a:rPr lang="en-US">
                <a:latin typeface="Arial" charset="0"/>
                <a:cs typeface="Arial" charset="0"/>
              </a:rPr>
              <a:t>It is enough for one of the relationships to exist for the expression to be true</a:t>
            </a:r>
          </a:p>
          <a:p>
            <a:pPr eaLnBrk="1" hangingPunct="1">
              <a:buFont typeface="Arial" charset="0"/>
              <a:buChar char="•"/>
            </a:pPr>
            <a:r>
              <a:rPr lang="en-US">
                <a:latin typeface="Courier New" charset="0"/>
                <a:cs typeface="Courier New" charset="0"/>
              </a:rPr>
              <a:t>==</a:t>
            </a:r>
            <a:r>
              <a:rPr lang="en-US">
                <a:latin typeface="Arial" charset="0"/>
                <a:cs typeface="Arial" charset="0"/>
              </a:rPr>
              <a:t> operator determines whether the two operands are equal to one another</a:t>
            </a:r>
          </a:p>
          <a:p>
            <a:pPr lvl="1" eaLnBrk="1" hangingPunct="1">
              <a:buFont typeface="Arial" charset="0"/>
              <a:buChar char="•"/>
            </a:pPr>
            <a:r>
              <a:rPr lang="en-US">
                <a:latin typeface="Arial" charset="0"/>
                <a:cs typeface="Arial" charset="0"/>
              </a:rPr>
              <a:t>Do not confuse with assignment operator (=)</a:t>
            </a:r>
          </a:p>
          <a:p>
            <a:pPr eaLnBrk="1" hangingPunct="1">
              <a:buFont typeface="Arial" charset="0"/>
              <a:buChar char="•"/>
            </a:pPr>
            <a:r>
              <a:rPr lang="en-US">
                <a:latin typeface="Courier New" charset="0"/>
                <a:cs typeface="Courier New" charset="0"/>
              </a:rPr>
              <a:t>!=</a:t>
            </a:r>
            <a:r>
              <a:rPr lang="en-US">
                <a:latin typeface="Arial" charset="0"/>
                <a:cs typeface="Arial" charset="0"/>
              </a:rPr>
              <a:t> operator determines whether the two operands are not equal</a:t>
            </a:r>
            <a:endParaRPr lang="he-IL">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anim calcmode="lin" valueType="num">
                                      <p:cBhvr additive="base">
                                        <p:cTn id="11"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 calcmode="lin" valueType="num">
                                      <p:cBhvr additive="base">
                                        <p:cTn id="21"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 calcmode="lin" valueType="num">
                                      <p:cBhvr additive="base">
                                        <p:cTn id="27" dur="500" fill="hold"/>
                                        <p:tgtEl>
                                          <p:spTgt spid="921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21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atin typeface="Arial" charset="0"/>
                <a:cs typeface="Arial" charset="0"/>
              </a:rPr>
              <a:t>Boolean Expressions and Relational Operators (cont’d.)</a:t>
            </a:r>
            <a:endParaRPr lang="he-IL">
              <a:latin typeface="Arial" charset="0"/>
              <a:cs typeface="Arial" charset="0"/>
            </a:endParaRPr>
          </a:p>
        </p:txBody>
      </p:sp>
      <p:pic>
        <p:nvPicPr>
          <p:cNvPr id="10243"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08050" y="2362200"/>
            <a:ext cx="7327900" cy="2854325"/>
          </a:xfrm>
        </p:spPr>
      </p:pic>
    </p:spTree>
  </p:cSld>
  <p:clrMapOvr>
    <a:masterClrMapping/>
  </p:clrMapOvr>
</p:sld>
</file>

<file path=ppt/theme/theme1.xml><?xml version="1.0" encoding="utf-8"?>
<a:theme xmlns:a="http://schemas.openxmlformats.org/drawingml/2006/main" name="Python3e">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Python3e</Template>
  <TotalTime>2761</TotalTime>
  <Words>2062</Words>
  <Application>Microsoft Office PowerPoint</Application>
  <PresentationFormat>On-screen Show (4:3)</PresentationFormat>
  <Paragraphs>284</Paragraphs>
  <Slides>44</Slides>
  <Notes>4</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Century Gothic</vt:lpstr>
      <vt:lpstr>Courier New</vt:lpstr>
      <vt:lpstr>Times New Roman</vt:lpstr>
      <vt:lpstr>Tw Cen MT</vt:lpstr>
      <vt:lpstr>Wingdings</vt:lpstr>
      <vt:lpstr>Python3e</vt:lpstr>
      <vt:lpstr>PowerPoint Presentation</vt:lpstr>
      <vt:lpstr>Topics</vt:lpstr>
      <vt:lpstr>The if Statement</vt:lpstr>
      <vt:lpstr>The if Statement (cont’d.)</vt:lpstr>
      <vt:lpstr>The if Statement (cont’d.)</vt:lpstr>
      <vt:lpstr>The if Statement (cont’d.)</vt:lpstr>
      <vt:lpstr>Boolean Expressions and Relational Operators</vt:lpstr>
      <vt:lpstr>Boolean Expressions and Relational Operators (cont’d.)</vt:lpstr>
      <vt:lpstr>Boolean Expressions and Relational Operators (cont’d.)</vt:lpstr>
      <vt:lpstr>Boolean Expressions and Relational Operators (cont’d.)</vt:lpstr>
      <vt:lpstr>Boolean Expressions and Relational Operators (cont’d.)</vt:lpstr>
      <vt:lpstr>The if-else Statement</vt:lpstr>
      <vt:lpstr>The if-else Statement (cont’d.)</vt:lpstr>
      <vt:lpstr>The if-else Statement (cont’d.)</vt:lpstr>
      <vt:lpstr>Comparing Strings</vt:lpstr>
      <vt:lpstr>Comparing Strings (cont’d.)</vt:lpstr>
      <vt:lpstr>Nested Decision Structures and the if-elif-else Statement</vt:lpstr>
      <vt:lpstr>PowerPoint Presentation</vt:lpstr>
      <vt:lpstr>Nested Decision Structures and the if-elif-else Statement (cont’d.)</vt:lpstr>
      <vt:lpstr>The if-elif-else Statement</vt:lpstr>
      <vt:lpstr>The if-elif-else Statement (cont’d.)</vt:lpstr>
      <vt:lpstr>PowerPoint Presentation</vt:lpstr>
      <vt:lpstr>Logical Operators</vt:lpstr>
      <vt:lpstr>The and Operator</vt:lpstr>
      <vt:lpstr>The or Operator</vt:lpstr>
      <vt:lpstr>Short-Circuit Evaluation</vt:lpstr>
      <vt:lpstr>The not Operator</vt:lpstr>
      <vt:lpstr>Checking Numeric Ranges with Logical Operators</vt:lpstr>
      <vt:lpstr>if Efficiency Notes</vt:lpstr>
      <vt:lpstr>Exercise: Word Problem ---&gt; if</vt:lpstr>
      <vt:lpstr>Boolean Variables</vt:lpstr>
      <vt:lpstr>Program Example: nestedif.py</vt:lpstr>
      <vt:lpstr>Nested if : consider this code</vt:lpstr>
      <vt:lpstr>Turtle Graphics: Determining the State of the Turtle</vt:lpstr>
      <vt:lpstr>Turtle Graphics: Determining the State of the Turtle</vt:lpstr>
      <vt:lpstr>Turtle Graphics: Determining the State of the Turtle</vt:lpstr>
      <vt:lpstr>Turtle Graphics: Determining the State of the Turtle</vt:lpstr>
      <vt:lpstr>Turtle Graphics: Determining the State of the Turtle</vt:lpstr>
      <vt:lpstr>Turtle Graphics: Determining the State of the Turtle</vt:lpstr>
      <vt:lpstr>Turtle Graphics: Determining the State of the Turtle</vt:lpstr>
      <vt:lpstr>Turtle Graphics: Determining the State of the Turtle</vt:lpstr>
      <vt:lpstr>Turtle Graphics: Determining the State of the Turtle</vt:lpstr>
      <vt:lpstr>Summary</vt:lpstr>
      <vt:lpstr>Next…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Chelsea Bell</dc:creator>
  <cp:lastModifiedBy>newking9088@gmail.com</cp:lastModifiedBy>
  <cp:revision>148</cp:revision>
  <dcterms:created xsi:type="dcterms:W3CDTF">2011-02-21T19:15:53Z</dcterms:created>
  <dcterms:modified xsi:type="dcterms:W3CDTF">2019-08-25T12:17:52Z</dcterms:modified>
</cp:coreProperties>
</file>